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49"/>
  </p:notesMasterIdLst>
  <p:sldIdLst>
    <p:sldId id="256" r:id="rId2"/>
    <p:sldId id="285" r:id="rId3"/>
    <p:sldId id="372" r:id="rId4"/>
    <p:sldId id="258" r:id="rId5"/>
    <p:sldId id="343" r:id="rId6"/>
    <p:sldId id="364" r:id="rId7"/>
    <p:sldId id="362" r:id="rId8"/>
    <p:sldId id="363" r:id="rId9"/>
    <p:sldId id="366" r:id="rId10"/>
    <p:sldId id="385" r:id="rId11"/>
    <p:sldId id="287" r:id="rId12"/>
    <p:sldId id="370" r:id="rId13"/>
    <p:sldId id="386" r:id="rId14"/>
    <p:sldId id="377" r:id="rId15"/>
    <p:sldId id="338" r:id="rId16"/>
    <p:sldId id="345" r:id="rId17"/>
    <p:sldId id="348" r:id="rId18"/>
    <p:sldId id="373" r:id="rId19"/>
    <p:sldId id="378" r:id="rId20"/>
    <p:sldId id="315" r:id="rId21"/>
    <p:sldId id="383" r:id="rId22"/>
    <p:sldId id="349" r:id="rId23"/>
    <p:sldId id="356" r:id="rId24"/>
    <p:sldId id="388" r:id="rId25"/>
    <p:sldId id="359" r:id="rId26"/>
    <p:sldId id="360" r:id="rId27"/>
    <p:sldId id="361" r:id="rId28"/>
    <p:sldId id="350" r:id="rId29"/>
    <p:sldId id="380" r:id="rId30"/>
    <p:sldId id="379" r:id="rId31"/>
    <p:sldId id="389" r:id="rId32"/>
    <p:sldId id="351" r:id="rId33"/>
    <p:sldId id="367" r:id="rId34"/>
    <p:sldId id="384" r:id="rId35"/>
    <p:sldId id="352" r:id="rId36"/>
    <p:sldId id="381" r:id="rId37"/>
    <p:sldId id="344" r:id="rId38"/>
    <p:sldId id="371" r:id="rId39"/>
    <p:sldId id="337" r:id="rId40"/>
    <p:sldId id="327" r:id="rId41"/>
    <p:sldId id="375" r:id="rId42"/>
    <p:sldId id="286" r:id="rId43"/>
    <p:sldId id="391" r:id="rId44"/>
    <p:sldId id="390" r:id="rId45"/>
    <p:sldId id="392" r:id="rId46"/>
    <p:sldId id="395" r:id="rId47"/>
    <p:sldId id="394" r:id="rId48"/>
  </p:sldIdLst>
  <p:sldSz cx="12192000" cy="6858000"/>
  <p:notesSz cx="6858000" cy="9334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Burnett" initials="DB" lastIdx="1" clrIdx="0">
    <p:extLst>
      <p:ext uri="{19B8F6BF-5375-455C-9EA6-DF929625EA0E}">
        <p15:presenceInfo xmlns:p15="http://schemas.microsoft.com/office/powerpoint/2012/main" userId="David Burnett" providerId="None"/>
      </p:ext>
    </p:extLst>
  </p:cmAuthor>
  <p:cmAuthor id="2" name="Angela Budach" initials="AB" lastIdx="1" clrIdx="1">
    <p:extLst>
      <p:ext uri="{19B8F6BF-5375-455C-9EA6-DF929625EA0E}">
        <p15:presenceInfo xmlns:p15="http://schemas.microsoft.com/office/powerpoint/2012/main" userId="S::abudach@olivet.edu::1bd378c3-c1e3-4fec-b4e0-61b207bf14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638D79-FF94-DF64-0FC1-66099803A220}" v="5" dt="2020-04-15T21:54:00.763"/>
    <p1510:client id="{13353DCE-A82C-E88C-3787-5CA0F2F04113}" v="274" dt="2020-04-15T21:53:19.393"/>
    <p1510:client id="{135ACBFF-A81E-BB48-3D0E-1D5A4C9CFC47}" v="36" dt="2020-04-15T22:59:27.653"/>
    <p1510:client id="{1529B372-08F3-6469-F2F0-D9BF03DCAFF8}" v="840" dt="2020-04-15T21:11:42.741"/>
    <p1510:client id="{27106E01-2A1B-B772-252B-13EC8915113C}" v="1189" dt="2020-04-15T18:53:15.781"/>
    <p1510:client id="{2835291F-DAEF-9565-4139-AD73E9037110}" v="56" dt="2020-04-15T21:18:34.473"/>
    <p1510:client id="{2CD12458-91E5-D273-5BE8-E2EC1473E887}" v="48" dt="2020-04-16T18:45:09.115"/>
    <p1510:client id="{43A91B00-237B-B31A-77F3-A828E5FAC071}" v="1" dt="2020-04-15T22:01:25.903"/>
    <p1510:client id="{473603D9-9BEC-898A-1F0E-0EB1E9ADB69E}" v="245" dt="2020-04-16T18:46:41.532"/>
    <p1510:client id="{4A03008C-43A5-269B-54F9-59DC45CD55F4}" v="85" dt="2020-04-16T18:10:54.728"/>
    <p1510:client id="{4BCCDE9F-5034-4CFA-78D6-5788599B559A}" v="50" dt="2020-04-16T17:51:46.069"/>
    <p1510:client id="{4C51A72E-FE34-BDAA-4E0F-CDEB9C125875}" v="1231" dt="2020-04-15T19:46:20.170"/>
    <p1510:client id="{53060303-6245-CCE6-C1DF-4E01E7A08F9F}" v="1" dt="2020-04-15T21:11:51.779"/>
    <p1510:client id="{5C532992-24F2-FC13-222E-343FE781B4FD}" v="187" dt="2020-04-15T21:07:27.036"/>
    <p1510:client id="{68EDB50C-1621-42F9-F8E9-BBADA2F88330}" v="375" dt="2020-04-16T15:35:00.959"/>
    <p1510:client id="{735A2F81-A3E7-CDA5-F4BC-77DC4865657B}" v="10" dt="2020-04-16T18:54:59.359"/>
    <p1510:client id="{827769C7-F41E-1BC3-8B3B-AC6A99A7654D}" v="3" dt="2020-04-16T18:02:25.450"/>
    <p1510:client id="{8C9C7F48-F034-1544-C0E8-564E8E798710}" v="31" dt="2020-04-15T21:48:35.260"/>
    <p1510:client id="{9424863A-C5B1-6295-D0E8-324061C3D76A}" v="336" dt="2020-04-15T21:53:49.938"/>
    <p1510:client id="{D3102A4D-32B2-A2B8-4ACA-1E36768240B2}" v="1" dt="2020-04-16T18:29:07.358"/>
    <p1510:client id="{D8CBD375-A823-4520-B5C9-9EB89A6E0FC0}" v="920" dt="2020-04-16T17:56:00.402"/>
    <p1510:client id="{DADEBDE1-ED40-7154-24D8-891803761B4B}" v="497" dt="2020-04-16T18:29:32.201"/>
    <p1510:client id="{DCCE3878-BA94-B8E3-8972-95AA8097C63C}" v="1492" dt="2020-04-15T21:39:33.326"/>
    <p1510:client id="{E66FD876-142A-742C-15A6-9FF1AAC80DB9}" v="31" dt="2020-04-15T21:56:16.399"/>
    <p1510:client id="{FBF0368C-F887-A0B7-6106-F2EBEC471910}" v="276" dt="2020-04-16T18:05:38.006"/>
  </p1510:revLst>
</p1510:revInfo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commentAuthors" Target="commentAuthor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10" Type="http://schemas.openxmlformats.org/officeDocument/2006/relationships/image" Target="../media/image41.svg"/><Relationship Id="rId4" Type="http://schemas.openxmlformats.org/officeDocument/2006/relationships/image" Target="../media/image35.svg"/><Relationship Id="rId9" Type="http://schemas.openxmlformats.org/officeDocument/2006/relationships/image" Target="../media/image40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10" Type="http://schemas.openxmlformats.org/officeDocument/2006/relationships/image" Target="../media/image41.svg"/><Relationship Id="rId4" Type="http://schemas.openxmlformats.org/officeDocument/2006/relationships/image" Target="../media/image35.svg"/><Relationship Id="rId9" Type="http://schemas.openxmlformats.org/officeDocument/2006/relationships/image" Target="../media/image40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A44E69-E94B-49D7-85EA-3036FE0C3D9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E44EE9D-F1DE-4B01-B756-548A7C53A9CD}">
      <dgm:prSet/>
      <dgm:spPr/>
      <dgm:t>
        <a:bodyPr/>
        <a:lstStyle/>
        <a:p>
          <a:r>
            <a:rPr lang="en-US"/>
            <a:t>Automation</a:t>
          </a:r>
        </a:p>
      </dgm:t>
    </dgm:pt>
    <dgm:pt modelId="{DEDA5579-6D2B-451A-94CE-A554C0164E37}" type="parTrans" cxnId="{87EFC227-2675-4F41-8CCE-805C28563A15}">
      <dgm:prSet/>
      <dgm:spPr/>
      <dgm:t>
        <a:bodyPr/>
        <a:lstStyle/>
        <a:p>
          <a:endParaRPr lang="en-US"/>
        </a:p>
      </dgm:t>
    </dgm:pt>
    <dgm:pt modelId="{AA51FB2C-570F-4D16-B423-6D34DECBB663}" type="sibTrans" cxnId="{87EFC227-2675-4F41-8CCE-805C28563A15}">
      <dgm:prSet/>
      <dgm:spPr/>
      <dgm:t>
        <a:bodyPr/>
        <a:lstStyle/>
        <a:p>
          <a:endParaRPr lang="en-US"/>
        </a:p>
      </dgm:t>
    </dgm:pt>
    <dgm:pt modelId="{8CD22152-2AFF-4D81-AA1B-A4C60862FA0C}">
      <dgm:prSet/>
      <dgm:spPr/>
      <dgm:t>
        <a:bodyPr/>
        <a:lstStyle/>
        <a:p>
          <a:r>
            <a:rPr lang="en-US"/>
            <a:t>Cost Effectiveness</a:t>
          </a:r>
        </a:p>
      </dgm:t>
    </dgm:pt>
    <dgm:pt modelId="{E56F14FC-6E77-4601-BDC0-DC85C4D4D09D}" type="parTrans" cxnId="{C9F98F8A-6ED6-4B36-9EF8-6727365975BE}">
      <dgm:prSet/>
      <dgm:spPr/>
      <dgm:t>
        <a:bodyPr/>
        <a:lstStyle/>
        <a:p>
          <a:endParaRPr lang="en-US"/>
        </a:p>
      </dgm:t>
    </dgm:pt>
    <dgm:pt modelId="{1C1E3315-894C-4DFA-92B1-BAC218552C52}" type="sibTrans" cxnId="{C9F98F8A-6ED6-4B36-9EF8-6727365975BE}">
      <dgm:prSet/>
      <dgm:spPr/>
      <dgm:t>
        <a:bodyPr/>
        <a:lstStyle/>
        <a:p>
          <a:endParaRPr lang="en-US"/>
        </a:p>
      </dgm:t>
    </dgm:pt>
    <dgm:pt modelId="{F0DE4F36-3232-4DAA-BCBC-65AE7332640C}">
      <dgm:prSet/>
      <dgm:spPr/>
      <dgm:t>
        <a:bodyPr/>
        <a:lstStyle/>
        <a:p>
          <a:r>
            <a:rPr lang="en-US"/>
            <a:t>Cleanliness </a:t>
          </a:r>
        </a:p>
      </dgm:t>
    </dgm:pt>
    <dgm:pt modelId="{D13FF3A9-0DA9-41F0-80E9-757C8B001A46}" type="parTrans" cxnId="{F0168008-4E5F-4BC7-9CEA-F8173DCCC94D}">
      <dgm:prSet/>
      <dgm:spPr/>
      <dgm:t>
        <a:bodyPr/>
        <a:lstStyle/>
        <a:p>
          <a:endParaRPr lang="en-US"/>
        </a:p>
      </dgm:t>
    </dgm:pt>
    <dgm:pt modelId="{F597C9D9-E46D-4844-8052-9DB903D26DC9}" type="sibTrans" cxnId="{F0168008-4E5F-4BC7-9CEA-F8173DCCC94D}">
      <dgm:prSet/>
      <dgm:spPr/>
      <dgm:t>
        <a:bodyPr/>
        <a:lstStyle/>
        <a:p>
          <a:endParaRPr lang="en-US"/>
        </a:p>
      </dgm:t>
    </dgm:pt>
    <dgm:pt modelId="{BAE98AE4-D85A-442D-AC84-A192FF863544}">
      <dgm:prSet/>
      <dgm:spPr/>
      <dgm:t>
        <a:bodyPr/>
        <a:lstStyle/>
        <a:p>
          <a:r>
            <a:rPr lang="en-US"/>
            <a:t>Safety</a:t>
          </a:r>
        </a:p>
      </dgm:t>
    </dgm:pt>
    <dgm:pt modelId="{59C68C8B-2EF4-4ECA-91A4-87D9594916B2}" type="parTrans" cxnId="{62057431-A177-48E4-8602-7259E1002345}">
      <dgm:prSet/>
      <dgm:spPr/>
      <dgm:t>
        <a:bodyPr/>
        <a:lstStyle/>
        <a:p>
          <a:endParaRPr lang="en-US"/>
        </a:p>
      </dgm:t>
    </dgm:pt>
    <dgm:pt modelId="{7811B758-5082-457C-9CE2-63303BD5E625}" type="sibTrans" cxnId="{62057431-A177-48E4-8602-7259E1002345}">
      <dgm:prSet/>
      <dgm:spPr/>
      <dgm:t>
        <a:bodyPr/>
        <a:lstStyle/>
        <a:p>
          <a:endParaRPr lang="en-US"/>
        </a:p>
      </dgm:t>
    </dgm:pt>
    <dgm:pt modelId="{CDE694C0-0588-4EAE-91E9-99F623351638}">
      <dgm:prSet/>
      <dgm:spPr/>
      <dgm:t>
        <a:bodyPr/>
        <a:lstStyle/>
        <a:p>
          <a:r>
            <a:rPr lang="en-US"/>
            <a:t>Simplicity</a:t>
          </a:r>
        </a:p>
      </dgm:t>
    </dgm:pt>
    <dgm:pt modelId="{F407186D-5FD9-4754-AA62-B8DC021CBB39}" type="parTrans" cxnId="{104253F9-E6BE-4B63-98F8-0BD95DF3730D}">
      <dgm:prSet/>
      <dgm:spPr/>
      <dgm:t>
        <a:bodyPr/>
        <a:lstStyle/>
        <a:p>
          <a:endParaRPr lang="en-US"/>
        </a:p>
      </dgm:t>
    </dgm:pt>
    <dgm:pt modelId="{1AF99A80-7504-4336-BB0F-96AA9F6C7DDC}" type="sibTrans" cxnId="{104253F9-E6BE-4B63-98F8-0BD95DF3730D}">
      <dgm:prSet/>
      <dgm:spPr/>
      <dgm:t>
        <a:bodyPr/>
        <a:lstStyle/>
        <a:p>
          <a:endParaRPr lang="en-US"/>
        </a:p>
      </dgm:t>
    </dgm:pt>
    <dgm:pt modelId="{A578D5E0-6F5B-4515-9F53-6ACA97F41E6C}" type="pres">
      <dgm:prSet presAssocID="{68A44E69-E94B-49D7-85EA-3036FE0C3D9C}" presName="root" presStyleCnt="0">
        <dgm:presLayoutVars>
          <dgm:dir/>
          <dgm:resizeHandles val="exact"/>
        </dgm:presLayoutVars>
      </dgm:prSet>
      <dgm:spPr/>
    </dgm:pt>
    <dgm:pt modelId="{30D4505D-48AF-414F-A093-FF13C98F2522}" type="pres">
      <dgm:prSet presAssocID="{FE44EE9D-F1DE-4B01-B756-548A7C53A9CD}" presName="compNode" presStyleCnt="0"/>
      <dgm:spPr/>
    </dgm:pt>
    <dgm:pt modelId="{7880E3BB-860F-499D-8DAD-BDA47FB4D189}" type="pres">
      <dgm:prSet presAssocID="{FE44EE9D-F1DE-4B01-B756-548A7C53A9CD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CDAE54EC-D823-48D7-8BF3-B7DA571DBB63}" type="pres">
      <dgm:prSet presAssocID="{FE44EE9D-F1DE-4B01-B756-548A7C53A9CD}" presName="spaceRect" presStyleCnt="0"/>
      <dgm:spPr/>
    </dgm:pt>
    <dgm:pt modelId="{0FB68F38-E113-488A-9858-CCEEF1EB8132}" type="pres">
      <dgm:prSet presAssocID="{FE44EE9D-F1DE-4B01-B756-548A7C53A9CD}" presName="textRect" presStyleLbl="revTx" presStyleIdx="0" presStyleCnt="5">
        <dgm:presLayoutVars>
          <dgm:chMax val="1"/>
          <dgm:chPref val="1"/>
        </dgm:presLayoutVars>
      </dgm:prSet>
      <dgm:spPr/>
    </dgm:pt>
    <dgm:pt modelId="{2D6E7657-6AB1-427E-B19B-1B4C39A0F833}" type="pres">
      <dgm:prSet presAssocID="{AA51FB2C-570F-4D16-B423-6D34DECBB663}" presName="sibTrans" presStyleCnt="0"/>
      <dgm:spPr/>
    </dgm:pt>
    <dgm:pt modelId="{7E195B97-EE57-4AAF-A2E9-1B40DCE123FF}" type="pres">
      <dgm:prSet presAssocID="{8CD22152-2AFF-4D81-AA1B-A4C60862FA0C}" presName="compNode" presStyleCnt="0"/>
      <dgm:spPr/>
    </dgm:pt>
    <dgm:pt modelId="{E7EC9C21-3355-4298-94C4-150DB7364219}" type="pres">
      <dgm:prSet presAssocID="{8CD22152-2AFF-4D81-AA1B-A4C60862FA0C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E2EB8FC1-E3C0-4B34-994F-6F4FB1C109B2}" type="pres">
      <dgm:prSet presAssocID="{8CD22152-2AFF-4D81-AA1B-A4C60862FA0C}" presName="spaceRect" presStyleCnt="0"/>
      <dgm:spPr/>
    </dgm:pt>
    <dgm:pt modelId="{42832848-9AD3-4FF3-A3A6-99C02B3FC6C4}" type="pres">
      <dgm:prSet presAssocID="{8CD22152-2AFF-4D81-AA1B-A4C60862FA0C}" presName="textRect" presStyleLbl="revTx" presStyleIdx="1" presStyleCnt="5">
        <dgm:presLayoutVars>
          <dgm:chMax val="1"/>
          <dgm:chPref val="1"/>
        </dgm:presLayoutVars>
      </dgm:prSet>
      <dgm:spPr/>
    </dgm:pt>
    <dgm:pt modelId="{08AF4FB2-2065-42B5-87DB-B7600B34DC31}" type="pres">
      <dgm:prSet presAssocID="{1C1E3315-894C-4DFA-92B1-BAC218552C52}" presName="sibTrans" presStyleCnt="0"/>
      <dgm:spPr/>
    </dgm:pt>
    <dgm:pt modelId="{0EEC9601-3243-4A84-8FF0-F2308F1E3781}" type="pres">
      <dgm:prSet presAssocID="{F0DE4F36-3232-4DAA-BCBC-65AE7332640C}" presName="compNode" presStyleCnt="0"/>
      <dgm:spPr/>
    </dgm:pt>
    <dgm:pt modelId="{64900FA5-21BD-40BF-A4C7-729BCF844E14}" type="pres">
      <dgm:prSet presAssocID="{F0DE4F36-3232-4DAA-BCBC-65AE7332640C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p and bucket"/>
        </a:ext>
      </dgm:extLst>
    </dgm:pt>
    <dgm:pt modelId="{92DFD4CC-F91F-4F39-B375-0706434323ED}" type="pres">
      <dgm:prSet presAssocID="{F0DE4F36-3232-4DAA-BCBC-65AE7332640C}" presName="spaceRect" presStyleCnt="0"/>
      <dgm:spPr/>
    </dgm:pt>
    <dgm:pt modelId="{AA5AD608-91A6-44AF-8E89-338AE11E1778}" type="pres">
      <dgm:prSet presAssocID="{F0DE4F36-3232-4DAA-BCBC-65AE7332640C}" presName="textRect" presStyleLbl="revTx" presStyleIdx="2" presStyleCnt="5">
        <dgm:presLayoutVars>
          <dgm:chMax val="1"/>
          <dgm:chPref val="1"/>
        </dgm:presLayoutVars>
      </dgm:prSet>
      <dgm:spPr/>
    </dgm:pt>
    <dgm:pt modelId="{9B263BBA-61FE-47D4-9322-64502E92B162}" type="pres">
      <dgm:prSet presAssocID="{F597C9D9-E46D-4844-8052-9DB903D26DC9}" presName="sibTrans" presStyleCnt="0"/>
      <dgm:spPr/>
    </dgm:pt>
    <dgm:pt modelId="{F8E4757F-9FB9-4741-9737-BCEE3F49D0E4}" type="pres">
      <dgm:prSet presAssocID="{BAE98AE4-D85A-442D-AC84-A192FF863544}" presName="compNode" presStyleCnt="0"/>
      <dgm:spPr/>
    </dgm:pt>
    <dgm:pt modelId="{844D6F4C-B258-490E-9B96-04358DC51687}" type="pres">
      <dgm:prSet presAssocID="{BAE98AE4-D85A-442D-AC84-A192FF863544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affic cone"/>
        </a:ext>
      </dgm:extLst>
    </dgm:pt>
    <dgm:pt modelId="{50940588-AF0C-41E7-AE8D-FF40BF743295}" type="pres">
      <dgm:prSet presAssocID="{BAE98AE4-D85A-442D-AC84-A192FF863544}" presName="spaceRect" presStyleCnt="0"/>
      <dgm:spPr/>
    </dgm:pt>
    <dgm:pt modelId="{AF534ACF-7588-4C7F-BA7B-2018821818AB}" type="pres">
      <dgm:prSet presAssocID="{BAE98AE4-D85A-442D-AC84-A192FF863544}" presName="textRect" presStyleLbl="revTx" presStyleIdx="3" presStyleCnt="5">
        <dgm:presLayoutVars>
          <dgm:chMax val="1"/>
          <dgm:chPref val="1"/>
        </dgm:presLayoutVars>
      </dgm:prSet>
      <dgm:spPr/>
    </dgm:pt>
    <dgm:pt modelId="{D1B58AE5-4B71-4429-A8ED-3CF0A2825CD0}" type="pres">
      <dgm:prSet presAssocID="{7811B758-5082-457C-9CE2-63303BD5E625}" presName="sibTrans" presStyleCnt="0"/>
      <dgm:spPr/>
    </dgm:pt>
    <dgm:pt modelId="{F114A836-8411-4ACC-8DCC-2171B8CBE0EE}" type="pres">
      <dgm:prSet presAssocID="{CDE694C0-0588-4EAE-91E9-99F623351638}" presName="compNode" presStyleCnt="0"/>
      <dgm:spPr/>
    </dgm:pt>
    <dgm:pt modelId="{6BDAF544-5AA6-4B26-9933-EBD4DC0633C9}" type="pres">
      <dgm:prSet presAssocID="{CDE694C0-0588-4EAE-91E9-99F623351638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0CB3F52C-2CB9-456F-ADCF-B308F3249534}" type="pres">
      <dgm:prSet presAssocID="{CDE694C0-0588-4EAE-91E9-99F623351638}" presName="spaceRect" presStyleCnt="0"/>
      <dgm:spPr/>
    </dgm:pt>
    <dgm:pt modelId="{40626AAA-9D3D-43D4-B4D3-F809BEB19CFA}" type="pres">
      <dgm:prSet presAssocID="{CDE694C0-0588-4EAE-91E9-99F623351638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F0168008-4E5F-4BC7-9CEA-F8173DCCC94D}" srcId="{68A44E69-E94B-49D7-85EA-3036FE0C3D9C}" destId="{F0DE4F36-3232-4DAA-BCBC-65AE7332640C}" srcOrd="2" destOrd="0" parTransId="{D13FF3A9-0DA9-41F0-80E9-757C8B001A46}" sibTransId="{F597C9D9-E46D-4844-8052-9DB903D26DC9}"/>
    <dgm:cxn modelId="{DEB45824-F06E-4DB3-900C-CD4A1646A29A}" type="presOf" srcId="{F0DE4F36-3232-4DAA-BCBC-65AE7332640C}" destId="{AA5AD608-91A6-44AF-8E89-338AE11E1778}" srcOrd="0" destOrd="0" presId="urn:microsoft.com/office/officeart/2018/2/layout/IconLabelList"/>
    <dgm:cxn modelId="{87EFC227-2675-4F41-8CCE-805C28563A15}" srcId="{68A44E69-E94B-49D7-85EA-3036FE0C3D9C}" destId="{FE44EE9D-F1DE-4B01-B756-548A7C53A9CD}" srcOrd="0" destOrd="0" parTransId="{DEDA5579-6D2B-451A-94CE-A554C0164E37}" sibTransId="{AA51FB2C-570F-4D16-B423-6D34DECBB663}"/>
    <dgm:cxn modelId="{43F6E027-9346-47DC-8BAA-E05D98A22D19}" type="presOf" srcId="{FE44EE9D-F1DE-4B01-B756-548A7C53A9CD}" destId="{0FB68F38-E113-488A-9858-CCEEF1EB8132}" srcOrd="0" destOrd="0" presId="urn:microsoft.com/office/officeart/2018/2/layout/IconLabelList"/>
    <dgm:cxn modelId="{62057431-A177-48E4-8602-7259E1002345}" srcId="{68A44E69-E94B-49D7-85EA-3036FE0C3D9C}" destId="{BAE98AE4-D85A-442D-AC84-A192FF863544}" srcOrd="3" destOrd="0" parTransId="{59C68C8B-2EF4-4ECA-91A4-87D9594916B2}" sibTransId="{7811B758-5082-457C-9CE2-63303BD5E625}"/>
    <dgm:cxn modelId="{791AE532-908C-4F84-904B-D37615E64437}" type="presOf" srcId="{BAE98AE4-D85A-442D-AC84-A192FF863544}" destId="{AF534ACF-7588-4C7F-BA7B-2018821818AB}" srcOrd="0" destOrd="0" presId="urn:microsoft.com/office/officeart/2018/2/layout/IconLabelList"/>
    <dgm:cxn modelId="{656D6B55-6063-4B5B-80A0-2FE87308241C}" type="presOf" srcId="{8CD22152-2AFF-4D81-AA1B-A4C60862FA0C}" destId="{42832848-9AD3-4FF3-A3A6-99C02B3FC6C4}" srcOrd="0" destOrd="0" presId="urn:microsoft.com/office/officeart/2018/2/layout/IconLabelList"/>
    <dgm:cxn modelId="{19A4257B-70F8-43F6-A7D9-AA467FB224DC}" type="presOf" srcId="{CDE694C0-0588-4EAE-91E9-99F623351638}" destId="{40626AAA-9D3D-43D4-B4D3-F809BEB19CFA}" srcOrd="0" destOrd="0" presId="urn:microsoft.com/office/officeart/2018/2/layout/IconLabelList"/>
    <dgm:cxn modelId="{C9F98F8A-6ED6-4B36-9EF8-6727365975BE}" srcId="{68A44E69-E94B-49D7-85EA-3036FE0C3D9C}" destId="{8CD22152-2AFF-4D81-AA1B-A4C60862FA0C}" srcOrd="1" destOrd="0" parTransId="{E56F14FC-6E77-4601-BDC0-DC85C4D4D09D}" sibTransId="{1C1E3315-894C-4DFA-92B1-BAC218552C52}"/>
    <dgm:cxn modelId="{6845478E-77E9-4FE7-AA2B-894184FB2FDD}" type="presOf" srcId="{68A44E69-E94B-49D7-85EA-3036FE0C3D9C}" destId="{A578D5E0-6F5B-4515-9F53-6ACA97F41E6C}" srcOrd="0" destOrd="0" presId="urn:microsoft.com/office/officeart/2018/2/layout/IconLabelList"/>
    <dgm:cxn modelId="{104253F9-E6BE-4B63-98F8-0BD95DF3730D}" srcId="{68A44E69-E94B-49D7-85EA-3036FE0C3D9C}" destId="{CDE694C0-0588-4EAE-91E9-99F623351638}" srcOrd="4" destOrd="0" parTransId="{F407186D-5FD9-4754-AA62-B8DC021CBB39}" sibTransId="{1AF99A80-7504-4336-BB0F-96AA9F6C7DDC}"/>
    <dgm:cxn modelId="{DBA0EDF4-CBD1-44F7-80D8-77E0BB131469}" type="presParOf" srcId="{A578D5E0-6F5B-4515-9F53-6ACA97F41E6C}" destId="{30D4505D-48AF-414F-A093-FF13C98F2522}" srcOrd="0" destOrd="0" presId="urn:microsoft.com/office/officeart/2018/2/layout/IconLabelList"/>
    <dgm:cxn modelId="{7EAEA8B2-B091-4F20-B925-B863AD32B31C}" type="presParOf" srcId="{30D4505D-48AF-414F-A093-FF13C98F2522}" destId="{7880E3BB-860F-499D-8DAD-BDA47FB4D189}" srcOrd="0" destOrd="0" presId="urn:microsoft.com/office/officeart/2018/2/layout/IconLabelList"/>
    <dgm:cxn modelId="{441834B8-8DA0-499A-8E74-C8C7E92F8E4C}" type="presParOf" srcId="{30D4505D-48AF-414F-A093-FF13C98F2522}" destId="{CDAE54EC-D823-48D7-8BF3-B7DA571DBB63}" srcOrd="1" destOrd="0" presId="urn:microsoft.com/office/officeart/2018/2/layout/IconLabelList"/>
    <dgm:cxn modelId="{C5790E7F-5758-4A89-9D96-ED4B7617D041}" type="presParOf" srcId="{30D4505D-48AF-414F-A093-FF13C98F2522}" destId="{0FB68F38-E113-488A-9858-CCEEF1EB8132}" srcOrd="2" destOrd="0" presId="urn:microsoft.com/office/officeart/2018/2/layout/IconLabelList"/>
    <dgm:cxn modelId="{30C89326-87D5-438F-A69A-5C53FAF75A33}" type="presParOf" srcId="{A578D5E0-6F5B-4515-9F53-6ACA97F41E6C}" destId="{2D6E7657-6AB1-427E-B19B-1B4C39A0F833}" srcOrd="1" destOrd="0" presId="urn:microsoft.com/office/officeart/2018/2/layout/IconLabelList"/>
    <dgm:cxn modelId="{AADDBAFE-0D47-4CFA-A890-6B7038C5D340}" type="presParOf" srcId="{A578D5E0-6F5B-4515-9F53-6ACA97F41E6C}" destId="{7E195B97-EE57-4AAF-A2E9-1B40DCE123FF}" srcOrd="2" destOrd="0" presId="urn:microsoft.com/office/officeart/2018/2/layout/IconLabelList"/>
    <dgm:cxn modelId="{CD0DD468-AEAE-4862-87BE-801783332F95}" type="presParOf" srcId="{7E195B97-EE57-4AAF-A2E9-1B40DCE123FF}" destId="{E7EC9C21-3355-4298-94C4-150DB7364219}" srcOrd="0" destOrd="0" presId="urn:microsoft.com/office/officeart/2018/2/layout/IconLabelList"/>
    <dgm:cxn modelId="{424E3444-ACED-4741-BBA8-81E32A0634F3}" type="presParOf" srcId="{7E195B97-EE57-4AAF-A2E9-1B40DCE123FF}" destId="{E2EB8FC1-E3C0-4B34-994F-6F4FB1C109B2}" srcOrd="1" destOrd="0" presId="urn:microsoft.com/office/officeart/2018/2/layout/IconLabelList"/>
    <dgm:cxn modelId="{26D77D89-CFD7-4D78-876D-2165945FD8F9}" type="presParOf" srcId="{7E195B97-EE57-4AAF-A2E9-1B40DCE123FF}" destId="{42832848-9AD3-4FF3-A3A6-99C02B3FC6C4}" srcOrd="2" destOrd="0" presId="urn:microsoft.com/office/officeart/2018/2/layout/IconLabelList"/>
    <dgm:cxn modelId="{5771225A-EAE3-412D-A628-50DAAF3F5248}" type="presParOf" srcId="{A578D5E0-6F5B-4515-9F53-6ACA97F41E6C}" destId="{08AF4FB2-2065-42B5-87DB-B7600B34DC31}" srcOrd="3" destOrd="0" presId="urn:microsoft.com/office/officeart/2018/2/layout/IconLabelList"/>
    <dgm:cxn modelId="{35EB1DB6-B35D-4185-AE92-D8AE9519D15E}" type="presParOf" srcId="{A578D5E0-6F5B-4515-9F53-6ACA97F41E6C}" destId="{0EEC9601-3243-4A84-8FF0-F2308F1E3781}" srcOrd="4" destOrd="0" presId="urn:microsoft.com/office/officeart/2018/2/layout/IconLabelList"/>
    <dgm:cxn modelId="{4D0462BB-8B56-41FE-BBBB-BE3A24329DEE}" type="presParOf" srcId="{0EEC9601-3243-4A84-8FF0-F2308F1E3781}" destId="{64900FA5-21BD-40BF-A4C7-729BCF844E14}" srcOrd="0" destOrd="0" presId="urn:microsoft.com/office/officeart/2018/2/layout/IconLabelList"/>
    <dgm:cxn modelId="{5E9F74BD-5066-4A9A-BA94-C0FAB518DFD9}" type="presParOf" srcId="{0EEC9601-3243-4A84-8FF0-F2308F1E3781}" destId="{92DFD4CC-F91F-4F39-B375-0706434323ED}" srcOrd="1" destOrd="0" presId="urn:microsoft.com/office/officeart/2018/2/layout/IconLabelList"/>
    <dgm:cxn modelId="{7EF05B62-6E5C-4926-A090-50AFC5EB3CC9}" type="presParOf" srcId="{0EEC9601-3243-4A84-8FF0-F2308F1E3781}" destId="{AA5AD608-91A6-44AF-8E89-338AE11E1778}" srcOrd="2" destOrd="0" presId="urn:microsoft.com/office/officeart/2018/2/layout/IconLabelList"/>
    <dgm:cxn modelId="{F3909E98-61AA-4476-94C6-B89CADFC1D77}" type="presParOf" srcId="{A578D5E0-6F5B-4515-9F53-6ACA97F41E6C}" destId="{9B263BBA-61FE-47D4-9322-64502E92B162}" srcOrd="5" destOrd="0" presId="urn:microsoft.com/office/officeart/2018/2/layout/IconLabelList"/>
    <dgm:cxn modelId="{AD0702B5-463E-4546-B005-9CE2415E763B}" type="presParOf" srcId="{A578D5E0-6F5B-4515-9F53-6ACA97F41E6C}" destId="{F8E4757F-9FB9-4741-9737-BCEE3F49D0E4}" srcOrd="6" destOrd="0" presId="urn:microsoft.com/office/officeart/2018/2/layout/IconLabelList"/>
    <dgm:cxn modelId="{5CFB9474-C756-40DE-8187-DE5FBD24DC16}" type="presParOf" srcId="{F8E4757F-9FB9-4741-9737-BCEE3F49D0E4}" destId="{844D6F4C-B258-490E-9B96-04358DC51687}" srcOrd="0" destOrd="0" presId="urn:microsoft.com/office/officeart/2018/2/layout/IconLabelList"/>
    <dgm:cxn modelId="{E28D72D1-6F4B-41D9-BC9F-19E5BAF8E0A0}" type="presParOf" srcId="{F8E4757F-9FB9-4741-9737-BCEE3F49D0E4}" destId="{50940588-AF0C-41E7-AE8D-FF40BF743295}" srcOrd="1" destOrd="0" presId="urn:microsoft.com/office/officeart/2018/2/layout/IconLabelList"/>
    <dgm:cxn modelId="{0C2C604F-2327-4BE6-A8FE-B1B7F2D8B1D9}" type="presParOf" srcId="{F8E4757F-9FB9-4741-9737-BCEE3F49D0E4}" destId="{AF534ACF-7588-4C7F-BA7B-2018821818AB}" srcOrd="2" destOrd="0" presId="urn:microsoft.com/office/officeart/2018/2/layout/IconLabelList"/>
    <dgm:cxn modelId="{E14E4624-BD84-4FFF-92BB-5279055D8A6A}" type="presParOf" srcId="{A578D5E0-6F5B-4515-9F53-6ACA97F41E6C}" destId="{D1B58AE5-4B71-4429-A8ED-3CF0A2825CD0}" srcOrd="7" destOrd="0" presId="urn:microsoft.com/office/officeart/2018/2/layout/IconLabelList"/>
    <dgm:cxn modelId="{B7D5F4DE-C067-4CCD-8036-6152BF711F30}" type="presParOf" srcId="{A578D5E0-6F5B-4515-9F53-6ACA97F41E6C}" destId="{F114A836-8411-4ACC-8DCC-2171B8CBE0EE}" srcOrd="8" destOrd="0" presId="urn:microsoft.com/office/officeart/2018/2/layout/IconLabelList"/>
    <dgm:cxn modelId="{AD9D17EA-89F0-4AB3-8EC5-40476E71B141}" type="presParOf" srcId="{F114A836-8411-4ACC-8DCC-2171B8CBE0EE}" destId="{6BDAF544-5AA6-4B26-9933-EBD4DC0633C9}" srcOrd="0" destOrd="0" presId="urn:microsoft.com/office/officeart/2018/2/layout/IconLabelList"/>
    <dgm:cxn modelId="{B144F131-81B6-4E43-A92D-252A0619D051}" type="presParOf" srcId="{F114A836-8411-4ACC-8DCC-2171B8CBE0EE}" destId="{0CB3F52C-2CB9-456F-ADCF-B308F3249534}" srcOrd="1" destOrd="0" presId="urn:microsoft.com/office/officeart/2018/2/layout/IconLabelList"/>
    <dgm:cxn modelId="{451AD236-79F8-400C-9A20-853A472876E7}" type="presParOf" srcId="{F114A836-8411-4ACC-8DCC-2171B8CBE0EE}" destId="{40626AAA-9D3D-43D4-B4D3-F809BEB19CFA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F3AAF8-408C-41EB-80C0-8FCE9401B4E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F3B6C67-8AEB-46EC-BD7B-36B465BED7F6}">
      <dgm:prSet/>
      <dgm:spPr/>
      <dgm:t>
        <a:bodyPr/>
        <a:lstStyle/>
        <a:p>
          <a:r>
            <a:rPr lang="en-US"/>
            <a:t>Free Bottles of Debris</a:t>
          </a:r>
        </a:p>
      </dgm:t>
    </dgm:pt>
    <dgm:pt modelId="{ED25FB3E-2FAF-4CA5-8669-4DAA80C91A90}" type="parTrans" cxnId="{04DD15A4-61A5-40BA-A3EC-7DE756FEE137}">
      <dgm:prSet/>
      <dgm:spPr/>
      <dgm:t>
        <a:bodyPr/>
        <a:lstStyle/>
        <a:p>
          <a:endParaRPr lang="en-US"/>
        </a:p>
      </dgm:t>
    </dgm:pt>
    <dgm:pt modelId="{ED178F57-6519-419B-A6DD-32095A487442}" type="sibTrans" cxnId="{04DD15A4-61A5-40BA-A3EC-7DE756FEE137}">
      <dgm:prSet/>
      <dgm:spPr/>
      <dgm:t>
        <a:bodyPr/>
        <a:lstStyle/>
        <a:p>
          <a:endParaRPr lang="en-US"/>
        </a:p>
      </dgm:t>
    </dgm:pt>
    <dgm:pt modelId="{77F0315E-D5E8-404E-8100-8A4EBA164B3E}">
      <dgm:prSet/>
      <dgm:spPr/>
      <dgm:t>
        <a:bodyPr/>
        <a:lstStyle/>
        <a:p>
          <a:r>
            <a:rPr lang="en-US"/>
            <a:t>Autonomous</a:t>
          </a:r>
        </a:p>
      </dgm:t>
    </dgm:pt>
    <dgm:pt modelId="{7BB313DD-C7A1-4371-85BD-F7714AA3FEAC}" type="parTrans" cxnId="{477D9CEE-6A98-480A-8D7E-D24357615803}">
      <dgm:prSet/>
      <dgm:spPr/>
      <dgm:t>
        <a:bodyPr/>
        <a:lstStyle/>
        <a:p>
          <a:endParaRPr lang="en-US"/>
        </a:p>
      </dgm:t>
    </dgm:pt>
    <dgm:pt modelId="{E118CDEE-337B-4A5E-BFA3-530D60AAE33C}" type="sibTrans" cxnId="{477D9CEE-6A98-480A-8D7E-D24357615803}">
      <dgm:prSet/>
      <dgm:spPr/>
      <dgm:t>
        <a:bodyPr/>
        <a:lstStyle/>
        <a:p>
          <a:endParaRPr lang="en-US"/>
        </a:p>
      </dgm:t>
    </dgm:pt>
    <dgm:pt modelId="{F2BCDE9D-6D1A-449E-9435-06E623EEB295}">
      <dgm:prSet/>
      <dgm:spPr/>
      <dgm:t>
        <a:bodyPr/>
        <a:lstStyle/>
        <a:p>
          <a:r>
            <a:rPr lang="en-US"/>
            <a:t>Match the </a:t>
          </a:r>
          <a:r>
            <a:rPr lang="en-US">
              <a:latin typeface="Trebuchet MS" panose="020B0603020202020204"/>
            </a:rPr>
            <a:t>New</a:t>
          </a:r>
          <a:r>
            <a:rPr lang="en-US"/>
            <a:t> </a:t>
          </a:r>
          <a:r>
            <a:rPr lang="en-US">
              <a:latin typeface="Trebuchet MS" panose="020B0603020202020204"/>
            </a:rPr>
            <a:t>System's</a:t>
          </a:r>
          <a:r>
            <a:rPr lang="en-US"/>
            <a:t> </a:t>
          </a:r>
          <a:r>
            <a:rPr lang="en-US">
              <a:latin typeface="Trebuchet MS" panose="020B0603020202020204"/>
            </a:rPr>
            <a:t>Speed</a:t>
          </a:r>
          <a:endParaRPr lang="en-US"/>
        </a:p>
      </dgm:t>
    </dgm:pt>
    <dgm:pt modelId="{94B141B6-6CD7-4FE8-9381-FD11A326E719}" type="parTrans" cxnId="{E96F1FA2-71C8-4F29-B9C0-75A93BB5D748}">
      <dgm:prSet/>
      <dgm:spPr/>
      <dgm:t>
        <a:bodyPr/>
        <a:lstStyle/>
        <a:p>
          <a:endParaRPr lang="en-US"/>
        </a:p>
      </dgm:t>
    </dgm:pt>
    <dgm:pt modelId="{E1324B51-AFFD-49F5-B306-A340892C4BE8}" type="sibTrans" cxnId="{E96F1FA2-71C8-4F29-B9C0-75A93BB5D748}">
      <dgm:prSet/>
      <dgm:spPr/>
      <dgm:t>
        <a:bodyPr/>
        <a:lstStyle/>
        <a:p>
          <a:endParaRPr lang="en-US"/>
        </a:p>
      </dgm:t>
    </dgm:pt>
    <dgm:pt modelId="{68F41E09-008D-4F59-AFF4-DBD63E352FE7}">
      <dgm:prSet phldr="0"/>
      <dgm:spPr/>
      <dgm:t>
        <a:bodyPr/>
        <a:lstStyle/>
        <a:p>
          <a:pPr rtl="0"/>
          <a:r>
            <a:rPr lang="en-US">
              <a:latin typeface="Trebuchet MS" panose="020B0603020202020204"/>
            </a:rPr>
            <a:t>Chemically Capable</a:t>
          </a:r>
          <a:endParaRPr lang="en-US"/>
        </a:p>
      </dgm:t>
    </dgm:pt>
    <dgm:pt modelId="{4909BC21-DA57-4B3B-BAEE-013C8645FB01}" type="parTrans" cxnId="{60A50772-9714-4042-AD37-E435A741487A}">
      <dgm:prSet/>
      <dgm:spPr/>
      <dgm:t>
        <a:bodyPr/>
        <a:lstStyle/>
        <a:p>
          <a:endParaRPr lang="en-US"/>
        </a:p>
      </dgm:t>
    </dgm:pt>
    <dgm:pt modelId="{FB058D14-A84E-4077-9A39-AF256A0DBE65}" type="sibTrans" cxnId="{60A50772-9714-4042-AD37-E435A741487A}">
      <dgm:prSet/>
      <dgm:spPr/>
      <dgm:t>
        <a:bodyPr/>
        <a:lstStyle/>
        <a:p>
          <a:endParaRPr lang="en-US"/>
        </a:p>
      </dgm:t>
    </dgm:pt>
    <dgm:pt modelId="{7700CFAF-9D8B-43A5-A6E5-F1A49443E223}">
      <dgm:prSet/>
      <dgm:spPr/>
      <dgm:t>
        <a:bodyPr/>
        <a:lstStyle/>
        <a:p>
          <a:r>
            <a:rPr lang="en-US"/>
            <a:t>Safe</a:t>
          </a:r>
        </a:p>
      </dgm:t>
    </dgm:pt>
    <dgm:pt modelId="{5ACC8722-CB49-4EC1-8DA9-39673AFC8E3D}" type="parTrans" cxnId="{C41EBE84-1F71-4941-9CCC-0D4ABC18252F}">
      <dgm:prSet/>
      <dgm:spPr/>
      <dgm:t>
        <a:bodyPr/>
        <a:lstStyle/>
        <a:p>
          <a:endParaRPr lang="en-US"/>
        </a:p>
      </dgm:t>
    </dgm:pt>
    <dgm:pt modelId="{B31DFB29-D9EE-4E91-A233-A36A04818891}" type="sibTrans" cxnId="{C41EBE84-1F71-4941-9CCC-0D4ABC18252F}">
      <dgm:prSet/>
      <dgm:spPr/>
      <dgm:t>
        <a:bodyPr/>
        <a:lstStyle/>
        <a:p>
          <a:endParaRPr lang="en-US"/>
        </a:p>
      </dgm:t>
    </dgm:pt>
    <dgm:pt modelId="{AF1C887D-9C35-41CA-A9EC-638DA4AB6C55}" type="pres">
      <dgm:prSet presAssocID="{F5F3AAF8-408C-41EB-80C0-8FCE9401B4E5}" presName="root" presStyleCnt="0">
        <dgm:presLayoutVars>
          <dgm:dir/>
          <dgm:resizeHandles val="exact"/>
        </dgm:presLayoutVars>
      </dgm:prSet>
      <dgm:spPr/>
    </dgm:pt>
    <dgm:pt modelId="{10100C39-2FE5-4233-A073-ACB90D03DA0A}" type="pres">
      <dgm:prSet presAssocID="{9F3B6C67-8AEB-46EC-BD7B-36B465BED7F6}" presName="compNode" presStyleCnt="0"/>
      <dgm:spPr/>
    </dgm:pt>
    <dgm:pt modelId="{7C41A7FB-5617-4E4F-810A-00CE369F03B3}" type="pres">
      <dgm:prSet presAssocID="{9F3B6C67-8AEB-46EC-BD7B-36B465BED7F6}" presName="bgRect" presStyleLbl="bgShp" presStyleIdx="0" presStyleCnt="5"/>
      <dgm:spPr/>
    </dgm:pt>
    <dgm:pt modelId="{7E69BC68-07ED-4921-B179-5E37B18EA6A3}" type="pres">
      <dgm:prSet presAssocID="{9F3B6C67-8AEB-46EC-BD7B-36B465BED7F6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cycle"/>
        </a:ext>
      </dgm:extLst>
    </dgm:pt>
    <dgm:pt modelId="{0E553337-331B-4BF3-8BD8-F2C2563E42E3}" type="pres">
      <dgm:prSet presAssocID="{9F3B6C67-8AEB-46EC-BD7B-36B465BED7F6}" presName="spaceRect" presStyleCnt="0"/>
      <dgm:spPr/>
    </dgm:pt>
    <dgm:pt modelId="{7097AF8E-8D63-4274-80FB-DEFEA148CC5A}" type="pres">
      <dgm:prSet presAssocID="{9F3B6C67-8AEB-46EC-BD7B-36B465BED7F6}" presName="parTx" presStyleLbl="revTx" presStyleIdx="0" presStyleCnt="5">
        <dgm:presLayoutVars>
          <dgm:chMax val="0"/>
          <dgm:chPref val="0"/>
        </dgm:presLayoutVars>
      </dgm:prSet>
      <dgm:spPr/>
    </dgm:pt>
    <dgm:pt modelId="{F891F4CE-6C01-4CE6-8BA3-A97FF8F88B1A}" type="pres">
      <dgm:prSet presAssocID="{ED178F57-6519-419B-A6DD-32095A487442}" presName="sibTrans" presStyleCnt="0"/>
      <dgm:spPr/>
    </dgm:pt>
    <dgm:pt modelId="{E76F3E2B-8D22-4E0C-916C-89BAAE0BC831}" type="pres">
      <dgm:prSet presAssocID="{77F0315E-D5E8-404E-8100-8A4EBA164B3E}" presName="compNode" presStyleCnt="0"/>
      <dgm:spPr/>
    </dgm:pt>
    <dgm:pt modelId="{358F0315-0F68-4F73-93FB-2050B775AA1C}" type="pres">
      <dgm:prSet presAssocID="{77F0315E-D5E8-404E-8100-8A4EBA164B3E}" presName="bgRect" presStyleLbl="bgShp" presStyleIdx="1" presStyleCnt="5"/>
      <dgm:spPr/>
    </dgm:pt>
    <dgm:pt modelId="{04599CBE-CE8D-412D-912E-310E1666818E}" type="pres">
      <dgm:prSet presAssocID="{77F0315E-D5E8-404E-8100-8A4EBA164B3E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un"/>
        </a:ext>
      </dgm:extLst>
    </dgm:pt>
    <dgm:pt modelId="{B21E6294-3748-484A-8D60-33CF775C5711}" type="pres">
      <dgm:prSet presAssocID="{77F0315E-D5E8-404E-8100-8A4EBA164B3E}" presName="spaceRect" presStyleCnt="0"/>
      <dgm:spPr/>
    </dgm:pt>
    <dgm:pt modelId="{71809A1D-F9EA-4BEB-9FB9-8E7382CAEC20}" type="pres">
      <dgm:prSet presAssocID="{77F0315E-D5E8-404E-8100-8A4EBA164B3E}" presName="parTx" presStyleLbl="revTx" presStyleIdx="1" presStyleCnt="5">
        <dgm:presLayoutVars>
          <dgm:chMax val="0"/>
          <dgm:chPref val="0"/>
        </dgm:presLayoutVars>
      </dgm:prSet>
      <dgm:spPr/>
    </dgm:pt>
    <dgm:pt modelId="{0A43E8FF-1ADB-47D9-AFE5-2DE72BA7E312}" type="pres">
      <dgm:prSet presAssocID="{E118CDEE-337B-4A5E-BFA3-530D60AAE33C}" presName="sibTrans" presStyleCnt="0"/>
      <dgm:spPr/>
    </dgm:pt>
    <dgm:pt modelId="{F203F04D-604B-4E79-84FD-F16C2BF4A451}" type="pres">
      <dgm:prSet presAssocID="{F2BCDE9D-6D1A-449E-9435-06E623EEB295}" presName="compNode" presStyleCnt="0"/>
      <dgm:spPr/>
    </dgm:pt>
    <dgm:pt modelId="{ACF6C392-B515-4211-97B4-A66F3FF0719A}" type="pres">
      <dgm:prSet presAssocID="{F2BCDE9D-6D1A-449E-9435-06E623EEB295}" presName="bgRect" presStyleLbl="bgShp" presStyleIdx="2" presStyleCnt="5"/>
      <dgm:spPr/>
    </dgm:pt>
    <dgm:pt modelId="{DFDC0C1C-D264-47B8-97B2-E75771D24D05}" type="pres">
      <dgm:prSet presAssocID="{F2BCDE9D-6D1A-449E-9435-06E623EEB295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5A89D36F-E6C4-47EE-B365-36B1DF909746}" type="pres">
      <dgm:prSet presAssocID="{F2BCDE9D-6D1A-449E-9435-06E623EEB295}" presName="spaceRect" presStyleCnt="0"/>
      <dgm:spPr/>
    </dgm:pt>
    <dgm:pt modelId="{F82E4FB9-5EB6-4CE6-B415-1918E21B77CE}" type="pres">
      <dgm:prSet presAssocID="{F2BCDE9D-6D1A-449E-9435-06E623EEB295}" presName="parTx" presStyleLbl="revTx" presStyleIdx="2" presStyleCnt="5">
        <dgm:presLayoutVars>
          <dgm:chMax val="0"/>
          <dgm:chPref val="0"/>
        </dgm:presLayoutVars>
      </dgm:prSet>
      <dgm:spPr/>
    </dgm:pt>
    <dgm:pt modelId="{60885E90-AFFD-433F-9E5B-50CCFC189A7B}" type="pres">
      <dgm:prSet presAssocID="{E1324B51-AFFD-49F5-B306-A340892C4BE8}" presName="sibTrans" presStyleCnt="0"/>
      <dgm:spPr/>
    </dgm:pt>
    <dgm:pt modelId="{3029AFEF-0C66-436A-B380-B843796256C4}" type="pres">
      <dgm:prSet presAssocID="{68F41E09-008D-4F59-AFF4-DBD63E352FE7}" presName="compNode" presStyleCnt="0"/>
      <dgm:spPr/>
    </dgm:pt>
    <dgm:pt modelId="{E108D78D-1174-4290-875F-7677762DD5DE}" type="pres">
      <dgm:prSet presAssocID="{68F41E09-008D-4F59-AFF4-DBD63E352FE7}" presName="bgRect" presStyleLbl="bgShp" presStyleIdx="3" presStyleCnt="5"/>
      <dgm:spPr/>
    </dgm:pt>
    <dgm:pt modelId="{2465FB83-64DC-4514-A64E-C20FF4142BFC}" type="pres">
      <dgm:prSet presAssocID="{68F41E09-008D-4F59-AFF4-DBD63E352FE7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8F38C18D-D969-4558-9818-6409A1796C9B}" type="pres">
      <dgm:prSet presAssocID="{68F41E09-008D-4F59-AFF4-DBD63E352FE7}" presName="spaceRect" presStyleCnt="0"/>
      <dgm:spPr/>
    </dgm:pt>
    <dgm:pt modelId="{33724D7C-B8B7-4AF1-82F9-9269D147082D}" type="pres">
      <dgm:prSet presAssocID="{68F41E09-008D-4F59-AFF4-DBD63E352FE7}" presName="parTx" presStyleLbl="revTx" presStyleIdx="3" presStyleCnt="5">
        <dgm:presLayoutVars>
          <dgm:chMax val="0"/>
          <dgm:chPref val="0"/>
        </dgm:presLayoutVars>
      </dgm:prSet>
      <dgm:spPr/>
    </dgm:pt>
    <dgm:pt modelId="{56AB0213-8A1C-4C31-A8E1-004495DB6286}" type="pres">
      <dgm:prSet presAssocID="{FB058D14-A84E-4077-9A39-AF256A0DBE65}" presName="sibTrans" presStyleCnt="0"/>
      <dgm:spPr/>
    </dgm:pt>
    <dgm:pt modelId="{FFB38B62-2DC9-4489-9832-178A0740B9B8}" type="pres">
      <dgm:prSet presAssocID="{7700CFAF-9D8B-43A5-A6E5-F1A49443E223}" presName="compNode" presStyleCnt="0"/>
      <dgm:spPr/>
    </dgm:pt>
    <dgm:pt modelId="{B6F8A6D1-3CFE-4E63-8EEF-F985D6CF7A18}" type="pres">
      <dgm:prSet presAssocID="{7700CFAF-9D8B-43A5-A6E5-F1A49443E223}" presName="bgRect" presStyleLbl="bgShp" presStyleIdx="4" presStyleCnt="5"/>
      <dgm:spPr/>
    </dgm:pt>
    <dgm:pt modelId="{AA117E69-7166-4802-A305-1B751BEE2D49}" type="pres">
      <dgm:prSet presAssocID="{7700CFAF-9D8B-43A5-A6E5-F1A49443E223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afe"/>
        </a:ext>
      </dgm:extLst>
    </dgm:pt>
    <dgm:pt modelId="{4969BA3D-877D-4BA2-A12E-A02E4DEACBB3}" type="pres">
      <dgm:prSet presAssocID="{7700CFAF-9D8B-43A5-A6E5-F1A49443E223}" presName="spaceRect" presStyleCnt="0"/>
      <dgm:spPr/>
    </dgm:pt>
    <dgm:pt modelId="{2A5865B2-9E2B-4766-86B9-DC0FABDED642}" type="pres">
      <dgm:prSet presAssocID="{7700CFAF-9D8B-43A5-A6E5-F1A49443E223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1668541E-B821-4612-A9A8-F351B533ACF2}" type="presOf" srcId="{F2BCDE9D-6D1A-449E-9435-06E623EEB295}" destId="{F82E4FB9-5EB6-4CE6-B415-1918E21B77CE}" srcOrd="0" destOrd="0" presId="urn:microsoft.com/office/officeart/2018/2/layout/IconVerticalSolidList"/>
    <dgm:cxn modelId="{E9A78A1F-1AC4-4FD6-A13A-ED87D1915C86}" type="presOf" srcId="{9F3B6C67-8AEB-46EC-BD7B-36B465BED7F6}" destId="{7097AF8E-8D63-4274-80FB-DEFEA148CC5A}" srcOrd="0" destOrd="0" presId="urn:microsoft.com/office/officeart/2018/2/layout/IconVerticalSolidList"/>
    <dgm:cxn modelId="{C384352E-7336-491B-93DA-687FA5090B50}" type="presOf" srcId="{7700CFAF-9D8B-43A5-A6E5-F1A49443E223}" destId="{2A5865B2-9E2B-4766-86B9-DC0FABDED642}" srcOrd="0" destOrd="0" presId="urn:microsoft.com/office/officeart/2018/2/layout/IconVerticalSolidList"/>
    <dgm:cxn modelId="{0C9C1939-F960-44E1-A25F-72E04E3C282E}" type="presOf" srcId="{68F41E09-008D-4F59-AFF4-DBD63E352FE7}" destId="{33724D7C-B8B7-4AF1-82F9-9269D147082D}" srcOrd="0" destOrd="0" presId="urn:microsoft.com/office/officeart/2018/2/layout/IconVerticalSolidList"/>
    <dgm:cxn modelId="{A36F7770-F690-4CAB-8014-A277F59DE6EE}" type="presOf" srcId="{F5F3AAF8-408C-41EB-80C0-8FCE9401B4E5}" destId="{AF1C887D-9C35-41CA-A9EC-638DA4AB6C55}" srcOrd="0" destOrd="0" presId="urn:microsoft.com/office/officeart/2018/2/layout/IconVerticalSolidList"/>
    <dgm:cxn modelId="{60A50772-9714-4042-AD37-E435A741487A}" srcId="{F5F3AAF8-408C-41EB-80C0-8FCE9401B4E5}" destId="{68F41E09-008D-4F59-AFF4-DBD63E352FE7}" srcOrd="3" destOrd="0" parTransId="{4909BC21-DA57-4B3B-BAEE-013C8645FB01}" sibTransId="{FB058D14-A84E-4077-9A39-AF256A0DBE65}"/>
    <dgm:cxn modelId="{C41EBE84-1F71-4941-9CCC-0D4ABC18252F}" srcId="{F5F3AAF8-408C-41EB-80C0-8FCE9401B4E5}" destId="{7700CFAF-9D8B-43A5-A6E5-F1A49443E223}" srcOrd="4" destOrd="0" parTransId="{5ACC8722-CB49-4EC1-8DA9-39673AFC8E3D}" sibTransId="{B31DFB29-D9EE-4E91-A233-A36A04818891}"/>
    <dgm:cxn modelId="{E96F1FA2-71C8-4F29-B9C0-75A93BB5D748}" srcId="{F5F3AAF8-408C-41EB-80C0-8FCE9401B4E5}" destId="{F2BCDE9D-6D1A-449E-9435-06E623EEB295}" srcOrd="2" destOrd="0" parTransId="{94B141B6-6CD7-4FE8-9381-FD11A326E719}" sibTransId="{E1324B51-AFFD-49F5-B306-A340892C4BE8}"/>
    <dgm:cxn modelId="{04DD15A4-61A5-40BA-A3EC-7DE756FEE137}" srcId="{F5F3AAF8-408C-41EB-80C0-8FCE9401B4E5}" destId="{9F3B6C67-8AEB-46EC-BD7B-36B465BED7F6}" srcOrd="0" destOrd="0" parTransId="{ED25FB3E-2FAF-4CA5-8669-4DAA80C91A90}" sibTransId="{ED178F57-6519-419B-A6DD-32095A487442}"/>
    <dgm:cxn modelId="{477D9CEE-6A98-480A-8D7E-D24357615803}" srcId="{F5F3AAF8-408C-41EB-80C0-8FCE9401B4E5}" destId="{77F0315E-D5E8-404E-8100-8A4EBA164B3E}" srcOrd="1" destOrd="0" parTransId="{7BB313DD-C7A1-4371-85BD-F7714AA3FEAC}" sibTransId="{E118CDEE-337B-4A5E-BFA3-530D60AAE33C}"/>
    <dgm:cxn modelId="{2934AFF7-836E-4ED1-AFA5-50BD644E9B9D}" type="presOf" srcId="{77F0315E-D5E8-404E-8100-8A4EBA164B3E}" destId="{71809A1D-F9EA-4BEB-9FB9-8E7382CAEC20}" srcOrd="0" destOrd="0" presId="urn:microsoft.com/office/officeart/2018/2/layout/IconVerticalSolidList"/>
    <dgm:cxn modelId="{2A8DA03C-0D18-4C85-903C-EAEFB73A6BE5}" type="presParOf" srcId="{AF1C887D-9C35-41CA-A9EC-638DA4AB6C55}" destId="{10100C39-2FE5-4233-A073-ACB90D03DA0A}" srcOrd="0" destOrd="0" presId="urn:microsoft.com/office/officeart/2018/2/layout/IconVerticalSolidList"/>
    <dgm:cxn modelId="{8504558F-03DC-46BE-8EF3-23C3BA984490}" type="presParOf" srcId="{10100C39-2FE5-4233-A073-ACB90D03DA0A}" destId="{7C41A7FB-5617-4E4F-810A-00CE369F03B3}" srcOrd="0" destOrd="0" presId="urn:microsoft.com/office/officeart/2018/2/layout/IconVerticalSolidList"/>
    <dgm:cxn modelId="{A0C60558-6F51-4886-A78A-ECC5A29B9630}" type="presParOf" srcId="{10100C39-2FE5-4233-A073-ACB90D03DA0A}" destId="{7E69BC68-07ED-4921-B179-5E37B18EA6A3}" srcOrd="1" destOrd="0" presId="urn:microsoft.com/office/officeart/2018/2/layout/IconVerticalSolidList"/>
    <dgm:cxn modelId="{5A63EFC5-EAAC-44A7-B1D5-45A2CEAB7FFF}" type="presParOf" srcId="{10100C39-2FE5-4233-A073-ACB90D03DA0A}" destId="{0E553337-331B-4BF3-8BD8-F2C2563E42E3}" srcOrd="2" destOrd="0" presId="urn:microsoft.com/office/officeart/2018/2/layout/IconVerticalSolidList"/>
    <dgm:cxn modelId="{6BD20B3C-9C9A-4C54-90E8-C354E28B9AEA}" type="presParOf" srcId="{10100C39-2FE5-4233-A073-ACB90D03DA0A}" destId="{7097AF8E-8D63-4274-80FB-DEFEA148CC5A}" srcOrd="3" destOrd="0" presId="urn:microsoft.com/office/officeart/2018/2/layout/IconVerticalSolidList"/>
    <dgm:cxn modelId="{7F2FF1F1-3F21-40AD-9E36-85BDEFA5A136}" type="presParOf" srcId="{AF1C887D-9C35-41CA-A9EC-638DA4AB6C55}" destId="{F891F4CE-6C01-4CE6-8BA3-A97FF8F88B1A}" srcOrd="1" destOrd="0" presId="urn:microsoft.com/office/officeart/2018/2/layout/IconVerticalSolidList"/>
    <dgm:cxn modelId="{EEE19343-F0E9-4B3B-94FF-8F00C591B5FD}" type="presParOf" srcId="{AF1C887D-9C35-41CA-A9EC-638DA4AB6C55}" destId="{E76F3E2B-8D22-4E0C-916C-89BAAE0BC831}" srcOrd="2" destOrd="0" presId="urn:microsoft.com/office/officeart/2018/2/layout/IconVerticalSolidList"/>
    <dgm:cxn modelId="{230054EE-BD3A-4F8D-A6FB-ADE10DDEEBBE}" type="presParOf" srcId="{E76F3E2B-8D22-4E0C-916C-89BAAE0BC831}" destId="{358F0315-0F68-4F73-93FB-2050B775AA1C}" srcOrd="0" destOrd="0" presId="urn:microsoft.com/office/officeart/2018/2/layout/IconVerticalSolidList"/>
    <dgm:cxn modelId="{D1AE4F2C-5E6B-45AC-A8E4-12DB117A141C}" type="presParOf" srcId="{E76F3E2B-8D22-4E0C-916C-89BAAE0BC831}" destId="{04599CBE-CE8D-412D-912E-310E1666818E}" srcOrd="1" destOrd="0" presId="urn:microsoft.com/office/officeart/2018/2/layout/IconVerticalSolidList"/>
    <dgm:cxn modelId="{B01DF4A0-17AB-45C7-BEC6-16C60D57098F}" type="presParOf" srcId="{E76F3E2B-8D22-4E0C-916C-89BAAE0BC831}" destId="{B21E6294-3748-484A-8D60-33CF775C5711}" srcOrd="2" destOrd="0" presId="urn:microsoft.com/office/officeart/2018/2/layout/IconVerticalSolidList"/>
    <dgm:cxn modelId="{4E76575A-CBB0-4319-9F3D-2914A881115B}" type="presParOf" srcId="{E76F3E2B-8D22-4E0C-916C-89BAAE0BC831}" destId="{71809A1D-F9EA-4BEB-9FB9-8E7382CAEC20}" srcOrd="3" destOrd="0" presId="urn:microsoft.com/office/officeart/2018/2/layout/IconVerticalSolidList"/>
    <dgm:cxn modelId="{8841F685-04BE-442E-AA63-465A62B7D5ED}" type="presParOf" srcId="{AF1C887D-9C35-41CA-A9EC-638DA4AB6C55}" destId="{0A43E8FF-1ADB-47D9-AFE5-2DE72BA7E312}" srcOrd="3" destOrd="0" presId="urn:microsoft.com/office/officeart/2018/2/layout/IconVerticalSolidList"/>
    <dgm:cxn modelId="{AD23383F-E07A-4C8B-8A57-4F180DF48D31}" type="presParOf" srcId="{AF1C887D-9C35-41CA-A9EC-638DA4AB6C55}" destId="{F203F04D-604B-4E79-84FD-F16C2BF4A451}" srcOrd="4" destOrd="0" presId="urn:microsoft.com/office/officeart/2018/2/layout/IconVerticalSolidList"/>
    <dgm:cxn modelId="{AC5968F5-49AF-4344-B861-CAC1A26920A0}" type="presParOf" srcId="{F203F04D-604B-4E79-84FD-F16C2BF4A451}" destId="{ACF6C392-B515-4211-97B4-A66F3FF0719A}" srcOrd="0" destOrd="0" presId="urn:microsoft.com/office/officeart/2018/2/layout/IconVerticalSolidList"/>
    <dgm:cxn modelId="{0F669EDD-9751-419C-BB19-72839508924A}" type="presParOf" srcId="{F203F04D-604B-4E79-84FD-F16C2BF4A451}" destId="{DFDC0C1C-D264-47B8-97B2-E75771D24D05}" srcOrd="1" destOrd="0" presId="urn:microsoft.com/office/officeart/2018/2/layout/IconVerticalSolidList"/>
    <dgm:cxn modelId="{6F16682E-05F0-4D9C-BBAB-ABDAAF22640E}" type="presParOf" srcId="{F203F04D-604B-4E79-84FD-F16C2BF4A451}" destId="{5A89D36F-E6C4-47EE-B365-36B1DF909746}" srcOrd="2" destOrd="0" presId="urn:microsoft.com/office/officeart/2018/2/layout/IconVerticalSolidList"/>
    <dgm:cxn modelId="{0A6F4F82-9264-4148-9FF2-158310540F45}" type="presParOf" srcId="{F203F04D-604B-4E79-84FD-F16C2BF4A451}" destId="{F82E4FB9-5EB6-4CE6-B415-1918E21B77CE}" srcOrd="3" destOrd="0" presId="urn:microsoft.com/office/officeart/2018/2/layout/IconVerticalSolidList"/>
    <dgm:cxn modelId="{CB5518E4-FFF0-41DB-87C7-1187AC01A86B}" type="presParOf" srcId="{AF1C887D-9C35-41CA-A9EC-638DA4AB6C55}" destId="{60885E90-AFFD-433F-9E5B-50CCFC189A7B}" srcOrd="5" destOrd="0" presId="urn:microsoft.com/office/officeart/2018/2/layout/IconVerticalSolidList"/>
    <dgm:cxn modelId="{A1ABC11A-22A0-4846-84C8-DC34C52C2FE1}" type="presParOf" srcId="{AF1C887D-9C35-41CA-A9EC-638DA4AB6C55}" destId="{3029AFEF-0C66-436A-B380-B843796256C4}" srcOrd="6" destOrd="0" presId="urn:microsoft.com/office/officeart/2018/2/layout/IconVerticalSolidList"/>
    <dgm:cxn modelId="{C362BFDF-7ED7-4D9E-9D79-54B852E16E00}" type="presParOf" srcId="{3029AFEF-0C66-436A-B380-B843796256C4}" destId="{E108D78D-1174-4290-875F-7677762DD5DE}" srcOrd="0" destOrd="0" presId="urn:microsoft.com/office/officeart/2018/2/layout/IconVerticalSolidList"/>
    <dgm:cxn modelId="{69E46854-A8B9-4058-A892-D10EE387B88E}" type="presParOf" srcId="{3029AFEF-0C66-436A-B380-B843796256C4}" destId="{2465FB83-64DC-4514-A64E-C20FF4142BFC}" srcOrd="1" destOrd="0" presId="urn:microsoft.com/office/officeart/2018/2/layout/IconVerticalSolidList"/>
    <dgm:cxn modelId="{B997B7E6-E67C-4FC9-980F-B95E3230D72B}" type="presParOf" srcId="{3029AFEF-0C66-436A-B380-B843796256C4}" destId="{8F38C18D-D969-4558-9818-6409A1796C9B}" srcOrd="2" destOrd="0" presId="urn:microsoft.com/office/officeart/2018/2/layout/IconVerticalSolidList"/>
    <dgm:cxn modelId="{6BD0178C-0D53-44D9-92BD-3BCB102B1CD3}" type="presParOf" srcId="{3029AFEF-0C66-436A-B380-B843796256C4}" destId="{33724D7C-B8B7-4AF1-82F9-9269D147082D}" srcOrd="3" destOrd="0" presId="urn:microsoft.com/office/officeart/2018/2/layout/IconVerticalSolidList"/>
    <dgm:cxn modelId="{5B999E94-9281-415C-831E-40CD414755A3}" type="presParOf" srcId="{AF1C887D-9C35-41CA-A9EC-638DA4AB6C55}" destId="{56AB0213-8A1C-4C31-A8E1-004495DB6286}" srcOrd="7" destOrd="0" presId="urn:microsoft.com/office/officeart/2018/2/layout/IconVerticalSolidList"/>
    <dgm:cxn modelId="{D047858A-694C-4165-8C44-237E7B26EC71}" type="presParOf" srcId="{AF1C887D-9C35-41CA-A9EC-638DA4AB6C55}" destId="{FFB38B62-2DC9-4489-9832-178A0740B9B8}" srcOrd="8" destOrd="0" presId="urn:microsoft.com/office/officeart/2018/2/layout/IconVerticalSolidList"/>
    <dgm:cxn modelId="{47BD5803-CAA9-4ED6-A673-119924B91ABE}" type="presParOf" srcId="{FFB38B62-2DC9-4489-9832-178A0740B9B8}" destId="{B6F8A6D1-3CFE-4E63-8EEF-F985D6CF7A18}" srcOrd="0" destOrd="0" presId="urn:microsoft.com/office/officeart/2018/2/layout/IconVerticalSolidList"/>
    <dgm:cxn modelId="{4AA6288E-59FB-4A85-ADFC-3AFF8BDA32AE}" type="presParOf" srcId="{FFB38B62-2DC9-4489-9832-178A0740B9B8}" destId="{AA117E69-7166-4802-A305-1B751BEE2D49}" srcOrd="1" destOrd="0" presId="urn:microsoft.com/office/officeart/2018/2/layout/IconVerticalSolidList"/>
    <dgm:cxn modelId="{A9B2E658-9DDF-4F3A-95A1-C182C2D43E85}" type="presParOf" srcId="{FFB38B62-2DC9-4489-9832-178A0740B9B8}" destId="{4969BA3D-877D-4BA2-A12E-A02E4DEACBB3}" srcOrd="2" destOrd="0" presId="urn:microsoft.com/office/officeart/2018/2/layout/IconVerticalSolidList"/>
    <dgm:cxn modelId="{712D1993-3A05-478A-80CD-33A1666CB953}" type="presParOf" srcId="{FFB38B62-2DC9-4489-9832-178A0740B9B8}" destId="{2A5865B2-9E2B-4766-86B9-DC0FABDED642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5EE7A0-7DB9-4C61-95CC-C1745798422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1DFBFB91-9B4B-42FD-B46B-2FFB5436615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Misting Spray</a:t>
          </a:r>
        </a:p>
      </dgm:t>
    </dgm:pt>
    <dgm:pt modelId="{E8BA289A-6C09-41C2-B0F0-BECCB17C0427}" type="parTrans" cxnId="{08DC99B6-53E8-4C25-AE45-1740B8F16E52}">
      <dgm:prSet/>
      <dgm:spPr/>
      <dgm:t>
        <a:bodyPr/>
        <a:lstStyle/>
        <a:p>
          <a:endParaRPr lang="en-US"/>
        </a:p>
      </dgm:t>
    </dgm:pt>
    <dgm:pt modelId="{17BA4229-3EEA-4EC4-8DE9-4811E0E34A45}" type="sibTrans" cxnId="{08DC99B6-53E8-4C25-AE45-1740B8F16E52}">
      <dgm:prSet/>
      <dgm:spPr/>
      <dgm:t>
        <a:bodyPr/>
        <a:lstStyle/>
        <a:p>
          <a:endParaRPr lang="en-US"/>
        </a:p>
      </dgm:t>
    </dgm:pt>
    <dgm:pt modelId="{A03E0ADB-03CE-47EB-B8C0-89EA647AA419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Hand Cleaning</a:t>
          </a:r>
        </a:p>
      </dgm:t>
    </dgm:pt>
    <dgm:pt modelId="{6C94CC81-3315-49BB-97D6-35E44E655100}" type="parTrans" cxnId="{02D687F2-D552-4DAE-AABA-F515A2900B8B}">
      <dgm:prSet/>
      <dgm:spPr/>
      <dgm:t>
        <a:bodyPr/>
        <a:lstStyle/>
        <a:p>
          <a:endParaRPr lang="en-US"/>
        </a:p>
      </dgm:t>
    </dgm:pt>
    <dgm:pt modelId="{25111049-5967-449E-8224-32A4FB96454E}" type="sibTrans" cxnId="{02D687F2-D552-4DAE-AABA-F515A2900B8B}">
      <dgm:prSet/>
      <dgm:spPr/>
      <dgm:t>
        <a:bodyPr/>
        <a:lstStyle/>
        <a:p>
          <a:endParaRPr lang="en-US"/>
        </a:p>
      </dgm:t>
    </dgm:pt>
    <dgm:pt modelId="{5E7F0122-28D1-4578-9F96-665A4144007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Machine Cleaning</a:t>
          </a:r>
        </a:p>
      </dgm:t>
    </dgm:pt>
    <dgm:pt modelId="{756A6CC9-B595-4313-9457-D2348BB438ED}" type="parTrans" cxnId="{047942D6-9D04-4A55-A580-DB34430589D8}">
      <dgm:prSet/>
      <dgm:spPr/>
      <dgm:t>
        <a:bodyPr/>
        <a:lstStyle/>
        <a:p>
          <a:endParaRPr lang="en-US"/>
        </a:p>
      </dgm:t>
    </dgm:pt>
    <dgm:pt modelId="{4618E41A-E906-4D8F-8CAB-8D4D31C55E52}" type="sibTrans" cxnId="{047942D6-9D04-4A55-A580-DB34430589D8}">
      <dgm:prSet/>
      <dgm:spPr/>
      <dgm:t>
        <a:bodyPr/>
        <a:lstStyle/>
        <a:p>
          <a:endParaRPr lang="en-US"/>
        </a:p>
      </dgm:t>
    </dgm:pt>
    <dgm:pt modelId="{1B801748-A6C2-4053-9978-7A4D973C76A8}" type="pres">
      <dgm:prSet presAssocID="{9B5EE7A0-7DB9-4C61-95CC-C1745798422B}" presName="root" presStyleCnt="0">
        <dgm:presLayoutVars>
          <dgm:dir/>
          <dgm:resizeHandles val="exact"/>
        </dgm:presLayoutVars>
      </dgm:prSet>
      <dgm:spPr/>
    </dgm:pt>
    <dgm:pt modelId="{C7D7F977-07B1-43EB-A52D-3CACB37CAC77}" type="pres">
      <dgm:prSet presAssocID="{1DFBFB91-9B4B-42FD-B46B-2FFB54366157}" presName="compNode" presStyleCnt="0"/>
      <dgm:spPr/>
    </dgm:pt>
    <dgm:pt modelId="{871C894D-D8F0-483F-985C-00DC718ED6E6}" type="pres">
      <dgm:prSet presAssocID="{1DFBFB91-9B4B-42FD-B46B-2FFB54366157}" presName="iconBgRect" presStyleLbl="bgShp" presStyleIdx="0" presStyleCnt="3"/>
      <dgm:spPr/>
    </dgm:pt>
    <dgm:pt modelId="{7F285ADD-F3B8-4121-AC82-FF03D7F76D90}" type="pres">
      <dgm:prSet presAssocID="{1DFBFB91-9B4B-42FD-B46B-2FFB54366157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hower"/>
        </a:ext>
      </dgm:extLst>
    </dgm:pt>
    <dgm:pt modelId="{18D916BC-1BEE-4A3E-9648-D2A6BAB918EA}" type="pres">
      <dgm:prSet presAssocID="{1DFBFB91-9B4B-42FD-B46B-2FFB54366157}" presName="spaceRect" presStyleCnt="0"/>
      <dgm:spPr/>
    </dgm:pt>
    <dgm:pt modelId="{B8C01CC9-F41F-43C3-91FB-0191E7703B89}" type="pres">
      <dgm:prSet presAssocID="{1DFBFB91-9B4B-42FD-B46B-2FFB54366157}" presName="textRect" presStyleLbl="revTx" presStyleIdx="0" presStyleCnt="3">
        <dgm:presLayoutVars>
          <dgm:chMax val="1"/>
          <dgm:chPref val="1"/>
        </dgm:presLayoutVars>
      </dgm:prSet>
      <dgm:spPr/>
    </dgm:pt>
    <dgm:pt modelId="{40CCEFB3-86D8-40BD-81E2-29D9175F7506}" type="pres">
      <dgm:prSet presAssocID="{17BA4229-3EEA-4EC4-8DE9-4811E0E34A45}" presName="sibTrans" presStyleCnt="0"/>
      <dgm:spPr/>
    </dgm:pt>
    <dgm:pt modelId="{9726C309-958B-48A0-80D6-658DAB67853B}" type="pres">
      <dgm:prSet presAssocID="{A03E0ADB-03CE-47EB-B8C0-89EA647AA419}" presName="compNode" presStyleCnt="0"/>
      <dgm:spPr/>
    </dgm:pt>
    <dgm:pt modelId="{D803E6DD-185C-49DB-9B54-FAE73D7B6F0E}" type="pres">
      <dgm:prSet presAssocID="{A03E0ADB-03CE-47EB-B8C0-89EA647AA419}" presName="iconBgRect" presStyleLbl="bgShp" presStyleIdx="1" presStyleCnt="3"/>
      <dgm:spPr/>
    </dgm:pt>
    <dgm:pt modelId="{0491A3FD-A4BF-47F8-BFB0-82A809FC41AE}" type="pres">
      <dgm:prSet presAssocID="{A03E0ADB-03CE-47EB-B8C0-89EA647AA41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p and bucket"/>
        </a:ext>
      </dgm:extLst>
    </dgm:pt>
    <dgm:pt modelId="{F6C092A4-25E5-43D8-901C-E0F22BE1AEA4}" type="pres">
      <dgm:prSet presAssocID="{A03E0ADB-03CE-47EB-B8C0-89EA647AA419}" presName="spaceRect" presStyleCnt="0"/>
      <dgm:spPr/>
    </dgm:pt>
    <dgm:pt modelId="{3E9CE961-B68F-4FC4-A5CD-66B6ACB0DE74}" type="pres">
      <dgm:prSet presAssocID="{A03E0ADB-03CE-47EB-B8C0-89EA647AA419}" presName="textRect" presStyleLbl="revTx" presStyleIdx="1" presStyleCnt="3">
        <dgm:presLayoutVars>
          <dgm:chMax val="1"/>
          <dgm:chPref val="1"/>
        </dgm:presLayoutVars>
      </dgm:prSet>
      <dgm:spPr/>
    </dgm:pt>
    <dgm:pt modelId="{16DF0A74-96E2-4544-8A09-D1E8A98F47C7}" type="pres">
      <dgm:prSet presAssocID="{25111049-5967-449E-8224-32A4FB96454E}" presName="sibTrans" presStyleCnt="0"/>
      <dgm:spPr/>
    </dgm:pt>
    <dgm:pt modelId="{592578CE-6AB4-40C3-9284-06D40451FAB3}" type="pres">
      <dgm:prSet presAssocID="{5E7F0122-28D1-4578-9F96-665A4144007C}" presName="compNode" presStyleCnt="0"/>
      <dgm:spPr/>
    </dgm:pt>
    <dgm:pt modelId="{0C99C9B9-3535-488E-94DE-AFE49534B9B8}" type="pres">
      <dgm:prSet presAssocID="{5E7F0122-28D1-4578-9F96-665A4144007C}" presName="iconBgRect" presStyleLbl="bgShp" presStyleIdx="2" presStyleCnt="3"/>
      <dgm:spPr/>
    </dgm:pt>
    <dgm:pt modelId="{6BEE40B3-F17C-4D76-9B3E-130BEB036081}" type="pres">
      <dgm:prSet presAssocID="{5E7F0122-28D1-4578-9F96-665A4144007C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00AD311B-852C-4E49-8B56-22D026F8CC28}" type="pres">
      <dgm:prSet presAssocID="{5E7F0122-28D1-4578-9F96-665A4144007C}" presName="spaceRect" presStyleCnt="0"/>
      <dgm:spPr/>
    </dgm:pt>
    <dgm:pt modelId="{C25B9CD4-8E0B-4DE7-A4DD-F623B8B3A106}" type="pres">
      <dgm:prSet presAssocID="{5E7F0122-28D1-4578-9F96-665A4144007C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B9D97518-D603-49DF-8998-D6E5E32A5B57}" type="presOf" srcId="{1DFBFB91-9B4B-42FD-B46B-2FFB54366157}" destId="{B8C01CC9-F41F-43C3-91FB-0191E7703B89}" srcOrd="0" destOrd="0" presId="urn:microsoft.com/office/officeart/2018/5/layout/IconCircleLabelList"/>
    <dgm:cxn modelId="{C5174339-ADBC-4470-A623-3BDBD0A9C79A}" type="presOf" srcId="{A03E0ADB-03CE-47EB-B8C0-89EA647AA419}" destId="{3E9CE961-B68F-4FC4-A5CD-66B6ACB0DE74}" srcOrd="0" destOrd="0" presId="urn:microsoft.com/office/officeart/2018/5/layout/IconCircleLabelList"/>
    <dgm:cxn modelId="{89242754-16F1-420D-8AF4-261598C9388E}" type="presOf" srcId="{5E7F0122-28D1-4578-9F96-665A4144007C}" destId="{C25B9CD4-8E0B-4DE7-A4DD-F623B8B3A106}" srcOrd="0" destOrd="0" presId="urn:microsoft.com/office/officeart/2018/5/layout/IconCircleLabelList"/>
    <dgm:cxn modelId="{01DE459D-56D9-45AC-911D-7C32047452E1}" type="presOf" srcId="{9B5EE7A0-7DB9-4C61-95CC-C1745798422B}" destId="{1B801748-A6C2-4053-9978-7A4D973C76A8}" srcOrd="0" destOrd="0" presId="urn:microsoft.com/office/officeart/2018/5/layout/IconCircleLabelList"/>
    <dgm:cxn modelId="{08DC99B6-53E8-4C25-AE45-1740B8F16E52}" srcId="{9B5EE7A0-7DB9-4C61-95CC-C1745798422B}" destId="{1DFBFB91-9B4B-42FD-B46B-2FFB54366157}" srcOrd="0" destOrd="0" parTransId="{E8BA289A-6C09-41C2-B0F0-BECCB17C0427}" sibTransId="{17BA4229-3EEA-4EC4-8DE9-4811E0E34A45}"/>
    <dgm:cxn modelId="{047942D6-9D04-4A55-A580-DB34430589D8}" srcId="{9B5EE7A0-7DB9-4C61-95CC-C1745798422B}" destId="{5E7F0122-28D1-4578-9F96-665A4144007C}" srcOrd="2" destOrd="0" parTransId="{756A6CC9-B595-4313-9457-D2348BB438ED}" sibTransId="{4618E41A-E906-4D8F-8CAB-8D4D31C55E52}"/>
    <dgm:cxn modelId="{02D687F2-D552-4DAE-AABA-F515A2900B8B}" srcId="{9B5EE7A0-7DB9-4C61-95CC-C1745798422B}" destId="{A03E0ADB-03CE-47EB-B8C0-89EA647AA419}" srcOrd="1" destOrd="0" parTransId="{6C94CC81-3315-49BB-97D6-35E44E655100}" sibTransId="{25111049-5967-449E-8224-32A4FB96454E}"/>
    <dgm:cxn modelId="{9CB5AAEE-C429-4D49-829B-53E4ABBD3AB0}" type="presParOf" srcId="{1B801748-A6C2-4053-9978-7A4D973C76A8}" destId="{C7D7F977-07B1-43EB-A52D-3CACB37CAC77}" srcOrd="0" destOrd="0" presId="urn:microsoft.com/office/officeart/2018/5/layout/IconCircleLabelList"/>
    <dgm:cxn modelId="{4BEC85FE-07BB-4139-BAB4-069819344183}" type="presParOf" srcId="{C7D7F977-07B1-43EB-A52D-3CACB37CAC77}" destId="{871C894D-D8F0-483F-985C-00DC718ED6E6}" srcOrd="0" destOrd="0" presId="urn:microsoft.com/office/officeart/2018/5/layout/IconCircleLabelList"/>
    <dgm:cxn modelId="{FE81D9C4-3951-477D-AC2A-56A87FA7E97E}" type="presParOf" srcId="{C7D7F977-07B1-43EB-A52D-3CACB37CAC77}" destId="{7F285ADD-F3B8-4121-AC82-FF03D7F76D90}" srcOrd="1" destOrd="0" presId="urn:microsoft.com/office/officeart/2018/5/layout/IconCircleLabelList"/>
    <dgm:cxn modelId="{427D3F8F-1F9D-41D0-AA6C-3F74E8AFD30F}" type="presParOf" srcId="{C7D7F977-07B1-43EB-A52D-3CACB37CAC77}" destId="{18D916BC-1BEE-4A3E-9648-D2A6BAB918EA}" srcOrd="2" destOrd="0" presId="urn:microsoft.com/office/officeart/2018/5/layout/IconCircleLabelList"/>
    <dgm:cxn modelId="{33A3E853-BE6B-4814-9E5A-91242ED0B1AB}" type="presParOf" srcId="{C7D7F977-07B1-43EB-A52D-3CACB37CAC77}" destId="{B8C01CC9-F41F-43C3-91FB-0191E7703B89}" srcOrd="3" destOrd="0" presId="urn:microsoft.com/office/officeart/2018/5/layout/IconCircleLabelList"/>
    <dgm:cxn modelId="{5A7BD276-CE52-4598-83B9-DE9AFA479576}" type="presParOf" srcId="{1B801748-A6C2-4053-9978-7A4D973C76A8}" destId="{40CCEFB3-86D8-40BD-81E2-29D9175F7506}" srcOrd="1" destOrd="0" presId="urn:microsoft.com/office/officeart/2018/5/layout/IconCircleLabelList"/>
    <dgm:cxn modelId="{B1CD1A8A-EE3A-4129-88E1-8D4AA18113F1}" type="presParOf" srcId="{1B801748-A6C2-4053-9978-7A4D973C76A8}" destId="{9726C309-958B-48A0-80D6-658DAB67853B}" srcOrd="2" destOrd="0" presId="urn:microsoft.com/office/officeart/2018/5/layout/IconCircleLabelList"/>
    <dgm:cxn modelId="{6B5CEE3C-E23A-49FC-BDE2-CF3AD0ACC791}" type="presParOf" srcId="{9726C309-958B-48A0-80D6-658DAB67853B}" destId="{D803E6DD-185C-49DB-9B54-FAE73D7B6F0E}" srcOrd="0" destOrd="0" presId="urn:microsoft.com/office/officeart/2018/5/layout/IconCircleLabelList"/>
    <dgm:cxn modelId="{D49E8523-013B-4AFB-8467-728BF01CDC6C}" type="presParOf" srcId="{9726C309-958B-48A0-80D6-658DAB67853B}" destId="{0491A3FD-A4BF-47F8-BFB0-82A809FC41AE}" srcOrd="1" destOrd="0" presId="urn:microsoft.com/office/officeart/2018/5/layout/IconCircleLabelList"/>
    <dgm:cxn modelId="{4CD16AF8-DF91-4178-9455-28888C7F8FDE}" type="presParOf" srcId="{9726C309-958B-48A0-80D6-658DAB67853B}" destId="{F6C092A4-25E5-43D8-901C-E0F22BE1AEA4}" srcOrd="2" destOrd="0" presId="urn:microsoft.com/office/officeart/2018/5/layout/IconCircleLabelList"/>
    <dgm:cxn modelId="{B0223816-F824-4F3D-B939-6CE5CD777D09}" type="presParOf" srcId="{9726C309-958B-48A0-80D6-658DAB67853B}" destId="{3E9CE961-B68F-4FC4-A5CD-66B6ACB0DE74}" srcOrd="3" destOrd="0" presId="urn:microsoft.com/office/officeart/2018/5/layout/IconCircleLabelList"/>
    <dgm:cxn modelId="{A11C16E3-8CB4-453C-908F-AEF22EB3EC41}" type="presParOf" srcId="{1B801748-A6C2-4053-9978-7A4D973C76A8}" destId="{16DF0A74-96E2-4544-8A09-D1E8A98F47C7}" srcOrd="3" destOrd="0" presId="urn:microsoft.com/office/officeart/2018/5/layout/IconCircleLabelList"/>
    <dgm:cxn modelId="{4C5FF5D3-AD33-44AC-8BFC-A67967C08849}" type="presParOf" srcId="{1B801748-A6C2-4053-9978-7A4D973C76A8}" destId="{592578CE-6AB4-40C3-9284-06D40451FAB3}" srcOrd="4" destOrd="0" presId="urn:microsoft.com/office/officeart/2018/5/layout/IconCircleLabelList"/>
    <dgm:cxn modelId="{96FAF4BC-827B-4AB1-8DAF-D5665F7ED491}" type="presParOf" srcId="{592578CE-6AB4-40C3-9284-06D40451FAB3}" destId="{0C99C9B9-3535-488E-94DE-AFE49534B9B8}" srcOrd="0" destOrd="0" presId="urn:microsoft.com/office/officeart/2018/5/layout/IconCircleLabelList"/>
    <dgm:cxn modelId="{26BF0269-911B-4ED6-B466-CB93D9E1AB25}" type="presParOf" srcId="{592578CE-6AB4-40C3-9284-06D40451FAB3}" destId="{6BEE40B3-F17C-4D76-9B3E-130BEB036081}" srcOrd="1" destOrd="0" presId="urn:microsoft.com/office/officeart/2018/5/layout/IconCircleLabelList"/>
    <dgm:cxn modelId="{AA104F29-270D-426D-A94F-826E864C4D14}" type="presParOf" srcId="{592578CE-6AB4-40C3-9284-06D40451FAB3}" destId="{00AD311B-852C-4E49-8B56-22D026F8CC28}" srcOrd="2" destOrd="0" presId="urn:microsoft.com/office/officeart/2018/5/layout/IconCircleLabelList"/>
    <dgm:cxn modelId="{D29088D1-5713-4631-9305-A3A99792CE52}" type="presParOf" srcId="{592578CE-6AB4-40C3-9284-06D40451FAB3}" destId="{C25B9CD4-8E0B-4DE7-A4DD-F623B8B3A106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80E3BB-860F-499D-8DAD-BDA47FB4D189}">
      <dsp:nvSpPr>
        <dsp:cNvPr id="0" name=""/>
        <dsp:cNvSpPr/>
      </dsp:nvSpPr>
      <dsp:spPr>
        <a:xfrm>
          <a:off x="1007952" y="1510318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B68F38-E113-488A-9858-CCEEF1EB8132}">
      <dsp:nvSpPr>
        <dsp:cNvPr id="0" name=""/>
        <dsp:cNvSpPr/>
      </dsp:nvSpPr>
      <dsp:spPr>
        <a:xfrm>
          <a:off x="512952" y="261078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Automation</a:t>
          </a:r>
        </a:p>
      </dsp:txBody>
      <dsp:txXfrm>
        <a:off x="512952" y="2610784"/>
        <a:ext cx="1800000" cy="720000"/>
      </dsp:txXfrm>
    </dsp:sp>
    <dsp:sp modelId="{E7EC9C21-3355-4298-94C4-150DB7364219}">
      <dsp:nvSpPr>
        <dsp:cNvPr id="0" name=""/>
        <dsp:cNvSpPr/>
      </dsp:nvSpPr>
      <dsp:spPr>
        <a:xfrm>
          <a:off x="3122952" y="1510318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832848-9AD3-4FF3-A3A6-99C02B3FC6C4}">
      <dsp:nvSpPr>
        <dsp:cNvPr id="0" name=""/>
        <dsp:cNvSpPr/>
      </dsp:nvSpPr>
      <dsp:spPr>
        <a:xfrm>
          <a:off x="2627952" y="261078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Cost Effectiveness</a:t>
          </a:r>
        </a:p>
      </dsp:txBody>
      <dsp:txXfrm>
        <a:off x="2627952" y="2610784"/>
        <a:ext cx="1800000" cy="720000"/>
      </dsp:txXfrm>
    </dsp:sp>
    <dsp:sp modelId="{64900FA5-21BD-40BF-A4C7-729BCF844E14}">
      <dsp:nvSpPr>
        <dsp:cNvPr id="0" name=""/>
        <dsp:cNvSpPr/>
      </dsp:nvSpPr>
      <dsp:spPr>
        <a:xfrm>
          <a:off x="5237952" y="1510318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5AD608-91A6-44AF-8E89-338AE11E1778}">
      <dsp:nvSpPr>
        <dsp:cNvPr id="0" name=""/>
        <dsp:cNvSpPr/>
      </dsp:nvSpPr>
      <dsp:spPr>
        <a:xfrm>
          <a:off x="4742952" y="261078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Cleanliness </a:t>
          </a:r>
        </a:p>
      </dsp:txBody>
      <dsp:txXfrm>
        <a:off x="4742952" y="2610784"/>
        <a:ext cx="1800000" cy="720000"/>
      </dsp:txXfrm>
    </dsp:sp>
    <dsp:sp modelId="{844D6F4C-B258-490E-9B96-04358DC51687}">
      <dsp:nvSpPr>
        <dsp:cNvPr id="0" name=""/>
        <dsp:cNvSpPr/>
      </dsp:nvSpPr>
      <dsp:spPr>
        <a:xfrm>
          <a:off x="7352952" y="1510318"/>
          <a:ext cx="810000" cy="81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534ACF-7588-4C7F-BA7B-2018821818AB}">
      <dsp:nvSpPr>
        <dsp:cNvPr id="0" name=""/>
        <dsp:cNvSpPr/>
      </dsp:nvSpPr>
      <dsp:spPr>
        <a:xfrm>
          <a:off x="6857952" y="261078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Safety</a:t>
          </a:r>
        </a:p>
      </dsp:txBody>
      <dsp:txXfrm>
        <a:off x="6857952" y="2610784"/>
        <a:ext cx="1800000" cy="720000"/>
      </dsp:txXfrm>
    </dsp:sp>
    <dsp:sp modelId="{6BDAF544-5AA6-4B26-9933-EBD4DC0633C9}">
      <dsp:nvSpPr>
        <dsp:cNvPr id="0" name=""/>
        <dsp:cNvSpPr/>
      </dsp:nvSpPr>
      <dsp:spPr>
        <a:xfrm>
          <a:off x="9467952" y="1510318"/>
          <a:ext cx="810000" cy="81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626AAA-9D3D-43D4-B4D3-F809BEB19CFA}">
      <dsp:nvSpPr>
        <dsp:cNvPr id="0" name=""/>
        <dsp:cNvSpPr/>
      </dsp:nvSpPr>
      <dsp:spPr>
        <a:xfrm>
          <a:off x="8972952" y="261078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Simplicity</a:t>
          </a:r>
        </a:p>
      </dsp:txBody>
      <dsp:txXfrm>
        <a:off x="8972952" y="2610784"/>
        <a:ext cx="18000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1A7FB-5617-4E4F-810A-00CE369F03B3}">
      <dsp:nvSpPr>
        <dsp:cNvPr id="0" name=""/>
        <dsp:cNvSpPr/>
      </dsp:nvSpPr>
      <dsp:spPr>
        <a:xfrm>
          <a:off x="0" y="3890"/>
          <a:ext cx="6628804" cy="82863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69BC68-07ED-4921-B179-5E37B18EA6A3}">
      <dsp:nvSpPr>
        <dsp:cNvPr id="0" name=""/>
        <dsp:cNvSpPr/>
      </dsp:nvSpPr>
      <dsp:spPr>
        <a:xfrm>
          <a:off x="250661" y="190332"/>
          <a:ext cx="455748" cy="45574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97AF8E-8D63-4274-80FB-DEFEA148CC5A}">
      <dsp:nvSpPr>
        <dsp:cNvPr id="0" name=""/>
        <dsp:cNvSpPr/>
      </dsp:nvSpPr>
      <dsp:spPr>
        <a:xfrm>
          <a:off x="957071" y="3890"/>
          <a:ext cx="5671732" cy="828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97" tIns="87697" rIns="87697" bIns="8769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Free Bottles of Debris</a:t>
          </a:r>
        </a:p>
      </dsp:txBody>
      <dsp:txXfrm>
        <a:off x="957071" y="3890"/>
        <a:ext cx="5671732" cy="828633"/>
      </dsp:txXfrm>
    </dsp:sp>
    <dsp:sp modelId="{358F0315-0F68-4F73-93FB-2050B775AA1C}">
      <dsp:nvSpPr>
        <dsp:cNvPr id="0" name=""/>
        <dsp:cNvSpPr/>
      </dsp:nvSpPr>
      <dsp:spPr>
        <a:xfrm>
          <a:off x="0" y="1039682"/>
          <a:ext cx="6628804" cy="82863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599CBE-CE8D-412D-912E-310E1666818E}">
      <dsp:nvSpPr>
        <dsp:cNvPr id="0" name=""/>
        <dsp:cNvSpPr/>
      </dsp:nvSpPr>
      <dsp:spPr>
        <a:xfrm>
          <a:off x="250661" y="1226124"/>
          <a:ext cx="455748" cy="45574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809A1D-F9EA-4BEB-9FB9-8E7382CAEC20}">
      <dsp:nvSpPr>
        <dsp:cNvPr id="0" name=""/>
        <dsp:cNvSpPr/>
      </dsp:nvSpPr>
      <dsp:spPr>
        <a:xfrm>
          <a:off x="957071" y="1039682"/>
          <a:ext cx="5671732" cy="828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97" tIns="87697" rIns="87697" bIns="8769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Autonomous</a:t>
          </a:r>
        </a:p>
      </dsp:txBody>
      <dsp:txXfrm>
        <a:off x="957071" y="1039682"/>
        <a:ext cx="5671732" cy="828633"/>
      </dsp:txXfrm>
    </dsp:sp>
    <dsp:sp modelId="{ACF6C392-B515-4211-97B4-A66F3FF0719A}">
      <dsp:nvSpPr>
        <dsp:cNvPr id="0" name=""/>
        <dsp:cNvSpPr/>
      </dsp:nvSpPr>
      <dsp:spPr>
        <a:xfrm>
          <a:off x="0" y="2075473"/>
          <a:ext cx="6628804" cy="82863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C0C1C-D264-47B8-97B2-E75771D24D05}">
      <dsp:nvSpPr>
        <dsp:cNvPr id="0" name=""/>
        <dsp:cNvSpPr/>
      </dsp:nvSpPr>
      <dsp:spPr>
        <a:xfrm>
          <a:off x="250661" y="2261916"/>
          <a:ext cx="455748" cy="45574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2E4FB9-5EB6-4CE6-B415-1918E21B77CE}">
      <dsp:nvSpPr>
        <dsp:cNvPr id="0" name=""/>
        <dsp:cNvSpPr/>
      </dsp:nvSpPr>
      <dsp:spPr>
        <a:xfrm>
          <a:off x="957071" y="2075473"/>
          <a:ext cx="5671732" cy="828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97" tIns="87697" rIns="87697" bIns="8769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Match the </a:t>
          </a:r>
          <a:r>
            <a:rPr lang="en-US" sz="1900" kern="1200">
              <a:latin typeface="Trebuchet MS" panose="020B0603020202020204"/>
            </a:rPr>
            <a:t>New</a:t>
          </a:r>
          <a:r>
            <a:rPr lang="en-US" sz="1900" kern="1200"/>
            <a:t> </a:t>
          </a:r>
          <a:r>
            <a:rPr lang="en-US" sz="1900" kern="1200">
              <a:latin typeface="Trebuchet MS" panose="020B0603020202020204"/>
            </a:rPr>
            <a:t>System's</a:t>
          </a:r>
          <a:r>
            <a:rPr lang="en-US" sz="1900" kern="1200"/>
            <a:t> </a:t>
          </a:r>
          <a:r>
            <a:rPr lang="en-US" sz="1900" kern="1200">
              <a:latin typeface="Trebuchet MS" panose="020B0603020202020204"/>
            </a:rPr>
            <a:t>Speed</a:t>
          </a:r>
          <a:endParaRPr lang="en-US" sz="1900" kern="1200"/>
        </a:p>
      </dsp:txBody>
      <dsp:txXfrm>
        <a:off x="957071" y="2075473"/>
        <a:ext cx="5671732" cy="828633"/>
      </dsp:txXfrm>
    </dsp:sp>
    <dsp:sp modelId="{E108D78D-1174-4290-875F-7677762DD5DE}">
      <dsp:nvSpPr>
        <dsp:cNvPr id="0" name=""/>
        <dsp:cNvSpPr/>
      </dsp:nvSpPr>
      <dsp:spPr>
        <a:xfrm>
          <a:off x="0" y="3111265"/>
          <a:ext cx="6628804" cy="82863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65FB83-64DC-4514-A64E-C20FF4142BFC}">
      <dsp:nvSpPr>
        <dsp:cNvPr id="0" name=""/>
        <dsp:cNvSpPr/>
      </dsp:nvSpPr>
      <dsp:spPr>
        <a:xfrm>
          <a:off x="250661" y="3297708"/>
          <a:ext cx="455748" cy="45574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724D7C-B8B7-4AF1-82F9-9269D147082D}">
      <dsp:nvSpPr>
        <dsp:cNvPr id="0" name=""/>
        <dsp:cNvSpPr/>
      </dsp:nvSpPr>
      <dsp:spPr>
        <a:xfrm>
          <a:off x="957071" y="3111265"/>
          <a:ext cx="5671732" cy="828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97" tIns="87697" rIns="87697" bIns="87697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Trebuchet MS" panose="020B0603020202020204"/>
            </a:rPr>
            <a:t>Chemically Capable</a:t>
          </a:r>
          <a:endParaRPr lang="en-US" sz="1900" kern="1200"/>
        </a:p>
      </dsp:txBody>
      <dsp:txXfrm>
        <a:off x="957071" y="3111265"/>
        <a:ext cx="5671732" cy="828633"/>
      </dsp:txXfrm>
    </dsp:sp>
    <dsp:sp modelId="{B6F8A6D1-3CFE-4E63-8EEF-F985D6CF7A18}">
      <dsp:nvSpPr>
        <dsp:cNvPr id="0" name=""/>
        <dsp:cNvSpPr/>
      </dsp:nvSpPr>
      <dsp:spPr>
        <a:xfrm>
          <a:off x="0" y="4147057"/>
          <a:ext cx="6628804" cy="82863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117E69-7166-4802-A305-1B751BEE2D49}">
      <dsp:nvSpPr>
        <dsp:cNvPr id="0" name=""/>
        <dsp:cNvSpPr/>
      </dsp:nvSpPr>
      <dsp:spPr>
        <a:xfrm>
          <a:off x="250661" y="4333499"/>
          <a:ext cx="455748" cy="45574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5865B2-9E2B-4766-86B9-DC0FABDED642}">
      <dsp:nvSpPr>
        <dsp:cNvPr id="0" name=""/>
        <dsp:cNvSpPr/>
      </dsp:nvSpPr>
      <dsp:spPr>
        <a:xfrm>
          <a:off x="957071" y="4147057"/>
          <a:ext cx="5671732" cy="8286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97" tIns="87697" rIns="87697" bIns="8769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Safe</a:t>
          </a:r>
        </a:p>
      </dsp:txBody>
      <dsp:txXfrm>
        <a:off x="957071" y="4147057"/>
        <a:ext cx="5671732" cy="8286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1C894D-D8F0-483F-985C-00DC718ED6E6}">
      <dsp:nvSpPr>
        <dsp:cNvPr id="0" name=""/>
        <dsp:cNvSpPr/>
      </dsp:nvSpPr>
      <dsp:spPr>
        <a:xfrm>
          <a:off x="563316" y="539241"/>
          <a:ext cx="1749937" cy="174993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285ADD-F3B8-4121-AC82-FF03D7F76D90}">
      <dsp:nvSpPr>
        <dsp:cNvPr id="0" name=""/>
        <dsp:cNvSpPr/>
      </dsp:nvSpPr>
      <dsp:spPr>
        <a:xfrm>
          <a:off x="936253" y="912178"/>
          <a:ext cx="1004062" cy="1004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C01CC9-F41F-43C3-91FB-0191E7703B89}">
      <dsp:nvSpPr>
        <dsp:cNvPr id="0" name=""/>
        <dsp:cNvSpPr/>
      </dsp:nvSpPr>
      <dsp:spPr>
        <a:xfrm>
          <a:off x="3910" y="2834241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Misting Spray</a:t>
          </a:r>
        </a:p>
      </dsp:txBody>
      <dsp:txXfrm>
        <a:off x="3910" y="2834241"/>
        <a:ext cx="2868750" cy="720000"/>
      </dsp:txXfrm>
    </dsp:sp>
    <dsp:sp modelId="{D803E6DD-185C-49DB-9B54-FAE73D7B6F0E}">
      <dsp:nvSpPr>
        <dsp:cNvPr id="0" name=""/>
        <dsp:cNvSpPr/>
      </dsp:nvSpPr>
      <dsp:spPr>
        <a:xfrm>
          <a:off x="3934097" y="539241"/>
          <a:ext cx="1749937" cy="174993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91A3FD-A4BF-47F8-BFB0-82A809FC41AE}">
      <dsp:nvSpPr>
        <dsp:cNvPr id="0" name=""/>
        <dsp:cNvSpPr/>
      </dsp:nvSpPr>
      <dsp:spPr>
        <a:xfrm>
          <a:off x="4307035" y="912178"/>
          <a:ext cx="1004062" cy="1004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9CE961-B68F-4FC4-A5CD-66B6ACB0DE74}">
      <dsp:nvSpPr>
        <dsp:cNvPr id="0" name=""/>
        <dsp:cNvSpPr/>
      </dsp:nvSpPr>
      <dsp:spPr>
        <a:xfrm>
          <a:off x="3374691" y="2834241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Hand Cleaning</a:t>
          </a:r>
        </a:p>
      </dsp:txBody>
      <dsp:txXfrm>
        <a:off x="3374691" y="2834241"/>
        <a:ext cx="2868750" cy="720000"/>
      </dsp:txXfrm>
    </dsp:sp>
    <dsp:sp modelId="{0C99C9B9-3535-488E-94DE-AFE49534B9B8}">
      <dsp:nvSpPr>
        <dsp:cNvPr id="0" name=""/>
        <dsp:cNvSpPr/>
      </dsp:nvSpPr>
      <dsp:spPr>
        <a:xfrm>
          <a:off x="7304879" y="539241"/>
          <a:ext cx="1749937" cy="174993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EE40B3-F17C-4D76-9B3E-130BEB036081}">
      <dsp:nvSpPr>
        <dsp:cNvPr id="0" name=""/>
        <dsp:cNvSpPr/>
      </dsp:nvSpPr>
      <dsp:spPr>
        <a:xfrm>
          <a:off x="7677816" y="912178"/>
          <a:ext cx="1004062" cy="10040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5B9CD4-8E0B-4DE7-A4DD-F623B8B3A106}">
      <dsp:nvSpPr>
        <dsp:cNvPr id="0" name=""/>
        <dsp:cNvSpPr/>
      </dsp:nvSpPr>
      <dsp:spPr>
        <a:xfrm>
          <a:off x="6745472" y="2834241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Machine Cleaning</a:t>
          </a:r>
        </a:p>
      </dsp:txBody>
      <dsp:txXfrm>
        <a:off x="6745472" y="2834241"/>
        <a:ext cx="28687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5C455-F67D-4CDC-AE99-C2F5815F3055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619F2-BFA1-4FAA-BDAF-5193B3DEA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175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1570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Ethan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78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94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6993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David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566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Angela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713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Angela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208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Angela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6055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Ethan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531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Ethan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6308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Ethan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354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72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Ethan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6606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Jonathan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391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Jonathan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3834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Jonathan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0324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Jonathan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5027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9153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082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086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363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Bryce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281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Kanaga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0915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Bryce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7874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22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4824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Bryce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3386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Bryce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1233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Angela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505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3647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45543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David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862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Angela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490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Ethan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247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Angela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550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Angela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89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Angela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37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Bryce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2619F2-BFA1-4FAA-BDAF-5193B3DEA0E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385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34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058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4496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03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14475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832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192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14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79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226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457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60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12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80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94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0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914BA-E52F-41F3-B83F-2AE4BBBAC643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835585D-9654-4BA9-8E24-73DCA169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89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File:Australia_cricket_logo.sv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png"/><Relationship Id="rId5" Type="http://schemas.openxmlformats.org/officeDocument/2006/relationships/hyperlink" Target="http://www.miss604.com/2012/10/powersmart-month-2012-power-plinko.html" TargetMode="External"/><Relationship Id="rId4" Type="http://schemas.openxmlformats.org/officeDocument/2006/relationships/image" Target="../media/image6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5.sv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903953-71C4-497B-B171-F93387394B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2" t="9091" r="28060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2E8E8C-A328-4E90-B9D9-0320BE9A8E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8867" y="1678666"/>
            <a:ext cx="4088190" cy="2369093"/>
          </a:xfrm>
        </p:spPr>
        <p:txBody>
          <a:bodyPr>
            <a:normAutofit/>
          </a:bodyPr>
          <a:lstStyle/>
          <a:p>
            <a:r>
              <a:rPr lang="en-US" sz="4800"/>
              <a:t>CSL Behring Plasma Bottle Automation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199BBA-C2CF-4F26-A2DE-82602CC60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335" y="4403953"/>
            <a:ext cx="4079721" cy="109690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Angela </a:t>
            </a:r>
            <a:r>
              <a:rPr lang="en-US" sz="1600" dirty="0" err="1"/>
              <a:t>Budach</a:t>
            </a:r>
            <a:r>
              <a:rPr lang="en-US" sz="1600" dirty="0"/>
              <a:t>, David Burnett, 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Jonathan </a:t>
            </a:r>
            <a:r>
              <a:rPr lang="en-US" sz="1600" dirty="0" err="1"/>
              <a:t>Kanaga</a:t>
            </a:r>
            <a:r>
              <a:rPr lang="en-US" sz="1600" dirty="0"/>
              <a:t>, Ethan </a:t>
            </a:r>
            <a:r>
              <a:rPr lang="en-US" sz="1600" dirty="0" err="1"/>
              <a:t>Goetzinger</a:t>
            </a:r>
            <a:r>
              <a:rPr lang="en-US" sz="1600" dirty="0"/>
              <a:t>, 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&amp; Bryce Marcordes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1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3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5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7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9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1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0B588B-4544-41D8-AAB0-1CE2494E4BEA}"/>
              </a:ext>
            </a:extLst>
          </p:cNvPr>
          <p:cNvSpPr txBox="1"/>
          <p:nvPr/>
        </p:nvSpPr>
        <p:spPr>
          <a:xfrm>
            <a:off x="1244337" y="4048123"/>
            <a:ext cx="338956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i="1">
                <a:solidFill>
                  <a:schemeClr val="accent6"/>
                </a:solidFill>
              </a:rPr>
              <a:t>Olivet Senior Project 2020-01</a:t>
            </a:r>
          </a:p>
        </p:txBody>
      </p:sp>
    </p:spTree>
    <p:extLst>
      <p:ext uri="{BB962C8B-B14F-4D97-AF65-F5344CB8AC3E}">
        <p14:creationId xmlns:p14="http://schemas.microsoft.com/office/powerpoint/2010/main" val="3511026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DA140A7-7F60-4F1C-AC66-FB510AF027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6878671"/>
              </p:ext>
            </p:extLst>
          </p:nvPr>
        </p:nvGraphicFramePr>
        <p:xfrm>
          <a:off x="2569455" y="12807"/>
          <a:ext cx="8032522" cy="680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37">
                  <a:extLst>
                    <a:ext uri="{9D8B030D-6E8A-4147-A177-3AD203B41FA5}">
                      <a16:colId xmlns:a16="http://schemas.microsoft.com/office/drawing/2014/main" val="1480855315"/>
                    </a:ext>
                  </a:extLst>
                </a:gridCol>
                <a:gridCol w="4412343">
                  <a:extLst>
                    <a:ext uri="{9D8B030D-6E8A-4147-A177-3AD203B41FA5}">
                      <a16:colId xmlns:a16="http://schemas.microsoft.com/office/drawing/2014/main" val="789231585"/>
                    </a:ext>
                  </a:extLst>
                </a:gridCol>
                <a:gridCol w="754742">
                  <a:extLst>
                    <a:ext uri="{9D8B030D-6E8A-4147-A177-3AD203B41FA5}">
                      <a16:colId xmlns:a16="http://schemas.microsoft.com/office/drawing/2014/main" val="1923972365"/>
                    </a:ext>
                  </a:extLst>
                </a:gridCol>
              </a:tblGrid>
              <a:tr h="270429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>
                          <a:effectLst/>
                        </a:rPr>
                        <a:t>Criteria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>
                          <a:effectLst/>
                        </a:rPr>
                        <a:t>Scores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>
                          <a:effectLst/>
                        </a:rPr>
                        <a:t>Max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8875059"/>
                  </a:ext>
                </a:extLst>
              </a:tr>
              <a:tr h="656758"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 u="sng">
                          <a:effectLst/>
                        </a:rPr>
                        <a:t>Safety:</a:t>
                      </a:r>
                      <a:r>
                        <a:rPr lang="en-US" sz="1200">
                          <a:effectLst/>
                        </a:rPr>
                        <a:t>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Few potential hazards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>
                          <a:effectLst/>
                        </a:rPr>
                        <a:t>10 – between 0 and 1 potential hazards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5 – between 2 to 4 potential hazards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0 – threatens employees or customers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>
                          <a:effectLst/>
                        </a:rPr>
                        <a:t>10 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733005"/>
                  </a:ext>
                </a:extLst>
              </a:tr>
              <a:tr h="656758"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 u="sng">
                          <a:effectLst/>
                        </a:rPr>
                        <a:t>Safety:</a:t>
                      </a:r>
                      <a:r>
                        <a:rPr lang="en-US" sz="1200">
                          <a:effectLst/>
                        </a:rPr>
                        <a:t>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Good hazard recovery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>
                          <a:effectLst/>
                        </a:rPr>
                        <a:t>5 – one hour of downtime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3 – half day of downtime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0 – one day or more of downtime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>
                          <a:effectLst/>
                        </a:rPr>
                        <a:t>5 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953321"/>
                  </a:ext>
                </a:extLst>
              </a:tr>
              <a:tr h="656758"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 u="sng">
                          <a:effectLst/>
                        </a:rPr>
                        <a:t>Automation:</a:t>
                      </a:r>
                      <a:r>
                        <a:rPr lang="en-US" sz="1200">
                          <a:effectLst/>
                        </a:rPr>
                        <a:t>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Hours saved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>
                          <a:effectLst/>
                        </a:rPr>
                        <a:t>7 – 90%-time reduction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4 – 50%-time reduction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0 – no time saved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>
                          <a:effectLst/>
                        </a:rPr>
                        <a:t>7  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700597"/>
                  </a:ext>
                </a:extLst>
              </a:tr>
              <a:tr h="830607"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 u="sng">
                          <a:effectLst/>
                        </a:rPr>
                        <a:t>Automation:</a:t>
                      </a:r>
                      <a:r>
                        <a:rPr lang="en-US" sz="1200">
                          <a:effectLst/>
                        </a:rPr>
                        <a:t>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Minimal interaction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>
                          <a:effectLst/>
                        </a:rPr>
                        <a:t>10 – hands free once running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7 – system occasionally needs supervision or operator help 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3 – frequent operator interaction or supervision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0 – no improvement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>
                          <a:effectLst/>
                        </a:rPr>
                        <a:t>10 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234032"/>
                  </a:ext>
                </a:extLst>
              </a:tr>
              <a:tr h="656758"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 u="sng">
                          <a:effectLst/>
                        </a:rPr>
                        <a:t>Cost effective:</a:t>
                      </a:r>
                      <a:r>
                        <a:rPr lang="en-US" sz="1200">
                          <a:effectLst/>
                        </a:rPr>
                        <a:t>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Installation cost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>
                          <a:effectLst/>
                        </a:rPr>
                        <a:t>2 – easily in price range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1 – likely to be approved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0 – requires extra discussion to approve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>
                          <a:effectLst/>
                        </a:rPr>
                        <a:t>2 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1727998"/>
                  </a:ext>
                </a:extLst>
              </a:tr>
              <a:tr h="656758"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 u="sng">
                          <a:effectLst/>
                        </a:rPr>
                        <a:t>Cost effective:</a:t>
                      </a:r>
                      <a:r>
                        <a:rPr lang="en-US" sz="1200">
                          <a:effectLst/>
                        </a:rPr>
                        <a:t>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Operating cost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>
                          <a:effectLst/>
                        </a:rPr>
                        <a:t>8 – design requires few or no significant upkeep costs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4 – design needs parts replaced frequently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0 – design requires replacements or an hourly employee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>
                          <a:effectLst/>
                        </a:rPr>
                        <a:t>8 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82466"/>
                  </a:ext>
                </a:extLst>
              </a:tr>
              <a:tr h="830607"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 u="sng">
                          <a:effectLst/>
                        </a:rPr>
                        <a:t>Cost effective:</a:t>
                      </a:r>
                      <a:r>
                        <a:rPr lang="en-US" sz="1200">
                          <a:effectLst/>
                        </a:rPr>
                        <a:t>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Processing speed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>
                          <a:effectLst/>
                        </a:rPr>
                        <a:t>4 – 36 bottles per minute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3 – 24 bottles per minute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2 – 12 bottles per minute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0 – 6 bottles per minute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>
                          <a:effectLst/>
                        </a:rPr>
                        <a:t>4 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165974"/>
                  </a:ext>
                </a:extLst>
              </a:tr>
              <a:tr h="656758"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 u="sng">
                          <a:effectLst/>
                        </a:rPr>
                        <a:t>Simplicity:</a:t>
                      </a:r>
                      <a:r>
                        <a:rPr lang="en-US" sz="1200">
                          <a:effectLst/>
                        </a:rPr>
                        <a:t>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Fewer components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>
                          <a:effectLst/>
                        </a:rPr>
                        <a:t>6 – design is the simplest compared to other alternatives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3 – design is about 50% more complex than alternatives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0 – design is at least twice as complex as alternatives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>
                          <a:effectLst/>
                        </a:rPr>
                        <a:t>6 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8355473"/>
                  </a:ext>
                </a:extLst>
              </a:tr>
              <a:tr h="656758"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 u="sng">
                          <a:effectLst/>
                        </a:rPr>
                        <a:t>Simplicity:</a:t>
                      </a:r>
                      <a:r>
                        <a:rPr lang="en-US" sz="1200">
                          <a:effectLst/>
                        </a:rPr>
                        <a:t>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Independence 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>
                          <a:effectLst/>
                        </a:rPr>
                        <a:t>8 – system is fully independent of neighbors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4 – system is dependent on its neighbors or limits options </a:t>
                      </a:r>
                      <a:endParaRPr lang="en-US">
                        <a:effectLst/>
                      </a:endParaRPr>
                    </a:p>
                    <a:p>
                      <a:pPr rtl="0" fontAlgn="base"/>
                      <a:r>
                        <a:rPr lang="en-US" sz="1200">
                          <a:effectLst/>
                        </a:rPr>
                        <a:t>0 – system requires specific neighbors to be installed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>
                          <a:effectLst/>
                        </a:rPr>
                        <a:t>8 </a:t>
                      </a:r>
                      <a:endParaRPr lang="en-US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917154"/>
                  </a:ext>
                </a:extLst>
              </a:tr>
              <a:tr h="270429">
                <a:tc>
                  <a:txBody>
                    <a:bodyPr/>
                    <a:lstStyle/>
                    <a:p>
                      <a:pPr rtl="0" fontAlgn="base"/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Overall </a:t>
                      </a:r>
                      <a:endParaRPr lang="en-US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endParaRPr lang="en-US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60 </a:t>
                      </a:r>
                      <a:endParaRPr lang="en-US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227472"/>
                  </a:ext>
                </a:extLst>
              </a:tr>
            </a:tbl>
          </a:graphicData>
        </a:graphic>
      </p:graphicFrame>
      <p:pic>
        <p:nvPicPr>
          <p:cNvPr id="9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8F27EAB-2177-4ED4-9693-C044E9100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8774" y="6242049"/>
            <a:ext cx="1595718" cy="619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51B606-F711-4216-B2B0-15D9A1583C52}"/>
              </a:ext>
            </a:extLst>
          </p:cNvPr>
          <p:cNvSpPr txBox="1"/>
          <p:nvPr/>
        </p:nvSpPr>
        <p:spPr>
          <a:xfrm>
            <a:off x="261259" y="2246300"/>
            <a:ext cx="207084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/>
                </a:solidFill>
              </a:rPr>
              <a:t>Selection Criteria</a:t>
            </a:r>
          </a:p>
        </p:txBody>
      </p:sp>
    </p:spTree>
    <p:extLst>
      <p:ext uri="{BB962C8B-B14F-4D97-AF65-F5344CB8AC3E}">
        <p14:creationId xmlns:p14="http://schemas.microsoft.com/office/powerpoint/2010/main" val="2589971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Isosceles Triangle 43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5A4C951E-F1D9-4659-BF35-D172C435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766071" cy="1320800"/>
          </a:xfrm>
        </p:spPr>
        <p:txBody>
          <a:bodyPr>
            <a:normAutofit/>
          </a:bodyPr>
          <a:lstStyle/>
          <a:p>
            <a:r>
              <a:rPr lang="en-US" sz="4000"/>
              <a:t>Overall Design Alternative – Linear</a:t>
            </a:r>
          </a:p>
        </p:txBody>
      </p:sp>
      <p:pic>
        <p:nvPicPr>
          <p:cNvPr id="7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9F77D3C-4928-4487-B9E6-9C873D969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D1AF13-5B55-404E-A3A0-EA06BBAA2D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178" y="2097871"/>
            <a:ext cx="10977643" cy="266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493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650E45E0-0537-4CC8-9272-22ECE7800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976306" cy="1320800"/>
          </a:xfrm>
        </p:spPr>
        <p:txBody>
          <a:bodyPr>
            <a:normAutofit/>
          </a:bodyPr>
          <a:lstStyle/>
          <a:p>
            <a:r>
              <a:rPr lang="en-US" sz="3200"/>
              <a:t>Overall Design Alternative – Multifaceted System</a:t>
            </a:r>
          </a:p>
        </p:txBody>
      </p:sp>
      <p:pic>
        <p:nvPicPr>
          <p:cNvPr id="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4D67A77-5C66-4459-961A-C09A0DEDD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5D8D7F-894B-44B8-A2CB-4B747DC3AA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513" y="1510758"/>
            <a:ext cx="10961154" cy="426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69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3D3AA-4880-442B-B06E-E4EE15637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Overall Design – Selection Criteria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6037F14-F192-4530-90EC-7D40CE6092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310289"/>
              </p:ext>
            </p:extLst>
          </p:nvPr>
        </p:nvGraphicFramePr>
        <p:xfrm>
          <a:off x="582327" y="1614815"/>
          <a:ext cx="10932339" cy="4633585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3447507">
                  <a:extLst>
                    <a:ext uri="{9D8B030D-6E8A-4147-A177-3AD203B41FA5}">
                      <a16:colId xmlns:a16="http://schemas.microsoft.com/office/drawing/2014/main" val="2996873960"/>
                    </a:ext>
                  </a:extLst>
                </a:gridCol>
                <a:gridCol w="2362874">
                  <a:extLst>
                    <a:ext uri="{9D8B030D-6E8A-4147-A177-3AD203B41FA5}">
                      <a16:colId xmlns:a16="http://schemas.microsoft.com/office/drawing/2014/main" val="3279340860"/>
                    </a:ext>
                  </a:extLst>
                </a:gridCol>
                <a:gridCol w="2832212">
                  <a:extLst>
                    <a:ext uri="{9D8B030D-6E8A-4147-A177-3AD203B41FA5}">
                      <a16:colId xmlns:a16="http://schemas.microsoft.com/office/drawing/2014/main" val="1518956719"/>
                    </a:ext>
                  </a:extLst>
                </a:gridCol>
                <a:gridCol w="2289746">
                  <a:extLst>
                    <a:ext uri="{9D8B030D-6E8A-4147-A177-3AD203B41FA5}">
                      <a16:colId xmlns:a16="http://schemas.microsoft.com/office/drawing/2014/main" val="826572728"/>
                    </a:ext>
                  </a:extLst>
                </a:gridCol>
              </a:tblGrid>
              <a:tr h="5187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Linear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Multifaceted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/>
                </a:tc>
                <a:extLst>
                  <a:ext uri="{0D108BD9-81ED-4DB2-BD59-A6C34878D82A}">
                    <a16:rowId xmlns:a16="http://schemas.microsoft.com/office/drawing/2014/main" val="332625854"/>
                  </a:ext>
                </a:extLst>
              </a:tr>
              <a:tr h="5187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 potential hazards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372629"/>
                  </a:ext>
                </a:extLst>
              </a:tr>
              <a:tr h="5187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Good hazard recovery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1440"/>
                  </a:ext>
                </a:extLst>
              </a:tr>
              <a:tr h="3423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Hours saved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98695"/>
                  </a:ext>
                </a:extLst>
              </a:tr>
              <a:tr h="5187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Minimal interaction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698535"/>
                  </a:ext>
                </a:extLst>
              </a:tr>
              <a:tr h="3423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Installation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714307"/>
                  </a:ext>
                </a:extLst>
              </a:tr>
              <a:tr h="1700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Durability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289628"/>
                  </a:ext>
                </a:extLst>
              </a:tr>
              <a:tr h="3423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Processing speed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225756"/>
                  </a:ext>
                </a:extLst>
              </a:tr>
              <a:tr h="5187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Fewer components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126233"/>
                  </a:ext>
                </a:extLst>
              </a:tr>
              <a:tr h="3423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Independence 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408835"/>
                  </a:ext>
                </a:extLst>
              </a:tr>
              <a:tr h="3423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Total Score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56" marR="54456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9227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539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650E45E0-0537-4CC8-9272-22ECE7800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976306" cy="1320800"/>
          </a:xfrm>
        </p:spPr>
        <p:txBody>
          <a:bodyPr>
            <a:normAutofit/>
          </a:bodyPr>
          <a:lstStyle/>
          <a:p>
            <a:r>
              <a:rPr lang="en-US" sz="3200"/>
              <a:t>Final Design</a:t>
            </a:r>
          </a:p>
        </p:txBody>
      </p:sp>
      <p:pic>
        <p:nvPicPr>
          <p:cNvPr id="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4D67A77-5C66-4459-961A-C09A0DEDD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1A012A-2702-4C52-B317-FFF4E3865B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439" y="1513423"/>
            <a:ext cx="11077121" cy="415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192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6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7" name="Isosceles Triangle 146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8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9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0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1" name="Isosceles Triangle 150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2" name="Isosceles Triangle 151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35" name="Picture 36" descr="A picture containing sitting, black, table, white&#10;&#10;Description generated with very high confidence">
            <a:extLst>
              <a:ext uri="{FF2B5EF4-FFF2-40B4-BE49-F238E27FC236}">
                <a16:creationId xmlns:a16="http://schemas.microsoft.com/office/drawing/2014/main" id="{D4C67AFF-FA09-40E0-AF5F-55FE41BD977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22026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E9C2B8-1899-4E4D-9FAF-F06EB5A24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4915046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/>
              <a:t>Conveyor System</a:t>
            </a:r>
          </a:p>
        </p:txBody>
      </p:sp>
      <p:sp>
        <p:nvSpPr>
          <p:cNvPr id="33" name="Content Placeholder 32">
            <a:extLst>
              <a:ext uri="{FF2B5EF4-FFF2-40B4-BE49-F238E27FC236}">
                <a16:creationId xmlns:a16="http://schemas.microsoft.com/office/drawing/2014/main" id="{781A4150-17D7-4831-9A9F-B9AE19B78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3810" y="1857119"/>
            <a:ext cx="4972409" cy="473457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400"/>
              <a:t>Functional Requirements:</a:t>
            </a:r>
            <a:endParaRPr lang="en-US"/>
          </a:p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Move</a:t>
            </a:r>
            <a:r>
              <a:rPr lang="en-US" sz="2200"/>
              <a:t> bottles through system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Hold bottles to prevent overloading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Constraints:</a:t>
            </a:r>
            <a:endParaRPr lang="en-US"/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System </a:t>
            </a:r>
            <a:r>
              <a:rPr lang="en-US" sz="2200">
                <a:ea typeface="+mn-lt"/>
                <a:cs typeface="+mn-lt"/>
              </a:rPr>
              <a:t>speed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Bottle size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Bottle safety</a:t>
            </a:r>
          </a:p>
          <a:p>
            <a:endParaRPr lang="en-US" sz="2400"/>
          </a:p>
          <a:p>
            <a:pPr marL="457200" lvl="1" indent="0">
              <a:buNone/>
            </a:pPr>
            <a:endParaRPr lang="en-US" sz="1800"/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8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0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2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4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6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8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0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6B423DE-72CF-4C0F-BBC1-001166B4C5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ABC9BF-852E-48FF-B4F1-7402EE14C56E}"/>
              </a:ext>
            </a:extLst>
          </p:cNvPr>
          <p:cNvSpPr txBox="1"/>
          <p:nvPr/>
        </p:nvSpPr>
        <p:spPr>
          <a:xfrm>
            <a:off x="3825631" y="6531708"/>
            <a:ext cx="327073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04040"/>
                </a:solidFill>
              </a:rPr>
              <a:t>(photo courtesy of Garvey)</a:t>
            </a:r>
            <a:r>
              <a:rPr lang="en-US"/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11756254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D1615D5-838E-4C01-881D-0F6757CB3202}"/>
              </a:ext>
            </a:extLst>
          </p:cNvPr>
          <p:cNvSpPr/>
          <p:nvPr/>
        </p:nvSpPr>
        <p:spPr>
          <a:xfrm>
            <a:off x="11607799" y="2942491"/>
            <a:ext cx="781538" cy="335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15DF96-3683-4BDB-B6F3-06379165F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Conveyor Specifications</a:t>
            </a:r>
          </a:p>
        </p:txBody>
      </p:sp>
      <p:pic>
        <p:nvPicPr>
          <p:cNvPr id="5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12584E9-098B-494F-A20F-4FBFCF329D1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9910" t="11207" r="232" b="-247"/>
          <a:stretch/>
        </p:blipFill>
        <p:spPr>
          <a:xfrm>
            <a:off x="372767" y="2938417"/>
            <a:ext cx="11362754" cy="3519279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1E028E-B2FA-4460-8B06-6A5E89935441}"/>
              </a:ext>
            </a:extLst>
          </p:cNvPr>
          <p:cNvSpPr txBox="1"/>
          <p:nvPr/>
        </p:nvSpPr>
        <p:spPr>
          <a:xfrm>
            <a:off x="366848" y="3504676"/>
            <a:ext cx="1891134" cy="400110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Input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BC2F28-722B-4628-9AF5-646A65D3415A}"/>
              </a:ext>
            </a:extLst>
          </p:cNvPr>
          <p:cNvSpPr txBox="1"/>
          <p:nvPr/>
        </p:nvSpPr>
        <p:spPr>
          <a:xfrm>
            <a:off x="9381464" y="5059829"/>
            <a:ext cx="2619775" cy="707886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Bottles end transfer to angled plate </a:t>
            </a:r>
          </a:p>
        </p:txBody>
      </p:sp>
      <p:pic>
        <p:nvPicPr>
          <p:cNvPr id="9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F396C21-9394-43DC-A2F0-787D1DC3F9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24EB01A-E1FA-4DE9-BBBB-BA14645C2DAC}"/>
              </a:ext>
            </a:extLst>
          </p:cNvPr>
          <p:cNvSpPr txBox="1">
            <a:spLocks/>
          </p:cNvSpPr>
          <p:nvPr/>
        </p:nvSpPr>
        <p:spPr>
          <a:xfrm>
            <a:off x="275552" y="1609187"/>
            <a:ext cx="4187587" cy="132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Series: GM1200 Series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Dimensions: 41" +- 1.5" high, 12</a:t>
            </a:r>
            <a:r>
              <a:rPr lang="en-US" sz="2200"/>
              <a:t>" wide, 120" long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810BEA5-8335-4CA3-A7DB-2BD0E85D7312}"/>
              </a:ext>
            </a:extLst>
          </p:cNvPr>
          <p:cNvSpPr txBox="1">
            <a:spLocks/>
          </p:cNvSpPr>
          <p:nvPr/>
        </p:nvSpPr>
        <p:spPr>
          <a:xfrm>
            <a:off x="5385158" y="1607116"/>
            <a:ext cx="3638734" cy="13287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Speed: 30 FPM @ 60 Hz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Estimated System Quote: $9,152.00 </a:t>
            </a:r>
            <a:endParaRPr lang="en-US" sz="2200">
              <a:ea typeface="+mn-lt"/>
              <a:cs typeface="+mn-lt"/>
            </a:endParaRPr>
          </a:p>
          <a:p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435E62-CF3F-4E53-837D-838720F199B0}"/>
              </a:ext>
            </a:extLst>
          </p:cNvPr>
          <p:cNvSpPr txBox="1"/>
          <p:nvPr/>
        </p:nvSpPr>
        <p:spPr>
          <a:xfrm>
            <a:off x="455246" y="6277708"/>
            <a:ext cx="327073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04040"/>
                </a:solidFill>
              </a:rPr>
              <a:t>(drawing courtesy of Garvey)</a:t>
            </a:r>
            <a:r>
              <a:rPr lang="en-US"/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36516396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Isosceles Triangle 43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5A4C951E-F1D9-4659-BF35-D172C435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766071" cy="1320800"/>
          </a:xfrm>
        </p:spPr>
        <p:txBody>
          <a:bodyPr>
            <a:normAutofit/>
          </a:bodyPr>
          <a:lstStyle/>
          <a:p>
            <a:r>
              <a:rPr lang="en-US" sz="4000"/>
              <a:t>Design – Unloading and Orienting</a:t>
            </a:r>
          </a:p>
        </p:txBody>
      </p:sp>
      <p:pic>
        <p:nvPicPr>
          <p:cNvPr id="7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9F77D3C-4928-4487-B9E6-9C873D969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F462BE-4FB9-4BB6-8FDA-06491F251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259" y="1717483"/>
            <a:ext cx="11072531" cy="408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86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20A27-1972-40AA-AEAF-51800AAE5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602898" cy="949570"/>
          </a:xfrm>
        </p:spPr>
        <p:txBody>
          <a:bodyPr/>
          <a:lstStyle/>
          <a:p>
            <a:r>
              <a:rPr lang="en-US"/>
              <a:t>Unloading and Orienting – Problem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84B85-9105-4CD4-A43B-293EF7816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11204"/>
            <a:ext cx="8596668" cy="190739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/>
              <a:t>Functions:</a:t>
            </a:r>
          </a:p>
          <a:p>
            <a:pPr>
              <a:buFont typeface="Wingdings" charset="2"/>
              <a:buChar char="q"/>
            </a:pPr>
            <a:r>
              <a:rPr lang="en-US" sz="2200"/>
              <a:t>Unload baskets easily</a:t>
            </a:r>
          </a:p>
          <a:p>
            <a:pPr>
              <a:buFont typeface="Wingdings" charset="2"/>
              <a:buChar char="q"/>
            </a:pPr>
            <a:r>
              <a:rPr lang="en-US" sz="2200"/>
              <a:t>The system must be able to take in bottles in any orientation</a:t>
            </a:r>
          </a:p>
          <a:p>
            <a:pPr>
              <a:buFont typeface="Wingdings" charset="2"/>
              <a:buChar char="q"/>
            </a:pPr>
            <a:r>
              <a:rPr lang="en-US" sz="2200"/>
              <a:t>Must output a single stream of correctly oriented bottles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2ED426-DAEB-4D32-84EB-F8FBE3042001}"/>
              </a:ext>
            </a:extLst>
          </p:cNvPr>
          <p:cNvSpPr txBox="1">
            <a:spLocks/>
          </p:cNvSpPr>
          <p:nvPr/>
        </p:nvSpPr>
        <p:spPr>
          <a:xfrm>
            <a:off x="673426" y="3856527"/>
            <a:ext cx="8596668" cy="19073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n-US" sz="2400"/>
              <a:t>Constraints:</a:t>
            </a:r>
          </a:p>
          <a:p>
            <a:pPr>
              <a:buFont typeface="Wingdings" charset="2"/>
              <a:buChar char="q"/>
            </a:pPr>
            <a:r>
              <a:rPr lang="en-US" sz="2200"/>
              <a:t>Bottle diameter – 3.5 in.</a:t>
            </a:r>
          </a:p>
          <a:p>
            <a:pPr>
              <a:buFont typeface="Wingdings" charset="2"/>
              <a:buChar char="q"/>
            </a:pPr>
            <a:r>
              <a:rPr lang="en-US" sz="2200"/>
              <a:t>Speed of at least 24 bpm</a:t>
            </a:r>
          </a:p>
          <a:p>
            <a:pPr>
              <a:buFont typeface="Wingdings" charset="2"/>
              <a:buChar char="q"/>
            </a:pPr>
            <a:r>
              <a:rPr lang="en-US" sz="2200"/>
              <a:t>Unloading height – operator accessible</a:t>
            </a:r>
          </a:p>
          <a:p>
            <a:pPr marL="0" indent="0">
              <a:buFont typeface="Wingdings 3" charset="2"/>
              <a:buNone/>
            </a:pPr>
            <a:endParaRPr lang="en-US"/>
          </a:p>
        </p:txBody>
      </p:sp>
      <p:pic>
        <p:nvPicPr>
          <p:cNvPr id="4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C118FE4-9C3B-4FAC-8340-7AEF302DA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8774" y="6242049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2568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9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E8518F-160D-4CF8-992E-BAA61AAB5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US"/>
              <a:t>Design Alternatives</a:t>
            </a:r>
          </a:p>
        </p:txBody>
      </p:sp>
      <p:sp>
        <p:nvSpPr>
          <p:cNvPr id="8" name="Isosceles Triangle 11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Isosceles Triangle 13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A47EF0F-35BD-479E-82D1-0C10AADECE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16" name="Picture 6" descr="A picture containing person, child, window, boy&#10;&#10;Description generated with very high confidence">
            <a:extLst>
              <a:ext uri="{FF2B5EF4-FFF2-40B4-BE49-F238E27FC236}">
                <a16:creationId xmlns:a16="http://schemas.microsoft.com/office/drawing/2014/main" id="{EC2EAB7E-9FCB-45BC-BB09-8D862F066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401" y="1792584"/>
            <a:ext cx="2979156" cy="2189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A9568E3-4B5A-4164-BF42-07BE55E292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3949" y="1185518"/>
            <a:ext cx="1562822" cy="50062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/>
              <a:t>Manual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8FC3A61-3600-4D4A-AFB8-61673235C103}"/>
              </a:ext>
            </a:extLst>
          </p:cNvPr>
          <p:cNvSpPr txBox="1">
            <a:spLocks/>
          </p:cNvSpPr>
          <p:nvPr/>
        </p:nvSpPr>
        <p:spPr>
          <a:xfrm>
            <a:off x="3946119" y="1181610"/>
            <a:ext cx="3379897" cy="6960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/>
              <a:t>Automated Unloader</a:t>
            </a:r>
          </a:p>
          <a:p>
            <a:pPr marL="0" indent="0">
              <a:buFont typeface="Wingdings 3" charset="2"/>
              <a:buNone/>
            </a:pPr>
            <a:endParaRPr lang="en-US" sz="2400"/>
          </a:p>
        </p:txBody>
      </p:sp>
      <p:pic>
        <p:nvPicPr>
          <p:cNvPr id="24" name="Picture 17" descr="A picture containing large, blue, table, engine&#10;&#10;Description generated with very high confidence">
            <a:extLst>
              <a:ext uri="{FF2B5EF4-FFF2-40B4-BE49-F238E27FC236}">
                <a16:creationId xmlns:a16="http://schemas.microsoft.com/office/drawing/2014/main" id="{92791495-00DA-495F-8569-D3B79DFC31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0784" y="1996705"/>
            <a:ext cx="2987430" cy="1791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6" descr="A picture containing truck, man, box, engine&#10;&#10;Description generated with very high confidence">
            <a:extLst>
              <a:ext uri="{FF2B5EF4-FFF2-40B4-BE49-F238E27FC236}">
                <a16:creationId xmlns:a16="http://schemas.microsoft.com/office/drawing/2014/main" id="{66CF9FA9-B784-4CA2-BC98-896BE612E4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8708" y="1504308"/>
            <a:ext cx="3104661" cy="3216087"/>
          </a:xfrm>
          <a:prstGeom prst="rect">
            <a:avLst/>
          </a:prstGeom>
        </p:spPr>
      </p:pic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4B613B4-C054-43AF-98BF-85850EAF14FD}"/>
              </a:ext>
            </a:extLst>
          </p:cNvPr>
          <p:cNvSpPr txBox="1">
            <a:spLocks/>
          </p:cNvSpPr>
          <p:nvPr/>
        </p:nvSpPr>
        <p:spPr>
          <a:xfrm>
            <a:off x="7746350" y="1181610"/>
            <a:ext cx="3946512" cy="6960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/>
              <a:t>Omega Design Unscrambler</a:t>
            </a:r>
          </a:p>
          <a:p>
            <a:pPr marL="0" indent="0">
              <a:buFont typeface="Wingdings 3" charset="2"/>
              <a:buNone/>
            </a:pPr>
            <a:endParaRPr lang="en-US" sz="240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482B1857-2D0E-49A2-8E8C-A01050BFDE46}"/>
              </a:ext>
            </a:extLst>
          </p:cNvPr>
          <p:cNvSpPr txBox="1">
            <a:spLocks/>
          </p:cNvSpPr>
          <p:nvPr/>
        </p:nvSpPr>
        <p:spPr>
          <a:xfrm>
            <a:off x="4034041" y="3896456"/>
            <a:ext cx="1562822" cy="5006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chemeClr val="accent1"/>
                </a:solidFill>
              </a:rPr>
              <a:t>ABC Packaging</a:t>
            </a:r>
          </a:p>
          <a:p>
            <a:pPr marL="0" indent="0">
              <a:buFont typeface="Wingdings 3" charset="2"/>
              <a:buNone/>
            </a:pPr>
            <a:endParaRPr lang="en-US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AE99B8B-B21E-41DC-96B4-A9613CE9A01F}"/>
              </a:ext>
            </a:extLst>
          </p:cNvPr>
          <p:cNvSpPr txBox="1">
            <a:spLocks/>
          </p:cNvSpPr>
          <p:nvPr/>
        </p:nvSpPr>
        <p:spPr>
          <a:xfrm>
            <a:off x="8325706" y="4671691"/>
            <a:ext cx="2500667" cy="50062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solidFill>
                  <a:schemeClr val="accent1"/>
                </a:solidFill>
              </a:rPr>
              <a:t>Omega Design Corporation</a:t>
            </a:r>
          </a:p>
          <a:p>
            <a:pPr marL="0" indent="0">
              <a:buFont typeface="Wingdings 3" charset="2"/>
              <a:buNone/>
            </a:pPr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107241E-3775-44CF-AE2F-880F9882A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900225"/>
              </p:ext>
            </p:extLst>
          </p:nvPr>
        </p:nvGraphicFramePr>
        <p:xfrm>
          <a:off x="479591" y="5078275"/>
          <a:ext cx="9637100" cy="1627675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631578">
                  <a:extLst>
                    <a:ext uri="{9D8B030D-6E8A-4147-A177-3AD203B41FA5}">
                      <a16:colId xmlns:a16="http://schemas.microsoft.com/office/drawing/2014/main" val="3169406634"/>
                    </a:ext>
                  </a:extLst>
                </a:gridCol>
                <a:gridCol w="1910599">
                  <a:extLst>
                    <a:ext uri="{9D8B030D-6E8A-4147-A177-3AD203B41FA5}">
                      <a16:colId xmlns:a16="http://schemas.microsoft.com/office/drawing/2014/main" val="44845498"/>
                    </a:ext>
                  </a:extLst>
                </a:gridCol>
                <a:gridCol w="1838500">
                  <a:extLst>
                    <a:ext uri="{9D8B030D-6E8A-4147-A177-3AD203B41FA5}">
                      <a16:colId xmlns:a16="http://schemas.microsoft.com/office/drawing/2014/main" val="419427366"/>
                    </a:ext>
                  </a:extLst>
                </a:gridCol>
                <a:gridCol w="2271085">
                  <a:extLst>
                    <a:ext uri="{9D8B030D-6E8A-4147-A177-3AD203B41FA5}">
                      <a16:colId xmlns:a16="http://schemas.microsoft.com/office/drawing/2014/main" val="1889048821"/>
                    </a:ext>
                  </a:extLst>
                </a:gridCol>
                <a:gridCol w="985338">
                  <a:extLst>
                    <a:ext uri="{9D8B030D-6E8A-4147-A177-3AD203B41FA5}">
                      <a16:colId xmlns:a16="http://schemas.microsoft.com/office/drawing/2014/main" val="3245681175"/>
                    </a:ext>
                  </a:extLst>
                </a:gridCol>
              </a:tblGrid>
              <a:tr h="4331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 Summary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Manual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Unloader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Unscrambler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extLst>
                  <a:ext uri="{0D108BD9-81ED-4DB2-BD59-A6C34878D82A}">
                    <a16:rowId xmlns:a16="http://schemas.microsoft.com/office/drawing/2014/main" val="1648945819"/>
                  </a:ext>
                </a:extLst>
              </a:tr>
              <a:tr h="4331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Minimal interaction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376095"/>
                  </a:ext>
                </a:extLst>
              </a:tr>
              <a:tr h="4331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Fewer components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497461"/>
                  </a:ext>
                </a:extLst>
              </a:tr>
              <a:tr h="2859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Total Score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43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38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45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596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1900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>
            <a:extLst>
              <a:ext uri="{FF2B5EF4-FFF2-40B4-BE49-F238E27FC236}">
                <a16:creationId xmlns:a16="http://schemas.microsoft.com/office/drawing/2014/main" id="{0B5F7E3B-C5F1-40E0-A491-558BAFBC1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241804" y="1460500"/>
            <a:ext cx="0" cy="393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59E3A85-47BA-43F8-934C-CA07667D3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816638"/>
            <a:ext cx="3367359" cy="5224724"/>
          </a:xfrm>
        </p:spPr>
        <p:txBody>
          <a:bodyPr anchor="ctr">
            <a:normAutofit/>
          </a:bodyPr>
          <a:lstStyle/>
          <a:p>
            <a:r>
              <a:rPr lang="en-US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96F12F-14D7-48AB-9094-060FBDA81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2783" y="938675"/>
            <a:ext cx="5326667" cy="604186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buFont typeface="Wingdings 3" charset="2"/>
              <a:buChar char=""/>
            </a:pPr>
            <a:r>
              <a:rPr lang="en-US" sz="3200">
                <a:ea typeface="+mn-lt"/>
                <a:cs typeface="+mn-lt"/>
              </a:rPr>
              <a:t>Background</a:t>
            </a:r>
          </a:p>
          <a:p>
            <a:pPr>
              <a:buFont typeface="Wingdings 3" charset="2"/>
              <a:buChar char=""/>
            </a:pPr>
            <a:r>
              <a:rPr lang="en-US" sz="3200"/>
              <a:t>Sponsor Needs</a:t>
            </a:r>
          </a:p>
          <a:p>
            <a:pPr>
              <a:buFont typeface="Wingdings 3" charset="2"/>
              <a:buChar char=""/>
            </a:pPr>
            <a:r>
              <a:rPr lang="en-US" sz="3200"/>
              <a:t>Design</a:t>
            </a:r>
          </a:p>
          <a:p>
            <a:pPr lvl="1"/>
            <a:r>
              <a:rPr lang="en-US" sz="2400"/>
              <a:t>Overall</a:t>
            </a:r>
          </a:p>
          <a:p>
            <a:pPr lvl="1"/>
            <a:r>
              <a:rPr lang="en-US" sz="2400"/>
              <a:t>Details on Subsystems</a:t>
            </a:r>
            <a:endParaRPr lang="en-US"/>
          </a:p>
          <a:p>
            <a:r>
              <a:rPr lang="en-US" sz="3200">
                <a:ea typeface="+mn-lt"/>
                <a:cs typeface="+mn-lt"/>
              </a:rPr>
              <a:t>Design Summary</a:t>
            </a:r>
          </a:p>
          <a:p>
            <a:r>
              <a:rPr lang="en-US" sz="3200">
                <a:ea typeface="+mn-lt"/>
                <a:cs typeface="+mn-lt"/>
              </a:rPr>
              <a:t>Conclusion</a:t>
            </a:r>
          </a:p>
          <a:p>
            <a:r>
              <a:rPr lang="en-US" sz="3200">
                <a:ea typeface="+mn-lt"/>
                <a:cs typeface="+mn-lt"/>
              </a:rPr>
              <a:t>Questions</a:t>
            </a:r>
            <a:endParaRPr lang="en-US" sz="3200"/>
          </a:p>
          <a:p>
            <a:pPr lvl="1">
              <a:buFont typeface="Arial" charset="2"/>
              <a:buChar char="•"/>
            </a:pPr>
            <a:endParaRPr lang="en-US" sz="3200"/>
          </a:p>
        </p:txBody>
      </p:sp>
      <p:pic>
        <p:nvPicPr>
          <p:cNvPr id="10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869B600-E810-4736-8A03-B2031684C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8774" y="6242049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405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BE3B0-25A9-42E2-98E9-CE2231718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Unloading and Orienting</a:t>
            </a:r>
          </a:p>
        </p:txBody>
      </p:sp>
      <p:pic>
        <p:nvPicPr>
          <p:cNvPr id="3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A58515C-DB86-4397-BA16-7C8AE6764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8774" y="6242049"/>
            <a:ext cx="1595718" cy="619069"/>
          </a:xfrm>
          <a:prstGeom prst="rect">
            <a:avLst/>
          </a:prstGeom>
        </p:spPr>
      </p:pic>
      <p:pic>
        <p:nvPicPr>
          <p:cNvPr id="7" name="Picture 7" descr="A picture containing indoor, table, sink, mirror&#10;&#10;Description generated with very high confidence">
            <a:extLst>
              <a:ext uri="{FF2B5EF4-FFF2-40B4-BE49-F238E27FC236}">
                <a16:creationId xmlns:a16="http://schemas.microsoft.com/office/drawing/2014/main" id="{78AC2982-B9DE-4945-A7A1-056E7AF9E7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7451" y="4125728"/>
            <a:ext cx="3463580" cy="2296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9" descr="A picture containing indoor, sitting, car, close&#10;&#10;Description generated with very high confidence">
            <a:extLst>
              <a:ext uri="{FF2B5EF4-FFF2-40B4-BE49-F238E27FC236}">
                <a16:creationId xmlns:a16="http://schemas.microsoft.com/office/drawing/2014/main" id="{29CFE8FA-880D-47D4-A686-D1D59310B1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4944" y="4128275"/>
            <a:ext cx="3356255" cy="2299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542707-1E85-4436-A7D5-742E26CC5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84" y="1412269"/>
            <a:ext cx="5464186" cy="256596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600"/>
              <a:t>Process:</a:t>
            </a:r>
          </a:p>
          <a:p>
            <a:pPr>
              <a:buFont typeface="Wingdings" charset="2"/>
              <a:buChar char="q"/>
            </a:pPr>
            <a:r>
              <a:rPr lang="en-US" sz="2400"/>
              <a:t>Operator unloads baskets into bay</a:t>
            </a:r>
          </a:p>
          <a:p>
            <a:pPr>
              <a:buFont typeface="Wingdings" charset="2"/>
              <a:buChar char="q"/>
            </a:pPr>
            <a:r>
              <a:rPr lang="en-US" sz="2400">
                <a:ea typeface="+mn-lt"/>
                <a:cs typeface="+mn-lt"/>
              </a:rPr>
              <a:t>Hopper gets stream of bottles</a:t>
            </a:r>
          </a:p>
          <a:p>
            <a:pPr>
              <a:buFont typeface="Wingdings" charset="2"/>
              <a:buChar char="q"/>
            </a:pPr>
            <a:r>
              <a:rPr lang="en-US" sz="2400">
                <a:ea typeface="+mn-lt"/>
                <a:cs typeface="+mn-lt"/>
              </a:rPr>
              <a:t>Funnel bottles into unscrambler</a:t>
            </a:r>
            <a:endParaRPr lang="en-US" sz="2400"/>
          </a:p>
          <a:p>
            <a:pPr>
              <a:buFont typeface="Wingdings" charset="2"/>
              <a:buChar char="q"/>
            </a:pPr>
            <a:r>
              <a:rPr lang="en-US" sz="2400">
                <a:ea typeface="+mn-lt"/>
                <a:cs typeface="+mn-lt"/>
              </a:rPr>
              <a:t>Output correctly oriented bottles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852FAB-9657-4714-A8F1-8C5AA8B39237}"/>
              </a:ext>
            </a:extLst>
          </p:cNvPr>
          <p:cNvSpPr txBox="1">
            <a:spLocks/>
          </p:cNvSpPr>
          <p:nvPr/>
        </p:nvSpPr>
        <p:spPr>
          <a:xfrm>
            <a:off x="6668981" y="6523678"/>
            <a:ext cx="2500667" cy="50062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solidFill>
                  <a:schemeClr val="accent1"/>
                </a:solidFill>
              </a:rPr>
              <a:t>Omega Design Corporation</a:t>
            </a:r>
          </a:p>
          <a:p>
            <a:pPr marL="0" indent="0">
              <a:buFont typeface="Wingdings 3" charset="2"/>
              <a:buNone/>
            </a:pPr>
            <a:endParaRPr lang="en-US"/>
          </a:p>
        </p:txBody>
      </p:sp>
      <p:pic>
        <p:nvPicPr>
          <p:cNvPr id="5" name="Picture 26" descr="A picture containing truck, man, box, engine&#10;&#10;Description generated with very high confidence">
            <a:extLst>
              <a:ext uri="{FF2B5EF4-FFF2-40B4-BE49-F238E27FC236}">
                <a16:creationId xmlns:a16="http://schemas.microsoft.com/office/drawing/2014/main" id="{E4A70929-BAF7-4110-8607-D023D5F348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2511" y="444114"/>
            <a:ext cx="3104661" cy="321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29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9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E8518F-160D-4CF8-992E-BAA61AAB5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Unloading and Orienting – Final Design</a:t>
            </a:r>
          </a:p>
        </p:txBody>
      </p:sp>
      <p:sp>
        <p:nvSpPr>
          <p:cNvPr id="8" name="Isosceles Triangle 11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Isosceles Triangle 13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A47EF0F-35BD-479E-82D1-0C10AADEC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791AA9-6BF3-469D-B496-701E396DE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949" y="1681897"/>
            <a:ext cx="8596668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>
                <a:ea typeface="+mn-lt"/>
                <a:cs typeface="+mn-lt"/>
              </a:rPr>
              <a:t>Omega Design Unscrambler: Model LCX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Laser scanner to orient bottles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Output at up to 300 bpm</a:t>
            </a:r>
            <a:endParaRPr lang="en-US" sz="2800"/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FDA approved contact surfaces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000"/>
              <a:t>Easily cleanable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Handles up to 4.5 in. diameter bottles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Unloading height (4 ft.) reachable with lift</a:t>
            </a:r>
          </a:p>
          <a:p>
            <a:pPr marL="457200" indent="-457200">
              <a:buFont typeface="Wingdings" charset="2"/>
              <a:buChar char="q"/>
            </a:pPr>
            <a:endParaRPr lang="en-US" sz="2200"/>
          </a:p>
        </p:txBody>
      </p:sp>
      <p:pic>
        <p:nvPicPr>
          <p:cNvPr id="5" name="Picture 26" descr="A picture containing truck, man, box, engine&#10;&#10;Description generated with very high confidence">
            <a:extLst>
              <a:ext uri="{FF2B5EF4-FFF2-40B4-BE49-F238E27FC236}">
                <a16:creationId xmlns:a16="http://schemas.microsoft.com/office/drawing/2014/main" id="{08402817-85DF-499A-9626-018CC3290C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3708" y="1785802"/>
            <a:ext cx="4237891" cy="438839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A478B4C-1E55-4383-8678-C280B773344A}"/>
              </a:ext>
            </a:extLst>
          </p:cNvPr>
          <p:cNvSpPr txBox="1">
            <a:spLocks/>
          </p:cNvSpPr>
          <p:nvPr/>
        </p:nvSpPr>
        <p:spPr>
          <a:xfrm>
            <a:off x="7570502" y="6181604"/>
            <a:ext cx="2500667" cy="50062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solidFill>
                  <a:schemeClr val="accent1"/>
                </a:solidFill>
              </a:rPr>
              <a:t>Omega Design Corporation</a:t>
            </a:r>
          </a:p>
          <a:p>
            <a:pPr marL="0" indent="0">
              <a:buFont typeface="Wingdings 3" charset="2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855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Isosceles Triangle 43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5A4C951E-F1D9-4659-BF35-D172C435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766071" cy="1320800"/>
          </a:xfrm>
        </p:spPr>
        <p:txBody>
          <a:bodyPr>
            <a:normAutofit/>
          </a:bodyPr>
          <a:lstStyle/>
          <a:p>
            <a:r>
              <a:rPr lang="en-US" sz="4000"/>
              <a:t>Design – Cleaning and defrosting</a:t>
            </a:r>
          </a:p>
        </p:txBody>
      </p:sp>
      <p:pic>
        <p:nvPicPr>
          <p:cNvPr id="7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9F77D3C-4928-4487-B9E6-9C873D969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CD93FF-67B2-462D-881E-A7BFB1CE12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771" y="1498927"/>
            <a:ext cx="11041602" cy="410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459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55AE6B0-AC9E-4167-806F-E9DB135FC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15AC7E-0C11-40ED-959A-621CCBA61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81" y="1382486"/>
            <a:ext cx="3547581" cy="4093028"/>
          </a:xfrm>
        </p:spPr>
        <p:txBody>
          <a:bodyPr anchor="ctr">
            <a:normAutofit/>
          </a:bodyPr>
          <a:lstStyle/>
          <a:p>
            <a:r>
              <a:rPr lang="en-US" sz="4400"/>
              <a:t>Cleaning and Defrosting- Problem Statement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523416A-383B-4FDC-B4C9-D8EDDFE9C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267" y="-8467"/>
            <a:ext cx="4766733" cy="6866467"/>
            <a:chOff x="7425267" y="-8467"/>
            <a:chExt cx="4766733" cy="68664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B0D29D5-3F7C-4197-821B-6D60A66CC0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47FB49A-3541-428A-AADE-682A3C505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D96F53DC-08F1-42C6-B558-B83D54B27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id="{AFE48CAF-A51C-463F-A570-ED99439A5C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01F0C48B-50FF-4351-8207-16D0960483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300384B6-5ED6-4F91-A548-B706D83751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337AFFAE-C182-463C-9459-8AB3C69D9A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9">
              <a:extLst>
                <a:ext uri="{FF2B5EF4-FFF2-40B4-BE49-F238E27FC236}">
                  <a16:creationId xmlns:a16="http://schemas.microsoft.com/office/drawing/2014/main" id="{510ACF17-C3F0-42BF-BDEB-D07927712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E804EFD0-B84E-476F-9FC6-6C4A42EA0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87BD1F4E-A66D-4C06-86DA-8D56CA7A3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77719" y="0"/>
            <a:ext cx="621428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B222966-9A50-460C-841F-26E4ED276F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924233"/>
              </p:ext>
            </p:extLst>
          </p:nvPr>
        </p:nvGraphicFramePr>
        <p:xfrm>
          <a:off x="4916553" y="944563"/>
          <a:ext cx="6628804" cy="4979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B8F488B-A257-4731-996D-253862D5E0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41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625AAF-B857-417C-B721-11756D7A1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Cleaning and Defrosting- Design Alternatives</a:t>
            </a:r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9" name="Content Placeholder 2">
            <a:extLst>
              <a:ext uri="{FF2B5EF4-FFF2-40B4-BE49-F238E27FC236}">
                <a16:creationId xmlns:a16="http://schemas.microsoft.com/office/drawing/2014/main" id="{503AC08A-3FD0-4A06-8414-728C0E1015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1641984"/>
              </p:ext>
            </p:extLst>
          </p:nvPr>
        </p:nvGraphicFramePr>
        <p:xfrm>
          <a:off x="1286933" y="103414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B6247F-23BB-419B-B48E-1D3770A13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831185"/>
              </p:ext>
            </p:extLst>
          </p:nvPr>
        </p:nvGraphicFramePr>
        <p:xfrm>
          <a:off x="537961" y="5105559"/>
          <a:ext cx="10946466" cy="156557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989122">
                  <a:extLst>
                    <a:ext uri="{9D8B030D-6E8A-4147-A177-3AD203B41FA5}">
                      <a16:colId xmlns:a16="http://schemas.microsoft.com/office/drawing/2014/main" val="3131985291"/>
                    </a:ext>
                  </a:extLst>
                </a:gridCol>
                <a:gridCol w="2170185">
                  <a:extLst>
                    <a:ext uri="{9D8B030D-6E8A-4147-A177-3AD203B41FA5}">
                      <a16:colId xmlns:a16="http://schemas.microsoft.com/office/drawing/2014/main" val="600308389"/>
                    </a:ext>
                  </a:extLst>
                </a:gridCol>
                <a:gridCol w="2088291">
                  <a:extLst>
                    <a:ext uri="{9D8B030D-6E8A-4147-A177-3AD203B41FA5}">
                      <a16:colId xmlns:a16="http://schemas.microsoft.com/office/drawing/2014/main" val="2082862873"/>
                    </a:ext>
                  </a:extLst>
                </a:gridCol>
                <a:gridCol w="2579653">
                  <a:extLst>
                    <a:ext uri="{9D8B030D-6E8A-4147-A177-3AD203B41FA5}">
                      <a16:colId xmlns:a16="http://schemas.microsoft.com/office/drawing/2014/main" val="3528116079"/>
                    </a:ext>
                  </a:extLst>
                </a:gridCol>
                <a:gridCol w="1119215">
                  <a:extLst>
                    <a:ext uri="{9D8B030D-6E8A-4147-A177-3AD203B41FA5}">
                      <a16:colId xmlns:a16="http://schemas.microsoft.com/office/drawing/2014/main" val="827775759"/>
                    </a:ext>
                  </a:extLst>
                </a:gridCol>
              </a:tblGrid>
              <a:tr h="4546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 Summary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effectLst/>
                        </a:rPr>
                        <a:t>Misting Spray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effectLst/>
                        </a:rPr>
                        <a:t>Hand Cleaning</a:t>
                      </a:r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Machine Cleaner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7486564"/>
                  </a:ext>
                </a:extLst>
              </a:tr>
              <a:tr h="454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Minimal interaction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54175"/>
                  </a:ext>
                </a:extLst>
              </a:tr>
              <a:tr h="2320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Processing speed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847382"/>
                  </a:ext>
                </a:extLst>
              </a:tr>
              <a:tr h="2320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Total Score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47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955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0331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5" name="Picture 5" descr="A picture containing table, man&#10;&#10;Description generated with very high confidence">
            <a:extLst>
              <a:ext uri="{FF2B5EF4-FFF2-40B4-BE49-F238E27FC236}">
                <a16:creationId xmlns:a16="http://schemas.microsoft.com/office/drawing/2014/main" id="{2CC8B56A-D11E-4F3A-AA39-3FD59C84886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r="-2" b="2731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2B2429-6824-4E5C-8060-DE7E980D6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900"/>
              <a:t>Cleaning and Defrosting- Final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5AE155-40F9-4134-A693-015AA59336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092000"/>
            <a:ext cx="3851122" cy="405821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2400"/>
              <a:t>Functions: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70% IPA at 30</a:t>
            </a:r>
            <a:r>
              <a:rPr lang="en-US" sz="2200" b="1"/>
              <a:t>°</a:t>
            </a:r>
            <a:r>
              <a:rPr lang="en-US" sz="2200"/>
              <a:t>C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Stainless Steel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90 bottles per minute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12 bottles per wash</a:t>
            </a:r>
          </a:p>
          <a:p>
            <a:endParaRPr lang="en-US" sz="2400"/>
          </a:p>
          <a:p>
            <a:pPr marL="0" indent="0">
              <a:buNone/>
            </a:pPr>
            <a:r>
              <a:rPr lang="en-US" sz="2400"/>
              <a:t>Constraint: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Bottle orientation</a:t>
            </a:r>
          </a:p>
          <a:p>
            <a:pPr marL="0" indent="0">
              <a:buNone/>
            </a:pPr>
            <a:r>
              <a:rPr lang="en-US" sz="1200"/>
              <a:t>(photo courtesy of </a:t>
            </a:r>
            <a:r>
              <a:rPr lang="en-US" sz="1200" err="1"/>
              <a:t>Accutek</a:t>
            </a:r>
            <a:r>
              <a:rPr lang="en-US" sz="1200"/>
              <a:t>)</a:t>
            </a:r>
          </a:p>
          <a:p>
            <a:pPr marL="0" indent="0">
              <a:buNone/>
            </a:pPr>
            <a:endParaRPr lang="en-US" sz="240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BA20E37-7AB0-4315-8727-2384641130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6687" y="6232495"/>
            <a:ext cx="1578808" cy="62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223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0884F175-9D23-496E-80AC-F3D2FD5410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22D4B7B8-5AFE-4B32-A805-72EC571E6F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57D13B2-7A74-4788-8689-5EDB2DA86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23">
              <a:extLst>
                <a:ext uri="{FF2B5EF4-FFF2-40B4-BE49-F238E27FC236}">
                  <a16:creationId xmlns:a16="http://schemas.microsoft.com/office/drawing/2014/main" id="{66964837-B2CC-483D-BEDA-4BB1901BC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25">
              <a:extLst>
                <a:ext uri="{FF2B5EF4-FFF2-40B4-BE49-F238E27FC236}">
                  <a16:creationId xmlns:a16="http://schemas.microsoft.com/office/drawing/2014/main" id="{77D4E216-8B6C-4A3B-AF75-3016320F6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62">
              <a:extLst>
                <a:ext uri="{FF2B5EF4-FFF2-40B4-BE49-F238E27FC236}">
                  <a16:creationId xmlns:a16="http://schemas.microsoft.com/office/drawing/2014/main" id="{CDD4EA12-82D2-47D7-8742-8F4746AA6F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27">
              <a:extLst>
                <a:ext uri="{FF2B5EF4-FFF2-40B4-BE49-F238E27FC236}">
                  <a16:creationId xmlns:a16="http://schemas.microsoft.com/office/drawing/2014/main" id="{115B7F7E-4C23-429B-A947-A5B436DB2D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5" name="Rectangle 28">
              <a:extLst>
                <a:ext uri="{FF2B5EF4-FFF2-40B4-BE49-F238E27FC236}">
                  <a16:creationId xmlns:a16="http://schemas.microsoft.com/office/drawing/2014/main" id="{A6B03A29-0A21-40D4-87E4-3C41D6F54C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6" name="Rectangle 29">
              <a:extLst>
                <a:ext uri="{FF2B5EF4-FFF2-40B4-BE49-F238E27FC236}">
                  <a16:creationId xmlns:a16="http://schemas.microsoft.com/office/drawing/2014/main" id="{6C871F60-4E5A-449A-B6D8-1F58C12EE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7" name="Isosceles Triangle 66">
              <a:extLst>
                <a:ext uri="{FF2B5EF4-FFF2-40B4-BE49-F238E27FC236}">
                  <a16:creationId xmlns:a16="http://schemas.microsoft.com/office/drawing/2014/main" id="{3182795B-2BFA-4D7B-BE85-701A73E253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8" name="Isosceles Triangle 67">
              <a:extLst>
                <a:ext uri="{FF2B5EF4-FFF2-40B4-BE49-F238E27FC236}">
                  <a16:creationId xmlns:a16="http://schemas.microsoft.com/office/drawing/2014/main" id="{810B9E5C-2AE2-4B4E-916F-F954F2AA8A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70" name="Rectangle 69">
            <a:extLst>
              <a:ext uri="{FF2B5EF4-FFF2-40B4-BE49-F238E27FC236}">
                <a16:creationId xmlns:a16="http://schemas.microsoft.com/office/drawing/2014/main" id="{4BE9D4C4-9FA3-4885-A769-301639CC7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524F065-9F7C-400C-9A20-B343BFAA6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52627" y="-4"/>
            <a:ext cx="8139373" cy="6858000"/>
          </a:xfrm>
          <a:custGeom>
            <a:avLst/>
            <a:gdLst>
              <a:gd name="connsiteX0" fmla="*/ 5181344 w 8139373"/>
              <a:gd name="connsiteY0" fmla="*/ 0 h 6858000"/>
              <a:gd name="connsiteX1" fmla="*/ 8139373 w 8139373"/>
              <a:gd name="connsiteY1" fmla="*/ 0 h 6858000"/>
              <a:gd name="connsiteX2" fmla="*/ 8139373 w 8139373"/>
              <a:gd name="connsiteY2" fmla="*/ 6858000 h 6858000"/>
              <a:gd name="connsiteX3" fmla="*/ 0 w 81393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9373" h="6858000">
                <a:moveTo>
                  <a:pt x="5181344" y="0"/>
                </a:moveTo>
                <a:lnTo>
                  <a:pt x="8139373" y="0"/>
                </a:lnTo>
                <a:lnTo>
                  <a:pt x="8139373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2B2429-6824-4E5C-8060-DE7E980D6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176489"/>
            <a:ext cx="3749061" cy="150846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/>
              <a:t>Cleaning and Defrosting- Final Design</a:t>
            </a:r>
          </a:p>
          <a:p>
            <a:pPr>
              <a:lnSpc>
                <a:spcPct val="90000"/>
              </a:lnSpc>
            </a:pPr>
            <a:endParaRPr lang="en-US" sz="3200"/>
          </a:p>
        </p:txBody>
      </p: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7EB6695E-BED5-4DA3-8C9B-AD301AEF4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435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5AE155-40F9-4134-A693-015AA59336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4258" y="2619772"/>
            <a:ext cx="4335213" cy="386498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2200"/>
              <a:t>Measurements: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Height- 60''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Length- 60''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Depth- 30.5''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Weight- 800 </a:t>
            </a:r>
            <a:r>
              <a:rPr lang="en-US" sz="2200" err="1"/>
              <a:t>lbs</a:t>
            </a:r>
            <a:endParaRPr lang="en-US" sz="2200"/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Electrical- 5 Amps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Air- 90 PSI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Estimated Cost- $30,508</a:t>
            </a:r>
          </a:p>
          <a:p>
            <a:pPr marL="0" indent="0">
              <a:buNone/>
            </a:pPr>
            <a:r>
              <a:rPr lang="en-US" sz="1400"/>
              <a:t>(photo courtesy of </a:t>
            </a:r>
            <a:r>
              <a:rPr lang="en-US" sz="1400" err="1"/>
              <a:t>Accutek</a:t>
            </a:r>
            <a:r>
              <a:rPr lang="en-US" sz="1400"/>
              <a:t>)</a:t>
            </a:r>
          </a:p>
          <a:p>
            <a:pPr marL="0" indent="0"/>
            <a:endParaRPr lang="en-US" sz="1600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46DB9E65-E072-43AF-A8C9-9744BA0CC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96867" y="6"/>
            <a:ext cx="4831627" cy="4520011"/>
          </a:xfrm>
          <a:custGeom>
            <a:avLst/>
            <a:gdLst>
              <a:gd name="connsiteX0" fmla="*/ 0 w 4831627"/>
              <a:gd name="connsiteY0" fmla="*/ 0 h 4520011"/>
              <a:gd name="connsiteX1" fmla="*/ 4831627 w 4831627"/>
              <a:gd name="connsiteY1" fmla="*/ 0 h 4520011"/>
              <a:gd name="connsiteX2" fmla="*/ 1416677 w 4831627"/>
              <a:gd name="connsiteY2" fmla="*/ 4520011 h 452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31627" h="4520011">
                <a:moveTo>
                  <a:pt x="0" y="0"/>
                </a:moveTo>
                <a:lnTo>
                  <a:pt x="4831627" y="0"/>
                </a:lnTo>
                <a:lnTo>
                  <a:pt x="1416677" y="452001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5" descr="A picture containing table, man&#10;&#10;Description generated with very high confidence">
            <a:extLst>
              <a:ext uri="{FF2B5EF4-FFF2-40B4-BE49-F238E27FC236}">
                <a16:creationId xmlns:a16="http://schemas.microsoft.com/office/drawing/2014/main" id="{2CC8B56A-D11E-4F3A-AA39-3FD59C84886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r="-2" b="2731"/>
          <a:stretch/>
        </p:blipFill>
        <p:spPr>
          <a:xfrm>
            <a:off x="7691718" y="2374088"/>
            <a:ext cx="3994005" cy="3457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CD29707-70D6-40AF-8159-1178A790E6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8774" y="6242049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378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42">
            <a:extLst>
              <a:ext uri="{FF2B5EF4-FFF2-40B4-BE49-F238E27FC236}">
                <a16:creationId xmlns:a16="http://schemas.microsoft.com/office/drawing/2014/main" id="{0884F175-9D23-496E-80AC-F3D2FD5410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22D4B7B8-5AFE-4B32-A805-72EC571E6F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757D13B2-7A74-4788-8689-5EDB2DA86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66964837-B2CC-483D-BEDA-4BB1901BC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5">
              <a:extLst>
                <a:ext uri="{FF2B5EF4-FFF2-40B4-BE49-F238E27FC236}">
                  <a16:creationId xmlns:a16="http://schemas.microsoft.com/office/drawing/2014/main" id="{77D4E216-8B6C-4A3B-AF75-3016320F6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CDD4EA12-82D2-47D7-8742-8F4746AA6F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Rectangle 27">
              <a:extLst>
                <a:ext uri="{FF2B5EF4-FFF2-40B4-BE49-F238E27FC236}">
                  <a16:creationId xmlns:a16="http://schemas.microsoft.com/office/drawing/2014/main" id="{115B7F7E-4C23-429B-A947-A5B436DB2D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Rectangle 28">
              <a:extLst>
                <a:ext uri="{FF2B5EF4-FFF2-40B4-BE49-F238E27FC236}">
                  <a16:creationId xmlns:a16="http://schemas.microsoft.com/office/drawing/2014/main" id="{A6B03A29-0A21-40D4-87E4-3C41D6F54C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1" name="Rectangle 29">
              <a:extLst>
                <a:ext uri="{FF2B5EF4-FFF2-40B4-BE49-F238E27FC236}">
                  <a16:creationId xmlns:a16="http://schemas.microsoft.com/office/drawing/2014/main" id="{6C871F60-4E5A-449A-B6D8-1F58C12EE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3182795B-2BFA-4D7B-BE85-701A73E253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810B9E5C-2AE2-4B4E-916F-F954F2AA8A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41" name="Rectangle 54">
            <a:extLst>
              <a:ext uri="{FF2B5EF4-FFF2-40B4-BE49-F238E27FC236}">
                <a16:creationId xmlns:a16="http://schemas.microsoft.com/office/drawing/2014/main" id="{4BE9D4C4-9FA3-4885-A769-301639CC7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2" name="Freeform: Shape 56">
            <a:extLst>
              <a:ext uri="{FF2B5EF4-FFF2-40B4-BE49-F238E27FC236}">
                <a16:creationId xmlns:a16="http://schemas.microsoft.com/office/drawing/2014/main" id="{4524F065-9F7C-400C-9A20-B343BFAA6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52627" y="-4"/>
            <a:ext cx="8139373" cy="6858000"/>
          </a:xfrm>
          <a:custGeom>
            <a:avLst/>
            <a:gdLst>
              <a:gd name="connsiteX0" fmla="*/ 5181344 w 8139373"/>
              <a:gd name="connsiteY0" fmla="*/ 0 h 6858000"/>
              <a:gd name="connsiteX1" fmla="*/ 8139373 w 8139373"/>
              <a:gd name="connsiteY1" fmla="*/ 0 h 6858000"/>
              <a:gd name="connsiteX2" fmla="*/ 8139373 w 8139373"/>
              <a:gd name="connsiteY2" fmla="*/ 6858000 h 6858000"/>
              <a:gd name="connsiteX3" fmla="*/ 0 w 81393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9373" h="6858000">
                <a:moveTo>
                  <a:pt x="5181344" y="0"/>
                </a:moveTo>
                <a:lnTo>
                  <a:pt x="8139373" y="0"/>
                </a:lnTo>
                <a:lnTo>
                  <a:pt x="8139373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2B2429-6824-4E5C-8060-DE7E980D6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176489"/>
            <a:ext cx="3749061" cy="150846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/>
              <a:t>Cleaning and Defrosting- Final Design</a:t>
            </a:r>
          </a:p>
          <a:p>
            <a:pPr>
              <a:lnSpc>
                <a:spcPct val="90000"/>
              </a:lnSpc>
            </a:pPr>
            <a:endParaRPr lang="en-US" sz="3200"/>
          </a:p>
        </p:txBody>
      </p:sp>
      <p:sp>
        <p:nvSpPr>
          <p:cNvPr id="54" name="Isosceles Triangle 58">
            <a:extLst>
              <a:ext uri="{FF2B5EF4-FFF2-40B4-BE49-F238E27FC236}">
                <a16:creationId xmlns:a16="http://schemas.microsoft.com/office/drawing/2014/main" id="{7EB6695E-BED5-4DA3-8C9B-AD301AEF4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435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5AE155-40F9-4134-A693-015AA59336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795618"/>
            <a:ext cx="3749061" cy="300528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400"/>
              <a:t>Additional Options: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Filters for liquid recirculation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Various pump upgrades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Gas and liquid cleaning</a:t>
            </a:r>
          </a:p>
          <a:p>
            <a:pPr marL="0" indent="0">
              <a:buNone/>
            </a:pPr>
            <a:r>
              <a:rPr lang="en-US" sz="1200">
                <a:ea typeface="+mn-lt"/>
                <a:cs typeface="+mn-lt"/>
              </a:rPr>
              <a:t>(photo courtesy of </a:t>
            </a:r>
            <a:r>
              <a:rPr lang="en-US" sz="1200" err="1">
                <a:ea typeface="+mn-lt"/>
                <a:cs typeface="+mn-lt"/>
              </a:rPr>
              <a:t>Accutek</a:t>
            </a:r>
            <a:r>
              <a:rPr lang="en-US" sz="1200">
                <a:ea typeface="+mn-lt"/>
                <a:cs typeface="+mn-lt"/>
              </a:rPr>
              <a:t>)</a:t>
            </a:r>
          </a:p>
          <a:p>
            <a:pPr marL="0" indent="0">
              <a:buNone/>
            </a:pPr>
            <a:endParaRPr lang="en-US" sz="1600"/>
          </a:p>
          <a:p>
            <a:endParaRPr lang="en-US" sz="1600"/>
          </a:p>
          <a:p>
            <a:pPr marL="0" indent="0"/>
            <a:endParaRPr lang="en-US" sz="1600"/>
          </a:p>
        </p:txBody>
      </p:sp>
      <p:sp>
        <p:nvSpPr>
          <p:cNvPr id="56" name="Freeform: Shape 60">
            <a:extLst>
              <a:ext uri="{FF2B5EF4-FFF2-40B4-BE49-F238E27FC236}">
                <a16:creationId xmlns:a16="http://schemas.microsoft.com/office/drawing/2014/main" id="{46DB9E65-E072-43AF-A8C9-9744BA0CC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96867" y="6"/>
            <a:ext cx="4831627" cy="4520011"/>
          </a:xfrm>
          <a:custGeom>
            <a:avLst/>
            <a:gdLst>
              <a:gd name="connsiteX0" fmla="*/ 0 w 4831627"/>
              <a:gd name="connsiteY0" fmla="*/ 0 h 4520011"/>
              <a:gd name="connsiteX1" fmla="*/ 4831627 w 4831627"/>
              <a:gd name="connsiteY1" fmla="*/ 0 h 4520011"/>
              <a:gd name="connsiteX2" fmla="*/ 1416677 w 4831627"/>
              <a:gd name="connsiteY2" fmla="*/ 4520011 h 452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31627" h="4520011">
                <a:moveTo>
                  <a:pt x="0" y="0"/>
                </a:moveTo>
                <a:lnTo>
                  <a:pt x="4831627" y="0"/>
                </a:lnTo>
                <a:lnTo>
                  <a:pt x="1416677" y="452001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5" descr="A picture containing table, man&#10;&#10;Description generated with very high confidence">
            <a:extLst>
              <a:ext uri="{FF2B5EF4-FFF2-40B4-BE49-F238E27FC236}">
                <a16:creationId xmlns:a16="http://schemas.microsoft.com/office/drawing/2014/main" id="{2CC8B56A-D11E-4F3A-AA39-3FD59C84886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r="-2" b="2731"/>
          <a:stretch/>
        </p:blipFill>
        <p:spPr>
          <a:xfrm>
            <a:off x="7691718" y="2374088"/>
            <a:ext cx="3994005" cy="3457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D8EB250-4519-4915-8F42-D013DD2E5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8774" y="6242049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0813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Isosceles Triangle 43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5A4C951E-F1D9-4659-BF35-D172C435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766071" cy="1320800"/>
          </a:xfrm>
        </p:spPr>
        <p:txBody>
          <a:bodyPr>
            <a:normAutofit/>
          </a:bodyPr>
          <a:lstStyle/>
          <a:p>
            <a:r>
              <a:rPr lang="en-US" sz="4000"/>
              <a:t>Design – Buffering</a:t>
            </a:r>
          </a:p>
        </p:txBody>
      </p:sp>
      <p:pic>
        <p:nvPicPr>
          <p:cNvPr id="7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9F77D3C-4928-4487-B9E6-9C873D969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332C2-F5A9-4183-B534-8B8BDFC35A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002" y="1507298"/>
            <a:ext cx="11167739" cy="416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319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B6163-959C-46BE-A6F4-F4835FCA1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234027" cy="1320800"/>
          </a:xfrm>
        </p:spPr>
        <p:txBody>
          <a:bodyPr>
            <a:normAutofit/>
          </a:bodyPr>
          <a:lstStyle/>
          <a:p>
            <a:r>
              <a:rPr lang="en-US"/>
              <a:t>Buffering – Problem statement</a:t>
            </a:r>
          </a:p>
        </p:txBody>
      </p:sp>
      <p:pic>
        <p:nvPicPr>
          <p:cNvPr id="3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075F1AF-E06A-47FB-AD19-9EA158DE3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8774" y="6242049"/>
            <a:ext cx="1595718" cy="61906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80F5728-EE9C-49B7-B249-BE829427A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509" y="2015555"/>
            <a:ext cx="6023931" cy="380578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/>
              <a:t>Functions: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/>
              <a:t>Hold bottles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/>
              <a:t>Software releases bottles</a:t>
            </a:r>
          </a:p>
          <a:p>
            <a:pPr marL="457200" lvl="1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Constraints:</a:t>
            </a:r>
          </a:p>
          <a:p>
            <a:pPr lvl="1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sz="2400"/>
              <a:t>Limited space in tank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5AD078-A3DD-430A-9343-407E822265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96" r="234" b="361"/>
          <a:stretch/>
        </p:blipFill>
        <p:spPr>
          <a:xfrm>
            <a:off x="6199786" y="1470925"/>
            <a:ext cx="4167903" cy="4776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5507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E3A85-47BA-43F8-934C-CA07667D3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en-US"/>
              <a:t>CSL Behring - 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96F12F-14D7-48AB-9094-060FBDA81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1081"/>
            <a:ext cx="5220430" cy="4520779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Font typeface="Wingdings" charset="2"/>
              <a:buChar char="q"/>
            </a:pPr>
            <a:r>
              <a:rPr lang="en-US" sz="2600"/>
              <a:t>Founded in Australia in 1916.</a:t>
            </a:r>
            <a:endParaRPr lang="en-US"/>
          </a:p>
          <a:p>
            <a:pPr>
              <a:buFont typeface="Wingdings" charset="2"/>
              <a:buChar char="q"/>
            </a:pPr>
            <a:r>
              <a:rPr lang="en-US" sz="2600">
                <a:ea typeface="+mn-lt"/>
                <a:cs typeface="+mn-lt"/>
              </a:rPr>
              <a:t>This growth has made CSL Behring into the fifth largest bio-tech company in the world.</a:t>
            </a:r>
          </a:p>
          <a:p>
            <a:pPr>
              <a:buFont typeface="Wingdings" charset="2"/>
              <a:buChar char="q"/>
            </a:pPr>
            <a:r>
              <a:rPr lang="en-US" sz="2600">
                <a:ea typeface="+mn-lt"/>
                <a:cs typeface="+mn-lt"/>
              </a:rPr>
              <a:t>They have locations in over 30 different countries.</a:t>
            </a:r>
          </a:p>
          <a:p>
            <a:pPr>
              <a:buFont typeface="Wingdings" charset="2"/>
              <a:buChar char="q"/>
            </a:pPr>
            <a:r>
              <a:rPr lang="en-US" sz="2600">
                <a:ea typeface="+mn-lt"/>
                <a:cs typeface="+mn-lt"/>
              </a:rPr>
              <a:t>In 2018 were named by Forbes as one of the best companies in the US for diversity.</a:t>
            </a:r>
            <a:endParaRPr lang="en-US" sz="2600"/>
          </a:p>
          <a:p>
            <a:pPr>
              <a:buFont typeface="Wingdings" charset="2"/>
              <a:buChar char="q"/>
            </a:pPr>
            <a:r>
              <a:rPr lang="en-US" sz="2600"/>
              <a:t>CSL Behring - Mission</a:t>
            </a:r>
          </a:p>
          <a:p>
            <a:pPr>
              <a:buFont typeface="Arial" charset="2"/>
              <a:buChar char="•"/>
            </a:pPr>
            <a:endParaRPr lang="en-US"/>
          </a:p>
        </p:txBody>
      </p:sp>
      <p:pic>
        <p:nvPicPr>
          <p:cNvPr id="4" name="Picture 4" descr="A picture containing text, book&#10;&#10;Description generated with very high confidence">
            <a:extLst>
              <a:ext uri="{FF2B5EF4-FFF2-40B4-BE49-F238E27FC236}">
                <a16:creationId xmlns:a16="http://schemas.microsoft.com/office/drawing/2014/main" id="{500B7643-FAB5-4081-A91D-77735B5D55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87417" y="2159000"/>
            <a:ext cx="3145536" cy="24141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65F1D7-B51C-4E05-8186-F38CB9809666}"/>
              </a:ext>
            </a:extLst>
          </p:cNvPr>
          <p:cNvSpPr txBox="1"/>
          <p:nvPr/>
        </p:nvSpPr>
        <p:spPr>
          <a:xfrm>
            <a:off x="6679049" y="4373143"/>
            <a:ext cx="2553904" cy="200055"/>
          </a:xfrm>
          <a:prstGeom prst="rect">
            <a:avLst/>
          </a:prstGeom>
          <a:solidFill>
            <a:srgbClr val="000000"/>
          </a:solidFill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r>
              <a:rPr lang="en-US" sz="70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8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BD7565A-DF06-4488-8AFB-1328B6C2CD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12157" y="6247774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821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9D7DA-D7B9-4165-A5E6-24E3BB95A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Buffering – Design Alternatives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D3AE5F-31F0-461B-9007-6200E032D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643" y="1310406"/>
            <a:ext cx="4185623" cy="576262"/>
          </a:xfrm>
        </p:spPr>
        <p:txBody>
          <a:bodyPr/>
          <a:lstStyle/>
          <a:p>
            <a:pPr algn="ctr"/>
            <a:r>
              <a:rPr lang="en-US"/>
              <a:t>Vertical Dispenser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4300D-5D83-4BE5-87BB-D28DF8A59F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5" y="1968254"/>
            <a:ext cx="4185623" cy="3304117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/>
          </a:p>
          <a:p>
            <a:pPr lvl="1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F9FA1E-0855-4A50-BFFD-524768E7E3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88383" y="1391992"/>
            <a:ext cx="4185618" cy="576262"/>
          </a:xfrm>
        </p:spPr>
        <p:txBody>
          <a:bodyPr/>
          <a:lstStyle/>
          <a:p>
            <a:pPr algn="ctr"/>
            <a:r>
              <a:rPr lang="en-US"/>
              <a:t>Conveyor Track</a:t>
            </a:r>
          </a:p>
        </p:txBody>
      </p:sp>
      <p:pic>
        <p:nvPicPr>
          <p:cNvPr id="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7FCF8C8-D9EF-4D26-A14C-42868300B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10" name="Picture 5" descr="A close up of a building&#10;&#10;Description generated with high confidence">
            <a:extLst>
              <a:ext uri="{FF2B5EF4-FFF2-40B4-BE49-F238E27FC236}">
                <a16:creationId xmlns:a16="http://schemas.microsoft.com/office/drawing/2014/main" id="{4D63095D-6123-4BAE-9215-6FFDB3EBC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2324" y="1902346"/>
            <a:ext cx="2272464" cy="30905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7CBE69-9691-4204-A91D-540329D14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6579" y="2467425"/>
            <a:ext cx="4463866" cy="1648587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67D1112-3402-434D-B4C0-04C8668579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247328"/>
              </p:ext>
            </p:extLst>
          </p:nvPr>
        </p:nvGraphicFramePr>
        <p:xfrm>
          <a:off x="832081" y="5074483"/>
          <a:ext cx="10003153" cy="134270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4049335">
                  <a:extLst>
                    <a:ext uri="{9D8B030D-6E8A-4147-A177-3AD203B41FA5}">
                      <a16:colId xmlns:a16="http://schemas.microsoft.com/office/drawing/2014/main" val="3127993180"/>
                    </a:ext>
                  </a:extLst>
                </a:gridCol>
                <a:gridCol w="2107871">
                  <a:extLst>
                    <a:ext uri="{9D8B030D-6E8A-4147-A177-3AD203B41FA5}">
                      <a16:colId xmlns:a16="http://schemas.microsoft.com/office/drawing/2014/main" val="823256105"/>
                    </a:ext>
                  </a:extLst>
                </a:gridCol>
                <a:gridCol w="2329753">
                  <a:extLst>
                    <a:ext uri="{9D8B030D-6E8A-4147-A177-3AD203B41FA5}">
                      <a16:colId xmlns:a16="http://schemas.microsoft.com/office/drawing/2014/main" val="2058203938"/>
                    </a:ext>
                  </a:extLst>
                </a:gridCol>
                <a:gridCol w="1516194">
                  <a:extLst>
                    <a:ext uri="{9D8B030D-6E8A-4147-A177-3AD203B41FA5}">
                      <a16:colId xmlns:a16="http://schemas.microsoft.com/office/drawing/2014/main" val="3343303618"/>
                    </a:ext>
                  </a:extLst>
                </a:gridCol>
              </a:tblGrid>
              <a:tr h="3583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 Summary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Vertical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Conveyor Track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829084"/>
                  </a:ext>
                </a:extLst>
              </a:tr>
              <a:tr h="3211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Fewer components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526476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Independence 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807893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Total Score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49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53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471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23830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674E4-3704-4CDF-9072-470980F4D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Buffering – Final Design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F2591D-4959-49F0-95E7-215E2723EAA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/>
              <a:t>Process:</a:t>
            </a:r>
            <a:endParaRPr lang="en-US"/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Bottles enter on conveyor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Bottles queue until processed by scanner </a:t>
            </a:r>
          </a:p>
        </p:txBody>
      </p:sp>
      <p:pic>
        <p:nvPicPr>
          <p:cNvPr id="7" name="Picture 7" descr="A picture containing indoor, sink, mirror, table&#10;&#10;Description generated with very high confidence">
            <a:extLst>
              <a:ext uri="{FF2B5EF4-FFF2-40B4-BE49-F238E27FC236}">
                <a16:creationId xmlns:a16="http://schemas.microsoft.com/office/drawing/2014/main" id="{733A2852-D973-4295-B327-BA9D482450A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88384" y="1878204"/>
            <a:ext cx="4185617" cy="2768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EA24D25-C57A-4BAF-9C64-177FC2615F78}"/>
              </a:ext>
            </a:extLst>
          </p:cNvPr>
          <p:cNvSpPr txBox="1"/>
          <p:nvPr/>
        </p:nvSpPr>
        <p:spPr>
          <a:xfrm>
            <a:off x="5719457" y="4744451"/>
            <a:ext cx="3209925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solidFill>
                  <a:schemeClr val="accent1"/>
                </a:solidFill>
              </a:rPr>
              <a:t>Buffer from </a:t>
            </a:r>
            <a:r>
              <a:rPr lang="en-US" sz="1400" err="1">
                <a:solidFill>
                  <a:schemeClr val="accent1"/>
                </a:solidFill>
              </a:rPr>
              <a:t>Demco</a:t>
            </a:r>
            <a:r>
              <a:rPr lang="en-US" sz="1400">
                <a:solidFill>
                  <a:schemeClr val="accent1"/>
                </a:solidFill>
              </a:rPr>
              <a:t> Automation</a:t>
            </a:r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6945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Isosceles Triangle 43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5A4C951E-F1D9-4659-BF35-D172C435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766071" cy="1320800"/>
          </a:xfrm>
        </p:spPr>
        <p:txBody>
          <a:bodyPr>
            <a:normAutofit/>
          </a:bodyPr>
          <a:lstStyle/>
          <a:p>
            <a:r>
              <a:rPr lang="en-US" sz="4000"/>
              <a:t>Design – Scanning and splitting</a:t>
            </a:r>
          </a:p>
        </p:txBody>
      </p:sp>
      <p:pic>
        <p:nvPicPr>
          <p:cNvPr id="7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9F77D3C-4928-4487-B9E6-9C873D969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BAE9AB-8FE2-402B-90B9-8560F2618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525" y="1614698"/>
            <a:ext cx="11076531" cy="406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8796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C4EAB-D7F8-4D64-BE7A-FEC4A1178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Scanning – Problem Statement</a:t>
            </a:r>
          </a:p>
        </p:txBody>
      </p:sp>
      <p:pic>
        <p:nvPicPr>
          <p:cNvPr id="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9C30D65-183A-4A26-A466-3EBFB15B1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C688F0-247A-4C1A-B63B-6FDDF8E6EDF6}"/>
              </a:ext>
            </a:extLst>
          </p:cNvPr>
          <p:cNvSpPr txBox="1">
            <a:spLocks/>
          </p:cNvSpPr>
          <p:nvPr/>
        </p:nvSpPr>
        <p:spPr>
          <a:xfrm>
            <a:off x="677334" y="1924732"/>
            <a:ext cx="3851122" cy="42254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n-US" sz="2400"/>
              <a:t>Functions: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Locate</a:t>
            </a:r>
            <a:r>
              <a:rPr lang="en-US" sz="2200">
                <a:ea typeface="+mn-lt"/>
                <a:cs typeface="+mn-lt"/>
              </a:rPr>
              <a:t> labels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Scan bottles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Separate lookbacks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Handle unknowns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/>
          </a:p>
          <a:p>
            <a:pPr marL="0" indent="0">
              <a:buFont typeface="Wingdings 3" charset="2"/>
              <a:buNone/>
            </a:pPr>
            <a:r>
              <a:rPr lang="en-US" sz="2400"/>
              <a:t>Constraints: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Bottles size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>
                <a:ea typeface="+mn-lt"/>
                <a:cs typeface="+mn-lt"/>
              </a:rPr>
              <a:t>System speed</a:t>
            </a:r>
          </a:p>
          <a:p>
            <a:pPr marL="0" indent="0">
              <a:spcBef>
                <a:spcPts val="400"/>
              </a:spcBef>
              <a:buNone/>
            </a:pPr>
            <a:endParaRPr lang="en-US" sz="2200"/>
          </a:p>
        </p:txBody>
      </p:sp>
      <p:pic>
        <p:nvPicPr>
          <p:cNvPr id="3" name="Picture 3" descr="A picture containing indoor, person, man, standing&#10;&#10;Description generated with very high confidence">
            <a:extLst>
              <a:ext uri="{FF2B5EF4-FFF2-40B4-BE49-F238E27FC236}">
                <a16:creationId xmlns:a16="http://schemas.microsoft.com/office/drawing/2014/main" id="{A78D58AA-C403-4887-9730-54190A332D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057" t="16968" r="134" b="20583"/>
          <a:stretch/>
        </p:blipFill>
        <p:spPr>
          <a:xfrm>
            <a:off x="4521790" y="1929528"/>
            <a:ext cx="4953902" cy="3302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03187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9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E8518F-160D-4CF8-992E-BAA61AAB5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US"/>
              <a:t>Scanning - Design Alternatives</a:t>
            </a:r>
          </a:p>
        </p:txBody>
      </p:sp>
      <p:sp>
        <p:nvSpPr>
          <p:cNvPr id="8" name="Isosceles Triangle 11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Isosceles Triangle 13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A47EF0F-35BD-479E-82D1-0C10AADEC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6F74E8D7-A904-441F-A32B-591393FD5504}"/>
              </a:ext>
            </a:extLst>
          </p:cNvPr>
          <p:cNvSpPr txBox="1">
            <a:spLocks/>
          </p:cNvSpPr>
          <p:nvPr/>
        </p:nvSpPr>
        <p:spPr>
          <a:xfrm>
            <a:off x="421246" y="1433937"/>
            <a:ext cx="4185623" cy="5762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/>
              <a:t>Rotating Scanner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B1E045A-2824-4D3C-9726-CAB9F4159B4D}"/>
              </a:ext>
            </a:extLst>
          </p:cNvPr>
          <p:cNvSpPr txBox="1">
            <a:spLocks/>
          </p:cNvSpPr>
          <p:nvPr/>
        </p:nvSpPr>
        <p:spPr>
          <a:xfrm>
            <a:off x="675745" y="1968254"/>
            <a:ext cx="4185623" cy="33041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  <a:p>
            <a:pPr lvl="1"/>
            <a:endParaRPr lang="en-US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346D407D-6518-46DD-A972-08F10D18FB00}"/>
              </a:ext>
            </a:extLst>
          </p:cNvPr>
          <p:cNvSpPr txBox="1">
            <a:spLocks/>
          </p:cNvSpPr>
          <p:nvPr/>
        </p:nvSpPr>
        <p:spPr>
          <a:xfrm>
            <a:off x="4005083" y="1433937"/>
            <a:ext cx="4185618" cy="576262"/>
          </a:xfrm>
          <a:prstGeom prst="rect">
            <a:avLst/>
          </a:prstGeom>
        </p:spPr>
        <p:txBody>
          <a:bodyPr anchor="t"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/>
              <a:t>Rotating Bottle</a:t>
            </a:r>
          </a:p>
        </p:txBody>
      </p:sp>
      <p:pic>
        <p:nvPicPr>
          <p:cNvPr id="11" name="Picture 5" descr="A picture containing game, table&#10;&#10;Description generated with very high confidence">
            <a:extLst>
              <a:ext uri="{FF2B5EF4-FFF2-40B4-BE49-F238E27FC236}">
                <a16:creationId xmlns:a16="http://schemas.microsoft.com/office/drawing/2014/main" id="{D928FE7C-65C5-4C82-B65D-10AC959375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042" y="1904732"/>
            <a:ext cx="2813108" cy="3555558"/>
          </a:xfrm>
          <a:prstGeom prst="rect">
            <a:avLst/>
          </a:prstGeom>
        </p:spPr>
      </p:pic>
      <p:pic>
        <p:nvPicPr>
          <p:cNvPr id="12" name="Picture 9" descr="A picture containing computer&#10;&#10;Description generated with very high confidence">
            <a:extLst>
              <a:ext uri="{FF2B5EF4-FFF2-40B4-BE49-F238E27FC236}">
                <a16:creationId xmlns:a16="http://schemas.microsoft.com/office/drawing/2014/main" id="{4FB33997-94F5-4B7B-96EF-20782331AB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8593" y="2085302"/>
            <a:ext cx="3442282" cy="2531804"/>
          </a:xfrm>
          <a:prstGeom prst="rect">
            <a:avLst/>
          </a:prstGeom>
        </p:spPr>
      </p:pic>
      <p:pic>
        <p:nvPicPr>
          <p:cNvPr id="13" name="Picture 6" descr="A picture containing room&#10;&#10;Description generated with very high confidence">
            <a:extLst>
              <a:ext uri="{FF2B5EF4-FFF2-40B4-BE49-F238E27FC236}">
                <a16:creationId xmlns:a16="http://schemas.microsoft.com/office/drawing/2014/main" id="{2ED92500-B998-467D-8B57-1AEE102675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7307" y="1913375"/>
            <a:ext cx="3120704" cy="3462686"/>
          </a:xfrm>
          <a:prstGeom prst="rect">
            <a:avLst/>
          </a:prstGeom>
        </p:spPr>
      </p:pic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BEED8C87-81A0-4A4E-85D3-2AC547CEBBCA}"/>
              </a:ext>
            </a:extLst>
          </p:cNvPr>
          <p:cNvSpPr txBox="1">
            <a:spLocks/>
          </p:cNvSpPr>
          <p:nvPr/>
        </p:nvSpPr>
        <p:spPr>
          <a:xfrm>
            <a:off x="7300747" y="1318578"/>
            <a:ext cx="4185618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Star Wheel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6C3049-987A-4568-884D-F12DAA5FA5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681158"/>
              </p:ext>
            </p:extLst>
          </p:nvPr>
        </p:nvGraphicFramePr>
        <p:xfrm>
          <a:off x="382779" y="5460197"/>
          <a:ext cx="10190263" cy="136512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3073613">
                  <a:extLst>
                    <a:ext uri="{9D8B030D-6E8A-4147-A177-3AD203B41FA5}">
                      <a16:colId xmlns:a16="http://schemas.microsoft.com/office/drawing/2014/main" val="520201866"/>
                    </a:ext>
                  </a:extLst>
                </a:gridCol>
                <a:gridCol w="2266789">
                  <a:extLst>
                    <a:ext uri="{9D8B030D-6E8A-4147-A177-3AD203B41FA5}">
                      <a16:colId xmlns:a16="http://schemas.microsoft.com/office/drawing/2014/main" val="2384768402"/>
                    </a:ext>
                  </a:extLst>
                </a:gridCol>
                <a:gridCol w="2002831">
                  <a:extLst>
                    <a:ext uri="{9D8B030D-6E8A-4147-A177-3AD203B41FA5}">
                      <a16:colId xmlns:a16="http://schemas.microsoft.com/office/drawing/2014/main" val="486284060"/>
                    </a:ext>
                  </a:extLst>
                </a:gridCol>
                <a:gridCol w="1423515">
                  <a:extLst>
                    <a:ext uri="{9D8B030D-6E8A-4147-A177-3AD203B41FA5}">
                      <a16:colId xmlns:a16="http://schemas.microsoft.com/office/drawing/2014/main" val="30729765"/>
                    </a:ext>
                  </a:extLst>
                </a:gridCol>
                <a:gridCol w="1423515">
                  <a:extLst>
                    <a:ext uri="{9D8B030D-6E8A-4147-A177-3AD203B41FA5}">
                      <a16:colId xmlns:a16="http://schemas.microsoft.com/office/drawing/2014/main" val="620101641"/>
                    </a:ext>
                  </a:extLst>
                </a:gridCol>
              </a:tblGrid>
              <a:tr h="3808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 Summary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Rotating Scanner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effectLst/>
                        </a:rPr>
                        <a:t>Rotating Bottle</a:t>
                      </a:r>
                      <a:endParaRPr lang="en-US"/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/>
                          <a:ea typeface="Calibri" panose="020F0502020204030204" pitchFamily="34" charset="0"/>
                          <a:cs typeface="Times New Roman"/>
                        </a:rPr>
                        <a:t>Star Wheel</a:t>
                      </a:r>
                      <a:endParaRPr lang="en-US" sz="2000">
                        <a:effectLst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extLst>
                  <a:ext uri="{0D108BD9-81ED-4DB2-BD59-A6C34878D82A}">
                    <a16:rowId xmlns:a16="http://schemas.microsoft.com/office/drawing/2014/main" val="589287250"/>
                  </a:ext>
                </a:extLst>
              </a:tr>
              <a:tr h="2513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Processing speed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4</a:t>
                      </a: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941860"/>
                  </a:ext>
                </a:extLst>
              </a:tr>
              <a:tr h="2513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Independence 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8</a:t>
                      </a: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712709"/>
                  </a:ext>
                </a:extLst>
              </a:tr>
              <a:tr h="2513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Total Score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53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55</a:t>
                      </a: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086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96573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B6163-959C-46BE-A6F4-F4835FCA1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234027" cy="1320800"/>
          </a:xfrm>
        </p:spPr>
        <p:txBody>
          <a:bodyPr>
            <a:normAutofit/>
          </a:bodyPr>
          <a:lstStyle/>
          <a:p>
            <a:r>
              <a:rPr lang="en-US"/>
              <a:t>Splitting – Problem statement</a:t>
            </a:r>
          </a:p>
        </p:txBody>
      </p:sp>
      <p:pic>
        <p:nvPicPr>
          <p:cNvPr id="3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075F1AF-E06A-47FB-AD19-9EA158DE3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8774" y="6242049"/>
            <a:ext cx="1595718" cy="61906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80F5728-EE9C-49B7-B249-BE829427A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48" y="1901608"/>
            <a:ext cx="6233034" cy="527172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/>
              <a:t>Functions: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200"/>
              <a:t>Divide bottles evenly</a:t>
            </a:r>
          </a:p>
          <a:p>
            <a:pPr lvl="1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sz="2200"/>
              <a:t>Output into channels</a:t>
            </a:r>
          </a:p>
          <a:p>
            <a:pPr lvl="1">
              <a:spcAft>
                <a:spcPts val="1000"/>
              </a:spcAft>
            </a:pPr>
            <a:endParaRPr lang="en-US" sz="2200"/>
          </a:p>
          <a:p>
            <a:pPr marL="0" indent="0">
              <a:buNone/>
            </a:pPr>
            <a:r>
              <a:rPr lang="en-US" sz="2400"/>
              <a:t>Constraints:</a:t>
            </a:r>
          </a:p>
          <a:p>
            <a:pPr lvl="1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sz="2200"/>
              <a:t>Cap enters channel last</a:t>
            </a:r>
          </a:p>
          <a:p>
            <a:pPr lvl="1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sz="2200"/>
              <a:t>Output consistently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2CBDFF-4088-435E-904D-D92B555786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513" t="34730" r="38194" b="28435"/>
          <a:stretch/>
        </p:blipFill>
        <p:spPr>
          <a:xfrm>
            <a:off x="5714619" y="2245192"/>
            <a:ext cx="3701906" cy="2817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52868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9D7DA-D7B9-4165-A5E6-24E3BB95A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Splitting – Design Alternatives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D3AE5F-31F0-461B-9007-6200E032D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6" y="1254428"/>
            <a:ext cx="2647318" cy="576262"/>
          </a:xfrm>
        </p:spPr>
        <p:txBody>
          <a:bodyPr/>
          <a:lstStyle/>
          <a:p>
            <a:pPr algn="ctr"/>
            <a:r>
              <a:rPr lang="en-US" err="1"/>
              <a:t>Plinko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4300D-5D83-4BE5-87BB-D28DF8A59F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5" y="1968254"/>
            <a:ext cx="4185623" cy="3304117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/>
          </a:p>
          <a:p>
            <a:pPr lvl="1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F9FA1E-0855-4A50-BFFD-524768E7E3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884051" y="1339177"/>
            <a:ext cx="2994021" cy="576262"/>
          </a:xfrm>
        </p:spPr>
        <p:txBody>
          <a:bodyPr/>
          <a:lstStyle/>
          <a:p>
            <a:pPr algn="ctr"/>
            <a:r>
              <a:rPr lang="en-US"/>
              <a:t>Airlock</a:t>
            </a:r>
          </a:p>
        </p:txBody>
      </p:sp>
      <p:pic>
        <p:nvPicPr>
          <p:cNvPr id="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7FCF8C8-D9EF-4D26-A14C-42868300B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10" name="Picture 18" descr="A picture containing computer, clock&#10;&#10;Description generated with very high confidence">
            <a:extLst>
              <a:ext uri="{FF2B5EF4-FFF2-40B4-BE49-F238E27FC236}">
                <a16:creationId xmlns:a16="http://schemas.microsoft.com/office/drawing/2014/main" id="{BBEB7F4F-0970-4047-BCC8-F9AF858D1F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22151" t="7346" r="22698"/>
          <a:stretch/>
        </p:blipFill>
        <p:spPr>
          <a:xfrm>
            <a:off x="770394" y="1980544"/>
            <a:ext cx="2932317" cy="27903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E1ADD6-DE49-4C63-A772-91C5E3C5F2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8203" y="2027319"/>
            <a:ext cx="3175125" cy="2130567"/>
          </a:xfrm>
          <a:prstGeom prst="rect">
            <a:avLst/>
          </a:prstGeom>
        </p:spPr>
      </p:pic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D252F14B-96F7-4E16-AA61-81E86B32029F}"/>
              </a:ext>
            </a:extLst>
          </p:cNvPr>
          <p:cNvSpPr txBox="1">
            <a:spLocks/>
          </p:cNvSpPr>
          <p:nvPr/>
        </p:nvSpPr>
        <p:spPr>
          <a:xfrm>
            <a:off x="7169055" y="1404282"/>
            <a:ext cx="2994021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Scanning splitter</a:t>
            </a:r>
          </a:p>
        </p:txBody>
      </p:sp>
      <p:pic>
        <p:nvPicPr>
          <p:cNvPr id="14" name="Picture 6" descr="A picture containing room&#10;&#10;Description generated with very high confidence">
            <a:extLst>
              <a:ext uri="{FF2B5EF4-FFF2-40B4-BE49-F238E27FC236}">
                <a16:creationId xmlns:a16="http://schemas.microsoft.com/office/drawing/2014/main" id="{E14400B8-1891-46EF-ACE2-AD86F5067E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3224" y="2098215"/>
            <a:ext cx="2495587" cy="2769066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0D91E83-CC31-4367-B876-AE45B44BAB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042556"/>
              </p:ext>
            </p:extLst>
          </p:nvPr>
        </p:nvGraphicFramePr>
        <p:xfrm>
          <a:off x="473445" y="5226196"/>
          <a:ext cx="9900543" cy="1496282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3265075">
                  <a:extLst>
                    <a:ext uri="{9D8B030D-6E8A-4147-A177-3AD203B41FA5}">
                      <a16:colId xmlns:a16="http://schemas.microsoft.com/office/drawing/2014/main" val="525403844"/>
                    </a:ext>
                  </a:extLst>
                </a:gridCol>
                <a:gridCol w="2231487">
                  <a:extLst>
                    <a:ext uri="{9D8B030D-6E8A-4147-A177-3AD203B41FA5}">
                      <a16:colId xmlns:a16="http://schemas.microsoft.com/office/drawing/2014/main" val="622391875"/>
                    </a:ext>
                  </a:extLst>
                </a:gridCol>
                <a:gridCol w="1512818">
                  <a:extLst>
                    <a:ext uri="{9D8B030D-6E8A-4147-A177-3AD203B41FA5}">
                      <a16:colId xmlns:a16="http://schemas.microsoft.com/office/drawing/2014/main" val="2169051409"/>
                    </a:ext>
                  </a:extLst>
                </a:gridCol>
                <a:gridCol w="1512818">
                  <a:extLst>
                    <a:ext uri="{9D8B030D-6E8A-4147-A177-3AD203B41FA5}">
                      <a16:colId xmlns:a16="http://schemas.microsoft.com/office/drawing/2014/main" val="1311242522"/>
                    </a:ext>
                  </a:extLst>
                </a:gridCol>
                <a:gridCol w="1378345">
                  <a:extLst>
                    <a:ext uri="{9D8B030D-6E8A-4147-A177-3AD203B41FA5}">
                      <a16:colId xmlns:a16="http://schemas.microsoft.com/office/drawing/2014/main" val="2510454997"/>
                    </a:ext>
                  </a:extLst>
                </a:gridCol>
              </a:tblGrid>
              <a:tr h="419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err="1">
                          <a:effectLst/>
                        </a:rPr>
                        <a:t>Plinko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Airlock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Scanning</a:t>
                      </a: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Max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extLst>
                  <a:ext uri="{0D108BD9-81ED-4DB2-BD59-A6C34878D82A}">
                    <a16:rowId xmlns:a16="http://schemas.microsoft.com/office/drawing/2014/main" val="1641709157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Processing speed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484931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Fewer components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8914676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Total Score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51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144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0728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D2B2429-6824-4E5C-8060-DE7E980D6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480631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Scanning – Rotating Scanning System</a:t>
            </a:r>
            <a:endParaRPr lang="en-US">
              <a:ea typeface="+mj-lt"/>
              <a:cs typeface="+mj-lt"/>
            </a:endParaRPr>
          </a:p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5AE155-40F9-4134-A693-015AA59336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924732"/>
            <a:ext cx="3851122" cy="422548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/>
              <a:t>Process: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Bottles in queue enter star wheel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Bottles are positioned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Rotates individual bottle to be scanned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"Bad" bottles are diverted</a:t>
            </a:r>
          </a:p>
          <a:p>
            <a:pPr lvl="1">
              <a:buFont typeface="Wingdings" charset="2"/>
              <a:buChar char="§"/>
            </a:pPr>
            <a:r>
              <a:rPr lang="en-US" sz="2000"/>
              <a:t>Lookbacks</a:t>
            </a:r>
          </a:p>
          <a:p>
            <a:pPr lvl="1">
              <a:buFont typeface="Wingdings" charset="2"/>
              <a:buChar char="§"/>
            </a:pPr>
            <a:r>
              <a:rPr lang="en-US" sz="2000"/>
              <a:t>Unreadable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BA20E37-7AB0-4315-8727-238464113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6687" y="6232495"/>
            <a:ext cx="1578808" cy="627989"/>
          </a:xfrm>
          <a:prstGeom prst="rect">
            <a:avLst/>
          </a:prstGeom>
        </p:spPr>
      </p:pic>
      <p:pic>
        <p:nvPicPr>
          <p:cNvPr id="5" name="Picture 5" descr="A picture containing indoor, table, sitting, small&#10;&#10;Description generated with very high confidence">
            <a:extLst>
              <a:ext uri="{FF2B5EF4-FFF2-40B4-BE49-F238E27FC236}">
                <a16:creationId xmlns:a16="http://schemas.microsoft.com/office/drawing/2014/main" id="{1A009600-E21A-44F0-B6CE-8B298C1528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242" t="5882" r="1654" b="6694"/>
          <a:stretch/>
        </p:blipFill>
        <p:spPr>
          <a:xfrm>
            <a:off x="5720680" y="1983123"/>
            <a:ext cx="3201840" cy="2784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B5DC48-DABA-4D7A-BB46-026CF71F82BB}"/>
              </a:ext>
            </a:extLst>
          </p:cNvPr>
          <p:cNvSpPr txBox="1"/>
          <p:nvPr/>
        </p:nvSpPr>
        <p:spPr>
          <a:xfrm>
            <a:off x="5719457" y="4846905"/>
            <a:ext cx="320992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solidFill>
                  <a:schemeClr val="accent1"/>
                </a:solidFill>
              </a:rPr>
              <a:t>Star wheel scanner from Demco Automation</a:t>
            </a:r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1209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 descr="A picture containing indoor, sink, orange, table&#10;&#10;Description generated with very high confidence">
            <a:extLst>
              <a:ext uri="{FF2B5EF4-FFF2-40B4-BE49-F238E27FC236}">
                <a16:creationId xmlns:a16="http://schemas.microsoft.com/office/drawing/2014/main" id="{5880CC8B-6841-4DF6-83AC-81D8A1725E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89970" y="1914311"/>
            <a:ext cx="4869834" cy="2577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F95B933-C6D6-4DB8-A8FA-951E32FD555E}"/>
              </a:ext>
            </a:extLst>
          </p:cNvPr>
          <p:cNvSpPr txBox="1"/>
          <p:nvPr/>
        </p:nvSpPr>
        <p:spPr>
          <a:xfrm>
            <a:off x="6154024" y="4586928"/>
            <a:ext cx="27432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solidFill>
                  <a:schemeClr val="accent1"/>
                </a:solidFill>
              </a:rPr>
              <a:t>Indexing and splitting system from Demco Automation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967A70-B8E3-4AF1-A939-97EEF16AA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Splitting – Rotating Scanning System</a:t>
            </a:r>
            <a:endParaRPr lang="en-US">
              <a:ea typeface="+mj-lt"/>
              <a:cs typeface="+mj-lt"/>
            </a:endParaRPr>
          </a:p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DE4D61-4AEC-47C3-88B3-F101AAC58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3" y="1924732"/>
            <a:ext cx="4229203" cy="449442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/>
              <a:t>Specifications: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Bottles exit into 4 channels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Bottles scanned on exit</a:t>
            </a:r>
          </a:p>
          <a:p>
            <a:pPr lvl="1">
              <a:buFont typeface="Wingdings" charset="2"/>
              <a:buChar char="§"/>
            </a:pPr>
            <a:r>
              <a:rPr lang="en-US" sz="2000"/>
              <a:t>Double check bottles</a:t>
            </a:r>
          </a:p>
          <a:p>
            <a:pPr lvl="1">
              <a:buFont typeface="Wingdings" charset="2"/>
              <a:buChar char="§"/>
            </a:pPr>
            <a:r>
              <a:rPr lang="en-US" sz="2000"/>
              <a:t>Ensures they exit scanner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Horizontal bar</a:t>
            </a:r>
          </a:p>
          <a:p>
            <a:pPr lvl="1">
              <a:buFont typeface="Wingdings" charset="2"/>
              <a:buChar char="§"/>
            </a:pPr>
            <a:r>
              <a:rPr lang="en-US" sz="2000"/>
              <a:t>Pushes bottles from vertical to horizontal</a:t>
            </a:r>
          </a:p>
          <a:p>
            <a:pPr lvl="1">
              <a:buFont typeface="Wingdings" charset="2"/>
              <a:buChar char="§"/>
            </a:pPr>
            <a:r>
              <a:rPr lang="en-US" sz="2000"/>
              <a:t>Enters water bath</a:t>
            </a:r>
          </a:p>
        </p:txBody>
      </p:sp>
      <p:pic>
        <p:nvPicPr>
          <p:cNvPr id="2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4083D13-DA79-4C8D-A74F-6532640AD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8774" y="6242049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2030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FB55F-3017-4EA2-8AD8-47CE7F721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Overall Summary</a:t>
            </a:r>
          </a:p>
        </p:txBody>
      </p:sp>
      <p:pic>
        <p:nvPicPr>
          <p:cNvPr id="1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054DB9B-9D23-4A08-A6F2-5DE0C7A4D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graphicFrame>
        <p:nvGraphicFramePr>
          <p:cNvPr id="21" name="Content Placeholder 20">
            <a:extLst>
              <a:ext uri="{FF2B5EF4-FFF2-40B4-BE49-F238E27FC236}">
                <a16:creationId xmlns:a16="http://schemas.microsoft.com/office/drawing/2014/main" id="{9EAE6073-8AD8-40B7-A29F-577A7B9444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0550597"/>
              </p:ext>
            </p:extLst>
          </p:nvPr>
        </p:nvGraphicFramePr>
        <p:xfrm>
          <a:off x="677334" y="2051350"/>
          <a:ext cx="1010426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1796">
                  <a:extLst>
                    <a:ext uri="{9D8B030D-6E8A-4147-A177-3AD203B41FA5}">
                      <a16:colId xmlns:a16="http://schemas.microsoft.com/office/drawing/2014/main" val="1718920428"/>
                    </a:ext>
                  </a:extLst>
                </a:gridCol>
                <a:gridCol w="2266978">
                  <a:extLst>
                    <a:ext uri="{9D8B030D-6E8A-4147-A177-3AD203B41FA5}">
                      <a16:colId xmlns:a16="http://schemas.microsoft.com/office/drawing/2014/main" val="2606400517"/>
                    </a:ext>
                  </a:extLst>
                </a:gridCol>
                <a:gridCol w="1318541">
                  <a:extLst>
                    <a:ext uri="{9D8B030D-6E8A-4147-A177-3AD203B41FA5}">
                      <a16:colId xmlns:a16="http://schemas.microsoft.com/office/drawing/2014/main" val="1575342606"/>
                    </a:ext>
                  </a:extLst>
                </a:gridCol>
                <a:gridCol w="2856950">
                  <a:extLst>
                    <a:ext uri="{9D8B030D-6E8A-4147-A177-3AD203B41FA5}">
                      <a16:colId xmlns:a16="http://schemas.microsoft.com/office/drawing/2014/main" val="27423577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>
                          <a:effectLst/>
                        </a:rPr>
                        <a:t>Subsystem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>
                          <a:effectLst/>
                        </a:rPr>
                        <a:t>Order of Implementation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>
                          <a:effectLst/>
                        </a:rPr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>
                          <a:effectLst/>
                        </a:rPr>
                        <a:t>Vendor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898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-US" sz="1800">
                          <a:effectLst/>
                        </a:rPr>
                        <a:t>Conveyor Design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effectLst/>
                        </a:rPr>
                        <a:t>Phase 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-US" sz="1800">
                          <a:effectLst/>
                        </a:rPr>
                        <a:t>$9,152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-US" sz="1800">
                          <a:effectLst/>
                        </a:rPr>
                        <a:t>Garvey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233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effectLst/>
                        </a:rPr>
                        <a:t>Unloading and Orientating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effectLst/>
                        </a:rPr>
                        <a:t>Phase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>
                          <a:effectLst/>
                        </a:rPr>
                        <a:t>$120,000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>
                          <a:effectLst/>
                        </a:rPr>
                        <a:t>Omega Design Corp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5490177"/>
                  </a:ext>
                </a:extLst>
              </a:tr>
              <a:tr h="35277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effectLst/>
                        </a:rPr>
                        <a:t>Bottle Cleaning and Defrosting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effectLst/>
                        </a:rPr>
                        <a:t>Phase 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>
                          <a:effectLst/>
                        </a:rPr>
                        <a:t>$30,508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>
                          <a:effectLst/>
                        </a:rPr>
                        <a:t>Accutek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4153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effectLst/>
                        </a:rPr>
                        <a:t>Buffer</a:t>
                      </a:r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effectLst/>
                        </a:rPr>
                        <a:t>Phase I</a:t>
                      </a:r>
                      <a:endParaRPr lang="en-US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-US" sz="1800">
                          <a:effectLst/>
                        </a:rPr>
                        <a:t>$225,000 (ROM)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-US" sz="1800" err="1">
                          <a:effectLst/>
                        </a:rPr>
                        <a:t>Demco</a:t>
                      </a:r>
                      <a:r>
                        <a:rPr lang="en-US" sz="1800">
                          <a:effectLst/>
                        </a:rPr>
                        <a:t> Automation</a:t>
                      </a:r>
                      <a:endParaRPr 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5789103"/>
                  </a:ext>
                </a:extLst>
              </a:tr>
              <a:tr h="25809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effectLst/>
                        </a:rPr>
                        <a:t>Bottle Scanning</a:t>
                      </a:r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800">
                        <a:effectLst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sz="180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01535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effectLst/>
                        </a:rPr>
                        <a:t>Bottle Splitting</a:t>
                      </a:r>
                      <a:endParaRPr lang="en-US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2801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80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800">
                          <a:solidFill>
                            <a:schemeClr val="bg1"/>
                          </a:solidFill>
                          <a:effectLst/>
                        </a:rPr>
                        <a:t>$384,660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endParaRPr lang="en-US" sz="180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934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637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CFD00C-82E2-419F-8431-D1577D8F6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sz="4000"/>
              <a:t>Sponsor Need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FA8FCD8-5A09-4858-85FD-92B43D738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063" y="1936792"/>
            <a:ext cx="6861518" cy="474722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/>
              <a:buChar char="q"/>
            </a:pPr>
            <a:r>
              <a:rPr lang="en-US" sz="2400">
                <a:ea typeface="+mn-lt"/>
                <a:cs typeface="+mn-lt"/>
              </a:rPr>
              <a:t>Automate</a:t>
            </a:r>
            <a:r>
              <a:rPr lang="en-US" sz="2400"/>
              <a:t> plasma bottle scanning</a:t>
            </a:r>
            <a:endParaRPr lang="en-US"/>
          </a:p>
          <a:p>
            <a:pPr>
              <a:buFont typeface="Wingdings"/>
              <a:buChar char="q"/>
            </a:pPr>
            <a:r>
              <a:rPr lang="en-US" sz="2400">
                <a:ea typeface="+mn-lt"/>
                <a:cs typeface="+mn-lt"/>
              </a:rPr>
              <a:t>Scan baskets for “lookbacks”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/>
              <a:t>Added at any time</a:t>
            </a:r>
            <a:endParaRPr lang="en-US" sz="2200">
              <a:ea typeface="+mn-lt"/>
              <a:cs typeface="+mn-lt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/>
              <a:t>Basket must be searched</a:t>
            </a:r>
            <a:endParaRPr lang="en-US" sz="2200">
              <a:ea typeface="+mn-lt"/>
              <a:cs typeface="+mn-lt"/>
            </a:endParaRPr>
          </a:p>
          <a:p>
            <a:pPr>
              <a:buFont typeface="Wingdings"/>
              <a:buChar char="q"/>
            </a:pPr>
            <a:r>
              <a:rPr lang="en-US" sz="2400">
                <a:ea typeface="+mn-lt"/>
                <a:cs typeface="+mn-lt"/>
              </a:rPr>
              <a:t>Load channels</a:t>
            </a:r>
            <a:endParaRPr lang="en-US" sz="240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>
                <a:ea typeface="+mn-lt"/>
                <a:cs typeface="+mn-lt"/>
              </a:rPr>
              <a:t>4 bottles at a time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>
                <a:ea typeface="+mn-lt"/>
                <a:cs typeface="+mn-lt"/>
              </a:rPr>
              <a:t>Constant interaction</a:t>
            </a:r>
          </a:p>
          <a:p>
            <a:pPr lvl="1">
              <a:buFont typeface="Wingdings" panose="020B0604020202020204" pitchFamily="34" charset="0"/>
              <a:buChar char="q"/>
            </a:pPr>
            <a:endParaRPr lang="en-US">
              <a:ea typeface="+mn-lt"/>
              <a:cs typeface="+mn-lt"/>
            </a:endParaRPr>
          </a:p>
        </p:txBody>
      </p:sp>
      <p:pic>
        <p:nvPicPr>
          <p:cNvPr id="2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A3ECB4C-DF24-44E9-85DD-1ECC1DE23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pic>
        <p:nvPicPr>
          <p:cNvPr id="6" name="Picture 6" descr="A picture containing person, child, window, boy&#10;&#10;Description generated with very high confidence">
            <a:extLst>
              <a:ext uri="{FF2B5EF4-FFF2-40B4-BE49-F238E27FC236}">
                <a16:creationId xmlns:a16="http://schemas.microsoft.com/office/drawing/2014/main" id="{5D070F1F-E25D-414C-B64D-C8A647171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4324" y="209118"/>
            <a:ext cx="4141693" cy="30399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B02EBB-D494-4F71-A8F9-2B347FFBAC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3483" y="3242972"/>
            <a:ext cx="3486612" cy="27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79425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20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34C9E5-7CD0-448F-8832-762981A6E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US"/>
              <a:t>Acknowledgements</a:t>
            </a:r>
          </a:p>
        </p:txBody>
      </p:sp>
      <p:sp>
        <p:nvSpPr>
          <p:cNvPr id="22" name="Isosceles Triangle 22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Isosceles Triangle 24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81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6A051B0-3E31-4B69-B8A6-5AC04076E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381F78-7E66-4EB1-854F-00E58F0416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charset="2"/>
              <a:buChar char="q"/>
            </a:pPr>
            <a:r>
              <a:rPr lang="en-US" sz="3000">
                <a:ea typeface="+mn-lt"/>
                <a:cs typeface="+mn-lt"/>
              </a:rPr>
              <a:t>CSL Behring – Sponsor</a:t>
            </a:r>
            <a:endParaRPr lang="en-US"/>
          </a:p>
          <a:p>
            <a:pPr>
              <a:buFont typeface="Wingdings" charset="2"/>
              <a:buChar char="q"/>
            </a:pPr>
            <a:endParaRPr lang="en-US" sz="3000">
              <a:ea typeface="+mn-lt"/>
              <a:cs typeface="+mn-lt"/>
            </a:endParaRPr>
          </a:p>
          <a:p>
            <a:pPr>
              <a:buFont typeface="Wingdings" charset="2"/>
              <a:buChar char="q"/>
            </a:pPr>
            <a:r>
              <a:rPr lang="en-US" sz="3000">
                <a:ea typeface="+mn-lt"/>
                <a:cs typeface="+mn-lt"/>
              </a:rPr>
              <a:t>Kevin </a:t>
            </a:r>
            <a:r>
              <a:rPr lang="en-US" sz="3000" err="1">
                <a:ea typeface="+mn-lt"/>
                <a:cs typeface="+mn-lt"/>
              </a:rPr>
              <a:t>Langworthy</a:t>
            </a:r>
            <a:r>
              <a:rPr lang="en-US" sz="3000">
                <a:ea typeface="+mn-lt"/>
                <a:cs typeface="+mn-lt"/>
              </a:rPr>
              <a:t> – Contact</a:t>
            </a:r>
          </a:p>
          <a:p>
            <a:pPr>
              <a:buFont typeface="Wingdings" charset="2"/>
              <a:buChar char="q"/>
            </a:pPr>
            <a:endParaRPr lang="en-US" sz="3000">
              <a:ea typeface="+mn-lt"/>
              <a:cs typeface="+mn-lt"/>
            </a:endParaRPr>
          </a:p>
          <a:p>
            <a:pPr>
              <a:buFont typeface="Wingdings" charset="2"/>
              <a:buChar char="q"/>
            </a:pPr>
            <a:r>
              <a:rPr lang="en-US" sz="3000">
                <a:ea typeface="+mn-lt"/>
                <a:cs typeface="+mn-lt"/>
              </a:rPr>
              <a:t>Dr. Schroeder – Mentor</a:t>
            </a:r>
          </a:p>
          <a:p>
            <a:pPr marL="0" indent="0">
              <a:buNone/>
            </a:pPr>
            <a:endParaRPr lang="en-US" sz="3000">
              <a:ea typeface="+mn-lt"/>
              <a:cs typeface="+mn-lt"/>
            </a:endParaRPr>
          </a:p>
          <a:p>
            <a:pPr marL="0" indent="0">
              <a:buNone/>
            </a:pPr>
            <a:endParaRPr lang="en-US" sz="30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84907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BFC66-64A0-43EC-85F3-2E1114C69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4201179-6051-4A6B-8F47-53CB39E17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93974"/>
            <a:ext cx="8596668" cy="46525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/>
          </a:p>
          <a:p>
            <a:pPr>
              <a:buFont typeface="Wingdings" panose="05000000000000000000" pitchFamily="2" charset="2"/>
              <a:buChar char="q"/>
            </a:pPr>
            <a:r>
              <a:rPr lang="en-US">
                <a:ea typeface="+mn-lt"/>
                <a:cs typeface="+mn-lt"/>
              </a:rPr>
              <a:t>[1] “</a:t>
            </a:r>
            <a:r>
              <a:rPr lang="en-US" err="1">
                <a:ea typeface="+mn-lt"/>
                <a:cs typeface="+mn-lt"/>
              </a:rPr>
              <a:t>Accutek</a:t>
            </a:r>
            <a:r>
              <a:rPr lang="en-US">
                <a:ea typeface="+mn-lt"/>
                <a:cs typeface="+mn-lt"/>
              </a:rPr>
              <a:t> Packaging Equipment | Automatic Packaging Machines,” </a:t>
            </a:r>
            <a:r>
              <a:rPr lang="en-US" i="1" err="1">
                <a:ea typeface="+mn-lt"/>
                <a:cs typeface="+mn-lt"/>
              </a:rPr>
              <a:t>Accutek</a:t>
            </a:r>
            <a:r>
              <a:rPr lang="en-US" i="1">
                <a:ea typeface="+mn-lt"/>
                <a:cs typeface="+mn-lt"/>
              </a:rPr>
              <a:t> Packaging Equipment</a:t>
            </a:r>
            <a:r>
              <a:rPr lang="en-US">
                <a:ea typeface="+mn-lt"/>
                <a:cs typeface="+mn-lt"/>
              </a:rPr>
              <a:t>.  [Online]. Available: https://www.accutekpackaging.com/. [Accessed: 06-Apr-2020]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>
                <a:ea typeface="+mn-lt"/>
                <a:cs typeface="+mn-lt"/>
              </a:rPr>
              <a:t>[2] “Omega Design,” </a:t>
            </a:r>
            <a:r>
              <a:rPr lang="en-US" i="1">
                <a:ea typeface="+mn-lt"/>
                <a:cs typeface="+mn-lt"/>
              </a:rPr>
              <a:t>Omega Design</a:t>
            </a:r>
            <a:r>
              <a:rPr lang="en-US">
                <a:ea typeface="+mn-lt"/>
                <a:cs typeface="+mn-lt"/>
              </a:rPr>
              <a:t>.  [Online]. Available: https://www.omegadesign.com. [Accessed: 06-Apr-2020]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/>
              <a:t>[3] DEMCO Automation, </a:t>
            </a:r>
            <a:r>
              <a:rPr lang="en-US" i="1"/>
              <a:t>Automated 2D Bar Code Read Verify System for a Bottle Label</a:t>
            </a:r>
            <a:r>
              <a:rPr lang="en-US"/>
              <a:t>.  [Online]. Available: https://www.youtube.com/watch?v=IP7Veq1Inx4. [Accessed: 25-Oct-2019]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/>
              <a:t>[4] </a:t>
            </a:r>
            <a:r>
              <a:rPr lang="en-US">
                <a:ea typeface="+mn-lt"/>
                <a:cs typeface="+mn-lt"/>
              </a:rPr>
              <a:t>“Table Top Conveyor | 9600 Series Conveyor | Garvey Corp.” </a:t>
            </a:r>
            <a:r>
              <a:rPr lang="en-US" i="1">
                <a:ea typeface="+mn-lt"/>
                <a:cs typeface="+mn-lt"/>
              </a:rPr>
              <a:t>Garvey Conveyors</a:t>
            </a:r>
            <a:r>
              <a:rPr lang="en-US">
                <a:ea typeface="+mn-lt"/>
                <a:cs typeface="+mn-lt"/>
              </a:rPr>
              <a:t>, https://www.garvey.com/products/conveyors/9600-series-conveyor-table-top-conveyor/. Accessed 16 Apr. 2020.</a:t>
            </a:r>
            <a:endParaRPr lang="en-US"/>
          </a:p>
          <a:p>
            <a:endParaRPr lang="en-US"/>
          </a:p>
        </p:txBody>
      </p:sp>
      <p:pic>
        <p:nvPicPr>
          <p:cNvPr id="3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B76BF2C-8154-460F-BC35-3FAF5E205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8774" y="6242049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014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4DE830A-B531-4A3B-96F6-0ECE88B085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813DF2C-461A-4A8F-9679-A172790D1F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4CD3A85-C039-4249-86E4-1EB9318B5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887EA6D2-2883-42C2-993D-094CA6D65D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3B895046-636F-4D1B-ACA4-29AA0CB332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C6B0CDE3-E054-4EDD-A43B-F96843D8BF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3B66B1A2-F145-4C9B-85CC-4BF30D58CB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5D4FC972-94B3-4035-8D31-E668C132B4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374B9941-AFBE-4A77-A50E-B6EA04A746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27A982C5-2C38-4CE9-BC18-94697AD657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0060D8D1-7BB1-498F-AFBB-ADAC130A9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AEA899A-2450-4C3B-93DD-0F7244F1F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4337" y="1265314"/>
            <a:ext cx="4299666" cy="32491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Questions</a:t>
            </a: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5A7802B6-FF37-40CF-A7E2-6F2A0D9A9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174" y="1270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Graphic 5" descr="Questions">
            <a:extLst>
              <a:ext uri="{FF2B5EF4-FFF2-40B4-BE49-F238E27FC236}">
                <a16:creationId xmlns:a16="http://schemas.microsoft.com/office/drawing/2014/main" id="{3D057DA6-B157-4398-8177-C988868E5D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8604" y="1550139"/>
            <a:ext cx="3765692" cy="3765692"/>
          </a:xfrm>
          <a:prstGeom prst="rect">
            <a:avLst/>
          </a:prstGeom>
        </p:spPr>
      </p:pic>
      <p:pic>
        <p:nvPicPr>
          <p:cNvPr id="3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5FBB8D4-49D8-4DD4-BE96-C8FD0163A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5726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625AAF-B857-417C-B721-11756D7A1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Unloading - Selection Criteria</a:t>
            </a:r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12C6C12-85EC-47BF-AC86-46A760B6D5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651671"/>
              </p:ext>
            </p:extLst>
          </p:nvPr>
        </p:nvGraphicFramePr>
        <p:xfrm>
          <a:off x="914400" y="1432290"/>
          <a:ext cx="10570026" cy="460973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886329">
                  <a:extLst>
                    <a:ext uri="{9D8B030D-6E8A-4147-A177-3AD203B41FA5}">
                      <a16:colId xmlns:a16="http://schemas.microsoft.com/office/drawing/2014/main" val="3597260133"/>
                    </a:ext>
                  </a:extLst>
                </a:gridCol>
                <a:gridCol w="2095554">
                  <a:extLst>
                    <a:ext uri="{9D8B030D-6E8A-4147-A177-3AD203B41FA5}">
                      <a16:colId xmlns:a16="http://schemas.microsoft.com/office/drawing/2014/main" val="2043033653"/>
                    </a:ext>
                  </a:extLst>
                </a:gridCol>
                <a:gridCol w="2016477">
                  <a:extLst>
                    <a:ext uri="{9D8B030D-6E8A-4147-A177-3AD203B41FA5}">
                      <a16:colId xmlns:a16="http://schemas.microsoft.com/office/drawing/2014/main" val="3188645087"/>
                    </a:ext>
                  </a:extLst>
                </a:gridCol>
                <a:gridCol w="2490940">
                  <a:extLst>
                    <a:ext uri="{9D8B030D-6E8A-4147-A177-3AD203B41FA5}">
                      <a16:colId xmlns:a16="http://schemas.microsoft.com/office/drawing/2014/main" val="314606415"/>
                    </a:ext>
                  </a:extLst>
                </a:gridCol>
                <a:gridCol w="1080726">
                  <a:extLst>
                    <a:ext uri="{9D8B030D-6E8A-4147-A177-3AD203B41FA5}">
                      <a16:colId xmlns:a16="http://schemas.microsoft.com/office/drawing/2014/main" val="2463234605"/>
                    </a:ext>
                  </a:extLst>
                </a:gridCol>
              </a:tblGrid>
              <a:tr h="51447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Dump baskets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Slice baskets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Operator unloads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Max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/>
                </a:tc>
                <a:extLst>
                  <a:ext uri="{0D108BD9-81ED-4DB2-BD59-A6C34878D82A}">
                    <a16:rowId xmlns:a16="http://schemas.microsoft.com/office/drawing/2014/main" val="623349367"/>
                  </a:ext>
                </a:extLst>
              </a:tr>
              <a:tr h="5144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 potential hazards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36817"/>
                  </a:ext>
                </a:extLst>
              </a:tr>
              <a:tr h="5144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Good hazard recovery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817920"/>
                  </a:ext>
                </a:extLst>
              </a:tr>
              <a:tr h="3395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Hours saved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785477"/>
                  </a:ext>
                </a:extLst>
              </a:tr>
              <a:tr h="5144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Minimal interaction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9346991"/>
                  </a:ext>
                </a:extLst>
              </a:tr>
              <a:tr h="3395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Installation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767514"/>
                  </a:ext>
                </a:extLst>
              </a:tr>
              <a:tr h="3395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Operating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347380"/>
                  </a:ext>
                </a:extLst>
              </a:tr>
              <a:tr h="3395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Processing speed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922361"/>
                  </a:ext>
                </a:extLst>
              </a:tr>
              <a:tr h="5144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Fewer components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116439"/>
                  </a:ext>
                </a:extLst>
              </a:tr>
              <a:tr h="3395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Independence 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530804"/>
                  </a:ext>
                </a:extLst>
              </a:tr>
              <a:tr h="3395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Total Score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43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38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45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90" marR="5239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8764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74650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625AAF-B857-417C-B721-11756D7A1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Cleaning and Defrosting - Selection Criteria</a:t>
            </a:r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B6247F-23BB-419B-B48E-1D3770A13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739604"/>
              </p:ext>
            </p:extLst>
          </p:nvPr>
        </p:nvGraphicFramePr>
        <p:xfrm>
          <a:off x="796801" y="1955466"/>
          <a:ext cx="10946466" cy="4115467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989122">
                  <a:extLst>
                    <a:ext uri="{9D8B030D-6E8A-4147-A177-3AD203B41FA5}">
                      <a16:colId xmlns:a16="http://schemas.microsoft.com/office/drawing/2014/main" val="3131985291"/>
                    </a:ext>
                  </a:extLst>
                </a:gridCol>
                <a:gridCol w="2170185">
                  <a:extLst>
                    <a:ext uri="{9D8B030D-6E8A-4147-A177-3AD203B41FA5}">
                      <a16:colId xmlns:a16="http://schemas.microsoft.com/office/drawing/2014/main" val="600308389"/>
                    </a:ext>
                  </a:extLst>
                </a:gridCol>
                <a:gridCol w="2088291">
                  <a:extLst>
                    <a:ext uri="{9D8B030D-6E8A-4147-A177-3AD203B41FA5}">
                      <a16:colId xmlns:a16="http://schemas.microsoft.com/office/drawing/2014/main" val="2082862873"/>
                    </a:ext>
                  </a:extLst>
                </a:gridCol>
                <a:gridCol w="2579653">
                  <a:extLst>
                    <a:ext uri="{9D8B030D-6E8A-4147-A177-3AD203B41FA5}">
                      <a16:colId xmlns:a16="http://schemas.microsoft.com/office/drawing/2014/main" val="3528116079"/>
                    </a:ext>
                  </a:extLst>
                </a:gridCol>
                <a:gridCol w="1119215">
                  <a:extLst>
                    <a:ext uri="{9D8B030D-6E8A-4147-A177-3AD203B41FA5}">
                      <a16:colId xmlns:a16="http://schemas.microsoft.com/office/drawing/2014/main" val="827775759"/>
                    </a:ext>
                  </a:extLst>
                </a:gridCol>
              </a:tblGrid>
              <a:tr h="4546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Hand Cleaning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Misting Spray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Machine Cleaner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7486564"/>
                  </a:ext>
                </a:extLst>
              </a:tr>
              <a:tr h="454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 potential hazards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728993"/>
                  </a:ext>
                </a:extLst>
              </a:tr>
              <a:tr h="454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Good hazard recovery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88695"/>
                  </a:ext>
                </a:extLst>
              </a:tr>
              <a:tr h="2320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Hours saved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398321"/>
                  </a:ext>
                </a:extLst>
              </a:tr>
              <a:tr h="4546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Minimal interaction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54175"/>
                  </a:ext>
                </a:extLst>
              </a:tr>
              <a:tr h="2320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Installation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9675863"/>
                  </a:ext>
                </a:extLst>
              </a:tr>
              <a:tr h="2320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Operating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507773"/>
                  </a:ext>
                </a:extLst>
              </a:tr>
              <a:tr h="2320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Processing speed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847382"/>
                  </a:ext>
                </a:extLst>
              </a:tr>
              <a:tr h="2320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Fewer components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589436"/>
                  </a:ext>
                </a:extLst>
              </a:tr>
              <a:tr h="2320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Independence 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635747"/>
                  </a:ext>
                </a:extLst>
              </a:tr>
              <a:tr h="2320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Total Score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47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955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8779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9D7DA-D7B9-4165-A5E6-24E3BB95A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Buffering – Selection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4300D-5D83-4BE5-87BB-D28DF8A59F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5" y="1968254"/>
            <a:ext cx="4185623" cy="3304117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/>
          </a:p>
          <a:p>
            <a:pPr lvl="1"/>
            <a:endParaRPr lang="en-US"/>
          </a:p>
        </p:txBody>
      </p:sp>
      <p:pic>
        <p:nvPicPr>
          <p:cNvPr id="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7FCF8C8-D9EF-4D26-A14C-42868300B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67D1112-3402-434D-B4C0-04C8668579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775617"/>
              </p:ext>
            </p:extLst>
          </p:nvPr>
        </p:nvGraphicFramePr>
        <p:xfrm>
          <a:off x="593130" y="1930400"/>
          <a:ext cx="10064082" cy="4197291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4074000">
                  <a:extLst>
                    <a:ext uri="{9D8B030D-6E8A-4147-A177-3AD203B41FA5}">
                      <a16:colId xmlns:a16="http://schemas.microsoft.com/office/drawing/2014/main" val="3127993180"/>
                    </a:ext>
                  </a:extLst>
                </a:gridCol>
                <a:gridCol w="2120710">
                  <a:extLst>
                    <a:ext uri="{9D8B030D-6E8A-4147-A177-3AD203B41FA5}">
                      <a16:colId xmlns:a16="http://schemas.microsoft.com/office/drawing/2014/main" val="823256105"/>
                    </a:ext>
                  </a:extLst>
                </a:gridCol>
                <a:gridCol w="2343943">
                  <a:extLst>
                    <a:ext uri="{9D8B030D-6E8A-4147-A177-3AD203B41FA5}">
                      <a16:colId xmlns:a16="http://schemas.microsoft.com/office/drawing/2014/main" val="2058203938"/>
                    </a:ext>
                  </a:extLst>
                </a:gridCol>
                <a:gridCol w="1525429">
                  <a:extLst>
                    <a:ext uri="{9D8B030D-6E8A-4147-A177-3AD203B41FA5}">
                      <a16:colId xmlns:a16="http://schemas.microsoft.com/office/drawing/2014/main" val="3343303618"/>
                    </a:ext>
                  </a:extLst>
                </a:gridCol>
              </a:tblGrid>
              <a:tr h="5592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Vertical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Conveyor track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829084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 potential hazards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718471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Good hazard recovery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759723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Hours saved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998311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Minimal interaction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963801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Installation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913771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Operating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067618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Processing speed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284528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Fewer components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526476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Independence 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807893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Total Score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49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53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471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08320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F8FFF-C98D-4AC3-AA93-53EC3C9D8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Scanning – Design Alternatives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5FED36-A32B-4537-92D0-8FDB204878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7EFE3F-76AB-41BF-AD23-FD2FF6B76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198174"/>
              </p:ext>
            </p:extLst>
          </p:nvPr>
        </p:nvGraphicFramePr>
        <p:xfrm>
          <a:off x="546272" y="1682518"/>
          <a:ext cx="10542260" cy="4057082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3178628">
                  <a:extLst>
                    <a:ext uri="{9D8B030D-6E8A-4147-A177-3AD203B41FA5}">
                      <a16:colId xmlns:a16="http://schemas.microsoft.com/office/drawing/2014/main" val="525403844"/>
                    </a:ext>
                  </a:extLst>
                </a:gridCol>
                <a:gridCol w="2235199">
                  <a:extLst>
                    <a:ext uri="{9D8B030D-6E8A-4147-A177-3AD203B41FA5}">
                      <a16:colId xmlns:a16="http://schemas.microsoft.com/office/drawing/2014/main" val="622391875"/>
                    </a:ext>
                  </a:extLst>
                </a:gridCol>
                <a:gridCol w="2049874">
                  <a:extLst>
                    <a:ext uri="{9D8B030D-6E8A-4147-A177-3AD203B41FA5}">
                      <a16:colId xmlns:a16="http://schemas.microsoft.com/office/drawing/2014/main" val="2169051409"/>
                    </a:ext>
                  </a:extLst>
                </a:gridCol>
                <a:gridCol w="1610873">
                  <a:extLst>
                    <a:ext uri="{9D8B030D-6E8A-4147-A177-3AD203B41FA5}">
                      <a16:colId xmlns:a16="http://schemas.microsoft.com/office/drawing/2014/main" val="1311242522"/>
                    </a:ext>
                  </a:extLst>
                </a:gridCol>
                <a:gridCol w="1467686">
                  <a:extLst>
                    <a:ext uri="{9D8B030D-6E8A-4147-A177-3AD203B41FA5}">
                      <a16:colId xmlns:a16="http://schemas.microsoft.com/office/drawing/2014/main" val="2510454997"/>
                    </a:ext>
                  </a:extLst>
                </a:gridCol>
              </a:tblGrid>
              <a:tr h="419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Rotating Scanner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Rotating Bottle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/>
                          <a:ea typeface="Calibri" panose="020F0502020204030204" pitchFamily="34" charset="0"/>
                          <a:cs typeface="Times New Roman"/>
                        </a:rPr>
                        <a:t>Star Wheel</a:t>
                      </a:r>
                      <a:endParaRPr lang="en-US" sz="2000">
                        <a:effectLst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Max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extLst>
                  <a:ext uri="{0D108BD9-81ED-4DB2-BD59-A6C34878D82A}">
                    <a16:rowId xmlns:a16="http://schemas.microsoft.com/office/drawing/2014/main" val="1641709157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 potential hazards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8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962391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Good hazard recovery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5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1847329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Hours saved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7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341292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Minimal interaction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10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151339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Installation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1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090966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Operating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8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412668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Processing speed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4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484931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Fewer components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4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8914676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Independence 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8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0142683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Total Score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53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effectLst/>
                          <a:latin typeface="Trebuchet MS"/>
                          <a:ea typeface="Calibri" panose="020F0502020204030204" pitchFamily="34" charset="0"/>
                          <a:cs typeface="Times New Roman"/>
                        </a:rPr>
                        <a:t>55</a:t>
                      </a: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144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83297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9D7DA-D7B9-4165-A5E6-24E3BB95A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Splitting – Design Alternatives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4300D-5D83-4BE5-87BB-D28DF8A59F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5" y="1968254"/>
            <a:ext cx="4185623" cy="3304117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/>
          </a:p>
          <a:p>
            <a:pPr lvl="1"/>
            <a:endParaRPr lang="en-US"/>
          </a:p>
        </p:txBody>
      </p:sp>
      <p:pic>
        <p:nvPicPr>
          <p:cNvPr id="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7FCF8C8-D9EF-4D26-A14C-42868300B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0D91E83-CC31-4367-B876-AE45B44BAB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852715"/>
              </p:ext>
            </p:extLst>
          </p:nvPr>
        </p:nvGraphicFramePr>
        <p:xfrm>
          <a:off x="546272" y="1682518"/>
          <a:ext cx="10542270" cy="406812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3919789">
                  <a:extLst>
                    <a:ext uri="{9D8B030D-6E8A-4147-A177-3AD203B41FA5}">
                      <a16:colId xmlns:a16="http://schemas.microsoft.com/office/drawing/2014/main" val="525403844"/>
                    </a:ext>
                  </a:extLst>
                </a:gridCol>
                <a:gridCol w="1933045">
                  <a:extLst>
                    <a:ext uri="{9D8B030D-6E8A-4147-A177-3AD203B41FA5}">
                      <a16:colId xmlns:a16="http://schemas.microsoft.com/office/drawing/2014/main" val="622391875"/>
                    </a:ext>
                  </a:extLst>
                </a:gridCol>
                <a:gridCol w="1610875">
                  <a:extLst>
                    <a:ext uri="{9D8B030D-6E8A-4147-A177-3AD203B41FA5}">
                      <a16:colId xmlns:a16="http://schemas.microsoft.com/office/drawing/2014/main" val="2169051409"/>
                    </a:ext>
                  </a:extLst>
                </a:gridCol>
                <a:gridCol w="1610875">
                  <a:extLst>
                    <a:ext uri="{9D8B030D-6E8A-4147-A177-3AD203B41FA5}">
                      <a16:colId xmlns:a16="http://schemas.microsoft.com/office/drawing/2014/main" val="1311242522"/>
                    </a:ext>
                  </a:extLst>
                </a:gridCol>
                <a:gridCol w="1467686">
                  <a:extLst>
                    <a:ext uri="{9D8B030D-6E8A-4147-A177-3AD203B41FA5}">
                      <a16:colId xmlns:a16="http://schemas.microsoft.com/office/drawing/2014/main" val="2510454997"/>
                    </a:ext>
                  </a:extLst>
                </a:gridCol>
              </a:tblGrid>
              <a:tr h="419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Criteria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err="1">
                          <a:effectLst/>
                        </a:rPr>
                        <a:t>Plinko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Airlock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Scanning</a:t>
                      </a:r>
                    </a:p>
                  </a:txBody>
                  <a:tcPr marL="50475" marR="5047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Max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/>
                </a:tc>
                <a:extLst>
                  <a:ext uri="{0D108BD9-81ED-4DB2-BD59-A6C34878D82A}">
                    <a16:rowId xmlns:a16="http://schemas.microsoft.com/office/drawing/2014/main" val="1641709157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 potential hazards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962391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Good hazard recovery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1847329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Hours saved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341292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Minimal interaction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151339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Installation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090966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Operating cost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412668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Processing speed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484931"/>
                  </a:ext>
                </a:extLst>
              </a:tr>
              <a:tr h="4173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Fewer components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8914676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Independence 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0475" marR="5047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0142683"/>
                  </a:ext>
                </a:extLst>
              </a:tr>
              <a:tr h="2754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Total Score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51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54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bg1"/>
                          </a:solidFill>
                          <a:effectLst/>
                        </a:rPr>
                        <a:t>60</a:t>
                      </a:r>
                      <a:endParaRPr lang="en-US" sz="20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5" marR="50475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144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910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920209C-E85B-4D6F-A56F-724F5ADA81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125522E-1DFD-4F78-912B-B922A2D39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DA72C10-FE9D-49B3-80CB-A7EE8BCB38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6E7DF470-1055-45E4-AB9D-11E42EC538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6AA35CFF-3837-4B7F-B875-718AC2E14E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62F41804-A347-47E3-8BD8-BD00CF2F64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6894B81-EE9C-4546-BCFA-DD9ED2C0AD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3AF181D1-71AC-43D8-A6E1-D4C488D5DC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4132D661-917C-4D2D-8E37-8590B55D91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7969643D-8B71-434D-A235-68CB241F9D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DF15C24A-4BCF-47C0-B2FA-76A0EF3384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28C0E4-702C-47F1-B106-638DF9D1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Design Objectives</a:t>
            </a:r>
          </a:p>
          <a:p>
            <a:endParaRPr lang="en-US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C699D73-AB41-4FFA-BAC3-FB6504C8272C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72862075"/>
              </p:ext>
            </p:extLst>
          </p:nvPr>
        </p:nvGraphicFramePr>
        <p:xfrm>
          <a:off x="438670" y="1430959"/>
          <a:ext cx="11285905" cy="4841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3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65BA39E-8343-4DB2-8DBF-FF64EF4F8C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634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4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6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7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8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Isosceles Triangle 58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Isosceles Triangle 59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62" name="Rectangle 61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6" name="Isosceles Triangle 65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DC0C48-083B-4ED7-86CF-037E7B95B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54" y="343285"/>
            <a:ext cx="2994997" cy="137560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400">
                <a:solidFill>
                  <a:schemeClr val="bg1"/>
                </a:solidFill>
              </a:rPr>
              <a:t>Available Space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95BECFF-DCE8-4B44-B2F8-16F8DC4D16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603" y="2160590"/>
            <a:ext cx="3573701" cy="45022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Overall Design</a:t>
            </a:r>
          </a:p>
          <a:p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Functions:</a:t>
            </a:r>
            <a:endParaRPr lang="en-US" sz="2400">
              <a:solidFill>
                <a:schemeClr val="bg1"/>
              </a:solidFill>
            </a:endParaRPr>
          </a:p>
          <a:p>
            <a:pPr lvl="1"/>
            <a:r>
              <a:rPr lang="en-US" sz="2200">
                <a:solidFill>
                  <a:schemeClr val="bg1"/>
                </a:solidFill>
              </a:rPr>
              <a:t>Increase</a:t>
            </a:r>
            <a:r>
              <a:rPr lang="en-US" sz="2200">
                <a:solidFill>
                  <a:schemeClr val="bg1"/>
                </a:solidFill>
                <a:ea typeface="+mn-lt"/>
                <a:cs typeface="+mn-lt"/>
              </a:rPr>
              <a:t> System Automation</a:t>
            </a:r>
            <a:endParaRPr lang="en-US" sz="2200">
              <a:solidFill>
                <a:schemeClr val="bg1"/>
              </a:solidFill>
            </a:endParaRPr>
          </a:p>
          <a:p>
            <a:pPr lvl="1">
              <a:spcAft>
                <a:spcPts val="1000"/>
              </a:spcAft>
            </a:pPr>
            <a:r>
              <a:rPr lang="en-US" sz="2200">
                <a:solidFill>
                  <a:schemeClr val="bg1"/>
                </a:solidFill>
                <a:ea typeface="+mn-lt"/>
                <a:cs typeface="+mn-lt"/>
              </a:rPr>
              <a:t>Increase Scanning</a:t>
            </a:r>
          </a:p>
          <a:p>
            <a:pPr>
              <a:buFont typeface="Wingdings 3"/>
            </a:pPr>
            <a:r>
              <a:rPr lang="en-US" sz="2400">
                <a:solidFill>
                  <a:schemeClr val="bg1"/>
                </a:solidFill>
              </a:rPr>
              <a:t>Constraints:</a:t>
            </a:r>
          </a:p>
          <a:p>
            <a:pPr lvl="1">
              <a:buFont typeface="Wingdings 3"/>
            </a:pPr>
            <a:r>
              <a:rPr lang="en-US" sz="2200">
                <a:solidFill>
                  <a:schemeClr val="bg1"/>
                </a:solidFill>
              </a:rPr>
              <a:t>System Size</a:t>
            </a:r>
          </a:p>
          <a:p>
            <a:pPr lvl="1">
              <a:buFont typeface="Wingdings 3"/>
            </a:pPr>
            <a:r>
              <a:rPr lang="en-US" sz="2200">
                <a:solidFill>
                  <a:schemeClr val="bg1"/>
                </a:solidFill>
              </a:rPr>
              <a:t>Cleanliness</a:t>
            </a:r>
            <a:endParaRPr lang="en-US" sz="2200">
              <a:solidFill>
                <a:schemeClr val="bg1"/>
              </a:solidFill>
              <a:ea typeface="+mn-lt"/>
              <a:cs typeface="+mn-lt"/>
            </a:endParaRPr>
          </a:p>
          <a:p>
            <a:pPr lvl="1">
              <a:spcAft>
                <a:spcPts val="1000"/>
              </a:spcAft>
            </a:pPr>
            <a:endParaRPr lang="en-US" sz="2400">
              <a:solidFill>
                <a:schemeClr val="bg1"/>
              </a:solidFill>
            </a:endParaRPr>
          </a:p>
        </p:txBody>
      </p:sp>
      <p:pic>
        <p:nvPicPr>
          <p:cNvPr id="12" name="Picture 12" descr="A close up of a map&#10;&#10;Description generated with high confidence">
            <a:extLst>
              <a:ext uri="{FF2B5EF4-FFF2-40B4-BE49-F238E27FC236}">
                <a16:creationId xmlns:a16="http://schemas.microsoft.com/office/drawing/2014/main" id="{CC899A02-73C3-4D45-8B99-673035E886F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674929" y="-7623"/>
            <a:ext cx="8523313" cy="7005377"/>
          </a:xfrm>
          <a:prstGeom prst="rect">
            <a:avLst/>
          </a:prstGeom>
        </p:spPr>
      </p:pic>
      <p:sp>
        <p:nvSpPr>
          <p:cNvPr id="68" name="Isosceles Triangle 67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473B631-5FE3-4553-81A5-AB5CF5095D13}"/>
              </a:ext>
            </a:extLst>
          </p:cNvPr>
          <p:cNvCxnSpPr/>
          <p:nvPr/>
        </p:nvCxnSpPr>
        <p:spPr>
          <a:xfrm flipV="1">
            <a:off x="-3079" y="1878831"/>
            <a:ext cx="3686847" cy="7696"/>
          </a:xfrm>
          <a:prstGeom prst="straightConnector1">
            <a:avLst/>
          </a:prstGeom>
          <a:ln w="2857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99CFCCD2-7BAB-49F0-969C-562B7DCE39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930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9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9" name="Rectangle 21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3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7" name="Isosceles Triangle 27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1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5" descr="A picture containing indoor, ceiling, building, floor&#10;&#10;Description generated with very high confidence">
            <a:extLst>
              <a:ext uri="{FF2B5EF4-FFF2-40B4-BE49-F238E27FC236}">
                <a16:creationId xmlns:a16="http://schemas.microsoft.com/office/drawing/2014/main" id="{48C8C92A-D821-4DEC-B0FB-213DB35ADB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9779" r="1" b="21294"/>
          <a:stretch/>
        </p:blipFill>
        <p:spPr>
          <a:xfrm>
            <a:off x="568452" y="571500"/>
            <a:ext cx="11055096" cy="571500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7E328C0A-1174-4092-8C5E-6C52B3E4B3EF}"/>
              </a:ext>
            </a:extLst>
          </p:cNvPr>
          <p:cNvSpPr txBox="1"/>
          <p:nvPr/>
        </p:nvSpPr>
        <p:spPr>
          <a:xfrm>
            <a:off x="8441473" y="2782230"/>
            <a:ext cx="2743200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 b="1">
                <a:solidFill>
                  <a:schemeClr val="bg1"/>
                </a:solidFill>
              </a:rPr>
              <a:t>Future Expansion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C9AD497-ED28-4E21-ACCF-341D53659056}"/>
              </a:ext>
            </a:extLst>
          </p:cNvPr>
          <p:cNvSpPr txBox="1"/>
          <p:nvPr/>
        </p:nvSpPr>
        <p:spPr>
          <a:xfrm>
            <a:off x="6174058" y="3218985"/>
            <a:ext cx="27432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ea typeface="+mn-lt"/>
                <a:cs typeface="+mn-lt"/>
              </a:rPr>
              <a:t>Scanning Bay 1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EFBCA60-D0C5-427C-B040-951C0A483500}"/>
              </a:ext>
            </a:extLst>
          </p:cNvPr>
          <p:cNvSpPr txBox="1"/>
          <p:nvPr/>
        </p:nvSpPr>
        <p:spPr>
          <a:xfrm>
            <a:off x="3971693" y="350039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chemeClr val="bg1"/>
                </a:solidFill>
                <a:ea typeface="+mn-lt"/>
                <a:cs typeface="+mn-lt"/>
              </a:rPr>
              <a:t>Scanning Bay 2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0172B3-77E1-4A29-B4BA-3ABF90410596}"/>
              </a:ext>
            </a:extLst>
          </p:cNvPr>
          <p:cNvSpPr txBox="1"/>
          <p:nvPr/>
        </p:nvSpPr>
        <p:spPr>
          <a:xfrm>
            <a:off x="-33454" y="208157"/>
            <a:ext cx="12249613" cy="707886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>
                <a:solidFill>
                  <a:schemeClr val="accent1"/>
                </a:solidFill>
              </a:rPr>
              <a:t>    Scanning Room</a:t>
            </a:r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2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05C0B0C-9196-4A44-BAA5-F2A4DEA7F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90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8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17" name="Rectangle 30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32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0" name="Isosceles Triangle 34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E5783E-3FD0-4A3C-A4E0-A51D7D60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D72CFBAE-E3B9-4E97-BB7B-2AB20B2B3A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3754" y="2160590"/>
            <a:ext cx="3973943" cy="3440110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pic>
        <p:nvPicPr>
          <p:cNvPr id="11" name="Picture 11" descr="A close up of a sink in a small room&#10;&#10;Description generated with high confidence">
            <a:extLst>
              <a:ext uri="{FF2B5EF4-FFF2-40B4-BE49-F238E27FC236}">
                <a16:creationId xmlns:a16="http://schemas.microsoft.com/office/drawing/2014/main" id="{80313A0A-3C7E-46A4-81B2-13BC0237E6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t="12586" r="-34" b="8581"/>
          <a:stretch/>
        </p:blipFill>
        <p:spPr>
          <a:xfrm>
            <a:off x="780585" y="276589"/>
            <a:ext cx="10862158" cy="6410904"/>
          </a:xfrm>
          <a:prstGeom prst="rect">
            <a:avLst/>
          </a:prstGeom>
        </p:spPr>
      </p:pic>
      <p:sp>
        <p:nvSpPr>
          <p:cNvPr id="32" name="Isosceles Triangle 36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2E347A-1210-47D4-BCDA-4372926E71FE}"/>
              </a:ext>
            </a:extLst>
          </p:cNvPr>
          <p:cNvSpPr txBox="1"/>
          <p:nvPr/>
        </p:nvSpPr>
        <p:spPr>
          <a:xfrm>
            <a:off x="675794" y="275551"/>
            <a:ext cx="3374350" cy="707886"/>
          </a:xfrm>
          <a:prstGeom prst="rect">
            <a:avLst/>
          </a:prstGeom>
          <a:solidFill>
            <a:schemeClr val="tx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Water Bath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3CDC34F-28C7-4712-A1C2-6EADF38A52C4}"/>
              </a:ext>
            </a:extLst>
          </p:cNvPr>
          <p:cNvSpPr txBox="1"/>
          <p:nvPr/>
        </p:nvSpPr>
        <p:spPr>
          <a:xfrm>
            <a:off x="675793" y="975976"/>
            <a:ext cx="1819563" cy="461665"/>
          </a:xfrm>
          <a:prstGeom prst="rect">
            <a:avLst/>
          </a:prstGeom>
          <a:solidFill>
            <a:schemeClr val="tx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4 Channel</a:t>
            </a:r>
          </a:p>
        </p:txBody>
      </p:sp>
      <p:pic>
        <p:nvPicPr>
          <p:cNvPr id="4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3A8ADE1-8CD0-45C6-A1F5-D399B9303A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986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0884F175-9D23-496E-80AC-F3D2FD5410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2D4B7B8-5AFE-4B32-A805-72EC571E6F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57D13B2-7A74-4788-8689-5EDB2DA86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66964837-B2CC-483D-BEDA-4BB1901BC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5">
              <a:extLst>
                <a:ext uri="{FF2B5EF4-FFF2-40B4-BE49-F238E27FC236}">
                  <a16:creationId xmlns:a16="http://schemas.microsoft.com/office/drawing/2014/main" id="{77D4E216-8B6C-4A3B-AF75-3016320F6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CDD4EA12-82D2-47D7-8742-8F4746AA6F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7">
              <a:extLst>
                <a:ext uri="{FF2B5EF4-FFF2-40B4-BE49-F238E27FC236}">
                  <a16:creationId xmlns:a16="http://schemas.microsoft.com/office/drawing/2014/main" id="{115B7F7E-4C23-429B-A947-A5B436DB2D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8">
              <a:extLst>
                <a:ext uri="{FF2B5EF4-FFF2-40B4-BE49-F238E27FC236}">
                  <a16:creationId xmlns:a16="http://schemas.microsoft.com/office/drawing/2014/main" id="{A6B03A29-0A21-40D4-87E4-3C41D6F54C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9">
              <a:extLst>
                <a:ext uri="{FF2B5EF4-FFF2-40B4-BE49-F238E27FC236}">
                  <a16:creationId xmlns:a16="http://schemas.microsoft.com/office/drawing/2014/main" id="{6C871F60-4E5A-449A-B6D8-1F58C12EE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3182795B-2BFA-4D7B-BE85-701A73E253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810B9E5C-2AE2-4B4E-916F-F954F2AA8A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EB30ACF-3DFE-4BC9-B00C-768BB1043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Plasma Bottles</a:t>
            </a:r>
          </a:p>
        </p:txBody>
      </p:sp>
      <p:pic>
        <p:nvPicPr>
          <p:cNvPr id="7" name="Picture 7" descr="A picture containing indoor, beverage, cup, food&#10;&#10;Description generated with very high confidence">
            <a:extLst>
              <a:ext uri="{FF2B5EF4-FFF2-40B4-BE49-F238E27FC236}">
                <a16:creationId xmlns:a16="http://schemas.microsoft.com/office/drawing/2014/main" id="{D6F945BA-A14E-4340-981E-03ABD80F5F1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7333" y="2184438"/>
            <a:ext cx="2596281" cy="3832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DA8D24B-68D3-40FB-93EC-325AB7B7FC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29363" y="2160589"/>
            <a:ext cx="4134101" cy="454984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/>
              <a:t>Bottle Dimensions: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Height:</a:t>
            </a:r>
            <a:r>
              <a:rPr lang="en-US" sz="2200">
                <a:ea typeface="+mn-lt"/>
                <a:cs typeface="+mn-lt"/>
              </a:rPr>
              <a:t> 9" 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Diameter: 3.5"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r>
              <a:rPr lang="en-US" sz="2400"/>
              <a:t>Materials: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Plastic Container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/>
              <a:t>Blood Plasma</a:t>
            </a:r>
          </a:p>
          <a:p>
            <a:endParaRPr lang="en-US" sz="2400"/>
          </a:p>
          <a:p>
            <a:endParaRPr lang="en-US" sz="1500"/>
          </a:p>
        </p:txBody>
      </p:sp>
      <p:pic>
        <p:nvPicPr>
          <p:cNvPr id="5" name="Picture 5" descr="A picture containing indoor, cup, table, white&#10;&#10;Description generated with very high confidence">
            <a:extLst>
              <a:ext uri="{FF2B5EF4-FFF2-40B4-BE49-F238E27FC236}">
                <a16:creationId xmlns:a16="http://schemas.microsoft.com/office/drawing/2014/main" id="{0B6EB68E-86D2-4123-BC0A-696310170E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2214" y="2169396"/>
            <a:ext cx="2596283" cy="3860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C34CF08-FA04-4662-AE2A-D92A27B76D24}"/>
              </a:ext>
            </a:extLst>
          </p:cNvPr>
          <p:cNvSpPr txBox="1"/>
          <p:nvPr/>
        </p:nvSpPr>
        <p:spPr>
          <a:xfrm>
            <a:off x="677333" y="5633373"/>
            <a:ext cx="2596281" cy="383214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2000">
                <a:solidFill>
                  <a:srgbClr val="FFFFFF"/>
                </a:solidFill>
              </a:rPr>
              <a:t>Ideal Bottle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47144F-57F4-4678-86B4-C441CCF160DE}"/>
              </a:ext>
            </a:extLst>
          </p:cNvPr>
          <p:cNvSpPr txBox="1"/>
          <p:nvPr/>
        </p:nvSpPr>
        <p:spPr>
          <a:xfrm>
            <a:off x="3502214" y="5643975"/>
            <a:ext cx="2596283" cy="386064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2000">
                <a:solidFill>
                  <a:srgbClr val="FFFFFF"/>
                </a:solidFill>
              </a:rPr>
              <a:t>Problem Bottle</a:t>
            </a:r>
          </a:p>
        </p:txBody>
      </p:sp>
      <p:pic>
        <p:nvPicPr>
          <p:cNvPr id="11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988BD7E-4EF0-4A0E-BCD1-7223651938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6282" y="6279524"/>
            <a:ext cx="1595718" cy="61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7719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1398</Words>
  <Application>Microsoft Office PowerPoint</Application>
  <PresentationFormat>Widescreen</PresentationFormat>
  <Paragraphs>798</Paragraphs>
  <Slides>47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Arial</vt:lpstr>
      <vt:lpstr>Calibri</vt:lpstr>
      <vt:lpstr>Times New Roman</vt:lpstr>
      <vt:lpstr>Trebuchet MS</vt:lpstr>
      <vt:lpstr>Wingdings</vt:lpstr>
      <vt:lpstr>Wingdings 3</vt:lpstr>
      <vt:lpstr>Facet</vt:lpstr>
      <vt:lpstr>CSL Behring Plasma Bottle Automation</vt:lpstr>
      <vt:lpstr>Overview</vt:lpstr>
      <vt:lpstr>CSL Behring - Background</vt:lpstr>
      <vt:lpstr>Sponsor Need</vt:lpstr>
      <vt:lpstr>Design Objectives </vt:lpstr>
      <vt:lpstr>Available Space</vt:lpstr>
      <vt:lpstr>PowerPoint Presentation</vt:lpstr>
      <vt:lpstr>PowerPoint Presentation</vt:lpstr>
      <vt:lpstr>Plasma Bottles</vt:lpstr>
      <vt:lpstr>PowerPoint Presentation</vt:lpstr>
      <vt:lpstr>Overall Design Alternative – Linear</vt:lpstr>
      <vt:lpstr>Overall Design Alternative – Multifaceted System</vt:lpstr>
      <vt:lpstr>Overall Design – Selection Criteria</vt:lpstr>
      <vt:lpstr>Final Design</vt:lpstr>
      <vt:lpstr>Conveyor System</vt:lpstr>
      <vt:lpstr>Conveyor Specifications</vt:lpstr>
      <vt:lpstr>Design – Unloading and Orienting</vt:lpstr>
      <vt:lpstr>Unloading and Orienting – Problem Statement</vt:lpstr>
      <vt:lpstr>Design Alternatives</vt:lpstr>
      <vt:lpstr>Unloading and Orienting</vt:lpstr>
      <vt:lpstr>Unloading and Orienting – Final Design</vt:lpstr>
      <vt:lpstr>Design – Cleaning and defrosting</vt:lpstr>
      <vt:lpstr>Cleaning and Defrosting- Problem Statement</vt:lpstr>
      <vt:lpstr>Cleaning and Defrosting- Design Alternatives</vt:lpstr>
      <vt:lpstr>Cleaning and Defrosting- Final Design</vt:lpstr>
      <vt:lpstr>Cleaning and Defrosting- Final Design </vt:lpstr>
      <vt:lpstr>Cleaning and Defrosting- Final Design </vt:lpstr>
      <vt:lpstr>Design – Buffering</vt:lpstr>
      <vt:lpstr>Buffering – Problem statement</vt:lpstr>
      <vt:lpstr>Buffering – Design Alternatives</vt:lpstr>
      <vt:lpstr>Buffering – Final Design</vt:lpstr>
      <vt:lpstr>Design – Scanning and splitting</vt:lpstr>
      <vt:lpstr>Scanning – Problem Statement</vt:lpstr>
      <vt:lpstr>Scanning - Design Alternatives</vt:lpstr>
      <vt:lpstr>Splitting – Problem statement</vt:lpstr>
      <vt:lpstr>Splitting – Design Alternatives</vt:lpstr>
      <vt:lpstr>Scanning – Rotating Scanning System </vt:lpstr>
      <vt:lpstr>Splitting – Rotating Scanning System </vt:lpstr>
      <vt:lpstr>Overall Summary</vt:lpstr>
      <vt:lpstr>Acknowledgements</vt:lpstr>
      <vt:lpstr>References</vt:lpstr>
      <vt:lpstr>Questions</vt:lpstr>
      <vt:lpstr>Unloading - Selection Criteria</vt:lpstr>
      <vt:lpstr>Cleaning and Defrosting - Selection Criteria</vt:lpstr>
      <vt:lpstr>Buffering – Selection Criteria</vt:lpstr>
      <vt:lpstr>Scanning – Design Alternatives</vt:lpstr>
      <vt:lpstr>Splitting – Design Alternatives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CSL Behring Plasma Bottle Automation</dc:title>
  <dc:creator>David Burnett</dc:creator>
  <cp:lastModifiedBy>Jasmine Cieszynski</cp:lastModifiedBy>
  <cp:revision>1</cp:revision>
  <dcterms:created xsi:type="dcterms:W3CDTF">2019-10-01T23:23:06Z</dcterms:created>
  <dcterms:modified xsi:type="dcterms:W3CDTF">2020-05-11T14:57:52Z</dcterms:modified>
</cp:coreProperties>
</file>