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65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4" r:id="rId20"/>
    <p:sldId id="343" r:id="rId21"/>
    <p:sldId id="345" r:id="rId22"/>
    <p:sldId id="346" r:id="rId23"/>
    <p:sldId id="347" r:id="rId24"/>
    <p:sldId id="348" r:id="rId25"/>
    <p:sldId id="353" r:id="rId26"/>
    <p:sldId id="323" r:id="rId27"/>
    <p:sldId id="349" r:id="rId28"/>
    <p:sldId id="354" r:id="rId29"/>
    <p:sldId id="355" r:id="rId30"/>
    <p:sldId id="359" r:id="rId31"/>
    <p:sldId id="356" r:id="rId32"/>
    <p:sldId id="357" r:id="rId33"/>
    <p:sldId id="358" r:id="rId34"/>
    <p:sldId id="350" r:id="rId35"/>
    <p:sldId id="351" r:id="rId36"/>
    <p:sldId id="352" r:id="rId37"/>
    <p:sldId id="314" r:id="rId38"/>
  </p:sldIdLst>
  <p:sldSz cx="12188825" cy="6858000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67343" autoAdjust="0"/>
  </p:normalViewPr>
  <p:slideViewPr>
    <p:cSldViewPr showGuides="1">
      <p:cViewPr varScale="1">
        <p:scale>
          <a:sx n="79" d="100"/>
          <a:sy n="79" d="100"/>
        </p:scale>
        <p:origin x="1781" y="6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3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3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238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624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2777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3729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3739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471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247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760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77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359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36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2DA01-501D-481F-B35A-EBFD1017829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1/24/2018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s.gov/ooh/healthcare/speech-language-pathologists.htm" TargetMode="External"/><Relationship Id="rId2" Type="http://schemas.openxmlformats.org/officeDocument/2006/relationships/hyperlink" Target="http://www.bls.gov/ooh/healthcare/audiologists.ht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ha.org/uploadedFiles/academic/reports/CrisisInTheDiscipline.pdf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sha.org/uploadedFiles/academic/reports/2008PhDAdHocComFullRepo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177/1525740109356799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79412" y="762000"/>
            <a:ext cx="10058398" cy="2895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Undergraduate And Graduate Communication Sciences And Disorders Students’ Views: </a:t>
            </a:r>
            <a:b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Doctoral Pursuit 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9412" y="48006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Baskerville Old Face" panose="02020602080505020303" pitchFamily="18" charset="0"/>
              </a:rPr>
              <a:t>Danielle R. Osmelak M.S., CCC-SLP</a:t>
            </a:r>
          </a:p>
          <a:p>
            <a:r>
              <a:rPr lang="en-US" dirty="0" smtClean="0">
                <a:solidFill>
                  <a:srgbClr val="00B0F0"/>
                </a:solidFill>
                <a:latin typeface="Baskerville Old Face" panose="02020602080505020303" pitchFamily="18" charset="0"/>
              </a:rPr>
              <a:t>Olivet Nazarene University</a:t>
            </a:r>
          </a:p>
          <a:p>
            <a:endParaRPr lang="en-US" dirty="0" smtClean="0">
              <a:solidFill>
                <a:srgbClr val="00B0F0"/>
              </a:solidFill>
              <a:latin typeface="Baskerville Old Face" panose="02020602080505020303" pitchFamily="18" charset="0"/>
            </a:endParaRPr>
          </a:p>
          <a:p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33400"/>
            <a:ext cx="1157938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Literature Review: SLP’s Views About Pursuing a PhD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081" y="1905000"/>
            <a:ext cx="11884104" cy="51054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Madison et al. (2004) surveyed master's level SLPs and doctoral faculty members in the field of CSD 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Explored reasons why SLPs choose to pursue a PhD</a:t>
            </a:r>
          </a:p>
          <a:p>
            <a:pPr lvl="1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Myotte et al. (2011) surveyed master's level SLPs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Investigated reasons why master's level SLPs did not pursue a PhD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81000"/>
            <a:ext cx="11274663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Literature Review: CSD Students’ Views About Pursuing a PhD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1274663" cy="49225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Davidson et al. (2013) explored master's in speech-language pathology and doctorate of audiology (AuD) students' perspectives 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Reasons why students do or do not consider pursuing a PhD</a:t>
            </a:r>
          </a:p>
          <a:p>
            <a:pPr>
              <a:buNone/>
            </a:pPr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704088"/>
            <a:ext cx="11274663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Literature Review: CSD Students’ Views About Pursuing a PhD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935480"/>
            <a:ext cx="11579384" cy="49225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Witter and Brackenbury (2014) investigated undergraduate CSD students' knowledge and interest in pursuing a PhD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Surveyed 985 undergraduate CSD students from across the United States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 Question One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choose to pursue a PhD in CSD?  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 Question Two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do not pursue a PhD in CSD?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 Question Three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relationship between undergraduate and graduate CSD students' exposure to research and their views regarding the pursuit of a PhD in CSD?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Research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survey design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(Gay, Mills, &amp; Airasian, 2012)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Descriptive &amp; correlational components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Portions of the Madison et al. (2004) survey tool were administered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Portions of the Witter and Brackenbury (2014) survey tool were administered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Participants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Undergraduate and graduate CSD students from 12 accredited Midwestern CSD university programs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CSD students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 undergraduate; 51 graduate</a:t>
            </a:r>
          </a:p>
          <a:p>
            <a:pPr marL="0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0"/>
            <a:ext cx="1188410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Methodology: Research Question One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68" y="1295400"/>
            <a:ext cx="11274663" cy="492252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choose to pursue a PhD in CSD? 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Portions of the Madison et al. (2004) survey tool were administered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survey question:</a:t>
            </a:r>
          </a:p>
          <a:p>
            <a:pPr lvl="1"/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rank the following eight designated statements as to why CSD professionals do choose to pursue a PhD in order of importance. (1= most important reason one would pursue a PhD, 2= next important, etc.) 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(Research interest, prestige, interest in higher education etc.)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methods: mode and median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Nonparametric Friedman’s test  with a series of post-hoc Wilcoxon signed-rank tests </a:t>
            </a:r>
          </a:p>
          <a:p>
            <a:endParaRPr lang="en-US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228600"/>
            <a:ext cx="1188410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Methodology: Research Question Two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294" y="1371600"/>
            <a:ext cx="10969943" cy="492252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do not pursue a PhD in CSD?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Portions of the Madison et al. (2004) survey tool were administered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survey question: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rank the following eight designated statements as to why CSD professionals DO NOT choose to pursue a PhD in order of importance. (1= most important reason one would NOT pursue a PhD, 2= next important, etc.)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(Lack of research interest, cost of a doctoral degree, length of a doctoral program etc.)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methods: mode and median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Nonparametric Friedman’s test  with a series of post-hoc Wilcoxon signed-rank tests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935480"/>
            <a:ext cx="11579384" cy="49225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Communication Sciences and Disorders (CSD): Audiologists (AuD) and Speech-Language Pathologists (SLP) (Mueller &amp; Lisko, 2003) 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American Speech-Language-Hearing Association (ASHA)  and Council of Academic Programs in Communication Sciences and Disorders (CAPCSD)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304800"/>
            <a:ext cx="1188410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Methodology: Research Question Three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70" y="1600200"/>
            <a:ext cx="12188825" cy="54102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relationship between undergraduate and graduate CSD students' exposure to research and their views regarding the pursuit of a PhD in CSD?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Portions of the Witter and Brackenbury (2014) survey tool were administered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methods: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Predictor: CSD students' exposure to research (Cronbach’s alpha .76)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Predictor: CSD students' interest in research (Cronbach’s alpha .88)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Covariate predictors: age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 variable: CSD students' views in regard to the pursuit of a PhD (Cronbach’s alpha .92)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regression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sz="2300" i="1" dirty="0" smtClean="0"/>
          </a:p>
          <a:p>
            <a:pPr lvl="1"/>
            <a:endParaRPr lang="en-US" sz="400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487" y="673681"/>
            <a:ext cx="11884104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Findings: Research Question One: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choose to pursue a PhD in CSD? 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117263"/>
              </p:ext>
            </p:extLst>
          </p:nvPr>
        </p:nvGraphicFramePr>
        <p:xfrm>
          <a:off x="4183470" y="1816681"/>
          <a:ext cx="6248400" cy="4979148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Reason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Median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Mode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1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Research interest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3.00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1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Desire for knowledge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3.00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90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Make contribution to the discipline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4.00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90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Future</a:t>
                      </a:r>
                      <a:r>
                        <a:rPr lang="en-US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salary possibilities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5.00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2.00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90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Interest</a:t>
                      </a:r>
                      <a:r>
                        <a:rPr lang="en-US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in higher education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4.00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4.00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1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Desire</a:t>
                      </a:r>
                      <a:r>
                        <a:rPr lang="en-US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to teach in a university setting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4.00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6.00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1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Prestige and title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6.00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7.00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90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Interest in working with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particular</a:t>
                      </a:r>
                      <a:r>
                        <a:rPr lang="en-US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scholar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7.00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8.00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197122" y="1080492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Reasons Why CSD Students Choose to Pursue a PhD in CSD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914400"/>
            <a:ext cx="11884104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Findings: Research Question One: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choose to pursue a PhD in CSD? 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5612" y="1752600"/>
            <a:ext cx="10969943" cy="492252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Friedman’s test,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(7) = 114.77,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001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Wilcoxon signed-rank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restige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title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statistically significantly lower than research interest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-4.419,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interest in higher education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-3.514,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and desire for knowledge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-4.700,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nterest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working with a particular scholar was statistically significantly lower than research interest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-7.092,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future salary prospects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-4.941,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prestige and title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-3.545,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interest in higher education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-6.540,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 , desire to teach in a university setting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-5.852,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desire for knowledge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-7.141,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 and making a contribution to the discipline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-6.695,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  <a:p>
            <a:pPr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0257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631686"/>
            <a:ext cx="11657012" cy="1371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Findings: Research Question Two: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reasons that undergraduate and graduate CSD students do not pursue a PhD in CSD?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030981"/>
              </p:ext>
            </p:extLst>
          </p:nvPr>
        </p:nvGraphicFramePr>
        <p:xfrm>
          <a:off x="4265612" y="2209800"/>
          <a:ext cx="7542211" cy="4452694"/>
        </p:xfrm>
        <a:graphic>
          <a:graphicData uri="http://schemas.openxmlformats.org/drawingml/2006/table">
            <a:tbl>
              <a:tblPr/>
              <a:tblGrid>
                <a:gridCol w="5702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8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1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Reason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Median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Mode</a:t>
                      </a:r>
                      <a:endParaRPr lang="en-US" sz="1800" i="1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Cost of doctoral program</a:t>
                      </a:r>
                      <a:endParaRPr lang="en-US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2.50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5595789"/>
                  </a:ext>
                </a:extLst>
              </a:tr>
              <a:tr h="38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Satisfaction with current degree &amp; position</a:t>
                      </a:r>
                      <a:endParaRPr lang="en-US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4.00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8147303"/>
                  </a:ext>
                </a:extLst>
              </a:tr>
              <a:tr h="38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Lack of research interest</a:t>
                      </a:r>
                      <a:endParaRPr lang="en-US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5.00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04383702"/>
                  </a:ext>
                </a:extLst>
              </a:tr>
              <a:tr h="38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Length of doctoral program</a:t>
                      </a:r>
                      <a:endParaRPr lang="en-US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3.00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2.00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7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Criteria for getting accepted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5.00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3.00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7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Lack of interest in teaching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6.00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6.00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62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Lack of interest in working in higher education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6.00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7.00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71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Distance &amp; location of PhD programs</a:t>
                      </a:r>
                      <a:endParaRPr lang="en-US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6.00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8.00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187824" y="1317486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2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Reasons Why CSD Students Choose Not to Pursue a PhD in CSD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3" y="381000"/>
            <a:ext cx="10287002" cy="1371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Findings: Research Question Two: What are the reasons that undergraduate and graduate CSD students do not pursue a PhD in CSD?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5612" y="1752600"/>
            <a:ext cx="10969943" cy="49225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Friedman’s test,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(7) = 93.423,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001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Wilcoxon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signed-rank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interest in working in higher education was statistically significantly lower than lack of research interest -3.833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05, satisfaction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current degree and position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-4.04,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cost of doctoral program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-6.201,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and length of doctoral program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-4.646,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istance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location of PhD programs was statistically significantly lower than satisfaction with current degree and position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-3.998,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cost of doctoral program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-6.175,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 and length of doctoral program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-4.722,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interest in teaching was statistically significantly lower than satisfaction with current degree and position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-3.858,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 , cost of doctoral program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-5.913,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.05, and length of doctoral program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-4.062,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riteria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getting accepted was statistically significantly lower than cost of doctoral program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-5.421,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685800"/>
            <a:ext cx="11582400" cy="1371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Findings: Research Question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relationship between undergraduate and graduate CSD students' exposure to research and their views regarding the pursuit of a PhD in CSD?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(3, 91)= 21.14,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 .05,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.41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Predictors investigated: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Significant:</a:t>
            </a:r>
          </a:p>
          <a:p>
            <a:pPr lvl="2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Interest in CSD Research: </a:t>
            </a:r>
            <a:r>
              <a:rPr lang="en-US" sz="2400" dirty="0" smtClean="0"/>
              <a:t>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.63,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(91) = 7.81,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&lt; .05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Insignificant: </a:t>
            </a:r>
          </a:p>
          <a:p>
            <a:pPr lvl="2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Exposure in CSD Research: </a:t>
            </a:r>
            <a:r>
              <a:rPr lang="en-US" sz="2400" dirty="0" smtClean="0"/>
              <a:t>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-.04,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(91) = -.45,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&gt; .05</a:t>
            </a:r>
          </a:p>
          <a:p>
            <a:pPr lvl="2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Age: </a:t>
            </a:r>
            <a:r>
              <a:rPr lang="en-US" sz="2400" dirty="0" smtClean="0"/>
              <a:t>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.02,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(91) = .18,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&gt; .05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28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685800"/>
            <a:ext cx="11582400" cy="1371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Findings: Research Question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relationship between undergraduate and graduate CSD students' exposure to research and their views regarding the pursuit of a PhD in CSD?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9612" y="1620614"/>
            <a:ext cx="11279187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1. Relationship Between Students' Interest in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Research and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Views Regarding 	  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Pursuit of a PhD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7212" y="2105025"/>
            <a:ext cx="8753475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3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esearch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interest, desire for knowledge,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a contribution to the discipline appear to be more important reasons why CSD students would pursue a PhD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Davidson et al., 2013; Madison et al., 2004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research interest and length of a doctoral program appear to be more important reasons why CSD students would not pursue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(Davidson et al., 2013; Madison et al., 2004)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ositive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CSD students' interest in research and their views regarding the pursuit of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(Mueller &amp; Lisko, 2003)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1812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1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upport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need for future investigation into the relationship between students' exposure and interest in research and their views regarding the pursuit of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Recruitment target: interest in research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1812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48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size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 tool &amp; closed-ended questions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of survey tool:  exposure to research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1812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18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935480"/>
            <a:ext cx="11579384" cy="49225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Severe shortage of  CSD professionals who hold a PhD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Shortage of PhD candidates for university faculty positions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(Davidson, Ellis Weismer, Alt, &amp; Hogan, 2013; Ingham, Oller, &amp; Wilcox, 2002; Madison, Guy, &amp; Koch, 2004; McCrea, 2008; McNeil, 2013; Myotte, Hutchins, Cannizzaro, &amp; Belin, 2011)</a:t>
            </a: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shortage of SLPs: public school setting (Edgar &amp; Rosa-Lugo, 2007)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2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sample size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 tool &amp; open-ended questions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survey tool: research experiences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 CSD programs: promote research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CSD students’ knowledge regarding PhD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3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457200"/>
            <a:ext cx="10969943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1376237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Bureau of Labor Statistics. (2016a). Audiologists. In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Occupational outlook 	handbook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(2016-2017 ed). U.S. Department of Labor. Retrieved from 	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http://www.bls.gov/ooh/healthcare/audiologists.htm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Bureau of Labor Statistics. (2016b). Speech-language pathologists. In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Occupational 	outlook handbook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(2016-2017 ed). U.S. Department of Labor. Retrieved from 	                        	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http://www.bls.gov/ooh/healthcare/speech-language-pathologists.htm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Davidson, M. M., Ellis Weismer, S., Alt, M., &amp; Hogan, T. P. (2013). Survey on 		perspectives of pursuing a PhD in communication sciences and disorders. 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Issues in Communication Science and Disorders, 40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98-115.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Edgar, D. L., &amp; Rosa-Lugo, L. I. (2007). The critical shortage of Speech-Language 	Pathologists in the public school setting: Features of the work environment 	that affect recruitment and retention.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Language, Speech and Hearing Services in 	Schools, 38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31-46.</a:t>
            </a:r>
          </a:p>
          <a:p>
            <a:endParaRPr lang="en-US" sz="1800" dirty="0" smtClean="0"/>
          </a:p>
          <a:p>
            <a:endParaRPr lang="en-US" sz="18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457200"/>
            <a:ext cx="10969943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1376237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Gay, L. R., Mills, G. E., &amp; Airasian, P. (2012).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Educational research: Competencies for 	analysis and applications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(10th ed.). Boston, MA: Pearson.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Ingham, J. C., Oller, D. K., &amp; Wilcox, K. A. (2002).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Crisis in the discipline: A plan for 	reshaping our future.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Retrieved from American Speech-Language-Hearing 	Association website: 	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http://www.asha.org/uploadedFiles/academic/reports/CrisisInTheDiscipline.pdf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Madison, C. L., Guy, B., &amp; Koch, M. (2004). Pursuit of the speech-language pathology 		doctorate: Who, why, why not.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Issues in Communication Sciences 	and Disorders, 31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191-199.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McCrea, E. (2008).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 of the 2008 Joint Ad Hoc Committee on PhD Shortages in 		Communication Sciences and Disorders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Retrieved from American Speech-	Language-Hearing Association website: 	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http://www.asha.org/uploadedFiles/academic/reports/2008PhDAdHocComFullRepo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u="sng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rt.pdf</a:t>
            </a:r>
            <a:endParaRPr lang="en-US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457200"/>
            <a:ext cx="10969943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1376237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McNeil, M. R. (2013).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Plan to Increase the Student Pipeline and Workforce 	for PhD  Researchers and Faculty Researchers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Mueller, P. B., &amp; Lisko, D. (2003). Undergraduate research in CSD programs: A 	solution to the  PhD shortage?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Issues in Communication 	Science 	and Disorders, 30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123-126.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Myotte, T., Hutchins, T. L., Cannizzaro, M. S., &amp; Belin, G. (2011). Understanding 	why speech-language pathologists rarely pursue a PhD in communication 	sciences 	and disorders.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Disorders Quarterly, 33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(1), 42-54. 	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http://dx.doi.org/10.1177/1525740109356799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Witter, E. A., &amp; Brackenbury, T. (2014). Undergraduates' knowledge and interest in 	the  doctorate of philosophy degree for communication sciences and 	disorders.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Contemporary Issues in Communication Science and Disorders, 	41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252-274. </a:t>
            </a:r>
          </a:p>
          <a:p>
            <a:pPr>
              <a:buNone/>
            </a:pPr>
            <a:endParaRPr lang="en-US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2" y="6531"/>
            <a:ext cx="8692399" cy="2819400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 Statement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Shortage of CSD PhD faculty and SLPs and audiologists pursuing a PhD in CSD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(Davidson et al., 2013.; Ingham et al., 2002; Madison et al., 2004; McCrea, 2008; McNeil, 2013; Myotte, et al., 2011)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Approximately a third of faculty openings in the field of CSD between 2012 and 2017 will remain unfilled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(McNeil, 2013)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 Statement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935480"/>
            <a:ext cx="10969943" cy="49225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Undergraduate and graduate CSD research experience may promote PhD pursuits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(Mueller &amp; Lisko, 2003)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ASHA and CAPCSD's goal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 into undergraduate and graduate CSD students' views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Statement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905000"/>
            <a:ext cx="9134391" cy="411480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Explore both undergraduate and graduate CSD students' views</a:t>
            </a:r>
          </a:p>
          <a:p>
            <a:pPr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Grasp and provide recommendations to the PhD shortage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CSD students' exposure to research and views regarding the pursuit of a PhD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Significance of the Study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935480"/>
            <a:ext cx="11884104" cy="49225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better understand and offer recommendations to the PhD shortage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Advantageous on local and national platforms</a:t>
            </a:r>
          </a:p>
          <a:p>
            <a:pPr lvl="1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CSD programs focus: increasing students' interest in pursuing a PhD (Ingham et al. 2002, ; McCrea, 2008; McNeil, 2013)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2" y="457200"/>
            <a:ext cx="1188410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Literature Review: The PhD Shortage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79" y="1654629"/>
            <a:ext cx="11884104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Evidence of the PhD shortage (Ingham et al., 2002; McCrea, 2008; McNeil, 2013)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anticipated number of PhD openings from 2012 through 2017: 408. 279 projected to be filled (McNeil, 2013)</a:t>
            </a: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Bureau of Labor Statistics projected demand for both SLPs and audiologists (2016a, 2016b)</a:t>
            </a: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Witter and Brackenbury (2014) noted possible negative consequences of PhD shortage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81000"/>
            <a:ext cx="1157938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Literature Review: The PhD Shortage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752600"/>
            <a:ext cx="11579384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 ASHA and CAPCSD joint ad hoc committee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(Ingham et al., 2002)</a:t>
            </a:r>
          </a:p>
          <a:p>
            <a:pPr lvl="1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2008 ASHA and CAPCSD joint ad hoc committee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(McCrea, 2008)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ASHA's Academic Affairs Board meeting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(McNeil, 2013)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4873beb7-5857-4685-be1f-d57550cc96c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2228</TotalTime>
  <Words>2143</Words>
  <Application>Microsoft Office PowerPoint</Application>
  <PresentationFormat>Custom</PresentationFormat>
  <Paragraphs>278</Paragraphs>
  <Slides>34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Baskerville Old Face</vt:lpstr>
      <vt:lpstr>Calibri</vt:lpstr>
      <vt:lpstr>Corbel</vt:lpstr>
      <vt:lpstr>Times New Roman</vt:lpstr>
      <vt:lpstr>Digital Blue Tunnel 16x9</vt:lpstr>
      <vt:lpstr>Undergraduate And Graduate Communication Sciences And Disorders Students’ Views:  The Doctoral Pursuit </vt:lpstr>
      <vt:lpstr>Introduction</vt:lpstr>
      <vt:lpstr>Introduction</vt:lpstr>
      <vt:lpstr>Problem Statement </vt:lpstr>
      <vt:lpstr>Problem Statement </vt:lpstr>
      <vt:lpstr>Purpose Statement  </vt:lpstr>
      <vt:lpstr>Significance of the Study     </vt:lpstr>
      <vt:lpstr>Literature Review: The PhD Shortage    </vt:lpstr>
      <vt:lpstr>Literature Review: The PhD Shortage    </vt:lpstr>
      <vt:lpstr>Literature Review: SLP’s Views About Pursuing a PhD</vt:lpstr>
      <vt:lpstr>Literature Review: CSD Students’ Views About Pursuing a PhD</vt:lpstr>
      <vt:lpstr>Literature Review: CSD Students’ Views About Pursuing a PhD</vt:lpstr>
      <vt:lpstr>Research Question One  </vt:lpstr>
      <vt:lpstr>Research Question Two  </vt:lpstr>
      <vt:lpstr>Research Question Three  </vt:lpstr>
      <vt:lpstr>Research Design</vt:lpstr>
      <vt:lpstr>Participants     </vt:lpstr>
      <vt:lpstr>Methodology: Research Question One </vt:lpstr>
      <vt:lpstr>Methodology: Research Question Two </vt:lpstr>
      <vt:lpstr>Methodology: Research Question Three </vt:lpstr>
      <vt:lpstr>Findings: Research Question One:  What are the reasons that undergraduate and graduate CSD students choose to pursue a PhD in CSD?   </vt:lpstr>
      <vt:lpstr>Findings: Research Question One:  What are the reasons that undergraduate and graduate CSD students choose to pursue a PhD in CSD?   </vt:lpstr>
      <vt:lpstr>Findings: Research Question Two: What are the reasons that undergraduate and graduate CSD students do not pursue a PhD in CSD?   </vt:lpstr>
      <vt:lpstr>Findings: Research Question Two: What are the reasons that undergraduate and graduate CSD students do not pursue a PhD in CSD?</vt:lpstr>
      <vt:lpstr>Findings: Research Question Three: What is the relationship between undergraduate and graduate CSD students' exposure to research and their views regarding the pursuit of a PhD in CSD? </vt:lpstr>
      <vt:lpstr>Findings: Research Question Three: What is the relationship between undergraduate and graduate CSD students' exposure to research and their views regarding the pursuit of a PhD in CSD? </vt:lpstr>
      <vt:lpstr>Conclusions   </vt:lpstr>
      <vt:lpstr>Implications  </vt:lpstr>
      <vt:lpstr>Limitations</vt:lpstr>
      <vt:lpstr>Recommendations  </vt:lpstr>
      <vt:lpstr>References   </vt:lpstr>
      <vt:lpstr>References   </vt:lpstr>
      <vt:lpstr>References   </vt:lpstr>
      <vt:lpstr>Questions? </vt:lpstr>
    </vt:vector>
  </TitlesOfParts>
  <Company>Eastern Illinois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Danielle R Osmelak</dc:creator>
  <cp:lastModifiedBy>Danielle R Osmelak</cp:lastModifiedBy>
  <cp:revision>147</cp:revision>
  <dcterms:created xsi:type="dcterms:W3CDTF">2017-03-13T17:03:02Z</dcterms:created>
  <dcterms:modified xsi:type="dcterms:W3CDTF">2018-01-24T18:49:11Z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