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46"/>
      <p:bold r:id="rId47"/>
      <p:italic r:id="rId48"/>
      <p:boldItalic r:id="rId49"/>
    </p:embeddedFont>
    <p:embeddedFont>
      <p:font typeface="Merriweather" panose="020B0604020202020204" charset="0"/>
      <p:regular r:id="rId50"/>
      <p:bold r:id="rId51"/>
      <p:italic r:id="rId52"/>
      <p:boldItalic r:id="rId5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DBE221-FF90-487D-8495-AE6C816B3766}">
  <a:tblStyle styleId="{82DBE221-FF90-487D-8495-AE6C816B376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ead06ed0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ead06ed0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c75dbf7a7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c75dbf7a7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c75dbf7a7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c75dbf7a7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ead06ed0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ead06ed0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c75dbf7a7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c75dbf7a7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cc75dbf7a7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cc75dbf7a7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c75dbf7a7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c75dbf7a7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cc75dbf7a7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cc75dbf7a7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cc75dbf7a7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cc75dbf7a7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cc75dbf7a7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cc75dbf7a7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cead06ed0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cead06ed0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c75dbf7a7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c75dbf7a7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cc75dbf7a7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cc75dbf7a7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c75dbf7a7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c75dbf7a7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cc75dbf7a7_0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cc75dbf7a7_0_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cc75dbf7a7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cc75dbf7a7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cc75dbf7a7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cc75dbf7a7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cc75dbf7a7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cc75dbf7a7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cc75dbf7a7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cc75dbf7a7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cc75dbf7a7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cc75dbf7a7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cead06ed0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cead06ed0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c75dbf7a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c75dbf7a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cc75dbf7a7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cc75dbf7a7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cc75dbf7a7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cc75dbf7a7_0_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cc75dbf7a7_0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cc75dbf7a7_0_3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ceb6761d1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ceb6761d1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cc75dbf7a7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cc75dbf7a7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cc75dbf7a7_0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cc75dbf7a7_0_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cc75dbf7a7_0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cc75dbf7a7_0_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cead06ed04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cead06ed04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cc75dbf7a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cc75dbf7a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cc75dbf7a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cc75dbf7a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75dbf7a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75dbf7a7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cc75dbf7a7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cc75dbf7a7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cc75dbf7a7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cc75dbf7a7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cc75dbf7a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cc75dbf7a7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cead06ed04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cead06ed04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75dbf7a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75dbf7a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c75dbf7a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c75dbf7a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c75dbf7a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c75dbf7a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c75dbf7a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c75dbf7a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c75dbf7a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c75dbf7a7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0E0E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37/cns0000194" TargetMode="External"/><Relationship Id="rId3" Type="http://schemas.openxmlformats.org/officeDocument/2006/relationships/hyperlink" Target="https://doi.org/10.1037/0022-3514.84.4.822" TargetMode="External"/><Relationship Id="rId7" Type="http://schemas.openxmlformats.org/officeDocument/2006/relationships/hyperlink" Target="https://doi.org/10.1037/0022-0663.73.4.541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37/apl0000019" TargetMode="External"/><Relationship Id="rId5" Type="http://schemas.openxmlformats.org/officeDocument/2006/relationships/hyperlink" Target="https://www.apa.org/monitor/2012/07-08/ce-corner" TargetMode="External"/><Relationship Id="rId4" Type="http://schemas.openxmlformats.org/officeDocument/2006/relationships/hyperlink" Target="https://doi.org/10.1371/journal.pone.0164822" TargetMode="External"/><Relationship Id="rId9" Type="http://schemas.openxmlformats.org/officeDocument/2006/relationships/hyperlink" Target="https://doi.org/10.1080/0022130020960313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Impact of Mindfulness Training on Test Anxiety in College Students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2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5818E"/>
                </a:solidFill>
                <a:latin typeface="Georgia"/>
                <a:ea typeface="Georgia"/>
                <a:cs typeface="Georgia"/>
                <a:sym typeface="Georgia"/>
              </a:rPr>
              <a:t>Lindsay Alcock</a:t>
            </a:r>
            <a:endParaRPr>
              <a:solidFill>
                <a:srgbClr val="45818E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5818E"/>
                </a:solidFill>
                <a:latin typeface="Georgia"/>
                <a:ea typeface="Georgia"/>
                <a:cs typeface="Georgia"/>
                <a:sym typeface="Georgia"/>
              </a:rPr>
              <a:t>Dr. Kristian Veit</a:t>
            </a:r>
            <a:endParaRPr>
              <a:solidFill>
                <a:srgbClr val="45818E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5818E"/>
                </a:solidFill>
                <a:latin typeface="Georgia"/>
                <a:ea typeface="Georgia"/>
                <a:cs typeface="Georgia"/>
                <a:sym typeface="Georgia"/>
              </a:rPr>
              <a:t>Olivet Nazarene University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11700" y="3891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Hypotheses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227850" y="1185450"/>
            <a:ext cx="8520600" cy="370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</a:t>
            </a:r>
            <a:endParaRPr b="1" u="sng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Students in the mindfulness conditions will become more mindful. 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274E1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311700" y="3891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Hypotheses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>
            <a:off x="227850" y="1185450"/>
            <a:ext cx="8520600" cy="370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</a:t>
            </a:r>
            <a:endParaRPr b="1" u="sng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Students in the mindfulness conditions will become more mindful. 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2</a:t>
            </a:r>
            <a:endParaRPr b="1" u="sng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 will decrease for students receiving a mindfulness training.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274E1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>
            <a:off x="311700" y="3891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Hypotheses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>
            <a:off x="227850" y="1185450"/>
            <a:ext cx="8520600" cy="370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</a:t>
            </a:r>
            <a:endParaRPr b="1" u="sng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Students in the mindfulness conditions will become more mindful. 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2</a:t>
            </a:r>
            <a:endParaRPr b="1" u="sng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 will decrease for students receiving a mindfulness training.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u="sng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3</a:t>
            </a:r>
            <a:endParaRPr b="1" u="sng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Students in the Fog Rolling In training will display less test anxiety than those in the Counting Breaths training or in the control group.</a:t>
            </a:r>
            <a:endParaRPr>
              <a:solidFill>
                <a:srgbClr val="274E1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3" name="Google Shape;133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6825" y="445025"/>
            <a:ext cx="4060925" cy="406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41" name="Google Shape;1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6" y="678806"/>
            <a:ext cx="3785875" cy="37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7" name="Google Shape;147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8975" y="334974"/>
            <a:ext cx="4076700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4" name="Google Shape;154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0" name="Google Shape;160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1" name="Google Shape;161;p30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7" name="Google Shape;167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8" name="Google Shape;168;p31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31"/>
          <p:cNvSpPr/>
          <p:nvPr/>
        </p:nvSpPr>
        <p:spPr>
          <a:xfrm>
            <a:off x="4500575" y="1508388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Pretest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31"/>
          <p:cNvSpPr/>
          <p:nvPr/>
        </p:nvSpPr>
        <p:spPr>
          <a:xfrm>
            <a:off x="6162575" y="98717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2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6" name="Google Shape;176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77" name="Google Shape;177;p32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8" name="Google Shape;178;p32"/>
          <p:cNvSpPr/>
          <p:nvPr/>
        </p:nvSpPr>
        <p:spPr>
          <a:xfrm>
            <a:off x="4500575" y="1508388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Pretest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32"/>
          <p:cNvSpPr/>
          <p:nvPr/>
        </p:nvSpPr>
        <p:spPr>
          <a:xfrm>
            <a:off x="4500575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1: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Fog Rolling In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32"/>
          <p:cNvSpPr/>
          <p:nvPr/>
        </p:nvSpPr>
        <p:spPr>
          <a:xfrm>
            <a:off x="6162575" y="98717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32"/>
          <p:cNvSpPr/>
          <p:nvPr/>
        </p:nvSpPr>
        <p:spPr>
          <a:xfrm>
            <a:off x="4772375" y="2207613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87" name="Google Shape;18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88" name="Google Shape;188;p33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p33"/>
          <p:cNvSpPr/>
          <p:nvPr/>
        </p:nvSpPr>
        <p:spPr>
          <a:xfrm>
            <a:off x="4500575" y="1508388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Pretest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Google Shape;190;p33"/>
          <p:cNvSpPr/>
          <p:nvPr/>
        </p:nvSpPr>
        <p:spPr>
          <a:xfrm>
            <a:off x="4500575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1: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Fog Rolling In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Google Shape;191;p33"/>
          <p:cNvSpPr/>
          <p:nvPr/>
        </p:nvSpPr>
        <p:spPr>
          <a:xfrm>
            <a:off x="5890763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2: Counting Breaths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Google Shape;192;p33"/>
          <p:cNvSpPr/>
          <p:nvPr/>
        </p:nvSpPr>
        <p:spPr>
          <a:xfrm>
            <a:off x="6162575" y="98717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3"/>
          <p:cNvSpPr/>
          <p:nvPr/>
        </p:nvSpPr>
        <p:spPr>
          <a:xfrm>
            <a:off x="4772375" y="2207613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33"/>
          <p:cNvSpPr/>
          <p:nvPr/>
        </p:nvSpPr>
        <p:spPr>
          <a:xfrm>
            <a:off x="61625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4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00" name="Google Shape;200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01" name="Google Shape;201;p34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4"/>
          <p:cNvSpPr/>
          <p:nvPr/>
        </p:nvSpPr>
        <p:spPr>
          <a:xfrm>
            <a:off x="4500575" y="1508388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Pretest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3" name="Google Shape;203;p34"/>
          <p:cNvSpPr/>
          <p:nvPr/>
        </p:nvSpPr>
        <p:spPr>
          <a:xfrm>
            <a:off x="4500575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1: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Fog Rolling In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4" name="Google Shape;204;p34"/>
          <p:cNvSpPr/>
          <p:nvPr/>
        </p:nvSpPr>
        <p:spPr>
          <a:xfrm>
            <a:off x="5890763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2: Counting Breaths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5" name="Google Shape;205;p34"/>
          <p:cNvSpPr/>
          <p:nvPr/>
        </p:nvSpPr>
        <p:spPr>
          <a:xfrm>
            <a:off x="7280975" y="2782038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3: Control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34"/>
          <p:cNvSpPr/>
          <p:nvPr/>
        </p:nvSpPr>
        <p:spPr>
          <a:xfrm>
            <a:off x="6162575" y="98717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34"/>
          <p:cNvSpPr/>
          <p:nvPr/>
        </p:nvSpPr>
        <p:spPr>
          <a:xfrm>
            <a:off x="4772375" y="2207613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4"/>
          <p:cNvSpPr/>
          <p:nvPr/>
        </p:nvSpPr>
        <p:spPr>
          <a:xfrm>
            <a:off x="61625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4"/>
          <p:cNvSpPr/>
          <p:nvPr/>
        </p:nvSpPr>
        <p:spPr>
          <a:xfrm>
            <a:off x="75527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15" name="Google Shape;215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16" name="Google Shape;216;p35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35"/>
          <p:cNvSpPr/>
          <p:nvPr/>
        </p:nvSpPr>
        <p:spPr>
          <a:xfrm>
            <a:off x="4500575" y="1508388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Pretest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8" name="Google Shape;218;p35"/>
          <p:cNvSpPr/>
          <p:nvPr/>
        </p:nvSpPr>
        <p:spPr>
          <a:xfrm>
            <a:off x="4500575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1: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Fog Rolling In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p35"/>
          <p:cNvSpPr/>
          <p:nvPr/>
        </p:nvSpPr>
        <p:spPr>
          <a:xfrm>
            <a:off x="5890763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2: Counting Breaths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5"/>
          <p:cNvSpPr/>
          <p:nvPr/>
        </p:nvSpPr>
        <p:spPr>
          <a:xfrm>
            <a:off x="7280975" y="2782038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3: Control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5"/>
          <p:cNvSpPr/>
          <p:nvPr/>
        </p:nvSpPr>
        <p:spPr>
          <a:xfrm>
            <a:off x="6162575" y="98717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35"/>
          <p:cNvSpPr/>
          <p:nvPr/>
        </p:nvSpPr>
        <p:spPr>
          <a:xfrm>
            <a:off x="4772375" y="2207613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35"/>
          <p:cNvSpPr/>
          <p:nvPr/>
        </p:nvSpPr>
        <p:spPr>
          <a:xfrm>
            <a:off x="61625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5"/>
          <p:cNvSpPr/>
          <p:nvPr/>
        </p:nvSpPr>
        <p:spPr>
          <a:xfrm>
            <a:off x="75527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35"/>
          <p:cNvSpPr txBox="1"/>
          <p:nvPr/>
        </p:nvSpPr>
        <p:spPr>
          <a:xfrm>
            <a:off x="8470000" y="2938350"/>
            <a:ext cx="573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x3</a:t>
            </a:r>
            <a:endParaRPr sz="2000" b="1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6"/>
          <p:cNvSpPr txBox="1">
            <a:spLocks noGrp="1"/>
          </p:cNvSpPr>
          <p:nvPr>
            <p:ph type="title"/>
          </p:nvPr>
        </p:nvSpPr>
        <p:spPr>
          <a:xfrm>
            <a:off x="311700" y="445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31" name="Google Shape;231;p36"/>
          <p:cNvSpPr txBox="1">
            <a:spLocks noGrp="1"/>
          </p:cNvSpPr>
          <p:nvPr>
            <p:ph type="body" idx="1"/>
          </p:nvPr>
        </p:nvSpPr>
        <p:spPr>
          <a:xfrm>
            <a:off x="311700" y="11804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32" name="Google Shape;232;p36"/>
          <p:cNvSpPr/>
          <p:nvPr/>
        </p:nvSpPr>
        <p:spPr>
          <a:xfrm>
            <a:off x="4536225" y="341177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BLIT 210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3" name="Google Shape;233;p36"/>
          <p:cNvSpPr/>
          <p:nvPr/>
        </p:nvSpPr>
        <p:spPr>
          <a:xfrm>
            <a:off x="4500575" y="1508388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Pretest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4" name="Google Shape;234;p36"/>
          <p:cNvSpPr/>
          <p:nvPr/>
        </p:nvSpPr>
        <p:spPr>
          <a:xfrm>
            <a:off x="4500575" y="4288225"/>
            <a:ext cx="38133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Assess DVs: Posttest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p36"/>
          <p:cNvSpPr/>
          <p:nvPr/>
        </p:nvSpPr>
        <p:spPr>
          <a:xfrm>
            <a:off x="4500575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1: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Fog Rolling In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36"/>
          <p:cNvSpPr/>
          <p:nvPr/>
        </p:nvSpPr>
        <p:spPr>
          <a:xfrm>
            <a:off x="5890763" y="2782050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2: Counting Breaths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36"/>
          <p:cNvSpPr/>
          <p:nvPr/>
        </p:nvSpPr>
        <p:spPr>
          <a:xfrm>
            <a:off x="7280975" y="2782038"/>
            <a:ext cx="1032900" cy="868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Section 3: Control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36"/>
          <p:cNvSpPr/>
          <p:nvPr/>
        </p:nvSpPr>
        <p:spPr>
          <a:xfrm>
            <a:off x="6162575" y="98717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6"/>
          <p:cNvSpPr/>
          <p:nvPr/>
        </p:nvSpPr>
        <p:spPr>
          <a:xfrm>
            <a:off x="4772375" y="3745425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36"/>
          <p:cNvSpPr/>
          <p:nvPr/>
        </p:nvSpPr>
        <p:spPr>
          <a:xfrm>
            <a:off x="4772375" y="2207613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6"/>
          <p:cNvSpPr/>
          <p:nvPr/>
        </p:nvSpPr>
        <p:spPr>
          <a:xfrm>
            <a:off x="61625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36"/>
          <p:cNvSpPr/>
          <p:nvPr/>
        </p:nvSpPr>
        <p:spPr>
          <a:xfrm>
            <a:off x="6198225" y="37296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36"/>
          <p:cNvSpPr/>
          <p:nvPr/>
        </p:nvSpPr>
        <p:spPr>
          <a:xfrm>
            <a:off x="7552775" y="3729613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6"/>
          <p:cNvSpPr/>
          <p:nvPr/>
        </p:nvSpPr>
        <p:spPr>
          <a:xfrm>
            <a:off x="7552775" y="2191800"/>
            <a:ext cx="489300" cy="447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36"/>
          <p:cNvSpPr txBox="1"/>
          <p:nvPr/>
        </p:nvSpPr>
        <p:spPr>
          <a:xfrm>
            <a:off x="8470000" y="2938350"/>
            <a:ext cx="573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x3</a:t>
            </a:r>
            <a:endParaRPr sz="2000" b="1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1" name="Google Shape;251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Materials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7" name="Google Shape;257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Materials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■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MAAS (Brown &amp; Ryan, 2003) 𝛼 = 0.92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8" name="Google Shape;258;p38"/>
          <p:cNvSpPr/>
          <p:nvPr/>
        </p:nvSpPr>
        <p:spPr>
          <a:xfrm rot="5400000" flipH="1">
            <a:off x="5789950" y="1804050"/>
            <a:ext cx="1551000" cy="678600"/>
          </a:xfrm>
          <a:prstGeom prst="bentArrow">
            <a:avLst>
              <a:gd name="adj1" fmla="val 26389"/>
              <a:gd name="adj2" fmla="val 25000"/>
              <a:gd name="adj3" fmla="val 25000"/>
              <a:gd name="adj4" fmla="val 4375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8"/>
          <p:cNvSpPr txBox="1"/>
          <p:nvPr/>
        </p:nvSpPr>
        <p:spPr>
          <a:xfrm>
            <a:off x="3452300" y="628950"/>
            <a:ext cx="5451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741B47"/>
                </a:solidFill>
                <a:latin typeface="Merriweather"/>
                <a:ea typeface="Merriweather"/>
                <a:cs typeface="Merriweather"/>
                <a:sym typeface="Merriweather"/>
              </a:rPr>
              <a:t>“It seems I am ‘running on automatic’, without much awareness of what I’m doing” </a:t>
            </a:r>
            <a:endParaRPr sz="1800">
              <a:solidFill>
                <a:srgbClr val="741B47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65" name="Google Shape;265;p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Materials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■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MAAS (Brown &amp; Ryan, 2003) 𝛼 = 0.92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■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TAI--5 (Taylor &amp; Deane, 2002) 𝛼 = 0.87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66" name="Google Shape;266;p39"/>
          <p:cNvSpPr txBox="1"/>
          <p:nvPr/>
        </p:nvSpPr>
        <p:spPr>
          <a:xfrm>
            <a:off x="4808050" y="936450"/>
            <a:ext cx="4235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741B47"/>
                </a:solidFill>
                <a:latin typeface="Merriweather"/>
                <a:ea typeface="Merriweather"/>
                <a:cs typeface="Merriweather"/>
                <a:sym typeface="Merriweather"/>
              </a:rPr>
              <a:t>“During tests I feel very tense”</a:t>
            </a:r>
            <a:r>
              <a:rPr lang="en" sz="2000">
                <a:solidFill>
                  <a:srgbClr val="333333"/>
                </a:solidFill>
                <a:latin typeface="Merriweather"/>
                <a:ea typeface="Merriweather"/>
                <a:cs typeface="Merriweather"/>
                <a:sym typeface="Merriweather"/>
              </a:rPr>
              <a:t>  </a:t>
            </a:r>
            <a:endParaRPr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 flipH="1">
            <a:off x="5538500" y="2141950"/>
            <a:ext cx="2305500" cy="678600"/>
          </a:xfrm>
          <a:prstGeom prst="bentArrow">
            <a:avLst>
              <a:gd name="adj1" fmla="val 26389"/>
              <a:gd name="adj2" fmla="val 25000"/>
              <a:gd name="adj3" fmla="val 25000"/>
              <a:gd name="adj4" fmla="val 43750"/>
            </a:avLst>
          </a:prstGeom>
          <a:solidFill>
            <a:srgbClr val="0C343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Method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73" name="Google Shape;273;p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Participants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Procedure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Materials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■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MAAS (Brown &amp; Ryan, 2003) 𝛼 = 0.92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■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TAI--5 (Taylor &amp; Deane, 2002) 𝛼 = 0.87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Recorded Trainings (Apsche &amp; Jennings, 2013)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1"/>
          <p:cNvSpPr txBox="1">
            <a:spLocks noGrp="1"/>
          </p:cNvSpPr>
          <p:nvPr>
            <p:ph type="title"/>
          </p:nvPr>
        </p:nvSpPr>
        <p:spPr>
          <a:xfrm>
            <a:off x="311700" y="486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(Mindfulness)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79" name="Google Shape;279;p41"/>
          <p:cNvSpPr txBox="1">
            <a:spLocks noGrp="1"/>
          </p:cNvSpPr>
          <p:nvPr>
            <p:ph type="body" idx="1"/>
          </p:nvPr>
        </p:nvSpPr>
        <p:spPr>
          <a:xfrm>
            <a:off x="311700" y="10596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 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3.82, SD = 0.78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3.91, SD = 0.76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2"/>
          <p:cNvSpPr txBox="1">
            <a:spLocks noGrp="1"/>
          </p:cNvSpPr>
          <p:nvPr>
            <p:ph type="title"/>
          </p:nvPr>
        </p:nvSpPr>
        <p:spPr>
          <a:xfrm>
            <a:off x="311700" y="486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(Mindfulness)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85" name="Google Shape;285;p42"/>
          <p:cNvSpPr txBox="1">
            <a:spLocks noGrp="1"/>
          </p:cNvSpPr>
          <p:nvPr>
            <p:ph type="body" idx="1"/>
          </p:nvPr>
        </p:nvSpPr>
        <p:spPr>
          <a:xfrm>
            <a:off x="311700" y="10596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 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3.82, SD = 0.78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3.91, SD = 0.76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86" name="Google Shape;286;p42"/>
          <p:cNvSpPr txBox="1"/>
          <p:nvPr/>
        </p:nvSpPr>
        <p:spPr>
          <a:xfrm>
            <a:off x="5715563" y="4002450"/>
            <a:ext cx="3350700" cy="43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MAAS Pre    MAAS Post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7" name="Google Shape;28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575" y="1326491"/>
            <a:ext cx="3350700" cy="2675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3"/>
          <p:cNvSpPr txBox="1">
            <a:spLocks noGrp="1"/>
          </p:cNvSpPr>
          <p:nvPr>
            <p:ph type="title"/>
          </p:nvPr>
        </p:nvSpPr>
        <p:spPr>
          <a:xfrm>
            <a:off x="311700" y="486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(Mindfulness)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93" name="Google Shape;293;p43"/>
          <p:cNvSpPr txBox="1">
            <a:spLocks noGrp="1"/>
          </p:cNvSpPr>
          <p:nvPr>
            <p:ph type="body" idx="1"/>
          </p:nvPr>
        </p:nvSpPr>
        <p:spPr>
          <a:xfrm>
            <a:off x="311700" y="10596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 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3.82, SD = 0.78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3.91, SD = 0.76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294" name="Google Shape;294;p43"/>
          <p:cNvGraphicFramePr/>
          <p:nvPr/>
        </p:nvGraphicFramePr>
        <p:xfrm>
          <a:off x="311675" y="27443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{82DBE221-FF90-487D-8495-AE6C816B3766}</a:tableStyleId>
              </a:tblPr>
              <a:tblGrid>
                <a:gridCol w="148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4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4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η²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Mindfulness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0.50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0.484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0.003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5" name="Google Shape;295;p43"/>
          <p:cNvSpPr txBox="1"/>
          <p:nvPr/>
        </p:nvSpPr>
        <p:spPr>
          <a:xfrm>
            <a:off x="5715563" y="4002450"/>
            <a:ext cx="3350700" cy="43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MAAS Pre    MAAS Post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96" name="Google Shape;29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575" y="1326491"/>
            <a:ext cx="3350700" cy="2675958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3"/>
          <p:cNvSpPr/>
          <p:nvPr/>
        </p:nvSpPr>
        <p:spPr>
          <a:xfrm>
            <a:off x="3116850" y="2809350"/>
            <a:ext cx="1006500" cy="10344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4"/>
          <p:cNvSpPr txBox="1">
            <a:spLocks noGrp="1"/>
          </p:cNvSpPr>
          <p:nvPr>
            <p:ph type="title"/>
          </p:nvPr>
        </p:nvSpPr>
        <p:spPr>
          <a:xfrm>
            <a:off x="311700" y="486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(Mindfulness)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03" name="Google Shape;303;p44"/>
          <p:cNvSpPr txBox="1">
            <a:spLocks noGrp="1"/>
          </p:cNvSpPr>
          <p:nvPr>
            <p:ph type="body" idx="1"/>
          </p:nvPr>
        </p:nvSpPr>
        <p:spPr>
          <a:xfrm>
            <a:off x="311700" y="10596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 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3.82, SD = 0.78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3.91, SD = 0.76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Group differences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304" name="Google Shape;304;p44"/>
          <p:cNvGraphicFramePr/>
          <p:nvPr/>
        </p:nvGraphicFramePr>
        <p:xfrm>
          <a:off x="311675" y="27443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{82DBE221-FF90-487D-8495-AE6C816B3766}</a:tableStyleId>
              </a:tblPr>
              <a:tblGrid>
                <a:gridCol w="148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4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4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η²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Mindfulness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0.50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0.484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0.003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Condition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0.70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0.501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0.027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05" name="Google Shape;305;p44"/>
          <p:cNvSpPr/>
          <p:nvPr/>
        </p:nvSpPr>
        <p:spPr>
          <a:xfrm>
            <a:off x="3130825" y="3742725"/>
            <a:ext cx="1006500" cy="10344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(Test Anxiety)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1" name="Google Shape;311;p4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 2.79, SD = 0.68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2.80, SD = 0.61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2" name="Google Shape;312;p45"/>
          <p:cNvSpPr txBox="1"/>
          <p:nvPr/>
        </p:nvSpPr>
        <p:spPr>
          <a:xfrm>
            <a:off x="6200825" y="3885575"/>
            <a:ext cx="277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(Test Anxiety)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8" name="Google Shape;318;p4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 2.79, SD = 0.68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2.80, SD = 0.61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9" name="Google Shape;319;p46"/>
          <p:cNvSpPr txBox="1"/>
          <p:nvPr/>
        </p:nvSpPr>
        <p:spPr>
          <a:xfrm>
            <a:off x="6200825" y="3885575"/>
            <a:ext cx="277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46"/>
          <p:cNvSpPr txBox="1"/>
          <p:nvPr/>
        </p:nvSpPr>
        <p:spPr>
          <a:xfrm>
            <a:off x="6093925" y="3797550"/>
            <a:ext cx="2963100" cy="43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TAI Pre          TAI Post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21" name="Google Shape;32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3925" y="1105750"/>
            <a:ext cx="2962975" cy="269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(Test Anxiety)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27" name="Google Shape;327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 2.79, SD = 0.68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2.80, SD = 0.61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328" name="Google Shape;328;p47"/>
          <p:cNvGraphicFramePr/>
          <p:nvPr/>
        </p:nvGraphicFramePr>
        <p:xfrm>
          <a:off x="514925" y="2746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{82DBE221-FF90-487D-8495-AE6C816B3766}</a:tableStyleId>
              </a:tblPr>
              <a:tblGrid>
                <a:gridCol w="1357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8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η²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Test Anxiety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1.78e-4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0.989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0.000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9" name="Google Shape;329;p47"/>
          <p:cNvSpPr txBox="1"/>
          <p:nvPr/>
        </p:nvSpPr>
        <p:spPr>
          <a:xfrm>
            <a:off x="6200825" y="3885575"/>
            <a:ext cx="277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47"/>
          <p:cNvSpPr txBox="1"/>
          <p:nvPr/>
        </p:nvSpPr>
        <p:spPr>
          <a:xfrm>
            <a:off x="6093925" y="3797550"/>
            <a:ext cx="2963100" cy="43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TAI Pre          TAI Post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31" name="Google Shape;33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3925" y="1105750"/>
            <a:ext cx="2962975" cy="2691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7"/>
          <p:cNvSpPr/>
          <p:nvPr/>
        </p:nvSpPr>
        <p:spPr>
          <a:xfrm>
            <a:off x="3396400" y="2851175"/>
            <a:ext cx="1006500" cy="10344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Results </a:t>
            </a:r>
            <a:r>
              <a:rPr lang="en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(Test Anxiety)</a:t>
            </a:r>
            <a:endParaRPr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38" name="Google Shape;338;p4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 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pretest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=  2.79, SD = 0.68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</a:t>
            </a:r>
            <a:r>
              <a:rPr lang="en" sz="2000" i="1" baseline="-25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posttest</a:t>
            </a:r>
            <a:r>
              <a:rPr lang="en" sz="2000" i="1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= 2.80, SD = 0.61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Group differences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339" name="Google Shape;339;p48"/>
          <p:cNvGraphicFramePr/>
          <p:nvPr/>
        </p:nvGraphicFramePr>
        <p:xfrm>
          <a:off x="514925" y="2746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{82DBE221-FF90-487D-8495-AE6C816B3766}</a:tableStyleId>
              </a:tblPr>
              <a:tblGrid>
                <a:gridCol w="1357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8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η²</a:t>
                      </a:r>
                      <a:endParaRPr sz="1800" i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Test Anxiety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1.78e-4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0.989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0.000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8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Condition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0.50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0.611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0.019</a:t>
                      </a:r>
                      <a:endParaRPr sz="18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40" name="Google Shape;340;p48"/>
          <p:cNvSpPr txBox="1"/>
          <p:nvPr/>
        </p:nvSpPr>
        <p:spPr>
          <a:xfrm>
            <a:off x="6200825" y="3885575"/>
            <a:ext cx="277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48"/>
          <p:cNvSpPr/>
          <p:nvPr/>
        </p:nvSpPr>
        <p:spPr>
          <a:xfrm>
            <a:off x="3424375" y="3738425"/>
            <a:ext cx="1006500" cy="10344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Discussion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47" name="Google Shape;347;p4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Conclusions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Discussion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53" name="Google Shape;353;p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Conclusions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1: Mindfulness will increase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Discussion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59" name="Google Shape;359;p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Conclusions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1: Mindfulness will increase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2: Test anxiety will decrease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Long and Christian (2015)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Discussion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65" name="Google Shape;365;p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Conclusions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1: Mindfulness will increase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2: Test anxiety will decrease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3: FRI group will display the greatest decreases in test anxiety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Discussion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71" name="Google Shape;371;p5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Conclusions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1: Mindfulness will increase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2: Test anxiety will decrease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3: FRI group will display the greatest decreases in test anxiety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Limitations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5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Discussion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77" name="Google Shape;377;p5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Conclusions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1: Mindfulness will increase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2: Test anxiety will decrease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Hypothesis 3: FRI group will display the greatest decreases in test anxiety (not supported)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Limitations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Future Directions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5"/>
          <p:cNvSpPr txBox="1">
            <a:spLocks noGrp="1"/>
          </p:cNvSpPr>
          <p:nvPr>
            <p:ph type="title"/>
          </p:nvPr>
        </p:nvSpPr>
        <p:spPr>
          <a:xfrm>
            <a:off x="311700" y="361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References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83" name="Google Shape;383;p55"/>
          <p:cNvSpPr txBox="1">
            <a:spLocks noGrp="1"/>
          </p:cNvSpPr>
          <p:nvPr>
            <p:ph type="body" idx="1"/>
          </p:nvPr>
        </p:nvSpPr>
        <p:spPr>
          <a:xfrm>
            <a:off x="311700" y="863950"/>
            <a:ext cx="8520600" cy="40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Apsche, J., &amp; Jennings, J. L. (2013).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mindfulness toolkit: For counselors, teachers, coaches and clinicians of youth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Neari Press.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Brown, K. W., &amp; Ryan, R. M. (2003). The benefits of being present: Mindfulness and its role in psychological well-being.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 of Personality and Social Psychology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84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(4), 822–848.</a:t>
            </a:r>
            <a:r>
              <a:rPr lang="en" sz="13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https://doi.org/10.1037/0022-3514.84.4.822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Cho, H., Ryu, S., Noh, J., &amp; Lee, J. (2016). The effectiveness of daily mindful breathing practices on test anxiety of students.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PLOS ONE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(10), e0164822.</a:t>
            </a:r>
            <a:r>
              <a:rPr lang="en" sz="13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https://doi.org/10.1371/journal.pone.0164822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Davis, D., &amp; Hayes, J. (2012, August).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the benefits of mindfulness?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Https://Www.Apa.Org.</a:t>
            </a:r>
            <a:r>
              <a:rPr lang="en" sz="13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https://www.apa.org/monitor/2012/07-08/ce-corner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Long, E. C., &amp; Christian, M. S. (2015). Mindfulness buffers retaliatory responses to injustice: A regulatory approach.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 of Applied Psychology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100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(5), 1409–1422.</a:t>
            </a:r>
            <a:r>
              <a:rPr lang="en" sz="13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https://doi.org/10.1037/apl0000019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Morris, L. W., Davis, M. A., &amp; Hutchings, C. H. (1981). Cognitive and emotional components of anxiety: Literature review and a revised worry–emotionality scale. </a:t>
            </a:r>
            <a:r>
              <a:rPr lang="en" sz="12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 of Educational Psychology</a:t>
            </a:r>
            <a:r>
              <a:rPr lang="en" sz="12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2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73</a:t>
            </a:r>
            <a:r>
              <a:rPr lang="en" sz="12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(4), 541–555.</a:t>
            </a:r>
            <a:r>
              <a:rPr lang="en" sz="12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https://doi.org/10.1037/0022-0663.73.4.541</a:t>
            </a:r>
            <a:endParaRPr sz="12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Polizzi, C. P., Baltman, J., &amp; Lynn, S. J. (2019). Brief meditation interventions: Mindfulness, implementation instructions, and lovingkindness.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Psychology of Consciousness: Theory, Research, and Practice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pdh.</a:t>
            </a:r>
            <a:r>
              <a:rPr lang="en" sz="13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https://doi.org/10.1037/cns000019</a:t>
            </a:r>
            <a:r>
              <a:rPr lang="en" sz="13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Sparks, S. D. (2017). Teaching students to de-stress over tests: some districts are taking steps to help students better cope with test anxiety and other stresses of school.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Education Week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3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36</a:t>
            </a:r>
            <a:r>
              <a:rPr lang="en" sz="13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(32), 11–14.</a:t>
            </a:r>
            <a:endParaRPr sz="13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Taylor, J., &amp; Deane, F. P. (2002). Development of a short form of the test anxiety inventory (TAI). </a:t>
            </a:r>
            <a:r>
              <a:rPr lang="en" sz="12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 of General Psychology</a:t>
            </a:r>
            <a:r>
              <a:rPr lang="en" sz="12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200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129</a:t>
            </a:r>
            <a:r>
              <a:rPr lang="en" sz="1200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(2), 127.</a:t>
            </a:r>
            <a:r>
              <a:rPr lang="en" sz="1200">
                <a:solidFill>
                  <a:srgbClr val="0C343D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https://doi.org/10.1080/00221300209603133</a:t>
            </a:r>
            <a:endParaRPr sz="1200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7940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Long and Christian (2015)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Sparks (2017)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Long and Christian (2015)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Sparks (2017)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Polizzi, Baltman, and Lynn (2019)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Long and Christian (2015)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Sparks (2017)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Polizzi, Baltman, and Lynn (2019)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Long and Christian (2015)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Sparks (2017)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Polizzi, Baltman, and Lynn (2019)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Worry and Emotionality (Morris, Davis, &amp; Hutchings, 1981)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Background</a:t>
            </a:r>
            <a:endParaRPr sz="35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Mindfulness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Davis and Hayes (2012)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Long and Christian (2015)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Sparks (2017)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Polizzi, Baltman, and Lynn (2019)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●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Test Anxiety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Worry and Emotionality (Morris, Davis, &amp; Hutchings, 1981)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2000"/>
              <a:buFont typeface="Georgia"/>
              <a:buChar char="○"/>
            </a:pPr>
            <a:r>
              <a:rPr lang="en" sz="2000">
                <a:solidFill>
                  <a:srgbClr val="0C343D"/>
                </a:solidFill>
                <a:latin typeface="Georgia"/>
                <a:ea typeface="Georgia"/>
                <a:cs typeface="Georgia"/>
                <a:sym typeface="Georgia"/>
              </a:rPr>
              <a:t>Cho, Ryu, Noh, and Lee (2016)</a:t>
            </a:r>
            <a:endParaRPr sz="2000">
              <a:solidFill>
                <a:srgbClr val="0C343D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1369</Words>
  <Application>Microsoft Office PowerPoint</Application>
  <PresentationFormat>On-screen Show (16:9)</PresentationFormat>
  <Paragraphs>273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Merriweather</vt:lpstr>
      <vt:lpstr>Georgia</vt:lpstr>
      <vt:lpstr>Times New Roman</vt:lpstr>
      <vt:lpstr>Arial</vt:lpstr>
      <vt:lpstr>Simple Light</vt:lpstr>
      <vt:lpstr>Impact of Mindfulness Training on Test Anxiety in College Students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Background</vt:lpstr>
      <vt:lpstr>Hypotheses</vt:lpstr>
      <vt:lpstr>Hypotheses</vt:lpstr>
      <vt:lpstr>Hypotheses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Results (Mindfulness)</vt:lpstr>
      <vt:lpstr>Results (Mindfulness)</vt:lpstr>
      <vt:lpstr>Results (Mindfulness)</vt:lpstr>
      <vt:lpstr>Results (Mindfulness)</vt:lpstr>
      <vt:lpstr>Results (Test Anxiety)</vt:lpstr>
      <vt:lpstr>Results (Test Anxiety)</vt:lpstr>
      <vt:lpstr>Results (Test Anxiety)</vt:lpstr>
      <vt:lpstr>Results (Test Anxiety)</vt:lpstr>
      <vt:lpstr>Discussion</vt:lpstr>
      <vt:lpstr>Discussion</vt:lpstr>
      <vt:lpstr>Discussion</vt:lpstr>
      <vt:lpstr>Discussion</vt:lpstr>
      <vt:lpstr>Discussion</vt:lpstr>
      <vt:lpstr>Discussion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Mindfulness Training on Test Anxiety in College Students</dc:title>
  <dc:creator>Lindsay Alcock</dc:creator>
  <cp:lastModifiedBy>Lindsay Alcock</cp:lastModifiedBy>
  <cp:revision>1</cp:revision>
  <dcterms:modified xsi:type="dcterms:W3CDTF">2021-04-12T03:01:06Z</dcterms:modified>
</cp:coreProperties>
</file>