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5C403E-2E5E-46C1-86BB-BEE2F3BC0453}" v="189" dt="2019-04-09T14:35:14.5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8993" autoAdjust="0"/>
  </p:normalViewPr>
  <p:slideViewPr>
    <p:cSldViewPr snapToGrid="0">
      <p:cViewPr varScale="1">
        <p:scale>
          <a:sx n="82" d="100"/>
          <a:sy n="82" d="100"/>
        </p:scale>
        <p:origin x="163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d Maxson" userId="b60cceb4dbc6d851" providerId="LiveId" clId="{2F16EF5C-5D3F-46AD-811B-0CC14A83DDCB}"/>
    <pc:docChg chg="custSel modSld">
      <pc:chgData name="Chad Maxson" userId="b60cceb4dbc6d851" providerId="LiveId" clId="{2F16EF5C-5D3F-46AD-811B-0CC14A83DDCB}" dt="2019-04-09T20:08:57.736" v="83" actId="20577"/>
      <pc:docMkLst>
        <pc:docMk/>
      </pc:docMkLst>
      <pc:sldChg chg="modSp">
        <pc:chgData name="Chad Maxson" userId="b60cceb4dbc6d851" providerId="LiveId" clId="{2F16EF5C-5D3F-46AD-811B-0CC14A83DDCB}" dt="2019-04-09T20:08:57.736" v="83" actId="20577"/>
        <pc:sldMkLst>
          <pc:docMk/>
          <pc:sldMk cId="3302003705" sldId="258"/>
        </pc:sldMkLst>
        <pc:spChg chg="mod">
          <ac:chgData name="Chad Maxson" userId="b60cceb4dbc6d851" providerId="LiveId" clId="{2F16EF5C-5D3F-46AD-811B-0CC14A83DDCB}" dt="2019-04-09T20:08:57.736" v="83" actId="20577"/>
          <ac:spMkLst>
            <pc:docMk/>
            <pc:sldMk cId="3302003705" sldId="258"/>
            <ac:spMk id="3" creationId="{80BBEC8D-EBA7-4AF5-A98C-436CD592E08D}"/>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13D113-7608-49B1-96E6-82386A24DA3C}"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D286110E-E713-46D3-AA14-206DE4C5661D}">
      <dgm:prSet phldrT="[Text]"/>
      <dgm:spPr>
        <a:solidFill>
          <a:schemeClr val="accent1"/>
        </a:solidFill>
      </dgm:spPr>
      <dgm:t>
        <a:bodyPr/>
        <a:lstStyle/>
        <a:p>
          <a:r>
            <a:rPr lang="en-US" dirty="0"/>
            <a:t>Inborn preference for human faces</a:t>
          </a:r>
        </a:p>
      </dgm:t>
    </dgm:pt>
    <dgm:pt modelId="{8B1D5799-2330-40DA-8B31-A41C9F0F5E68}" type="parTrans" cxnId="{D079AE3B-BEEA-4E4F-BE69-CDBEDF23E4A9}">
      <dgm:prSet/>
      <dgm:spPr/>
      <dgm:t>
        <a:bodyPr/>
        <a:lstStyle/>
        <a:p>
          <a:endParaRPr lang="en-US"/>
        </a:p>
      </dgm:t>
    </dgm:pt>
    <dgm:pt modelId="{4FF85ED9-745F-451B-A298-ACBE16895C8F}" type="sibTrans" cxnId="{D079AE3B-BEEA-4E4F-BE69-CDBEDF23E4A9}">
      <dgm:prSet/>
      <dgm:spPr/>
      <dgm:t>
        <a:bodyPr/>
        <a:lstStyle/>
        <a:p>
          <a:endParaRPr lang="en-US"/>
        </a:p>
      </dgm:t>
    </dgm:pt>
    <dgm:pt modelId="{3E54BE8B-1952-45DD-A451-5912F61B6D3A}">
      <dgm:prSet phldrT="[Text]" custT="1"/>
      <dgm:spPr/>
      <dgm:t>
        <a:bodyPr/>
        <a:lstStyle/>
        <a:p>
          <a:r>
            <a:rPr lang="en-US" sz="3200" dirty="0"/>
            <a:t>Secure attachment</a:t>
          </a:r>
        </a:p>
      </dgm:t>
    </dgm:pt>
    <dgm:pt modelId="{71AC3080-2781-4605-A1E7-407327A88BE1}" type="parTrans" cxnId="{16C5965C-BD06-4D1F-9B87-A5AD4FFF8C39}">
      <dgm:prSet/>
      <dgm:spPr/>
      <dgm:t>
        <a:bodyPr/>
        <a:lstStyle/>
        <a:p>
          <a:endParaRPr lang="en-US"/>
        </a:p>
      </dgm:t>
    </dgm:pt>
    <dgm:pt modelId="{DB1CAB2B-4CF0-4883-8BB9-393F7692E0C3}" type="sibTrans" cxnId="{16C5965C-BD06-4D1F-9B87-A5AD4FFF8C39}">
      <dgm:prSet/>
      <dgm:spPr/>
      <dgm:t>
        <a:bodyPr/>
        <a:lstStyle/>
        <a:p>
          <a:endParaRPr lang="en-US"/>
        </a:p>
      </dgm:t>
    </dgm:pt>
    <dgm:pt modelId="{BDBF6764-4CD9-43DD-B4F0-D8F9C9BA2EA4}">
      <dgm:prSet phldrT="[Text]" custT="1"/>
      <dgm:spPr/>
      <dgm:t>
        <a:bodyPr/>
        <a:lstStyle/>
        <a:p>
          <a:r>
            <a:rPr lang="en-US" sz="3200" dirty="0"/>
            <a:t>Face-Based Ethical Response</a:t>
          </a:r>
        </a:p>
      </dgm:t>
    </dgm:pt>
    <dgm:pt modelId="{953E5695-C4E0-456C-98D3-A84BC5B36648}" type="parTrans" cxnId="{AC1C34C5-3A0B-4D08-8400-2D4587784203}">
      <dgm:prSet/>
      <dgm:spPr/>
      <dgm:t>
        <a:bodyPr/>
        <a:lstStyle/>
        <a:p>
          <a:endParaRPr lang="en-US"/>
        </a:p>
      </dgm:t>
    </dgm:pt>
    <dgm:pt modelId="{4F8AB90A-62AE-41A8-A4AB-342A7920C0E5}" type="sibTrans" cxnId="{AC1C34C5-3A0B-4D08-8400-2D4587784203}">
      <dgm:prSet/>
      <dgm:spPr/>
      <dgm:t>
        <a:bodyPr/>
        <a:lstStyle/>
        <a:p>
          <a:endParaRPr lang="en-US"/>
        </a:p>
      </dgm:t>
    </dgm:pt>
    <dgm:pt modelId="{126A2D0E-B65E-4A66-90A5-5E92C1249259}">
      <dgm:prSet phldrT="[Text]" custT="1"/>
      <dgm:spPr/>
      <dgm:t>
        <a:bodyPr/>
        <a:lstStyle/>
        <a:p>
          <a:r>
            <a:rPr lang="en-US" sz="3000" dirty="0"/>
            <a:t>Openness to Faces</a:t>
          </a:r>
        </a:p>
      </dgm:t>
    </dgm:pt>
    <dgm:pt modelId="{EC3601F2-A969-4D8E-98DE-1996026A8AFD}" type="parTrans" cxnId="{F071AB4E-048A-4BAB-BB64-7D8AA7E503BF}">
      <dgm:prSet/>
      <dgm:spPr/>
      <dgm:t>
        <a:bodyPr/>
        <a:lstStyle/>
        <a:p>
          <a:endParaRPr lang="en-US"/>
        </a:p>
      </dgm:t>
    </dgm:pt>
    <dgm:pt modelId="{15A25DD1-2851-4974-A1B1-6F18ED1D97F2}" type="sibTrans" cxnId="{F071AB4E-048A-4BAB-BB64-7D8AA7E503BF}">
      <dgm:prSet/>
      <dgm:spPr/>
      <dgm:t>
        <a:bodyPr/>
        <a:lstStyle/>
        <a:p>
          <a:endParaRPr lang="en-US"/>
        </a:p>
      </dgm:t>
    </dgm:pt>
    <dgm:pt modelId="{0D378987-F75F-4DB4-90B2-23CAE7446CFA}">
      <dgm:prSet phldrT="[Text]" custT="1"/>
      <dgm:spPr/>
      <dgm:t>
        <a:bodyPr/>
        <a:lstStyle/>
        <a:p>
          <a:r>
            <a:rPr lang="en-US" sz="3000" dirty="0"/>
            <a:t>Capacity for Ethical Response</a:t>
          </a:r>
        </a:p>
      </dgm:t>
    </dgm:pt>
    <dgm:pt modelId="{41094300-112C-4258-B64F-BEE5A04D8207}" type="parTrans" cxnId="{28945E28-2487-4274-8EC8-5EA6C47DBBD2}">
      <dgm:prSet/>
      <dgm:spPr/>
      <dgm:t>
        <a:bodyPr/>
        <a:lstStyle/>
        <a:p>
          <a:endParaRPr lang="en-US"/>
        </a:p>
      </dgm:t>
    </dgm:pt>
    <dgm:pt modelId="{96858934-6674-4B9A-A313-68018982B626}" type="sibTrans" cxnId="{28945E28-2487-4274-8EC8-5EA6C47DBBD2}">
      <dgm:prSet/>
      <dgm:spPr/>
      <dgm:t>
        <a:bodyPr/>
        <a:lstStyle/>
        <a:p>
          <a:endParaRPr lang="en-US"/>
        </a:p>
      </dgm:t>
    </dgm:pt>
    <dgm:pt modelId="{3964867C-69D6-4D3C-886C-71E4739869DF}" type="pres">
      <dgm:prSet presAssocID="{4B13D113-7608-49B1-96E6-82386A24DA3C}" presName="Name0" presStyleCnt="0">
        <dgm:presLayoutVars>
          <dgm:dir/>
          <dgm:animLvl val="lvl"/>
          <dgm:resizeHandles val="exact"/>
        </dgm:presLayoutVars>
      </dgm:prSet>
      <dgm:spPr/>
    </dgm:pt>
    <dgm:pt modelId="{92D27F0F-F7F8-4471-A338-8997D7C92946}" type="pres">
      <dgm:prSet presAssocID="{BDBF6764-4CD9-43DD-B4F0-D8F9C9BA2EA4}" presName="boxAndChildren" presStyleCnt="0"/>
      <dgm:spPr/>
    </dgm:pt>
    <dgm:pt modelId="{950369F0-913B-4F2C-9CCC-E0358C5C896B}" type="pres">
      <dgm:prSet presAssocID="{BDBF6764-4CD9-43DD-B4F0-D8F9C9BA2EA4}" presName="parentTextBox" presStyleLbl="node1" presStyleIdx="0" presStyleCnt="3"/>
      <dgm:spPr/>
    </dgm:pt>
    <dgm:pt modelId="{B07FD353-5FC2-4318-86B2-B5491A7FC197}" type="pres">
      <dgm:prSet presAssocID="{BDBF6764-4CD9-43DD-B4F0-D8F9C9BA2EA4}" presName="entireBox" presStyleLbl="node1" presStyleIdx="0" presStyleCnt="3" custScaleY="149330" custLinFactNeighborY="86"/>
      <dgm:spPr/>
    </dgm:pt>
    <dgm:pt modelId="{D18DDEDD-C459-4F5E-9F83-2ABEDCED279A}" type="pres">
      <dgm:prSet presAssocID="{BDBF6764-4CD9-43DD-B4F0-D8F9C9BA2EA4}" presName="descendantBox" presStyleCnt="0"/>
      <dgm:spPr/>
    </dgm:pt>
    <dgm:pt modelId="{1220E58E-10C5-4560-9CA8-69EF02D3C68B}" type="pres">
      <dgm:prSet presAssocID="{126A2D0E-B65E-4A66-90A5-5E92C1249259}" presName="childTextBox" presStyleLbl="fgAccFollowNode1" presStyleIdx="0" presStyleCnt="2" custScaleY="167709" custLinFactNeighborY="58155">
        <dgm:presLayoutVars>
          <dgm:bulletEnabled val="1"/>
        </dgm:presLayoutVars>
      </dgm:prSet>
      <dgm:spPr/>
    </dgm:pt>
    <dgm:pt modelId="{5271D71C-1C23-4304-AC79-5B9BD188E033}" type="pres">
      <dgm:prSet presAssocID="{0D378987-F75F-4DB4-90B2-23CAE7446CFA}" presName="childTextBox" presStyleLbl="fgAccFollowNode1" presStyleIdx="1" presStyleCnt="2" custScaleY="166927" custLinFactNeighborY="29877">
        <dgm:presLayoutVars>
          <dgm:bulletEnabled val="1"/>
        </dgm:presLayoutVars>
      </dgm:prSet>
      <dgm:spPr/>
    </dgm:pt>
    <dgm:pt modelId="{8ABC3D52-8E2C-41A8-9EDC-98D55186FD97}" type="pres">
      <dgm:prSet presAssocID="{DB1CAB2B-4CF0-4883-8BB9-393F7692E0C3}" presName="sp" presStyleCnt="0"/>
      <dgm:spPr/>
    </dgm:pt>
    <dgm:pt modelId="{AA655A59-A4DF-4637-A98F-C923752F6A60}" type="pres">
      <dgm:prSet presAssocID="{3E54BE8B-1952-45DD-A451-5912F61B6D3A}" presName="arrowAndChildren" presStyleCnt="0"/>
      <dgm:spPr/>
    </dgm:pt>
    <dgm:pt modelId="{3E416214-87B1-4CA2-8DC5-F5328320704D}" type="pres">
      <dgm:prSet presAssocID="{3E54BE8B-1952-45DD-A451-5912F61B6D3A}" presName="parentTextArrow" presStyleLbl="node1" presStyleIdx="1" presStyleCnt="3" custLinFactNeighborY="1582"/>
      <dgm:spPr/>
    </dgm:pt>
    <dgm:pt modelId="{EDA3F22D-30FE-48DB-85E4-F2C3CB5A5E66}" type="pres">
      <dgm:prSet presAssocID="{4FF85ED9-745F-451B-A298-ACBE16895C8F}" presName="sp" presStyleCnt="0"/>
      <dgm:spPr/>
    </dgm:pt>
    <dgm:pt modelId="{17650AC0-E546-4C9F-9183-0E36224438F9}" type="pres">
      <dgm:prSet presAssocID="{D286110E-E713-46D3-AA14-206DE4C5661D}" presName="arrowAndChildren" presStyleCnt="0"/>
      <dgm:spPr/>
    </dgm:pt>
    <dgm:pt modelId="{0968E664-610D-421F-9CE5-8CB31E8C797F}" type="pres">
      <dgm:prSet presAssocID="{D286110E-E713-46D3-AA14-206DE4C5661D}" presName="parentTextArrow" presStyleLbl="node1" presStyleIdx="2" presStyleCnt="3" custLinFactNeighborY="5838"/>
      <dgm:spPr/>
    </dgm:pt>
  </dgm:ptLst>
  <dgm:cxnLst>
    <dgm:cxn modelId="{28945E28-2487-4274-8EC8-5EA6C47DBBD2}" srcId="{BDBF6764-4CD9-43DD-B4F0-D8F9C9BA2EA4}" destId="{0D378987-F75F-4DB4-90B2-23CAE7446CFA}" srcOrd="1" destOrd="0" parTransId="{41094300-112C-4258-B64F-BEE5A04D8207}" sibTransId="{96858934-6674-4B9A-A313-68018982B626}"/>
    <dgm:cxn modelId="{0545A138-077E-4AA5-93FF-AB7E2BAF0147}" type="presOf" srcId="{3E54BE8B-1952-45DD-A451-5912F61B6D3A}" destId="{3E416214-87B1-4CA2-8DC5-F5328320704D}" srcOrd="0" destOrd="0" presId="urn:microsoft.com/office/officeart/2005/8/layout/process4"/>
    <dgm:cxn modelId="{D079AE3B-BEEA-4E4F-BE69-CDBEDF23E4A9}" srcId="{4B13D113-7608-49B1-96E6-82386A24DA3C}" destId="{D286110E-E713-46D3-AA14-206DE4C5661D}" srcOrd="0" destOrd="0" parTransId="{8B1D5799-2330-40DA-8B31-A41C9F0F5E68}" sibTransId="{4FF85ED9-745F-451B-A298-ACBE16895C8F}"/>
    <dgm:cxn modelId="{16C5965C-BD06-4D1F-9B87-A5AD4FFF8C39}" srcId="{4B13D113-7608-49B1-96E6-82386A24DA3C}" destId="{3E54BE8B-1952-45DD-A451-5912F61B6D3A}" srcOrd="1" destOrd="0" parTransId="{71AC3080-2781-4605-A1E7-407327A88BE1}" sibTransId="{DB1CAB2B-4CF0-4883-8BB9-393F7692E0C3}"/>
    <dgm:cxn modelId="{D3A9B042-CCBE-4343-A926-72521D0FBDCD}" type="presOf" srcId="{0D378987-F75F-4DB4-90B2-23CAE7446CFA}" destId="{5271D71C-1C23-4304-AC79-5B9BD188E033}" srcOrd="0" destOrd="0" presId="urn:microsoft.com/office/officeart/2005/8/layout/process4"/>
    <dgm:cxn modelId="{838C3746-AF7C-4750-9737-6BE87204A059}" type="presOf" srcId="{BDBF6764-4CD9-43DD-B4F0-D8F9C9BA2EA4}" destId="{950369F0-913B-4F2C-9CCC-E0358C5C896B}" srcOrd="0" destOrd="0" presId="urn:microsoft.com/office/officeart/2005/8/layout/process4"/>
    <dgm:cxn modelId="{3FB4B66A-3D8D-4E40-A2D0-8588E6BAB8C5}" type="presOf" srcId="{BDBF6764-4CD9-43DD-B4F0-D8F9C9BA2EA4}" destId="{B07FD353-5FC2-4318-86B2-B5491A7FC197}" srcOrd="1" destOrd="0" presId="urn:microsoft.com/office/officeart/2005/8/layout/process4"/>
    <dgm:cxn modelId="{D9B02E4E-5092-4431-A003-266EF5A9D93C}" type="presOf" srcId="{D286110E-E713-46D3-AA14-206DE4C5661D}" destId="{0968E664-610D-421F-9CE5-8CB31E8C797F}" srcOrd="0" destOrd="0" presId="urn:microsoft.com/office/officeart/2005/8/layout/process4"/>
    <dgm:cxn modelId="{F071AB4E-048A-4BAB-BB64-7D8AA7E503BF}" srcId="{BDBF6764-4CD9-43DD-B4F0-D8F9C9BA2EA4}" destId="{126A2D0E-B65E-4A66-90A5-5E92C1249259}" srcOrd="0" destOrd="0" parTransId="{EC3601F2-A969-4D8E-98DE-1996026A8AFD}" sibTransId="{15A25DD1-2851-4974-A1B1-6F18ED1D97F2}"/>
    <dgm:cxn modelId="{15337B4F-324F-4585-B0BE-4802624DA5FE}" type="presOf" srcId="{4B13D113-7608-49B1-96E6-82386A24DA3C}" destId="{3964867C-69D6-4D3C-886C-71E4739869DF}" srcOrd="0" destOrd="0" presId="urn:microsoft.com/office/officeart/2005/8/layout/process4"/>
    <dgm:cxn modelId="{D392B9A3-17E2-4DCC-93DC-B450CB2E4048}" type="presOf" srcId="{126A2D0E-B65E-4A66-90A5-5E92C1249259}" destId="{1220E58E-10C5-4560-9CA8-69EF02D3C68B}" srcOrd="0" destOrd="0" presId="urn:microsoft.com/office/officeart/2005/8/layout/process4"/>
    <dgm:cxn modelId="{AC1C34C5-3A0B-4D08-8400-2D4587784203}" srcId="{4B13D113-7608-49B1-96E6-82386A24DA3C}" destId="{BDBF6764-4CD9-43DD-B4F0-D8F9C9BA2EA4}" srcOrd="2" destOrd="0" parTransId="{953E5695-C4E0-456C-98D3-A84BC5B36648}" sibTransId="{4F8AB90A-62AE-41A8-A4AB-342A7920C0E5}"/>
    <dgm:cxn modelId="{B799838A-1C33-41D4-848E-6FC292AA10F8}" type="presParOf" srcId="{3964867C-69D6-4D3C-886C-71E4739869DF}" destId="{92D27F0F-F7F8-4471-A338-8997D7C92946}" srcOrd="0" destOrd="0" presId="urn:microsoft.com/office/officeart/2005/8/layout/process4"/>
    <dgm:cxn modelId="{A94FB31D-900D-4947-8F34-E277FA4D89E2}" type="presParOf" srcId="{92D27F0F-F7F8-4471-A338-8997D7C92946}" destId="{950369F0-913B-4F2C-9CCC-E0358C5C896B}" srcOrd="0" destOrd="0" presId="urn:microsoft.com/office/officeart/2005/8/layout/process4"/>
    <dgm:cxn modelId="{0FCD29A5-C1DD-4DA8-B516-4A71786342F3}" type="presParOf" srcId="{92D27F0F-F7F8-4471-A338-8997D7C92946}" destId="{B07FD353-5FC2-4318-86B2-B5491A7FC197}" srcOrd="1" destOrd="0" presId="urn:microsoft.com/office/officeart/2005/8/layout/process4"/>
    <dgm:cxn modelId="{BB00969B-7057-446F-8345-590E48981D37}" type="presParOf" srcId="{92D27F0F-F7F8-4471-A338-8997D7C92946}" destId="{D18DDEDD-C459-4F5E-9F83-2ABEDCED279A}" srcOrd="2" destOrd="0" presId="urn:microsoft.com/office/officeart/2005/8/layout/process4"/>
    <dgm:cxn modelId="{E6D09FDD-3706-4E70-887B-5D6760510F16}" type="presParOf" srcId="{D18DDEDD-C459-4F5E-9F83-2ABEDCED279A}" destId="{1220E58E-10C5-4560-9CA8-69EF02D3C68B}" srcOrd="0" destOrd="0" presId="urn:microsoft.com/office/officeart/2005/8/layout/process4"/>
    <dgm:cxn modelId="{29F6A628-B345-496B-AEB7-1CED0ED7CF83}" type="presParOf" srcId="{D18DDEDD-C459-4F5E-9F83-2ABEDCED279A}" destId="{5271D71C-1C23-4304-AC79-5B9BD188E033}" srcOrd="1" destOrd="0" presId="urn:microsoft.com/office/officeart/2005/8/layout/process4"/>
    <dgm:cxn modelId="{25EAD231-9388-4E0D-A87A-80BD7FE1D49C}" type="presParOf" srcId="{3964867C-69D6-4D3C-886C-71E4739869DF}" destId="{8ABC3D52-8E2C-41A8-9EDC-98D55186FD97}" srcOrd="1" destOrd="0" presId="urn:microsoft.com/office/officeart/2005/8/layout/process4"/>
    <dgm:cxn modelId="{34F99F45-33E9-4491-A2AC-4F5A239E2CF6}" type="presParOf" srcId="{3964867C-69D6-4D3C-886C-71E4739869DF}" destId="{AA655A59-A4DF-4637-A98F-C923752F6A60}" srcOrd="2" destOrd="0" presId="urn:microsoft.com/office/officeart/2005/8/layout/process4"/>
    <dgm:cxn modelId="{14F3F5A0-2D8E-4210-9B61-7C526AD7150B}" type="presParOf" srcId="{AA655A59-A4DF-4637-A98F-C923752F6A60}" destId="{3E416214-87B1-4CA2-8DC5-F5328320704D}" srcOrd="0" destOrd="0" presId="urn:microsoft.com/office/officeart/2005/8/layout/process4"/>
    <dgm:cxn modelId="{B97EC4DC-10AC-40C9-82C8-F9EB676A01E3}" type="presParOf" srcId="{3964867C-69D6-4D3C-886C-71E4739869DF}" destId="{EDA3F22D-30FE-48DB-85E4-F2C3CB5A5E66}" srcOrd="3" destOrd="0" presId="urn:microsoft.com/office/officeart/2005/8/layout/process4"/>
    <dgm:cxn modelId="{DD93CABE-A4F0-4D8E-B8EB-A6F7CE851F34}" type="presParOf" srcId="{3964867C-69D6-4D3C-886C-71E4739869DF}" destId="{17650AC0-E546-4C9F-9183-0E36224438F9}" srcOrd="4" destOrd="0" presId="urn:microsoft.com/office/officeart/2005/8/layout/process4"/>
    <dgm:cxn modelId="{B66A7283-8B31-4DF3-816F-5ABA3BC861EC}" type="presParOf" srcId="{17650AC0-E546-4C9F-9183-0E36224438F9}" destId="{0968E664-610D-421F-9CE5-8CB31E8C797F}"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7FD353-5FC2-4318-86B2-B5491A7FC197}">
      <dsp:nvSpPr>
        <dsp:cNvPr id="0" name=""/>
        <dsp:cNvSpPr/>
      </dsp:nvSpPr>
      <dsp:spPr>
        <a:xfrm>
          <a:off x="0" y="2896676"/>
          <a:ext cx="10515600" cy="141929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US" sz="3200" kern="1200" dirty="0"/>
            <a:t>Face-Based Ethical Response</a:t>
          </a:r>
        </a:p>
      </dsp:txBody>
      <dsp:txXfrm>
        <a:off x="0" y="2896676"/>
        <a:ext cx="10515600" cy="766418"/>
      </dsp:txXfrm>
    </dsp:sp>
    <dsp:sp modelId="{1220E58E-10C5-4560-9CA8-69EF02D3C68B}">
      <dsp:nvSpPr>
        <dsp:cNvPr id="0" name=""/>
        <dsp:cNvSpPr/>
      </dsp:nvSpPr>
      <dsp:spPr>
        <a:xfrm>
          <a:off x="0" y="3582740"/>
          <a:ext cx="5257799" cy="73322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3360" tIns="38100" rIns="21336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Openness to Faces</a:t>
          </a:r>
        </a:p>
      </dsp:txBody>
      <dsp:txXfrm>
        <a:off x="0" y="3582740"/>
        <a:ext cx="5257799" cy="733228"/>
      </dsp:txXfrm>
    </dsp:sp>
    <dsp:sp modelId="{5271D71C-1C23-4304-AC79-5B9BD188E033}">
      <dsp:nvSpPr>
        <dsp:cNvPr id="0" name=""/>
        <dsp:cNvSpPr/>
      </dsp:nvSpPr>
      <dsp:spPr>
        <a:xfrm>
          <a:off x="5257800" y="3586159"/>
          <a:ext cx="5257799" cy="7298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3360" tIns="38100" rIns="21336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Capacity for Ethical Response</a:t>
          </a:r>
        </a:p>
      </dsp:txBody>
      <dsp:txXfrm>
        <a:off x="5257800" y="3586159"/>
        <a:ext cx="5257799" cy="729809"/>
      </dsp:txXfrm>
    </dsp:sp>
    <dsp:sp modelId="{3E416214-87B1-4CA2-8DC5-F5328320704D}">
      <dsp:nvSpPr>
        <dsp:cNvPr id="0" name=""/>
        <dsp:cNvSpPr/>
      </dsp:nvSpPr>
      <dsp:spPr>
        <a:xfrm rot="10800000">
          <a:off x="0" y="1471463"/>
          <a:ext cx="10515600" cy="1461777"/>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US" sz="3200" kern="1200" dirty="0"/>
            <a:t>Secure attachment</a:t>
          </a:r>
        </a:p>
      </dsp:txBody>
      <dsp:txXfrm rot="10800000">
        <a:off x="0" y="1471463"/>
        <a:ext cx="10515600" cy="949819"/>
      </dsp:txXfrm>
    </dsp:sp>
    <dsp:sp modelId="{0968E664-610D-421F-9CE5-8CB31E8C797F}">
      <dsp:nvSpPr>
        <dsp:cNvPr id="0" name=""/>
        <dsp:cNvSpPr/>
      </dsp:nvSpPr>
      <dsp:spPr>
        <a:xfrm rot="10800000">
          <a:off x="0" y="86155"/>
          <a:ext cx="10515600" cy="1461777"/>
        </a:xfrm>
        <a:prstGeom prst="upArrowCallou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a:lnSpc>
              <a:spcPct val="90000"/>
            </a:lnSpc>
            <a:spcBef>
              <a:spcPct val="0"/>
            </a:spcBef>
            <a:spcAft>
              <a:spcPct val="35000"/>
            </a:spcAft>
            <a:buNone/>
          </a:pPr>
          <a:r>
            <a:rPr lang="en-US" sz="3300" kern="1200" dirty="0"/>
            <a:t>Inborn preference for human faces</a:t>
          </a:r>
        </a:p>
      </dsp:txBody>
      <dsp:txXfrm rot="10800000">
        <a:off x="0" y="86155"/>
        <a:ext cx="10515600" cy="949819"/>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BC7114-4232-49E7-93EE-980842FB79EC}" type="datetimeFigureOut">
              <a:rPr lang="en-US" smtClean="0"/>
              <a:t>4/9/2019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79FFC8-160B-46F3-8382-26B2B407C955}" type="slidenum">
              <a:rPr lang="en-US" smtClean="0"/>
              <a:t>‹#›</a:t>
            </a:fld>
            <a:endParaRPr lang="en-US"/>
          </a:p>
        </p:txBody>
      </p:sp>
    </p:spTree>
    <p:extLst>
      <p:ext uri="{BB962C8B-B14F-4D97-AF65-F5344CB8AC3E}">
        <p14:creationId xmlns:p14="http://schemas.microsoft.com/office/powerpoint/2010/main" val="3662616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79FFC8-160B-46F3-8382-26B2B407C955}" type="slidenum">
              <a:rPr lang="en-US" smtClean="0"/>
              <a:t>1</a:t>
            </a:fld>
            <a:endParaRPr lang="en-US"/>
          </a:p>
        </p:txBody>
      </p:sp>
    </p:spTree>
    <p:extLst>
      <p:ext uri="{BB962C8B-B14F-4D97-AF65-F5344CB8AC3E}">
        <p14:creationId xmlns:p14="http://schemas.microsoft.com/office/powerpoint/2010/main" val="3445226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Define attachment</a:t>
            </a:r>
          </a:p>
          <a:p>
            <a:endParaRPr lang="en-US" dirty="0"/>
          </a:p>
          <a:p>
            <a:r>
              <a:rPr lang="en-US" dirty="0"/>
              <a:t>Two outcomes</a:t>
            </a:r>
            <a:r>
              <a:rPr lang="en-US" baseline="0" dirty="0"/>
              <a:t> of attachment relevant to this discussion:</a:t>
            </a:r>
          </a:p>
          <a:p>
            <a:pPr marL="174982" indent="-174982">
              <a:buFont typeface="Arial" panose="020B0604020202020204" pitchFamily="34" charset="0"/>
              <a:buChar char="•"/>
            </a:pPr>
            <a:r>
              <a:rPr lang="en-US" baseline="0" dirty="0"/>
              <a:t>Openness to faces</a:t>
            </a:r>
            <a:endParaRPr lang="en-US" dirty="0"/>
          </a:p>
          <a:p>
            <a:pPr marL="174982" indent="-174982">
              <a:buFont typeface="Arial" panose="020B0604020202020204" pitchFamily="34" charset="0"/>
              <a:buChar char="•"/>
            </a:pPr>
            <a:r>
              <a:rPr lang="en-US" dirty="0"/>
              <a:t>Capacity for ethical response to others</a:t>
            </a:r>
          </a:p>
        </p:txBody>
      </p:sp>
      <p:sp>
        <p:nvSpPr>
          <p:cNvPr id="4" name="Slide Number Placeholder 3"/>
          <p:cNvSpPr>
            <a:spLocks noGrp="1"/>
          </p:cNvSpPr>
          <p:nvPr>
            <p:ph type="sldNum" sz="quarter" idx="10"/>
          </p:nvPr>
        </p:nvSpPr>
        <p:spPr/>
        <p:txBody>
          <a:bodyPr/>
          <a:lstStyle/>
          <a:p>
            <a:fld id="{FB73B0E4-DE34-47A0-A5F2-41444F5A0B7C}" type="slidenum">
              <a:rPr lang="en-US" smtClean="0"/>
              <a:t>6</a:t>
            </a:fld>
            <a:endParaRPr lang="en-US"/>
          </a:p>
        </p:txBody>
      </p:sp>
    </p:spTree>
    <p:extLst>
      <p:ext uri="{BB962C8B-B14F-4D97-AF65-F5344CB8AC3E}">
        <p14:creationId xmlns:p14="http://schemas.microsoft.com/office/powerpoint/2010/main" val="32978795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Face in infancy:</a:t>
            </a:r>
          </a:p>
          <a:p>
            <a:pPr marL="641600" lvl="1" indent="-174982">
              <a:buFont typeface="Arial" panose="020B0604020202020204" pitchFamily="34" charset="0"/>
              <a:buChar char="•"/>
            </a:pPr>
            <a:r>
              <a:rPr lang="en-US" dirty="0"/>
              <a:t>Likely</a:t>
            </a:r>
            <a:r>
              <a:rPr lang="en-US" baseline="0" dirty="0"/>
              <a:t> bias for faces in built-in (dedicated brain area for processing, preference even prenatally)</a:t>
            </a:r>
          </a:p>
          <a:p>
            <a:pPr marL="641600" lvl="1" indent="-174982">
              <a:buFont typeface="Arial" panose="020B0604020202020204" pitchFamily="34" charset="0"/>
              <a:buChar char="•"/>
            </a:pPr>
            <a:r>
              <a:rPr lang="en-US" baseline="0" dirty="0"/>
              <a:t>Still Face experiments</a:t>
            </a:r>
          </a:p>
          <a:p>
            <a:pPr marL="466618" lvl="1"/>
            <a:endParaRPr lang="en-US" baseline="0" dirty="0"/>
          </a:p>
          <a:p>
            <a:pPr marL="174982" indent="-174982">
              <a:buFont typeface="Arial" panose="020B0604020202020204" pitchFamily="34" charset="0"/>
              <a:buChar char="•"/>
            </a:pPr>
            <a:r>
              <a:rPr lang="en-US" dirty="0"/>
              <a:t>Mechanism by which F2F contact leads to attachment</a:t>
            </a:r>
          </a:p>
          <a:p>
            <a:pPr marL="641600" lvl="1" indent="-174982">
              <a:buFont typeface="Arial" panose="020B0604020202020204" pitchFamily="34" charset="0"/>
              <a:buChar char="•"/>
            </a:pPr>
            <a:r>
              <a:rPr lang="en-US" dirty="0"/>
              <a:t>Oxytocin (clear</a:t>
            </a:r>
            <a:r>
              <a:rPr lang="en-US" baseline="0" dirty="0"/>
              <a:t> that O leads to face/eye contact, some evidence that face/eye contact increases O)</a:t>
            </a:r>
          </a:p>
          <a:p>
            <a:pPr marL="641600" lvl="1" indent="-174982">
              <a:buFont typeface="Arial" panose="020B0604020202020204" pitchFamily="34" charset="0"/>
              <a:buChar char="•"/>
            </a:pPr>
            <a:r>
              <a:rPr lang="en-US" baseline="0" dirty="0"/>
              <a:t>IWMs: I am safe, worthy of care, can trust my environment; others will respond to me and are worthy of attention</a:t>
            </a:r>
          </a:p>
          <a:p>
            <a:pPr marL="466618" lvl="1"/>
            <a:endParaRPr lang="en-US" baseline="0" dirty="0"/>
          </a:p>
          <a:p>
            <a:pPr marL="174982" indent="-174982">
              <a:buFont typeface="Arial" panose="020B0604020202020204" pitchFamily="34" charset="0"/>
              <a:buChar char="•"/>
            </a:pPr>
            <a:r>
              <a:rPr lang="en-US" baseline="0" dirty="0"/>
              <a:t>Secure Attachment</a:t>
            </a:r>
          </a:p>
        </p:txBody>
      </p:sp>
      <p:sp>
        <p:nvSpPr>
          <p:cNvPr id="4" name="Slide Number Placeholder 3"/>
          <p:cNvSpPr>
            <a:spLocks noGrp="1"/>
          </p:cNvSpPr>
          <p:nvPr>
            <p:ph type="sldNum" sz="quarter" idx="10"/>
          </p:nvPr>
        </p:nvSpPr>
        <p:spPr/>
        <p:txBody>
          <a:bodyPr/>
          <a:lstStyle/>
          <a:p>
            <a:fld id="{FB73B0E4-DE34-47A0-A5F2-41444F5A0B7C}" type="slidenum">
              <a:rPr lang="en-US" smtClean="0"/>
              <a:t>7</a:t>
            </a:fld>
            <a:endParaRPr lang="en-US"/>
          </a:p>
        </p:txBody>
      </p:sp>
    </p:spTree>
    <p:extLst>
      <p:ext uri="{BB962C8B-B14F-4D97-AF65-F5344CB8AC3E}">
        <p14:creationId xmlns:p14="http://schemas.microsoft.com/office/powerpoint/2010/main" val="54110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73B0E4-DE34-47A0-A5F2-41444F5A0B7C}" type="slidenum">
              <a:rPr lang="en-US" smtClean="0"/>
              <a:t>8</a:t>
            </a:fld>
            <a:endParaRPr lang="en-US"/>
          </a:p>
        </p:txBody>
      </p:sp>
    </p:spTree>
    <p:extLst>
      <p:ext uri="{BB962C8B-B14F-4D97-AF65-F5344CB8AC3E}">
        <p14:creationId xmlns:p14="http://schemas.microsoft.com/office/powerpoint/2010/main" val="2871111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73B0E4-DE34-47A0-A5F2-41444F5A0B7C}" type="slidenum">
              <a:rPr lang="en-US" smtClean="0"/>
              <a:t>11</a:t>
            </a:fld>
            <a:endParaRPr lang="en-US"/>
          </a:p>
        </p:txBody>
      </p:sp>
    </p:spTree>
    <p:extLst>
      <p:ext uri="{BB962C8B-B14F-4D97-AF65-F5344CB8AC3E}">
        <p14:creationId xmlns:p14="http://schemas.microsoft.com/office/powerpoint/2010/main" val="4203229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66D6A-0406-4FF7-BB5E-91894EBF88A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B95343-3042-4ADC-B658-90DF9F6310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72BF859-EACD-46C5-92E8-59E5CD5FFB43}"/>
              </a:ext>
            </a:extLst>
          </p:cNvPr>
          <p:cNvSpPr>
            <a:spLocks noGrp="1"/>
          </p:cNvSpPr>
          <p:nvPr>
            <p:ph type="dt" sz="half" idx="10"/>
          </p:nvPr>
        </p:nvSpPr>
        <p:spPr/>
        <p:txBody>
          <a:bodyPr/>
          <a:lstStyle/>
          <a:p>
            <a:fld id="{0DDEEB3C-D39C-4713-86E3-8EB831411287}" type="datetimeFigureOut">
              <a:rPr lang="en-US" smtClean="0"/>
              <a:t>4/9/2019</a:t>
            </a:fld>
            <a:endParaRPr lang="en-US"/>
          </a:p>
        </p:txBody>
      </p:sp>
      <p:sp>
        <p:nvSpPr>
          <p:cNvPr id="5" name="Footer Placeholder 4">
            <a:extLst>
              <a:ext uri="{FF2B5EF4-FFF2-40B4-BE49-F238E27FC236}">
                <a16:creationId xmlns:a16="http://schemas.microsoft.com/office/drawing/2014/main" id="{2C7B931F-F15B-49CE-9BCC-F2DB58405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09F079-BAB7-4798-BF28-6C86F4ABC4FE}"/>
              </a:ext>
            </a:extLst>
          </p:cNvPr>
          <p:cNvSpPr>
            <a:spLocks noGrp="1"/>
          </p:cNvSpPr>
          <p:nvPr>
            <p:ph type="sldNum" sz="quarter" idx="12"/>
          </p:nvPr>
        </p:nvSpPr>
        <p:spPr/>
        <p:txBody>
          <a:bodyPr/>
          <a:lstStyle/>
          <a:p>
            <a:fld id="{867270B6-CFA3-4FB5-BCFF-058044D22CE1}" type="slidenum">
              <a:rPr lang="en-US" smtClean="0"/>
              <a:t>‹#›</a:t>
            </a:fld>
            <a:endParaRPr lang="en-US"/>
          </a:p>
        </p:txBody>
      </p:sp>
    </p:spTree>
    <p:extLst>
      <p:ext uri="{BB962C8B-B14F-4D97-AF65-F5344CB8AC3E}">
        <p14:creationId xmlns:p14="http://schemas.microsoft.com/office/powerpoint/2010/main" val="2273130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92F8D-05A5-4D67-9285-F4EB4237201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D36213D-5D05-41D1-8F45-04C96C7D1DE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644962-7A25-4BD5-B023-BFCB93F201D2}"/>
              </a:ext>
            </a:extLst>
          </p:cNvPr>
          <p:cNvSpPr>
            <a:spLocks noGrp="1"/>
          </p:cNvSpPr>
          <p:nvPr>
            <p:ph type="dt" sz="half" idx="10"/>
          </p:nvPr>
        </p:nvSpPr>
        <p:spPr/>
        <p:txBody>
          <a:bodyPr/>
          <a:lstStyle/>
          <a:p>
            <a:fld id="{0DDEEB3C-D39C-4713-86E3-8EB831411287}" type="datetimeFigureOut">
              <a:rPr lang="en-US" smtClean="0"/>
              <a:t>4/9/2019</a:t>
            </a:fld>
            <a:endParaRPr lang="en-US"/>
          </a:p>
        </p:txBody>
      </p:sp>
      <p:sp>
        <p:nvSpPr>
          <p:cNvPr id="5" name="Footer Placeholder 4">
            <a:extLst>
              <a:ext uri="{FF2B5EF4-FFF2-40B4-BE49-F238E27FC236}">
                <a16:creationId xmlns:a16="http://schemas.microsoft.com/office/drawing/2014/main" id="{0B539D39-BDBC-4842-B263-2128B51EC0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BF1821-9A89-4570-B3D9-5F02A1F1B0BF}"/>
              </a:ext>
            </a:extLst>
          </p:cNvPr>
          <p:cNvSpPr>
            <a:spLocks noGrp="1"/>
          </p:cNvSpPr>
          <p:nvPr>
            <p:ph type="sldNum" sz="quarter" idx="12"/>
          </p:nvPr>
        </p:nvSpPr>
        <p:spPr/>
        <p:txBody>
          <a:bodyPr/>
          <a:lstStyle/>
          <a:p>
            <a:fld id="{867270B6-CFA3-4FB5-BCFF-058044D22CE1}" type="slidenum">
              <a:rPr lang="en-US" smtClean="0"/>
              <a:t>‹#›</a:t>
            </a:fld>
            <a:endParaRPr lang="en-US"/>
          </a:p>
        </p:txBody>
      </p:sp>
    </p:spTree>
    <p:extLst>
      <p:ext uri="{BB962C8B-B14F-4D97-AF65-F5344CB8AC3E}">
        <p14:creationId xmlns:p14="http://schemas.microsoft.com/office/powerpoint/2010/main" val="1576625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297A8C-C4FD-49EC-B4E3-FA47DEA2419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2A9F076-453F-4176-ACC4-09290E3EAC6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F43C36-D6D3-4E49-9D94-3D2214300641}"/>
              </a:ext>
            </a:extLst>
          </p:cNvPr>
          <p:cNvSpPr>
            <a:spLocks noGrp="1"/>
          </p:cNvSpPr>
          <p:nvPr>
            <p:ph type="dt" sz="half" idx="10"/>
          </p:nvPr>
        </p:nvSpPr>
        <p:spPr/>
        <p:txBody>
          <a:bodyPr/>
          <a:lstStyle/>
          <a:p>
            <a:fld id="{0DDEEB3C-D39C-4713-86E3-8EB831411287}" type="datetimeFigureOut">
              <a:rPr lang="en-US" smtClean="0"/>
              <a:t>4/9/2019</a:t>
            </a:fld>
            <a:endParaRPr lang="en-US"/>
          </a:p>
        </p:txBody>
      </p:sp>
      <p:sp>
        <p:nvSpPr>
          <p:cNvPr id="5" name="Footer Placeholder 4">
            <a:extLst>
              <a:ext uri="{FF2B5EF4-FFF2-40B4-BE49-F238E27FC236}">
                <a16:creationId xmlns:a16="http://schemas.microsoft.com/office/drawing/2014/main" id="{E906084C-8D82-44E6-8A75-71C1C35109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589370-4D06-4C93-8754-5F843A7A77AC}"/>
              </a:ext>
            </a:extLst>
          </p:cNvPr>
          <p:cNvSpPr>
            <a:spLocks noGrp="1"/>
          </p:cNvSpPr>
          <p:nvPr>
            <p:ph type="sldNum" sz="quarter" idx="12"/>
          </p:nvPr>
        </p:nvSpPr>
        <p:spPr/>
        <p:txBody>
          <a:bodyPr/>
          <a:lstStyle/>
          <a:p>
            <a:fld id="{867270B6-CFA3-4FB5-BCFF-058044D22CE1}" type="slidenum">
              <a:rPr lang="en-US" smtClean="0"/>
              <a:t>‹#›</a:t>
            </a:fld>
            <a:endParaRPr lang="en-US"/>
          </a:p>
        </p:txBody>
      </p:sp>
    </p:spTree>
    <p:extLst>
      <p:ext uri="{BB962C8B-B14F-4D97-AF65-F5344CB8AC3E}">
        <p14:creationId xmlns:p14="http://schemas.microsoft.com/office/powerpoint/2010/main" val="3760490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CF268-5A0A-4BF8-90BD-DB45386F7E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77D4E7-A0CD-45CB-AABF-8F29832F7AA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A65196-BDBF-4950-A331-A4716E92A1D5}"/>
              </a:ext>
            </a:extLst>
          </p:cNvPr>
          <p:cNvSpPr>
            <a:spLocks noGrp="1"/>
          </p:cNvSpPr>
          <p:nvPr>
            <p:ph type="dt" sz="half" idx="10"/>
          </p:nvPr>
        </p:nvSpPr>
        <p:spPr/>
        <p:txBody>
          <a:bodyPr/>
          <a:lstStyle/>
          <a:p>
            <a:fld id="{0DDEEB3C-D39C-4713-86E3-8EB831411287}" type="datetimeFigureOut">
              <a:rPr lang="en-US" smtClean="0"/>
              <a:t>4/9/2019</a:t>
            </a:fld>
            <a:endParaRPr lang="en-US"/>
          </a:p>
        </p:txBody>
      </p:sp>
      <p:sp>
        <p:nvSpPr>
          <p:cNvPr id="5" name="Footer Placeholder 4">
            <a:extLst>
              <a:ext uri="{FF2B5EF4-FFF2-40B4-BE49-F238E27FC236}">
                <a16:creationId xmlns:a16="http://schemas.microsoft.com/office/drawing/2014/main" id="{90C4E083-1F5C-4DF5-A3C7-CCEAAF47E6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DADFDD-3352-4F42-A39D-62821F6AFFD3}"/>
              </a:ext>
            </a:extLst>
          </p:cNvPr>
          <p:cNvSpPr>
            <a:spLocks noGrp="1"/>
          </p:cNvSpPr>
          <p:nvPr>
            <p:ph type="sldNum" sz="quarter" idx="12"/>
          </p:nvPr>
        </p:nvSpPr>
        <p:spPr/>
        <p:txBody>
          <a:bodyPr/>
          <a:lstStyle/>
          <a:p>
            <a:fld id="{867270B6-CFA3-4FB5-BCFF-058044D22CE1}" type="slidenum">
              <a:rPr lang="en-US" smtClean="0"/>
              <a:t>‹#›</a:t>
            </a:fld>
            <a:endParaRPr lang="en-US"/>
          </a:p>
        </p:txBody>
      </p:sp>
    </p:spTree>
    <p:extLst>
      <p:ext uri="{BB962C8B-B14F-4D97-AF65-F5344CB8AC3E}">
        <p14:creationId xmlns:p14="http://schemas.microsoft.com/office/powerpoint/2010/main" val="895793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A0E5F-90ED-4788-A232-43484262A41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D3ECAC7-1ED2-4D31-B3DE-C109637F78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CED92E1-23AF-49C4-9244-B2844916393F}"/>
              </a:ext>
            </a:extLst>
          </p:cNvPr>
          <p:cNvSpPr>
            <a:spLocks noGrp="1"/>
          </p:cNvSpPr>
          <p:nvPr>
            <p:ph type="dt" sz="half" idx="10"/>
          </p:nvPr>
        </p:nvSpPr>
        <p:spPr/>
        <p:txBody>
          <a:bodyPr/>
          <a:lstStyle/>
          <a:p>
            <a:fld id="{0DDEEB3C-D39C-4713-86E3-8EB831411287}" type="datetimeFigureOut">
              <a:rPr lang="en-US" smtClean="0"/>
              <a:t>4/9/2019</a:t>
            </a:fld>
            <a:endParaRPr lang="en-US"/>
          </a:p>
        </p:txBody>
      </p:sp>
      <p:sp>
        <p:nvSpPr>
          <p:cNvPr id="5" name="Footer Placeholder 4">
            <a:extLst>
              <a:ext uri="{FF2B5EF4-FFF2-40B4-BE49-F238E27FC236}">
                <a16:creationId xmlns:a16="http://schemas.microsoft.com/office/drawing/2014/main" id="{78F36A59-9447-40CB-B1F3-1A13CAA5BB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A06CA7-6466-4BD6-8D94-6B94BE266A08}"/>
              </a:ext>
            </a:extLst>
          </p:cNvPr>
          <p:cNvSpPr>
            <a:spLocks noGrp="1"/>
          </p:cNvSpPr>
          <p:nvPr>
            <p:ph type="sldNum" sz="quarter" idx="12"/>
          </p:nvPr>
        </p:nvSpPr>
        <p:spPr/>
        <p:txBody>
          <a:bodyPr/>
          <a:lstStyle/>
          <a:p>
            <a:fld id="{867270B6-CFA3-4FB5-BCFF-058044D22CE1}" type="slidenum">
              <a:rPr lang="en-US" smtClean="0"/>
              <a:t>‹#›</a:t>
            </a:fld>
            <a:endParaRPr lang="en-US"/>
          </a:p>
        </p:txBody>
      </p:sp>
    </p:spTree>
    <p:extLst>
      <p:ext uri="{BB962C8B-B14F-4D97-AF65-F5344CB8AC3E}">
        <p14:creationId xmlns:p14="http://schemas.microsoft.com/office/powerpoint/2010/main" val="3264707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244FF-7674-4988-89E5-DDA1FAE229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5F8A37-1B2F-4B3C-B83B-B74EC224458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53D1BD-F77C-46B2-B52A-BBA2A9E2EB1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D8A4910-C922-4B3F-8B0C-A9AE6805CAFD}"/>
              </a:ext>
            </a:extLst>
          </p:cNvPr>
          <p:cNvSpPr>
            <a:spLocks noGrp="1"/>
          </p:cNvSpPr>
          <p:nvPr>
            <p:ph type="dt" sz="half" idx="10"/>
          </p:nvPr>
        </p:nvSpPr>
        <p:spPr/>
        <p:txBody>
          <a:bodyPr/>
          <a:lstStyle/>
          <a:p>
            <a:fld id="{0DDEEB3C-D39C-4713-86E3-8EB831411287}" type="datetimeFigureOut">
              <a:rPr lang="en-US" smtClean="0"/>
              <a:t>4/9/2019</a:t>
            </a:fld>
            <a:endParaRPr lang="en-US"/>
          </a:p>
        </p:txBody>
      </p:sp>
      <p:sp>
        <p:nvSpPr>
          <p:cNvPr id="6" name="Footer Placeholder 5">
            <a:extLst>
              <a:ext uri="{FF2B5EF4-FFF2-40B4-BE49-F238E27FC236}">
                <a16:creationId xmlns:a16="http://schemas.microsoft.com/office/drawing/2014/main" id="{31B86200-EF78-4DF7-AE7F-803E363C60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9E9FAE-6028-4887-A4F3-F76A67877E84}"/>
              </a:ext>
            </a:extLst>
          </p:cNvPr>
          <p:cNvSpPr>
            <a:spLocks noGrp="1"/>
          </p:cNvSpPr>
          <p:nvPr>
            <p:ph type="sldNum" sz="quarter" idx="12"/>
          </p:nvPr>
        </p:nvSpPr>
        <p:spPr/>
        <p:txBody>
          <a:bodyPr/>
          <a:lstStyle/>
          <a:p>
            <a:fld id="{867270B6-CFA3-4FB5-BCFF-058044D22CE1}" type="slidenum">
              <a:rPr lang="en-US" smtClean="0"/>
              <a:t>‹#›</a:t>
            </a:fld>
            <a:endParaRPr lang="en-US"/>
          </a:p>
        </p:txBody>
      </p:sp>
    </p:spTree>
    <p:extLst>
      <p:ext uri="{BB962C8B-B14F-4D97-AF65-F5344CB8AC3E}">
        <p14:creationId xmlns:p14="http://schemas.microsoft.com/office/powerpoint/2010/main" val="3254004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9EC0F-B3F3-467C-B1B2-813222F2D04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5047CF7-C03C-4613-92F1-81C09D2548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A14402E-1374-4116-AAAB-5D569161A1A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A09A0A5-0B9F-4FF9-86C8-65BAA99D58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8421953-1B1D-4DB7-B497-4B804CBCFAD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D0A56B2-D0B9-4EFF-B227-3794664A7B72}"/>
              </a:ext>
            </a:extLst>
          </p:cNvPr>
          <p:cNvSpPr>
            <a:spLocks noGrp="1"/>
          </p:cNvSpPr>
          <p:nvPr>
            <p:ph type="dt" sz="half" idx="10"/>
          </p:nvPr>
        </p:nvSpPr>
        <p:spPr/>
        <p:txBody>
          <a:bodyPr/>
          <a:lstStyle/>
          <a:p>
            <a:fld id="{0DDEEB3C-D39C-4713-86E3-8EB831411287}" type="datetimeFigureOut">
              <a:rPr lang="en-US" smtClean="0"/>
              <a:t>4/9/2019</a:t>
            </a:fld>
            <a:endParaRPr lang="en-US"/>
          </a:p>
        </p:txBody>
      </p:sp>
      <p:sp>
        <p:nvSpPr>
          <p:cNvPr id="8" name="Footer Placeholder 7">
            <a:extLst>
              <a:ext uri="{FF2B5EF4-FFF2-40B4-BE49-F238E27FC236}">
                <a16:creationId xmlns:a16="http://schemas.microsoft.com/office/drawing/2014/main" id="{B721BCA0-4A5A-436E-8CCE-0FF73E971AC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581E68B-E585-4F95-8D08-88480566FBDC}"/>
              </a:ext>
            </a:extLst>
          </p:cNvPr>
          <p:cNvSpPr>
            <a:spLocks noGrp="1"/>
          </p:cNvSpPr>
          <p:nvPr>
            <p:ph type="sldNum" sz="quarter" idx="12"/>
          </p:nvPr>
        </p:nvSpPr>
        <p:spPr/>
        <p:txBody>
          <a:bodyPr/>
          <a:lstStyle/>
          <a:p>
            <a:fld id="{867270B6-CFA3-4FB5-BCFF-058044D22CE1}" type="slidenum">
              <a:rPr lang="en-US" smtClean="0"/>
              <a:t>‹#›</a:t>
            </a:fld>
            <a:endParaRPr lang="en-US"/>
          </a:p>
        </p:txBody>
      </p:sp>
    </p:spTree>
    <p:extLst>
      <p:ext uri="{BB962C8B-B14F-4D97-AF65-F5344CB8AC3E}">
        <p14:creationId xmlns:p14="http://schemas.microsoft.com/office/powerpoint/2010/main" val="2900382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F1D22-C3BB-432B-B1D2-A411EFA2E29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1792E95-F653-4448-8431-DDD4F5558F49}"/>
              </a:ext>
            </a:extLst>
          </p:cNvPr>
          <p:cNvSpPr>
            <a:spLocks noGrp="1"/>
          </p:cNvSpPr>
          <p:nvPr>
            <p:ph type="dt" sz="half" idx="10"/>
          </p:nvPr>
        </p:nvSpPr>
        <p:spPr/>
        <p:txBody>
          <a:bodyPr/>
          <a:lstStyle/>
          <a:p>
            <a:fld id="{0DDEEB3C-D39C-4713-86E3-8EB831411287}" type="datetimeFigureOut">
              <a:rPr lang="en-US" smtClean="0"/>
              <a:t>4/9/2019</a:t>
            </a:fld>
            <a:endParaRPr lang="en-US"/>
          </a:p>
        </p:txBody>
      </p:sp>
      <p:sp>
        <p:nvSpPr>
          <p:cNvPr id="4" name="Footer Placeholder 3">
            <a:extLst>
              <a:ext uri="{FF2B5EF4-FFF2-40B4-BE49-F238E27FC236}">
                <a16:creationId xmlns:a16="http://schemas.microsoft.com/office/drawing/2014/main" id="{28670250-59F6-4923-8CBA-DC47FF00D4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1AFF9E5-36FC-405A-BBA2-1D477BD276A4}"/>
              </a:ext>
            </a:extLst>
          </p:cNvPr>
          <p:cNvSpPr>
            <a:spLocks noGrp="1"/>
          </p:cNvSpPr>
          <p:nvPr>
            <p:ph type="sldNum" sz="quarter" idx="12"/>
          </p:nvPr>
        </p:nvSpPr>
        <p:spPr/>
        <p:txBody>
          <a:bodyPr/>
          <a:lstStyle/>
          <a:p>
            <a:fld id="{867270B6-CFA3-4FB5-BCFF-058044D22CE1}" type="slidenum">
              <a:rPr lang="en-US" smtClean="0"/>
              <a:t>‹#›</a:t>
            </a:fld>
            <a:endParaRPr lang="en-US"/>
          </a:p>
        </p:txBody>
      </p:sp>
    </p:spTree>
    <p:extLst>
      <p:ext uri="{BB962C8B-B14F-4D97-AF65-F5344CB8AC3E}">
        <p14:creationId xmlns:p14="http://schemas.microsoft.com/office/powerpoint/2010/main" val="3464466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E08767-2F98-4D85-B15B-5DFA8E416118}"/>
              </a:ext>
            </a:extLst>
          </p:cNvPr>
          <p:cNvSpPr>
            <a:spLocks noGrp="1"/>
          </p:cNvSpPr>
          <p:nvPr>
            <p:ph type="dt" sz="half" idx="10"/>
          </p:nvPr>
        </p:nvSpPr>
        <p:spPr/>
        <p:txBody>
          <a:bodyPr/>
          <a:lstStyle/>
          <a:p>
            <a:fld id="{0DDEEB3C-D39C-4713-86E3-8EB831411287}" type="datetimeFigureOut">
              <a:rPr lang="en-US" smtClean="0"/>
              <a:t>4/9/2019</a:t>
            </a:fld>
            <a:endParaRPr lang="en-US"/>
          </a:p>
        </p:txBody>
      </p:sp>
      <p:sp>
        <p:nvSpPr>
          <p:cNvPr id="3" name="Footer Placeholder 2">
            <a:extLst>
              <a:ext uri="{FF2B5EF4-FFF2-40B4-BE49-F238E27FC236}">
                <a16:creationId xmlns:a16="http://schemas.microsoft.com/office/drawing/2014/main" id="{5BEB995F-5720-442A-85B3-EB0A7FB0562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D3350B9-BA34-4713-8830-A106A8638E12}"/>
              </a:ext>
            </a:extLst>
          </p:cNvPr>
          <p:cNvSpPr>
            <a:spLocks noGrp="1"/>
          </p:cNvSpPr>
          <p:nvPr>
            <p:ph type="sldNum" sz="quarter" idx="12"/>
          </p:nvPr>
        </p:nvSpPr>
        <p:spPr/>
        <p:txBody>
          <a:bodyPr/>
          <a:lstStyle/>
          <a:p>
            <a:fld id="{867270B6-CFA3-4FB5-BCFF-058044D22CE1}" type="slidenum">
              <a:rPr lang="en-US" smtClean="0"/>
              <a:t>‹#›</a:t>
            </a:fld>
            <a:endParaRPr lang="en-US"/>
          </a:p>
        </p:txBody>
      </p:sp>
    </p:spTree>
    <p:extLst>
      <p:ext uri="{BB962C8B-B14F-4D97-AF65-F5344CB8AC3E}">
        <p14:creationId xmlns:p14="http://schemas.microsoft.com/office/powerpoint/2010/main" val="1591386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312F3-473D-4992-80FF-5057C0B72A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0BF046C-11D4-473B-BC48-62056B3703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4F3A9D2-15C1-48C6-A517-395D3AD63A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2D47078-50CE-4234-9691-DAFF59E3F57F}"/>
              </a:ext>
            </a:extLst>
          </p:cNvPr>
          <p:cNvSpPr>
            <a:spLocks noGrp="1"/>
          </p:cNvSpPr>
          <p:nvPr>
            <p:ph type="dt" sz="half" idx="10"/>
          </p:nvPr>
        </p:nvSpPr>
        <p:spPr/>
        <p:txBody>
          <a:bodyPr/>
          <a:lstStyle/>
          <a:p>
            <a:fld id="{0DDEEB3C-D39C-4713-86E3-8EB831411287}" type="datetimeFigureOut">
              <a:rPr lang="en-US" smtClean="0"/>
              <a:t>4/9/2019</a:t>
            </a:fld>
            <a:endParaRPr lang="en-US"/>
          </a:p>
        </p:txBody>
      </p:sp>
      <p:sp>
        <p:nvSpPr>
          <p:cNvPr id="6" name="Footer Placeholder 5">
            <a:extLst>
              <a:ext uri="{FF2B5EF4-FFF2-40B4-BE49-F238E27FC236}">
                <a16:creationId xmlns:a16="http://schemas.microsoft.com/office/drawing/2014/main" id="{DE45EACC-37A9-43FE-9729-372B0E89E4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1D2297-38AA-4333-B23D-C3FDF9AC1DF1}"/>
              </a:ext>
            </a:extLst>
          </p:cNvPr>
          <p:cNvSpPr>
            <a:spLocks noGrp="1"/>
          </p:cNvSpPr>
          <p:nvPr>
            <p:ph type="sldNum" sz="quarter" idx="12"/>
          </p:nvPr>
        </p:nvSpPr>
        <p:spPr/>
        <p:txBody>
          <a:bodyPr/>
          <a:lstStyle/>
          <a:p>
            <a:fld id="{867270B6-CFA3-4FB5-BCFF-058044D22CE1}" type="slidenum">
              <a:rPr lang="en-US" smtClean="0"/>
              <a:t>‹#›</a:t>
            </a:fld>
            <a:endParaRPr lang="en-US"/>
          </a:p>
        </p:txBody>
      </p:sp>
    </p:spTree>
    <p:extLst>
      <p:ext uri="{BB962C8B-B14F-4D97-AF65-F5344CB8AC3E}">
        <p14:creationId xmlns:p14="http://schemas.microsoft.com/office/powerpoint/2010/main" val="2958900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665AC-14CD-4165-9275-DF11AE5395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81ECDF8-94C1-4C3A-9E0B-664316BE7D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A78220B-A8B0-4D56-BD45-4757154FA7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68B734D-CA04-4153-9AF5-2A1908169BA7}"/>
              </a:ext>
            </a:extLst>
          </p:cNvPr>
          <p:cNvSpPr>
            <a:spLocks noGrp="1"/>
          </p:cNvSpPr>
          <p:nvPr>
            <p:ph type="dt" sz="half" idx="10"/>
          </p:nvPr>
        </p:nvSpPr>
        <p:spPr/>
        <p:txBody>
          <a:bodyPr/>
          <a:lstStyle/>
          <a:p>
            <a:fld id="{0DDEEB3C-D39C-4713-86E3-8EB831411287}" type="datetimeFigureOut">
              <a:rPr lang="en-US" smtClean="0"/>
              <a:t>4/9/2019</a:t>
            </a:fld>
            <a:endParaRPr lang="en-US"/>
          </a:p>
        </p:txBody>
      </p:sp>
      <p:sp>
        <p:nvSpPr>
          <p:cNvPr id="6" name="Footer Placeholder 5">
            <a:extLst>
              <a:ext uri="{FF2B5EF4-FFF2-40B4-BE49-F238E27FC236}">
                <a16:creationId xmlns:a16="http://schemas.microsoft.com/office/drawing/2014/main" id="{2F1FBBC4-8E96-4195-86F6-F1F930253E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ADBF36-18E7-4DD6-862A-CBF52E4FEEDF}"/>
              </a:ext>
            </a:extLst>
          </p:cNvPr>
          <p:cNvSpPr>
            <a:spLocks noGrp="1"/>
          </p:cNvSpPr>
          <p:nvPr>
            <p:ph type="sldNum" sz="quarter" idx="12"/>
          </p:nvPr>
        </p:nvSpPr>
        <p:spPr/>
        <p:txBody>
          <a:bodyPr/>
          <a:lstStyle/>
          <a:p>
            <a:fld id="{867270B6-CFA3-4FB5-BCFF-058044D22CE1}" type="slidenum">
              <a:rPr lang="en-US" smtClean="0"/>
              <a:t>‹#›</a:t>
            </a:fld>
            <a:endParaRPr lang="en-US"/>
          </a:p>
        </p:txBody>
      </p:sp>
    </p:spTree>
    <p:extLst>
      <p:ext uri="{BB962C8B-B14F-4D97-AF65-F5344CB8AC3E}">
        <p14:creationId xmlns:p14="http://schemas.microsoft.com/office/powerpoint/2010/main" val="1609457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BA21AF-5582-4A91-8969-50CD75240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894A9D3-E991-48D1-9B2C-96E31B96FCC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829A45-F741-4137-9D52-F3C2CFA8A7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DEEB3C-D39C-4713-86E3-8EB831411287}" type="datetimeFigureOut">
              <a:rPr lang="en-US" smtClean="0"/>
              <a:t>4/9/2019</a:t>
            </a:fld>
            <a:endParaRPr lang="en-US"/>
          </a:p>
        </p:txBody>
      </p:sp>
      <p:sp>
        <p:nvSpPr>
          <p:cNvPr id="5" name="Footer Placeholder 4">
            <a:extLst>
              <a:ext uri="{FF2B5EF4-FFF2-40B4-BE49-F238E27FC236}">
                <a16:creationId xmlns:a16="http://schemas.microsoft.com/office/drawing/2014/main" id="{071A96EE-7949-4EDF-93B1-FD9301DB5B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1B14046-0DDD-4F01-86A3-2E8C62E57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7270B6-CFA3-4FB5-BCFF-058044D22CE1}" type="slidenum">
              <a:rPr lang="en-US" smtClean="0"/>
              <a:t>‹#›</a:t>
            </a:fld>
            <a:endParaRPr lang="en-US"/>
          </a:p>
        </p:txBody>
      </p:sp>
    </p:spTree>
    <p:extLst>
      <p:ext uri="{BB962C8B-B14F-4D97-AF65-F5344CB8AC3E}">
        <p14:creationId xmlns:p14="http://schemas.microsoft.com/office/powerpoint/2010/main" val="3589267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14452" y="1009284"/>
            <a:ext cx="2251578" cy="23341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75960" y="4971278"/>
            <a:ext cx="640080" cy="0"/>
          </a:xfrm>
          <a:prstGeom prst="line">
            <a:avLst/>
          </a:prstGeom>
          <a:ln w="25400">
            <a:solidFill>
              <a:srgbClr val="404040"/>
            </a:solidFill>
          </a:ln>
        </p:spPr>
        <p:style>
          <a:lnRef idx="1">
            <a:schemeClr val="accent1"/>
          </a:lnRef>
          <a:fillRef idx="0">
            <a:schemeClr val="accent1"/>
          </a:fillRef>
          <a:effectRef idx="0">
            <a:schemeClr val="accent1"/>
          </a:effectRef>
          <a:fontRef idx="minor">
            <a:schemeClr val="tx1"/>
          </a:fontRef>
        </p:style>
      </p:cxnSp>
      <p:pic>
        <p:nvPicPr>
          <p:cNvPr id="16" name="Picture 15">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rcRect l="45787" t="36259" r="26563" b="14705"/>
          <a:stretch>
            <a:fillRect/>
          </a:stretch>
        </p:blipFill>
        <p:spPr>
          <a:xfrm flipH="1">
            <a:off x="5006744" y="983882"/>
            <a:ext cx="2365326" cy="2359542"/>
          </a:xfrm>
          <a:custGeom>
            <a:avLst/>
            <a:gdLst>
              <a:gd name="connsiteX0" fmla="*/ 3371112 w 3371112"/>
              <a:gd name="connsiteY0" fmla="*/ 0 h 3362868"/>
              <a:gd name="connsiteX1" fmla="*/ 0 w 3371112"/>
              <a:gd name="connsiteY1" fmla="*/ 0 h 3362868"/>
              <a:gd name="connsiteX2" fmla="*/ 0 w 3371112"/>
              <a:gd name="connsiteY2" fmla="*/ 3362868 h 3362868"/>
              <a:gd name="connsiteX3" fmla="*/ 3371112 w 3371112"/>
              <a:gd name="connsiteY3" fmla="*/ 3362868 h 3362868"/>
            </a:gdLst>
            <a:ahLst/>
            <a:cxnLst>
              <a:cxn ang="0">
                <a:pos x="connsiteX0" y="connsiteY0"/>
              </a:cxn>
              <a:cxn ang="0">
                <a:pos x="connsiteX1" y="connsiteY1"/>
              </a:cxn>
              <a:cxn ang="0">
                <a:pos x="connsiteX2" y="connsiteY2"/>
              </a:cxn>
              <a:cxn ang="0">
                <a:pos x="connsiteX3" y="connsiteY3"/>
              </a:cxn>
            </a:cxnLst>
            <a:rect l="l" t="t" r="r" b="b"/>
            <a:pathLst>
              <a:path w="3371112" h="3362868">
                <a:moveTo>
                  <a:pt x="3371112" y="0"/>
                </a:moveTo>
                <a:lnTo>
                  <a:pt x="0" y="0"/>
                </a:lnTo>
                <a:lnTo>
                  <a:pt x="0" y="3362868"/>
                </a:lnTo>
                <a:lnTo>
                  <a:pt x="3371112" y="3362868"/>
                </a:lnTo>
                <a:close/>
              </a:path>
            </a:pathLst>
          </a:custGeom>
        </p:spPr>
      </p:pic>
      <p:sp>
        <p:nvSpPr>
          <p:cNvPr id="18" name="Oval 17">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7592" y="1268361"/>
            <a:ext cx="1956816" cy="1953058"/>
          </a:xfrm>
          <a:prstGeom prst="ellipse">
            <a:avLst/>
          </a:prstGeom>
          <a:solidFill>
            <a:srgbClr val="FFFF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 up of a logo&#10;&#10;Description generated with very high confidence">
            <a:extLst>
              <a:ext uri="{FF2B5EF4-FFF2-40B4-BE49-F238E27FC236}">
                <a16:creationId xmlns:a16="http://schemas.microsoft.com/office/drawing/2014/main" id="{EDC261F8-944F-43AF-8D08-B1F7E8CB4DE6}"/>
              </a:ext>
            </a:extLst>
          </p:cNvPr>
          <p:cNvPicPr>
            <a:picLocks noChangeAspect="1"/>
          </p:cNvPicPr>
          <p:nvPr/>
        </p:nvPicPr>
        <p:blipFill rotWithShape="1">
          <a:blip r:embed="rId4">
            <a:alphaModFix/>
            <a:extLst>
              <a:ext uri="{28A0092B-C50C-407E-A947-70E740481C1C}">
                <a14:useLocalDpi xmlns:a14="http://schemas.microsoft.com/office/drawing/2010/main" val="0"/>
              </a:ext>
            </a:extLst>
          </a:blip>
          <a:srcRect/>
          <a:stretch/>
        </p:blipFill>
        <p:spPr>
          <a:xfrm>
            <a:off x="5181600" y="1330490"/>
            <a:ext cx="1828800" cy="1828800"/>
          </a:xfrm>
          <a:custGeom>
            <a:avLst/>
            <a:gdLst>
              <a:gd name="connsiteX0" fmla="*/ 3028805 w 6057610"/>
              <a:gd name="connsiteY0" fmla="*/ 0 h 6057610"/>
              <a:gd name="connsiteX1" fmla="*/ 6057610 w 6057610"/>
              <a:gd name="connsiteY1" fmla="*/ 3028805 h 6057610"/>
              <a:gd name="connsiteX2" fmla="*/ 3028805 w 6057610"/>
              <a:gd name="connsiteY2" fmla="*/ 6057610 h 6057610"/>
              <a:gd name="connsiteX3" fmla="*/ 0 w 6057610"/>
              <a:gd name="connsiteY3" fmla="*/ 3028805 h 6057610"/>
              <a:gd name="connsiteX4" fmla="*/ 3028805 w 6057610"/>
              <a:gd name="connsiteY4" fmla="*/ 0 h 605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sp>
        <p:nvSpPr>
          <p:cNvPr id="2" name="Title 1">
            <a:extLst>
              <a:ext uri="{FF2B5EF4-FFF2-40B4-BE49-F238E27FC236}">
                <a16:creationId xmlns:a16="http://schemas.microsoft.com/office/drawing/2014/main" id="{E7A71207-13EE-4D54-A687-3210D5092D02}"/>
              </a:ext>
            </a:extLst>
          </p:cNvPr>
          <p:cNvSpPr>
            <a:spLocks noGrp="1"/>
          </p:cNvSpPr>
          <p:nvPr>
            <p:ph type="ctrTitle"/>
          </p:nvPr>
        </p:nvSpPr>
        <p:spPr>
          <a:xfrm>
            <a:off x="1382597" y="3424348"/>
            <a:ext cx="9426806" cy="1424410"/>
          </a:xfrm>
        </p:spPr>
        <p:txBody>
          <a:bodyPr anchor="b">
            <a:normAutofit/>
          </a:bodyPr>
          <a:lstStyle/>
          <a:p>
            <a:r>
              <a:rPr lang="en-US" sz="5400" cap="all" dirty="0">
                <a:solidFill>
                  <a:schemeClr val="accent1"/>
                </a:solidFill>
              </a:rPr>
              <a:t>Levinas across the lifespan</a:t>
            </a:r>
            <a:endParaRPr lang="en-US" dirty="0">
              <a:solidFill>
                <a:schemeClr val="accent1"/>
              </a:solidFill>
            </a:endParaRPr>
          </a:p>
        </p:txBody>
      </p:sp>
      <p:sp>
        <p:nvSpPr>
          <p:cNvPr id="3" name="Subtitle 2">
            <a:extLst>
              <a:ext uri="{FF2B5EF4-FFF2-40B4-BE49-F238E27FC236}">
                <a16:creationId xmlns:a16="http://schemas.microsoft.com/office/drawing/2014/main" id="{CC123306-FE62-4F7E-8CE5-6145519F94D5}"/>
              </a:ext>
            </a:extLst>
          </p:cNvPr>
          <p:cNvSpPr>
            <a:spLocks noGrp="1"/>
          </p:cNvSpPr>
          <p:nvPr>
            <p:ph type="subTitle" idx="1"/>
          </p:nvPr>
        </p:nvSpPr>
        <p:spPr>
          <a:xfrm>
            <a:off x="1382597" y="5121033"/>
            <a:ext cx="9426806" cy="564199"/>
          </a:xfrm>
        </p:spPr>
        <p:txBody>
          <a:bodyPr>
            <a:normAutofit/>
          </a:bodyPr>
          <a:lstStyle/>
          <a:p>
            <a:r>
              <a:rPr lang="en-US" sz="2800" cap="small" dirty="0">
                <a:solidFill>
                  <a:schemeClr val="accent2"/>
                </a:solidFill>
              </a:rPr>
              <a:t>Dr. Elizabeth Gassin | Dr. Chad Maxson</a:t>
            </a:r>
            <a:endParaRPr lang="en-US" sz="2800" cap="small" dirty="0">
              <a:solidFill>
                <a:schemeClr val="bg2">
                  <a:lumMod val="75000"/>
                </a:schemeClr>
              </a:solidFill>
            </a:endParaRPr>
          </a:p>
        </p:txBody>
      </p:sp>
    </p:spTree>
    <p:extLst>
      <p:ext uri="{BB962C8B-B14F-4D97-AF65-F5344CB8AC3E}">
        <p14:creationId xmlns:p14="http://schemas.microsoft.com/office/powerpoint/2010/main" val="36176809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85723"/>
          </a:xfrm>
        </p:spPr>
        <p:txBody>
          <a:bodyPr/>
          <a:lstStyle/>
          <a:p>
            <a:pPr algn="ctr"/>
            <a:r>
              <a:rPr lang="en-US" dirty="0">
                <a:solidFill>
                  <a:schemeClr val="accent2">
                    <a:lumMod val="20000"/>
                    <a:lumOff val="80000"/>
                  </a:schemeClr>
                </a:solidFill>
              </a:rPr>
              <a:t>Conclusions</a:t>
            </a:r>
          </a:p>
        </p:txBody>
      </p:sp>
      <p:sp>
        <p:nvSpPr>
          <p:cNvPr id="3" name="Content Placeholder 2"/>
          <p:cNvSpPr>
            <a:spLocks noGrp="1"/>
          </p:cNvSpPr>
          <p:nvPr>
            <p:ph idx="1"/>
          </p:nvPr>
        </p:nvSpPr>
        <p:spPr>
          <a:xfrm>
            <a:off x="585216" y="1450848"/>
            <a:ext cx="11155680" cy="4726115"/>
          </a:xfrm>
        </p:spPr>
        <p:txBody>
          <a:bodyPr>
            <a:normAutofit lnSpcReduction="10000"/>
          </a:bodyPr>
          <a:lstStyle/>
          <a:p>
            <a:r>
              <a:rPr lang="en-US" dirty="0">
                <a:solidFill>
                  <a:schemeClr val="accent2">
                    <a:lumMod val="20000"/>
                    <a:lumOff val="80000"/>
                  </a:schemeClr>
                </a:solidFill>
              </a:rPr>
              <a:t>Research from developmental psychology suggests that not only does the face of the other command an ethical response, but that it is one of the main sources of our capacity to make that response. Per </a:t>
            </a:r>
            <a:r>
              <a:rPr lang="en-US" dirty="0" err="1">
                <a:solidFill>
                  <a:schemeClr val="accent2">
                    <a:lumMod val="20000"/>
                    <a:lumOff val="80000"/>
                  </a:schemeClr>
                </a:solidFill>
              </a:rPr>
              <a:t>Levinas</a:t>
            </a:r>
            <a:r>
              <a:rPr lang="en-US" dirty="0">
                <a:solidFill>
                  <a:schemeClr val="accent2">
                    <a:lumMod val="20000"/>
                    <a:lumOff val="80000"/>
                  </a:schemeClr>
                </a:solidFill>
              </a:rPr>
              <a:t>, the vulnerable face of the other commands an ethical response. Per psychological research on infants and others, the development of that ethical response is rooted in experience with a responsive, reliable face of the other. </a:t>
            </a:r>
          </a:p>
          <a:p>
            <a:r>
              <a:rPr lang="en-US" dirty="0">
                <a:solidFill>
                  <a:schemeClr val="accent2">
                    <a:lumMod val="20000"/>
                    <a:lumOff val="80000"/>
                  </a:schemeClr>
                </a:solidFill>
              </a:rPr>
              <a:t>Levinas provides a phenomenological analysis of the ethical demands that the infant’s face imposes upon parents.</a:t>
            </a:r>
          </a:p>
          <a:p>
            <a:r>
              <a:rPr lang="en-US" dirty="0">
                <a:solidFill>
                  <a:schemeClr val="accent2">
                    <a:lumMod val="20000"/>
                    <a:lumOff val="80000"/>
                  </a:schemeClr>
                </a:solidFill>
              </a:rPr>
              <a:t>Developmental psychology challenges </a:t>
            </a:r>
            <a:r>
              <a:rPr lang="en-US" dirty="0" err="1">
                <a:solidFill>
                  <a:schemeClr val="accent2">
                    <a:lumMod val="20000"/>
                    <a:lumOff val="80000"/>
                  </a:schemeClr>
                </a:solidFill>
              </a:rPr>
              <a:t>Levinas</a:t>
            </a:r>
            <a:r>
              <a:rPr lang="en-US" dirty="0">
                <a:solidFill>
                  <a:schemeClr val="accent2">
                    <a:lumMod val="20000"/>
                    <a:lumOff val="80000"/>
                  </a:schemeClr>
                </a:solidFill>
              </a:rPr>
              <a:t> to realize that the relationship between ethics and face may not be the same at every life stage.</a:t>
            </a:r>
          </a:p>
        </p:txBody>
      </p:sp>
    </p:spTree>
    <p:extLst>
      <p:ext uri="{BB962C8B-B14F-4D97-AF65-F5344CB8AC3E}">
        <p14:creationId xmlns:p14="http://schemas.microsoft.com/office/powerpoint/2010/main" val="64583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62584" y="393261"/>
            <a:ext cx="10515600" cy="844696"/>
          </a:xfrm>
        </p:spPr>
        <p:txBody>
          <a:bodyPr/>
          <a:lstStyle/>
          <a:p>
            <a:pPr algn="ctr"/>
            <a:r>
              <a:rPr lang="en-US" dirty="0">
                <a:solidFill>
                  <a:schemeClr val="accent2">
                    <a:lumMod val="20000"/>
                    <a:lumOff val="80000"/>
                  </a:schemeClr>
                </a:solidFill>
              </a:rPr>
              <a:t>References</a:t>
            </a:r>
          </a:p>
        </p:txBody>
      </p:sp>
      <p:sp>
        <p:nvSpPr>
          <p:cNvPr id="3" name="Content Placeholder 2"/>
          <p:cNvSpPr>
            <a:spLocks noGrp="1"/>
          </p:cNvSpPr>
          <p:nvPr>
            <p:ph idx="1"/>
          </p:nvPr>
        </p:nvSpPr>
        <p:spPr>
          <a:xfrm>
            <a:off x="422031" y="1448972"/>
            <a:ext cx="11465169" cy="5037172"/>
          </a:xfrm>
        </p:spPr>
        <p:txBody>
          <a:bodyPr>
            <a:normAutofit lnSpcReduction="10000"/>
          </a:bodyPr>
          <a:lstStyle/>
          <a:p>
            <a:r>
              <a:rPr lang="en-US" sz="2000" dirty="0">
                <a:solidFill>
                  <a:schemeClr val="accent2">
                    <a:lumMod val="20000"/>
                    <a:lumOff val="80000"/>
                  </a:schemeClr>
                </a:solidFill>
              </a:rPr>
              <a:t>Bretherton, I., &amp; </a:t>
            </a:r>
            <a:r>
              <a:rPr lang="en-US" sz="2000" dirty="0" err="1">
                <a:solidFill>
                  <a:schemeClr val="accent2">
                    <a:lumMod val="20000"/>
                    <a:lumOff val="80000"/>
                  </a:schemeClr>
                </a:solidFill>
              </a:rPr>
              <a:t>Munholland</a:t>
            </a:r>
            <a:r>
              <a:rPr lang="en-US" sz="2000" dirty="0">
                <a:solidFill>
                  <a:schemeClr val="accent2">
                    <a:lumMod val="20000"/>
                    <a:lumOff val="80000"/>
                  </a:schemeClr>
                </a:solidFill>
              </a:rPr>
              <a:t>, K. (2016). The internal working model construct in light of contemporary neuroimaging research. In J. Cassidy &amp; P. Shaver (Eds.), </a:t>
            </a:r>
            <a:r>
              <a:rPr lang="en-US" sz="2000" i="1" dirty="0">
                <a:solidFill>
                  <a:schemeClr val="accent2">
                    <a:lumMod val="20000"/>
                    <a:lumOff val="80000"/>
                  </a:schemeClr>
                </a:solidFill>
              </a:rPr>
              <a:t>Handbook of attachment: Theory, research, and clinical applications</a:t>
            </a:r>
            <a:r>
              <a:rPr lang="en-US" sz="2000" dirty="0">
                <a:solidFill>
                  <a:schemeClr val="accent2">
                    <a:lumMod val="20000"/>
                    <a:lumOff val="80000"/>
                  </a:schemeClr>
                </a:solidFill>
              </a:rPr>
              <a:t> (pp. 63-88), New York, NY: Guilford Press.</a:t>
            </a:r>
          </a:p>
          <a:p>
            <a:r>
              <a:rPr lang="en-US" sz="2000" dirty="0" err="1">
                <a:solidFill>
                  <a:schemeClr val="accent2">
                    <a:lumMod val="20000"/>
                    <a:lumOff val="80000"/>
                  </a:schemeClr>
                </a:solidFill>
              </a:rPr>
              <a:t>Dykas</a:t>
            </a:r>
            <a:r>
              <a:rPr lang="en-US" sz="2000" dirty="0">
                <a:solidFill>
                  <a:schemeClr val="accent2">
                    <a:lumMod val="20000"/>
                    <a:lumOff val="80000"/>
                  </a:schemeClr>
                </a:solidFill>
              </a:rPr>
              <a:t>, M., &amp; Cassidy, J. (2011). Attachment and the processing of social information across the lifespan: Theory and evidence. </a:t>
            </a:r>
            <a:r>
              <a:rPr lang="en-US" sz="2000" i="1" dirty="0">
                <a:solidFill>
                  <a:schemeClr val="accent2">
                    <a:lumMod val="20000"/>
                    <a:lumOff val="80000"/>
                  </a:schemeClr>
                </a:solidFill>
              </a:rPr>
              <a:t>Psychological Bulletin, 137</a:t>
            </a:r>
            <a:r>
              <a:rPr lang="en-US" sz="2000" dirty="0">
                <a:solidFill>
                  <a:schemeClr val="accent2">
                    <a:lumMod val="20000"/>
                    <a:lumOff val="80000"/>
                  </a:schemeClr>
                </a:solidFill>
              </a:rPr>
              <a:t>, 19-46.</a:t>
            </a:r>
          </a:p>
          <a:p>
            <a:r>
              <a:rPr lang="en-US" sz="2000" dirty="0">
                <a:solidFill>
                  <a:schemeClr val="accent2">
                    <a:lumMod val="20000"/>
                    <a:lumOff val="80000"/>
                  </a:schemeClr>
                </a:solidFill>
              </a:rPr>
              <a:t>Feldman, R., Gordon, I., </a:t>
            </a:r>
            <a:r>
              <a:rPr lang="en-US" sz="2000" dirty="0" err="1">
                <a:solidFill>
                  <a:schemeClr val="accent2">
                    <a:lumMod val="20000"/>
                    <a:lumOff val="80000"/>
                  </a:schemeClr>
                </a:solidFill>
              </a:rPr>
              <a:t>Schneiderman</a:t>
            </a:r>
            <a:r>
              <a:rPr lang="en-US" sz="2000" dirty="0">
                <a:solidFill>
                  <a:schemeClr val="accent2">
                    <a:lumMod val="20000"/>
                    <a:lumOff val="80000"/>
                  </a:schemeClr>
                </a:solidFill>
              </a:rPr>
              <a:t>, I., Weisman, O., &amp; </a:t>
            </a:r>
            <a:r>
              <a:rPr lang="en-US" sz="2000" dirty="0" err="1">
                <a:solidFill>
                  <a:schemeClr val="accent2">
                    <a:lumMod val="20000"/>
                    <a:lumOff val="80000"/>
                  </a:schemeClr>
                </a:solidFill>
              </a:rPr>
              <a:t>Zagory</a:t>
            </a:r>
            <a:r>
              <a:rPr lang="en-US" sz="2000" dirty="0">
                <a:solidFill>
                  <a:schemeClr val="accent2">
                    <a:lumMod val="20000"/>
                    <a:lumOff val="80000"/>
                  </a:schemeClr>
                </a:solidFill>
              </a:rPr>
              <a:t>-Sharon, O. (2010). Natural variations in maternal and paternal care are associated with systematic changes in oxytocin following parent-infant contact. </a:t>
            </a:r>
            <a:r>
              <a:rPr lang="en-US" sz="2000" i="1" dirty="0" err="1">
                <a:solidFill>
                  <a:schemeClr val="accent2">
                    <a:lumMod val="20000"/>
                    <a:lumOff val="80000"/>
                  </a:schemeClr>
                </a:solidFill>
              </a:rPr>
              <a:t>Psychoneuroendocrinology</a:t>
            </a:r>
            <a:r>
              <a:rPr lang="en-US" sz="2000" i="1" dirty="0">
                <a:solidFill>
                  <a:schemeClr val="accent2">
                    <a:lumMod val="20000"/>
                    <a:lumOff val="80000"/>
                  </a:schemeClr>
                </a:solidFill>
              </a:rPr>
              <a:t>, 35</a:t>
            </a:r>
            <a:r>
              <a:rPr lang="en-US" sz="2000" dirty="0">
                <a:solidFill>
                  <a:schemeClr val="accent2">
                    <a:lumMod val="20000"/>
                    <a:lumOff val="80000"/>
                  </a:schemeClr>
                </a:solidFill>
              </a:rPr>
              <a:t>, 1133-1141.</a:t>
            </a:r>
          </a:p>
          <a:p>
            <a:r>
              <a:rPr lang="en-US" sz="2000" dirty="0" err="1">
                <a:solidFill>
                  <a:schemeClr val="accent2">
                    <a:lumMod val="20000"/>
                    <a:lumOff val="80000"/>
                  </a:schemeClr>
                </a:solidFill>
              </a:rPr>
              <a:t>Kochanska</a:t>
            </a:r>
            <a:r>
              <a:rPr lang="en-US" sz="2000" dirty="0">
                <a:solidFill>
                  <a:schemeClr val="accent2">
                    <a:lumMod val="20000"/>
                    <a:lumOff val="80000"/>
                  </a:schemeClr>
                </a:solidFill>
              </a:rPr>
              <a:t>, G., </a:t>
            </a:r>
            <a:r>
              <a:rPr lang="en-US" sz="2000" dirty="0" err="1">
                <a:solidFill>
                  <a:schemeClr val="accent2">
                    <a:lumMod val="20000"/>
                    <a:lumOff val="80000"/>
                  </a:schemeClr>
                </a:solidFill>
              </a:rPr>
              <a:t>Aksan</a:t>
            </a:r>
            <a:r>
              <a:rPr lang="en-US" sz="2000" dirty="0">
                <a:solidFill>
                  <a:schemeClr val="accent2">
                    <a:lumMod val="20000"/>
                    <a:lumOff val="80000"/>
                  </a:schemeClr>
                </a:solidFill>
              </a:rPr>
              <a:t>, N., </a:t>
            </a:r>
            <a:r>
              <a:rPr lang="en-US" sz="2000" dirty="0" err="1">
                <a:solidFill>
                  <a:schemeClr val="accent2">
                    <a:lumMod val="20000"/>
                    <a:lumOff val="80000"/>
                  </a:schemeClr>
                </a:solidFill>
              </a:rPr>
              <a:t>Knaack</a:t>
            </a:r>
            <a:r>
              <a:rPr lang="en-US" sz="2000" dirty="0">
                <a:solidFill>
                  <a:schemeClr val="accent2">
                    <a:lumMod val="20000"/>
                    <a:lumOff val="80000"/>
                  </a:schemeClr>
                </a:solidFill>
              </a:rPr>
              <a:t>, A., &amp; </a:t>
            </a:r>
            <a:r>
              <a:rPr lang="en-US" sz="2000" dirty="0" err="1">
                <a:solidFill>
                  <a:schemeClr val="accent2">
                    <a:lumMod val="20000"/>
                    <a:lumOff val="80000"/>
                  </a:schemeClr>
                </a:solidFill>
              </a:rPr>
              <a:t>Rhines</a:t>
            </a:r>
            <a:r>
              <a:rPr lang="en-US" sz="2000" dirty="0">
                <a:solidFill>
                  <a:schemeClr val="accent2">
                    <a:lumMod val="20000"/>
                    <a:lumOff val="80000"/>
                  </a:schemeClr>
                </a:solidFill>
              </a:rPr>
              <a:t>, H. (2004). Maternal parenting and children’s conscience: Early security as moderator. Child Development, 75, 1229-1242.</a:t>
            </a:r>
          </a:p>
          <a:p>
            <a:r>
              <a:rPr lang="en-US" sz="2000" dirty="0" err="1">
                <a:solidFill>
                  <a:schemeClr val="accent2">
                    <a:lumMod val="20000"/>
                    <a:lumOff val="80000"/>
                  </a:schemeClr>
                </a:solidFill>
              </a:rPr>
              <a:t>Laible</a:t>
            </a:r>
            <a:r>
              <a:rPr lang="en-US" sz="2000" dirty="0">
                <a:solidFill>
                  <a:schemeClr val="accent2">
                    <a:lumMod val="20000"/>
                    <a:lumOff val="80000"/>
                  </a:schemeClr>
                </a:solidFill>
              </a:rPr>
              <a:t>, D., &amp; Thompson, R. (2000). Mother-child discourse, attachment security, shared positive affect, and early conscience development. </a:t>
            </a:r>
            <a:r>
              <a:rPr lang="en-US" sz="2000" i="1" dirty="0">
                <a:solidFill>
                  <a:schemeClr val="accent2">
                    <a:lumMod val="20000"/>
                    <a:lumOff val="80000"/>
                  </a:schemeClr>
                </a:solidFill>
              </a:rPr>
              <a:t>Child Development, 71</a:t>
            </a:r>
            <a:r>
              <a:rPr lang="en-US" sz="2000" dirty="0">
                <a:solidFill>
                  <a:schemeClr val="accent2">
                    <a:lumMod val="20000"/>
                    <a:lumOff val="80000"/>
                  </a:schemeClr>
                </a:solidFill>
              </a:rPr>
              <a:t>, 1424-1440.</a:t>
            </a:r>
          </a:p>
          <a:p>
            <a:r>
              <a:rPr lang="en-US" sz="2000" dirty="0">
                <a:solidFill>
                  <a:schemeClr val="accent2">
                    <a:lumMod val="20000"/>
                    <a:lumOff val="80000"/>
                  </a:schemeClr>
                </a:solidFill>
              </a:rPr>
              <a:t>Levinas, E. (1997). </a:t>
            </a:r>
            <a:r>
              <a:rPr lang="en-US" sz="2000" i="1" dirty="0">
                <a:solidFill>
                  <a:schemeClr val="accent2">
                    <a:lumMod val="20000"/>
                    <a:lumOff val="80000"/>
                  </a:schemeClr>
                </a:solidFill>
              </a:rPr>
              <a:t>Otherwise than being or beyond essence</a:t>
            </a:r>
            <a:r>
              <a:rPr lang="en-US" sz="2000" dirty="0">
                <a:solidFill>
                  <a:schemeClr val="accent2">
                    <a:lumMod val="20000"/>
                    <a:lumOff val="80000"/>
                  </a:schemeClr>
                </a:solidFill>
              </a:rPr>
              <a:t>. Pittsburgh, PA: Duquesne University Press.</a:t>
            </a:r>
          </a:p>
          <a:p>
            <a:r>
              <a:rPr lang="en-US" sz="2000" dirty="0">
                <a:solidFill>
                  <a:schemeClr val="accent2">
                    <a:lumMod val="20000"/>
                    <a:lumOff val="80000"/>
                  </a:schemeClr>
                </a:solidFill>
              </a:rPr>
              <a:t>Levinas, E. (1988). </a:t>
            </a:r>
            <a:r>
              <a:rPr lang="en-US" sz="2000" i="1" dirty="0">
                <a:solidFill>
                  <a:schemeClr val="accent2">
                    <a:lumMod val="20000"/>
                    <a:lumOff val="80000"/>
                  </a:schemeClr>
                </a:solidFill>
              </a:rPr>
              <a:t>Existence and existents</a:t>
            </a:r>
            <a:r>
              <a:rPr lang="en-US" sz="2000" dirty="0">
                <a:solidFill>
                  <a:schemeClr val="accent2">
                    <a:lumMod val="20000"/>
                    <a:lumOff val="80000"/>
                  </a:schemeClr>
                </a:solidFill>
              </a:rPr>
              <a:t>. Pittsburgh, PA: Duquesne University Press.</a:t>
            </a:r>
          </a:p>
          <a:p>
            <a:r>
              <a:rPr lang="en-US" sz="2000" dirty="0">
                <a:solidFill>
                  <a:schemeClr val="accent2">
                    <a:lumMod val="20000"/>
                    <a:lumOff val="80000"/>
                  </a:schemeClr>
                </a:solidFill>
              </a:rPr>
              <a:t>Levinas, E. (1969). </a:t>
            </a:r>
            <a:r>
              <a:rPr lang="en-US" sz="2000" i="1" dirty="0">
                <a:solidFill>
                  <a:schemeClr val="accent2">
                    <a:lumMod val="20000"/>
                    <a:lumOff val="80000"/>
                  </a:schemeClr>
                </a:solidFill>
              </a:rPr>
              <a:t>Totality and infinity: An essay on exteriority</a:t>
            </a:r>
            <a:r>
              <a:rPr lang="en-US" sz="2000" dirty="0">
                <a:solidFill>
                  <a:schemeClr val="accent2">
                    <a:lumMod val="20000"/>
                    <a:lumOff val="80000"/>
                  </a:schemeClr>
                </a:solidFill>
              </a:rPr>
              <a:t>. Pittsburgh, PA: Duquesne </a:t>
            </a:r>
            <a:r>
              <a:rPr lang="en-US" sz="2000" dirty="0" err="1">
                <a:solidFill>
                  <a:schemeClr val="accent2">
                    <a:lumMod val="20000"/>
                    <a:lumOff val="80000"/>
                  </a:schemeClr>
                </a:solidFill>
              </a:rPr>
              <a:t>UniversityPress</a:t>
            </a:r>
            <a:r>
              <a:rPr lang="en-US" sz="2000" dirty="0">
                <a:solidFill>
                  <a:schemeClr val="accent2">
                    <a:lumMod val="20000"/>
                    <a:lumOff val="80000"/>
                  </a:schemeClr>
                </a:solidFill>
              </a:rPr>
              <a:t>. </a:t>
            </a:r>
          </a:p>
        </p:txBody>
      </p:sp>
    </p:spTree>
    <p:extLst>
      <p:ext uri="{BB962C8B-B14F-4D97-AF65-F5344CB8AC3E}">
        <p14:creationId xmlns:p14="http://schemas.microsoft.com/office/powerpoint/2010/main" val="1171399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843" y="759655"/>
            <a:ext cx="11113477" cy="5417308"/>
          </a:xfrm>
        </p:spPr>
        <p:txBody>
          <a:bodyPr/>
          <a:lstStyle/>
          <a:p>
            <a:r>
              <a:rPr lang="en-US" sz="2000" dirty="0">
                <a:solidFill>
                  <a:schemeClr val="accent2">
                    <a:lumMod val="20000"/>
                    <a:lumOff val="80000"/>
                  </a:schemeClr>
                </a:solidFill>
              </a:rPr>
              <a:t>Nagasawa, M., Mitsui, S., </a:t>
            </a:r>
            <a:r>
              <a:rPr lang="en-US" sz="2000" dirty="0" err="1">
                <a:solidFill>
                  <a:schemeClr val="accent2">
                    <a:lumMod val="20000"/>
                    <a:lumOff val="80000"/>
                  </a:schemeClr>
                </a:solidFill>
              </a:rPr>
              <a:t>En</a:t>
            </a:r>
            <a:r>
              <a:rPr lang="en-US" sz="2000" dirty="0">
                <a:solidFill>
                  <a:schemeClr val="accent2">
                    <a:lumMod val="20000"/>
                    <a:lumOff val="80000"/>
                  </a:schemeClr>
                </a:solidFill>
              </a:rPr>
              <a:t>, S., </a:t>
            </a:r>
            <a:r>
              <a:rPr lang="en-US" sz="2000" dirty="0" err="1">
                <a:solidFill>
                  <a:schemeClr val="accent2">
                    <a:lumMod val="20000"/>
                    <a:lumOff val="80000"/>
                  </a:schemeClr>
                </a:solidFill>
              </a:rPr>
              <a:t>Ohtani</a:t>
            </a:r>
            <a:r>
              <a:rPr lang="en-US" sz="2000" dirty="0">
                <a:solidFill>
                  <a:schemeClr val="accent2">
                    <a:lumMod val="20000"/>
                    <a:lumOff val="80000"/>
                  </a:schemeClr>
                </a:solidFill>
              </a:rPr>
              <a:t>, N., </a:t>
            </a:r>
            <a:r>
              <a:rPr lang="en-US" sz="2000" dirty="0" err="1">
                <a:solidFill>
                  <a:schemeClr val="accent2">
                    <a:lumMod val="20000"/>
                    <a:lumOff val="80000"/>
                  </a:schemeClr>
                </a:solidFill>
              </a:rPr>
              <a:t>Ohta</a:t>
            </a:r>
            <a:r>
              <a:rPr lang="en-US" sz="2000" dirty="0">
                <a:solidFill>
                  <a:schemeClr val="accent2">
                    <a:lumMod val="20000"/>
                    <a:lumOff val="80000"/>
                  </a:schemeClr>
                </a:solidFill>
              </a:rPr>
              <a:t>. M., Sakuma, Y., </a:t>
            </a:r>
            <a:r>
              <a:rPr lang="en-US" sz="2000" dirty="0" err="1">
                <a:solidFill>
                  <a:schemeClr val="accent2">
                    <a:lumMod val="20000"/>
                    <a:lumOff val="80000"/>
                  </a:schemeClr>
                </a:solidFill>
              </a:rPr>
              <a:t>Onaka</a:t>
            </a:r>
            <a:r>
              <a:rPr lang="en-US" sz="2000" dirty="0">
                <a:solidFill>
                  <a:schemeClr val="accent2">
                    <a:lumMod val="20000"/>
                    <a:lumOff val="80000"/>
                  </a:schemeClr>
                </a:solidFill>
              </a:rPr>
              <a:t>, T., Mogi, K., &amp; Kikusui, T. (2015). Oxytocin-gaze positive loop and the coevolution of human-dog bonds. </a:t>
            </a:r>
            <a:r>
              <a:rPr lang="en-US" sz="2000" i="1" dirty="0">
                <a:solidFill>
                  <a:schemeClr val="accent2">
                    <a:lumMod val="20000"/>
                    <a:lumOff val="80000"/>
                  </a:schemeClr>
                </a:solidFill>
              </a:rPr>
              <a:t>Science, 348 </a:t>
            </a:r>
            <a:r>
              <a:rPr lang="en-US" sz="2000" dirty="0">
                <a:solidFill>
                  <a:schemeClr val="accent2">
                    <a:lumMod val="20000"/>
                    <a:lumOff val="80000"/>
                  </a:schemeClr>
                </a:solidFill>
              </a:rPr>
              <a:t>(6232) 333-336.</a:t>
            </a:r>
          </a:p>
          <a:p>
            <a:r>
              <a:rPr lang="en-US" sz="2000" dirty="0">
                <a:solidFill>
                  <a:schemeClr val="accent2">
                    <a:lumMod val="20000"/>
                    <a:lumOff val="80000"/>
                  </a:schemeClr>
                </a:solidFill>
              </a:rPr>
              <a:t>Nagy, E., Pilling, K., Watt, R., Pal, A. &amp; </a:t>
            </a:r>
            <a:r>
              <a:rPr lang="en-US" sz="2000" dirty="0" err="1">
                <a:solidFill>
                  <a:schemeClr val="accent2">
                    <a:lumMod val="20000"/>
                    <a:lumOff val="80000"/>
                  </a:schemeClr>
                </a:solidFill>
              </a:rPr>
              <a:t>Orvos</a:t>
            </a:r>
            <a:r>
              <a:rPr lang="en-US" sz="2000" dirty="0">
                <a:solidFill>
                  <a:schemeClr val="accent2">
                    <a:lumMod val="20000"/>
                    <a:lumOff val="80000"/>
                  </a:schemeClr>
                </a:solidFill>
              </a:rPr>
              <a:t>, H. (2017). Neonates’ responses to repeated exposure to a still face. </a:t>
            </a:r>
            <a:r>
              <a:rPr lang="en-US" sz="2000" i="1" dirty="0" err="1">
                <a:solidFill>
                  <a:schemeClr val="accent2">
                    <a:lumMod val="20000"/>
                    <a:lumOff val="80000"/>
                  </a:schemeClr>
                </a:solidFill>
              </a:rPr>
              <a:t>PLoS</a:t>
            </a:r>
            <a:r>
              <a:rPr lang="en-US" sz="2000" i="1" dirty="0">
                <a:solidFill>
                  <a:schemeClr val="accent2">
                    <a:lumMod val="20000"/>
                    <a:lumOff val="80000"/>
                  </a:schemeClr>
                </a:solidFill>
              </a:rPr>
              <a:t> ONE </a:t>
            </a:r>
            <a:r>
              <a:rPr lang="en-US" sz="2000" dirty="0">
                <a:solidFill>
                  <a:schemeClr val="accent2">
                    <a:lumMod val="20000"/>
                    <a:lumOff val="80000"/>
                  </a:schemeClr>
                </a:solidFill>
              </a:rPr>
              <a:t>12 (8): e0181688. https://doi.org/10.1371/journal.pone.0181688</a:t>
            </a:r>
          </a:p>
          <a:p>
            <a:r>
              <a:rPr lang="en-US" sz="2000" dirty="0">
                <a:solidFill>
                  <a:schemeClr val="accent2">
                    <a:lumMod val="20000"/>
                    <a:lumOff val="80000"/>
                  </a:schemeClr>
                </a:solidFill>
              </a:rPr>
              <a:t>Otsuka, Y. (2014). Face recognition in infants: A review of behavioral and near-infrared spectroscopic studies. </a:t>
            </a:r>
            <a:r>
              <a:rPr lang="en-US" sz="2000" i="1" dirty="0">
                <a:solidFill>
                  <a:schemeClr val="accent2">
                    <a:lumMod val="20000"/>
                    <a:lumOff val="80000"/>
                  </a:schemeClr>
                </a:solidFill>
              </a:rPr>
              <a:t>Japanese Psychological Research, 56</a:t>
            </a:r>
            <a:r>
              <a:rPr lang="en-US" sz="2000" dirty="0">
                <a:solidFill>
                  <a:schemeClr val="accent2">
                    <a:lumMod val="20000"/>
                    <a:lumOff val="80000"/>
                  </a:schemeClr>
                </a:solidFill>
              </a:rPr>
              <a:t>, 76-90.</a:t>
            </a:r>
          </a:p>
          <a:p>
            <a:r>
              <a:rPr lang="en-US" sz="2000" dirty="0" err="1">
                <a:solidFill>
                  <a:schemeClr val="accent2">
                    <a:lumMod val="20000"/>
                    <a:lumOff val="80000"/>
                  </a:schemeClr>
                </a:solidFill>
              </a:rPr>
              <a:t>Peperzak</a:t>
            </a:r>
            <a:r>
              <a:rPr lang="en-US" sz="2000" dirty="0">
                <a:solidFill>
                  <a:schemeClr val="accent2">
                    <a:lumMod val="20000"/>
                    <a:lumOff val="80000"/>
                  </a:schemeClr>
                </a:solidFill>
              </a:rPr>
              <a:t>, A. (1993). </a:t>
            </a:r>
            <a:r>
              <a:rPr lang="en-US" sz="2000" i="1" dirty="0">
                <a:solidFill>
                  <a:schemeClr val="accent2">
                    <a:lumMod val="20000"/>
                    <a:lumOff val="80000"/>
                  </a:schemeClr>
                </a:solidFill>
              </a:rPr>
              <a:t>To the other: An introduction to the philosophy of Emmanuel Levinas</a:t>
            </a:r>
            <a:r>
              <a:rPr lang="en-US" sz="2000" dirty="0">
                <a:solidFill>
                  <a:schemeClr val="accent2">
                    <a:lumMod val="20000"/>
                    <a:lumOff val="80000"/>
                  </a:schemeClr>
                </a:solidFill>
              </a:rPr>
              <a:t>. West Lafayette, IN: Purdue University Press.</a:t>
            </a:r>
          </a:p>
          <a:p>
            <a:r>
              <a:rPr lang="en-US" sz="2000" dirty="0">
                <a:solidFill>
                  <a:schemeClr val="accent2">
                    <a:lumMod val="20000"/>
                    <a:lumOff val="80000"/>
                  </a:schemeClr>
                </a:solidFill>
              </a:rPr>
              <a:t>Stern, J., &amp; Cassidy, J. (2018). Empathy from infancy to adolescence: An attachment perspective on the development of individual differences. </a:t>
            </a:r>
            <a:r>
              <a:rPr lang="en-US" sz="2000" i="1" dirty="0">
                <a:solidFill>
                  <a:schemeClr val="accent2">
                    <a:lumMod val="20000"/>
                    <a:lumOff val="80000"/>
                  </a:schemeClr>
                </a:solidFill>
              </a:rPr>
              <a:t>Developmental Review, 47</a:t>
            </a:r>
            <a:r>
              <a:rPr lang="en-US" sz="2000" dirty="0">
                <a:solidFill>
                  <a:schemeClr val="accent2">
                    <a:lumMod val="20000"/>
                    <a:lumOff val="80000"/>
                  </a:schemeClr>
                </a:solidFill>
              </a:rPr>
              <a:t>, 1-22.</a:t>
            </a:r>
          </a:p>
          <a:p>
            <a:r>
              <a:rPr lang="en-US" sz="2000" dirty="0">
                <a:solidFill>
                  <a:schemeClr val="accent2">
                    <a:lumMod val="20000"/>
                    <a:lumOff val="80000"/>
                  </a:schemeClr>
                </a:solidFill>
              </a:rPr>
              <a:t>Reid, V., Dunn, K., Young, R., Amu, J., Donovan, T., &amp; </a:t>
            </a:r>
            <a:r>
              <a:rPr lang="en-US" sz="2000" dirty="0" err="1">
                <a:solidFill>
                  <a:schemeClr val="accent2">
                    <a:lumMod val="20000"/>
                    <a:lumOff val="80000"/>
                  </a:schemeClr>
                </a:solidFill>
              </a:rPr>
              <a:t>Reissland</a:t>
            </a:r>
            <a:r>
              <a:rPr lang="en-US" sz="2000" dirty="0">
                <a:solidFill>
                  <a:schemeClr val="accent2">
                    <a:lumMod val="20000"/>
                    <a:lumOff val="80000"/>
                  </a:schemeClr>
                </a:solidFill>
              </a:rPr>
              <a:t>, N. (2017). The human fetus preferentially engages with face-like visual stimuli. </a:t>
            </a:r>
            <a:r>
              <a:rPr lang="en-US" sz="2000" i="1" dirty="0">
                <a:solidFill>
                  <a:schemeClr val="accent2">
                    <a:lumMod val="20000"/>
                    <a:lumOff val="80000"/>
                  </a:schemeClr>
                </a:solidFill>
              </a:rPr>
              <a:t>Current Biology, 27</a:t>
            </a:r>
            <a:r>
              <a:rPr lang="en-US" sz="2000" dirty="0">
                <a:solidFill>
                  <a:schemeClr val="accent2">
                    <a:lumMod val="20000"/>
                    <a:lumOff val="80000"/>
                  </a:schemeClr>
                </a:solidFill>
              </a:rPr>
              <a:t>, 1825-1828.</a:t>
            </a:r>
          </a:p>
          <a:p>
            <a:r>
              <a:rPr lang="en-US" sz="2000" dirty="0" err="1">
                <a:solidFill>
                  <a:schemeClr val="accent2">
                    <a:lumMod val="20000"/>
                    <a:lumOff val="80000"/>
                  </a:schemeClr>
                </a:solidFill>
              </a:rPr>
              <a:t>Vandevivere</a:t>
            </a:r>
            <a:r>
              <a:rPr lang="en-US" sz="2000" dirty="0">
                <a:solidFill>
                  <a:schemeClr val="accent2">
                    <a:lumMod val="20000"/>
                    <a:lumOff val="80000"/>
                  </a:schemeClr>
                </a:solidFill>
              </a:rPr>
              <a:t>, E., </a:t>
            </a:r>
            <a:r>
              <a:rPr lang="en-US" sz="2000" dirty="0" err="1">
                <a:solidFill>
                  <a:schemeClr val="accent2">
                    <a:lumMod val="20000"/>
                    <a:lumOff val="80000"/>
                  </a:schemeClr>
                </a:solidFill>
              </a:rPr>
              <a:t>Braet</a:t>
            </a:r>
            <a:r>
              <a:rPr lang="en-US" sz="2000" dirty="0">
                <a:solidFill>
                  <a:schemeClr val="accent2">
                    <a:lumMod val="20000"/>
                    <a:lumOff val="80000"/>
                  </a:schemeClr>
                </a:solidFill>
              </a:rPr>
              <a:t>, C., </a:t>
            </a:r>
            <a:r>
              <a:rPr lang="en-US" sz="2000" dirty="0" err="1">
                <a:solidFill>
                  <a:schemeClr val="accent2">
                    <a:lumMod val="20000"/>
                    <a:lumOff val="80000"/>
                  </a:schemeClr>
                </a:solidFill>
              </a:rPr>
              <a:t>Bosmans</a:t>
            </a:r>
            <a:r>
              <a:rPr lang="en-US" sz="2000" dirty="0">
                <a:solidFill>
                  <a:schemeClr val="accent2">
                    <a:lumMod val="20000"/>
                    <a:lumOff val="80000"/>
                  </a:schemeClr>
                </a:solidFill>
              </a:rPr>
              <a:t>, G., Mueller, S., &amp; </a:t>
            </a:r>
            <a:r>
              <a:rPr lang="en-US" sz="2000" dirty="0" err="1">
                <a:solidFill>
                  <a:schemeClr val="accent2">
                    <a:lumMod val="20000"/>
                    <a:lumOff val="80000"/>
                  </a:schemeClr>
                </a:solidFill>
              </a:rPr>
              <a:t>DeRaedt</a:t>
            </a:r>
            <a:r>
              <a:rPr lang="en-US" sz="2000" dirty="0">
                <a:solidFill>
                  <a:schemeClr val="accent2">
                    <a:lumMod val="20000"/>
                    <a:lumOff val="80000"/>
                  </a:schemeClr>
                </a:solidFill>
              </a:rPr>
              <a:t>, R. (2014). Attachment and children’s biased emotional processing: Evidence for the exclusion of attachment-related information. </a:t>
            </a:r>
            <a:r>
              <a:rPr lang="en-US" sz="2000" i="1" dirty="0" err="1">
                <a:solidFill>
                  <a:schemeClr val="accent2">
                    <a:lumMod val="20000"/>
                    <a:lumOff val="80000"/>
                  </a:schemeClr>
                </a:solidFill>
              </a:rPr>
              <a:t>PLoS</a:t>
            </a:r>
            <a:r>
              <a:rPr lang="en-US" sz="2000" i="1" dirty="0">
                <a:solidFill>
                  <a:schemeClr val="accent2">
                    <a:lumMod val="20000"/>
                    <a:lumOff val="80000"/>
                  </a:schemeClr>
                </a:solidFill>
              </a:rPr>
              <a:t> ONE 9 </a:t>
            </a:r>
            <a:r>
              <a:rPr lang="en-US" sz="2000" dirty="0">
                <a:solidFill>
                  <a:schemeClr val="accent2">
                    <a:lumMod val="20000"/>
                    <a:lumOff val="80000"/>
                  </a:schemeClr>
                </a:solidFill>
              </a:rPr>
              <a:t>(7): e103476. doi:10.1371/journal.pone.0103476</a:t>
            </a:r>
          </a:p>
          <a:p>
            <a:endParaRPr lang="en-US" dirty="0">
              <a:solidFill>
                <a:schemeClr val="accent2">
                  <a:lumMod val="20000"/>
                  <a:lumOff val="80000"/>
                </a:schemeClr>
              </a:solidFill>
            </a:endParaRPr>
          </a:p>
        </p:txBody>
      </p:sp>
    </p:spTree>
    <p:extLst>
      <p:ext uri="{BB962C8B-B14F-4D97-AF65-F5344CB8AC3E}">
        <p14:creationId xmlns:p14="http://schemas.microsoft.com/office/powerpoint/2010/main" val="577617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9BDBB-64C7-4180-ABC9-00EA26810980}"/>
              </a:ext>
            </a:extLst>
          </p:cNvPr>
          <p:cNvSpPr>
            <a:spLocks noGrp="1"/>
          </p:cNvSpPr>
          <p:nvPr>
            <p:ph type="title"/>
          </p:nvPr>
        </p:nvSpPr>
        <p:spPr>
          <a:xfrm>
            <a:off x="4965430" y="629268"/>
            <a:ext cx="6586491" cy="1286160"/>
          </a:xfrm>
        </p:spPr>
        <p:txBody>
          <a:bodyPr anchor="b">
            <a:normAutofit/>
          </a:bodyPr>
          <a:lstStyle/>
          <a:p>
            <a:r>
              <a:rPr lang="en-US" sz="4100" cap="all" dirty="0">
                <a:solidFill>
                  <a:schemeClr val="accent2"/>
                </a:solidFill>
              </a:rPr>
              <a:t>Emmanuel Levinas (d. 1995)</a:t>
            </a:r>
          </a:p>
        </p:txBody>
      </p:sp>
      <p:pic>
        <p:nvPicPr>
          <p:cNvPr id="1026" name="Picture 2" descr="Image result for emmanuel levinas">
            <a:extLst>
              <a:ext uri="{FF2B5EF4-FFF2-40B4-BE49-F238E27FC236}">
                <a16:creationId xmlns:a16="http://schemas.microsoft.com/office/drawing/2014/main" id="{CCC12112-1D0A-407F-984D-2F4A5059FB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98"/>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BDE4E65-865B-4088-82D8-D346F5412A94}"/>
              </a:ext>
            </a:extLst>
          </p:cNvPr>
          <p:cNvSpPr>
            <a:spLocks noGrp="1"/>
          </p:cNvSpPr>
          <p:nvPr>
            <p:ph idx="1"/>
          </p:nvPr>
        </p:nvSpPr>
        <p:spPr>
          <a:xfrm>
            <a:off x="4965431" y="2438400"/>
            <a:ext cx="6586489" cy="3785419"/>
          </a:xfrm>
        </p:spPr>
        <p:txBody>
          <a:bodyPr>
            <a:normAutofit/>
          </a:bodyPr>
          <a:lstStyle/>
          <a:p>
            <a:r>
              <a:rPr lang="en-US" dirty="0">
                <a:solidFill>
                  <a:schemeClr val="accent1">
                    <a:lumMod val="75000"/>
                  </a:schemeClr>
                </a:solidFill>
              </a:rPr>
              <a:t>Born in Lithuania, January 12, 1906</a:t>
            </a:r>
          </a:p>
          <a:p>
            <a:r>
              <a:rPr lang="en-US" dirty="0">
                <a:solidFill>
                  <a:schemeClr val="accent1">
                    <a:lumMod val="75000"/>
                  </a:schemeClr>
                </a:solidFill>
              </a:rPr>
              <a:t>French Jewish philosopher</a:t>
            </a:r>
          </a:p>
          <a:p>
            <a:r>
              <a:rPr lang="en-US" dirty="0">
                <a:solidFill>
                  <a:schemeClr val="accent1">
                    <a:lumMod val="75000"/>
                  </a:schemeClr>
                </a:solidFill>
              </a:rPr>
              <a:t>Died Christmas day, 1995</a:t>
            </a:r>
          </a:p>
        </p:txBody>
      </p:sp>
    </p:spTree>
    <p:extLst>
      <p:ext uri="{BB962C8B-B14F-4D97-AF65-F5344CB8AC3E}">
        <p14:creationId xmlns:p14="http://schemas.microsoft.com/office/powerpoint/2010/main" val="3582221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Down Arrow 7">
            <a:extLst>
              <a:ext uri="{FF2B5EF4-FFF2-40B4-BE49-F238E27FC236}">
                <a16:creationId xmlns:a16="http://schemas.microsoft.com/office/drawing/2014/main" id="{73DE2CFE-42F2-48F0-8706-5264E012B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5662795" y="-3745097"/>
            <a:ext cx="1354979" cy="10750169"/>
          </a:xfrm>
          <a:prstGeom prst="downArrow">
            <a:avLst>
              <a:gd name="adj1" fmla="val 100000"/>
              <a:gd name="adj2" fmla="val 22582"/>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118E85E-6DDB-4430-A2BF-6E6888E9D03B}"/>
              </a:ext>
            </a:extLst>
          </p:cNvPr>
          <p:cNvSpPr>
            <a:spLocks noGrp="1"/>
          </p:cNvSpPr>
          <p:nvPr>
            <p:ph type="title"/>
          </p:nvPr>
        </p:nvSpPr>
        <p:spPr>
          <a:xfrm>
            <a:off x="1286932" y="1204109"/>
            <a:ext cx="10023398" cy="857894"/>
          </a:xfrm>
        </p:spPr>
        <p:txBody>
          <a:bodyPr>
            <a:normAutofit/>
          </a:bodyPr>
          <a:lstStyle/>
          <a:p>
            <a:r>
              <a:rPr lang="en-US" sz="4000" dirty="0">
                <a:solidFill>
                  <a:schemeClr val="accent2">
                    <a:lumMod val="60000"/>
                    <a:lumOff val="40000"/>
                  </a:schemeClr>
                </a:solidFill>
              </a:rPr>
              <a:t>THE PHILOSOPHICAL PROBLEM</a:t>
            </a:r>
          </a:p>
        </p:txBody>
      </p:sp>
      <p:sp>
        <p:nvSpPr>
          <p:cNvPr id="3" name="Content Placeholder 2">
            <a:extLst>
              <a:ext uri="{FF2B5EF4-FFF2-40B4-BE49-F238E27FC236}">
                <a16:creationId xmlns:a16="http://schemas.microsoft.com/office/drawing/2014/main" id="{80BBEC8D-EBA7-4AF5-A98C-436CD592E08D}"/>
              </a:ext>
            </a:extLst>
          </p:cNvPr>
          <p:cNvSpPr>
            <a:spLocks noGrp="1"/>
          </p:cNvSpPr>
          <p:nvPr>
            <p:ph idx="1"/>
          </p:nvPr>
        </p:nvSpPr>
        <p:spPr>
          <a:xfrm>
            <a:off x="962104" y="2559090"/>
            <a:ext cx="4465681" cy="3935495"/>
          </a:xfrm>
        </p:spPr>
        <p:txBody>
          <a:bodyPr>
            <a:normAutofit/>
          </a:bodyPr>
          <a:lstStyle/>
          <a:p>
            <a:r>
              <a:rPr lang="en-US" sz="2000" dirty="0">
                <a:solidFill>
                  <a:schemeClr val="accent1">
                    <a:lumMod val="75000"/>
                  </a:schemeClr>
                </a:solidFill>
              </a:rPr>
              <a:t>We are trapped in structures that structure us – cultural, linguistic, experiential</a:t>
            </a:r>
            <a:r>
              <a:rPr lang="en-US" sz="2000">
                <a:solidFill>
                  <a:schemeClr val="accent1">
                    <a:lumMod val="75000"/>
                  </a:schemeClr>
                </a:solidFill>
              </a:rPr>
              <a:t>, economic</a:t>
            </a:r>
            <a:endParaRPr lang="en-US" sz="2000" dirty="0">
              <a:solidFill>
                <a:schemeClr val="accent1">
                  <a:lumMod val="75000"/>
                </a:schemeClr>
              </a:solidFill>
            </a:endParaRPr>
          </a:p>
          <a:p>
            <a:r>
              <a:rPr lang="en-US" sz="2000" dirty="0">
                <a:solidFill>
                  <a:schemeClr val="accent1">
                    <a:lumMod val="75000"/>
                  </a:schemeClr>
                </a:solidFill>
              </a:rPr>
              <a:t>Immanuel Kant: No access to ‘things-in-themselves’ but only to the appearance of the ‘things-in-themselves’</a:t>
            </a:r>
          </a:p>
          <a:p>
            <a:r>
              <a:rPr lang="en-US" sz="2000" dirty="0">
                <a:solidFill>
                  <a:schemeClr val="accent1">
                    <a:lumMod val="75000"/>
                  </a:schemeClr>
                </a:solidFill>
              </a:rPr>
              <a:t>Levinas: Synthetic representation subordinates the other to the same </a:t>
            </a:r>
            <a:r>
              <a:rPr lang="en-US" sz="1400" dirty="0">
                <a:solidFill>
                  <a:schemeClr val="accent1">
                    <a:lumMod val="75000"/>
                  </a:schemeClr>
                </a:solidFill>
              </a:rPr>
              <a:t>(Levinas, 1969).</a:t>
            </a:r>
            <a:endParaRPr lang="en-US" sz="2000" dirty="0">
              <a:solidFill>
                <a:schemeClr val="accent1">
                  <a:lumMod val="75000"/>
                </a:schemeClr>
              </a:solidFill>
            </a:endParaRPr>
          </a:p>
          <a:p>
            <a:r>
              <a:rPr lang="en-US" sz="2000" dirty="0">
                <a:solidFill>
                  <a:schemeClr val="accent1">
                    <a:lumMod val="75000"/>
                  </a:schemeClr>
                </a:solidFill>
              </a:rPr>
              <a:t>That is to say, Western thinking is imperialistic </a:t>
            </a:r>
            <a:r>
              <a:rPr lang="en-US" sz="1400" dirty="0">
                <a:solidFill>
                  <a:schemeClr val="accent1">
                    <a:lumMod val="75000"/>
                  </a:schemeClr>
                </a:solidFill>
              </a:rPr>
              <a:t>(Levinas, 1969).</a:t>
            </a:r>
            <a:endParaRPr lang="en-US" sz="2000" dirty="0">
              <a:solidFill>
                <a:schemeClr val="accent1">
                  <a:lumMod val="75000"/>
                </a:schemeClr>
              </a:solidFill>
            </a:endParaRPr>
          </a:p>
        </p:txBody>
      </p:sp>
      <p:pic>
        <p:nvPicPr>
          <p:cNvPr id="2050" name="Picture 2" descr="Image result for emmanuel levinas">
            <a:extLst>
              <a:ext uri="{FF2B5EF4-FFF2-40B4-BE49-F238E27FC236}">
                <a16:creationId xmlns:a16="http://schemas.microsoft.com/office/drawing/2014/main" id="{C50C6DAF-2B3E-4378-94A2-595CB630AC6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88195" y="3164157"/>
            <a:ext cx="5141701" cy="2416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2003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0" name="Rectangle 74">
            <a:extLst>
              <a:ext uri="{FF2B5EF4-FFF2-40B4-BE49-F238E27FC236}">
                <a16:creationId xmlns:a16="http://schemas.microsoft.com/office/drawing/2014/main" id="{F64F6814-96D5-4463-898E-405CC0C401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3" y="321176"/>
            <a:ext cx="7174247"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F14579-D586-4C43-AEB6-F13089DF3B4C}"/>
              </a:ext>
            </a:extLst>
          </p:cNvPr>
          <p:cNvSpPr>
            <a:spLocks noGrp="1"/>
          </p:cNvSpPr>
          <p:nvPr>
            <p:ph type="title"/>
          </p:nvPr>
        </p:nvSpPr>
        <p:spPr>
          <a:xfrm>
            <a:off x="821516" y="640263"/>
            <a:ext cx="6204984" cy="1344975"/>
          </a:xfrm>
        </p:spPr>
        <p:txBody>
          <a:bodyPr>
            <a:normAutofit/>
          </a:bodyPr>
          <a:lstStyle/>
          <a:p>
            <a:r>
              <a:rPr lang="en-US" sz="4000" dirty="0">
                <a:solidFill>
                  <a:schemeClr val="accent2">
                    <a:lumMod val="75000"/>
                  </a:schemeClr>
                </a:solidFill>
              </a:rPr>
              <a:t>LEVINAS’S PROJECT</a:t>
            </a:r>
          </a:p>
        </p:txBody>
      </p:sp>
      <p:sp>
        <p:nvSpPr>
          <p:cNvPr id="3" name="Content Placeholder 2">
            <a:extLst>
              <a:ext uri="{FF2B5EF4-FFF2-40B4-BE49-F238E27FC236}">
                <a16:creationId xmlns:a16="http://schemas.microsoft.com/office/drawing/2014/main" id="{942BE4E1-2B04-4FCA-BF6F-D00BA0537D54}"/>
              </a:ext>
            </a:extLst>
          </p:cNvPr>
          <p:cNvSpPr>
            <a:spLocks noGrp="1"/>
          </p:cNvSpPr>
          <p:nvPr>
            <p:ph idx="1"/>
          </p:nvPr>
        </p:nvSpPr>
        <p:spPr>
          <a:xfrm>
            <a:off x="821515" y="2121762"/>
            <a:ext cx="6204984" cy="3626917"/>
          </a:xfrm>
        </p:spPr>
        <p:txBody>
          <a:bodyPr>
            <a:normAutofit/>
          </a:bodyPr>
          <a:lstStyle/>
          <a:p>
            <a:r>
              <a:rPr lang="en-US" sz="2200" dirty="0">
                <a:solidFill>
                  <a:schemeClr val="accent1">
                    <a:lumMod val="75000"/>
                  </a:schemeClr>
                </a:solidFill>
              </a:rPr>
              <a:t>Find an escape – find transcendence </a:t>
            </a:r>
            <a:r>
              <a:rPr lang="en-US" sz="1400" dirty="0">
                <a:solidFill>
                  <a:schemeClr val="accent1">
                    <a:lumMod val="75000"/>
                  </a:schemeClr>
                </a:solidFill>
              </a:rPr>
              <a:t>(Levinas, 1988)</a:t>
            </a:r>
            <a:endParaRPr lang="en-US" sz="2200" dirty="0">
              <a:solidFill>
                <a:schemeClr val="accent1">
                  <a:lumMod val="75000"/>
                </a:schemeClr>
              </a:solidFill>
            </a:endParaRPr>
          </a:p>
          <a:p>
            <a:r>
              <a:rPr lang="en-US" sz="2200" i="1" dirty="0">
                <a:solidFill>
                  <a:schemeClr val="accent1">
                    <a:lumMod val="75000"/>
                  </a:schemeClr>
                </a:solidFill>
              </a:rPr>
              <a:t>Totality and Infinity</a:t>
            </a:r>
            <a:r>
              <a:rPr lang="en-US" sz="2200" dirty="0">
                <a:solidFill>
                  <a:schemeClr val="accent1">
                    <a:lumMod val="75000"/>
                  </a:schemeClr>
                </a:solidFill>
              </a:rPr>
              <a:t> – The vulnerable face of the Other imposes an </a:t>
            </a:r>
            <a:r>
              <a:rPr lang="en-US" sz="2200" i="1" dirty="0">
                <a:solidFill>
                  <a:schemeClr val="accent1">
                    <a:lumMod val="75000"/>
                  </a:schemeClr>
                </a:solidFill>
              </a:rPr>
              <a:t>infinite, unchosen</a:t>
            </a:r>
            <a:r>
              <a:rPr lang="en-US" sz="2200" dirty="0">
                <a:solidFill>
                  <a:schemeClr val="accent1">
                    <a:lumMod val="75000"/>
                  </a:schemeClr>
                </a:solidFill>
              </a:rPr>
              <a:t> ethical obligation on me.</a:t>
            </a:r>
          </a:p>
          <a:p>
            <a:r>
              <a:rPr lang="en-US" sz="2200" dirty="0">
                <a:solidFill>
                  <a:schemeClr val="accent1">
                    <a:lumMod val="75000"/>
                  </a:schemeClr>
                </a:solidFill>
              </a:rPr>
              <a:t>The face of the other, which need not be a literal face, confronts me with the command: Thou shalt not kill</a:t>
            </a:r>
            <a:r>
              <a:rPr lang="en-US" sz="1400" dirty="0">
                <a:solidFill>
                  <a:schemeClr val="accent1">
                    <a:lumMod val="75000"/>
                  </a:schemeClr>
                </a:solidFill>
              </a:rPr>
              <a:t> (Levinas, 1997, 1988, 1969).</a:t>
            </a:r>
            <a:endParaRPr lang="en-US" sz="2200" dirty="0">
              <a:solidFill>
                <a:schemeClr val="accent1">
                  <a:lumMod val="75000"/>
                </a:schemeClr>
              </a:solidFill>
            </a:endParaRPr>
          </a:p>
          <a:p>
            <a:r>
              <a:rPr lang="en-US" sz="2200" dirty="0">
                <a:solidFill>
                  <a:schemeClr val="accent1">
                    <a:lumMod val="75000"/>
                  </a:schemeClr>
                </a:solidFill>
              </a:rPr>
              <a:t>The face exceeds my capacity to grasp or control – holding me hostage</a:t>
            </a:r>
            <a:r>
              <a:rPr lang="en-US" sz="1400" dirty="0">
                <a:solidFill>
                  <a:schemeClr val="accent1">
                    <a:lumMod val="75000"/>
                  </a:schemeClr>
                </a:solidFill>
              </a:rPr>
              <a:t> (Levinas, 1997).</a:t>
            </a:r>
            <a:endParaRPr lang="en-US" sz="2200" dirty="0">
              <a:solidFill>
                <a:schemeClr val="accent1">
                  <a:lumMod val="75000"/>
                </a:schemeClr>
              </a:solidFill>
            </a:endParaRPr>
          </a:p>
          <a:p>
            <a:r>
              <a:rPr lang="en-US" sz="2200" dirty="0">
                <a:solidFill>
                  <a:schemeClr val="accent1">
                    <a:lumMod val="75000"/>
                  </a:schemeClr>
                </a:solidFill>
              </a:rPr>
              <a:t>Transcendence is ethical.</a:t>
            </a:r>
          </a:p>
        </p:txBody>
      </p:sp>
      <p:pic>
        <p:nvPicPr>
          <p:cNvPr id="3074" name="Picture 2" descr="Image result for alan kurdi">
            <a:extLst>
              <a:ext uri="{FF2B5EF4-FFF2-40B4-BE49-F238E27FC236}">
                <a16:creationId xmlns:a16="http://schemas.microsoft.com/office/drawing/2014/main" id="{02BFC0AF-952D-4530-87D8-272B88DB3A8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6281"/>
          <a:stretch/>
        </p:blipFill>
        <p:spPr bwMode="auto">
          <a:xfrm>
            <a:off x="7829551" y="306909"/>
            <a:ext cx="4042409" cy="2286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31563DA9-4B3E-4492-B1C7-8FE5FEE6AF8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558" r="-2" b="-2"/>
          <a:stretch/>
        </p:blipFill>
        <p:spPr bwMode="auto">
          <a:xfrm>
            <a:off x="7829551" y="2828925"/>
            <a:ext cx="4042410" cy="3388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0739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100" name="Picture 4" descr="Image result for mother gazing at baby">
            <a:extLst>
              <a:ext uri="{FF2B5EF4-FFF2-40B4-BE49-F238E27FC236}">
                <a16:creationId xmlns:a16="http://schemas.microsoft.com/office/drawing/2014/main" id="{7173238D-40DD-4CD2-86DD-CF1A77467C0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557" b="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0694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82117"/>
            <a:ext cx="10515600" cy="1325563"/>
          </a:xfrm>
        </p:spPr>
        <p:txBody>
          <a:bodyPr/>
          <a:lstStyle/>
          <a:p>
            <a:pPr algn="ctr"/>
            <a:r>
              <a:rPr lang="en-US" dirty="0">
                <a:solidFill>
                  <a:schemeClr val="accent2"/>
                </a:solidFill>
              </a:rPr>
              <a:t>Developmental Psychology Research:</a:t>
            </a:r>
            <a:br>
              <a:rPr lang="en-US" dirty="0">
                <a:solidFill>
                  <a:schemeClr val="accent2"/>
                </a:solidFill>
              </a:rPr>
            </a:br>
            <a:r>
              <a:rPr lang="en-US" dirty="0">
                <a:solidFill>
                  <a:schemeClr val="accent2"/>
                </a:solidFill>
              </a:rPr>
              <a:t>Supporting &amp; Extending </a:t>
            </a:r>
            <a:r>
              <a:rPr lang="en-US" dirty="0" err="1">
                <a:solidFill>
                  <a:schemeClr val="accent2"/>
                </a:solidFill>
              </a:rPr>
              <a:t>Levinas</a:t>
            </a:r>
            <a:endParaRPr lang="en-US" dirty="0">
              <a:solidFill>
                <a:schemeClr val="accent2"/>
              </a:solidFill>
            </a:endParaRPr>
          </a:p>
        </p:txBody>
      </p:sp>
      <p:graphicFrame>
        <p:nvGraphicFramePr>
          <p:cNvPr id="8" name="Content Placeholder 7"/>
          <p:cNvGraphicFramePr>
            <a:graphicFrameLocks noGrp="1"/>
          </p:cNvGraphicFramePr>
          <p:nvPr>
            <p:ph idx="1"/>
            <p:extLst/>
          </p:nvPr>
        </p:nvGraphicFramePr>
        <p:xfrm>
          <a:off x="838200" y="2121407"/>
          <a:ext cx="10515600" cy="43159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81960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B401B7-4F79-9145-8805-B54AFD56D5E2}"/>
              </a:ext>
            </a:extLst>
          </p:cNvPr>
          <p:cNvSpPr>
            <a:spLocks noGrp="1"/>
          </p:cNvSpPr>
          <p:nvPr>
            <p:ph idx="1"/>
          </p:nvPr>
        </p:nvSpPr>
        <p:spPr>
          <a:xfrm>
            <a:off x="633984" y="694943"/>
            <a:ext cx="10984992" cy="5681473"/>
          </a:xfrm>
        </p:spPr>
        <p:txBody>
          <a:bodyPr>
            <a:normAutofit/>
          </a:bodyPr>
          <a:lstStyle/>
          <a:p>
            <a:r>
              <a:rPr lang="en-US" sz="3600" dirty="0">
                <a:solidFill>
                  <a:schemeClr val="accent2">
                    <a:lumMod val="20000"/>
                    <a:lumOff val="80000"/>
                  </a:schemeClr>
                </a:solidFill>
              </a:rPr>
              <a:t>The face of the other is important to neonates</a:t>
            </a:r>
          </a:p>
          <a:p>
            <a:pPr lvl="1"/>
            <a:r>
              <a:rPr lang="en-US" sz="3200" dirty="0">
                <a:solidFill>
                  <a:schemeClr val="accent2">
                    <a:lumMod val="20000"/>
                    <a:lumOff val="80000"/>
                  </a:schemeClr>
                </a:solidFill>
              </a:rPr>
              <a:t>Visual preference for faces, even </a:t>
            </a:r>
            <a:r>
              <a:rPr lang="en-US" sz="3200" i="1" dirty="0">
                <a:solidFill>
                  <a:schemeClr val="accent2">
                    <a:lumMod val="20000"/>
                    <a:lumOff val="80000"/>
                  </a:schemeClr>
                </a:solidFill>
              </a:rPr>
              <a:t>in utero</a:t>
            </a:r>
          </a:p>
          <a:p>
            <a:pPr lvl="2"/>
            <a:r>
              <a:rPr lang="en-US" dirty="0">
                <a:solidFill>
                  <a:schemeClr val="accent2">
                    <a:lumMod val="20000"/>
                    <a:lumOff val="80000"/>
                  </a:schemeClr>
                </a:solidFill>
              </a:rPr>
              <a:t>e.g., Otsuka et al. (2014), Reid et al. (2017)</a:t>
            </a:r>
          </a:p>
          <a:p>
            <a:pPr lvl="1"/>
            <a:r>
              <a:rPr lang="en-US" sz="3200" dirty="0">
                <a:solidFill>
                  <a:schemeClr val="accent2">
                    <a:lumMod val="20000"/>
                    <a:lumOff val="80000"/>
                  </a:schemeClr>
                </a:solidFill>
              </a:rPr>
              <a:t>Break in responsive F2F contact leads to neonate distress</a:t>
            </a:r>
          </a:p>
          <a:p>
            <a:pPr lvl="2"/>
            <a:r>
              <a:rPr lang="en-US" dirty="0">
                <a:solidFill>
                  <a:schemeClr val="accent2">
                    <a:lumMod val="20000"/>
                    <a:lumOff val="80000"/>
                  </a:schemeClr>
                </a:solidFill>
              </a:rPr>
              <a:t>e.g., Nagy et al. (2017)</a:t>
            </a:r>
          </a:p>
          <a:p>
            <a:r>
              <a:rPr lang="en-US" sz="3600" dirty="0">
                <a:solidFill>
                  <a:schemeClr val="accent2">
                    <a:lumMod val="20000"/>
                    <a:lumOff val="80000"/>
                  </a:schemeClr>
                </a:solidFill>
              </a:rPr>
              <a:t>Regular, responsive F2F contact very likely promotes secure attachment (SA)</a:t>
            </a:r>
          </a:p>
          <a:p>
            <a:pPr lvl="1"/>
            <a:r>
              <a:rPr lang="en-US" sz="3200" dirty="0">
                <a:solidFill>
                  <a:schemeClr val="accent2">
                    <a:lumMod val="20000"/>
                    <a:lumOff val="80000"/>
                  </a:schemeClr>
                </a:solidFill>
              </a:rPr>
              <a:t>Possibly increase in oxytocin</a:t>
            </a:r>
          </a:p>
          <a:p>
            <a:pPr lvl="2"/>
            <a:r>
              <a:rPr lang="en-US" dirty="0">
                <a:solidFill>
                  <a:schemeClr val="accent2">
                    <a:lumMod val="20000"/>
                    <a:lumOff val="80000"/>
                  </a:schemeClr>
                </a:solidFill>
              </a:rPr>
              <a:t>e.g., Feldman et al. (2010), </a:t>
            </a:r>
            <a:r>
              <a:rPr lang="en-US" dirty="0" err="1">
                <a:solidFill>
                  <a:schemeClr val="accent2">
                    <a:lumMod val="20000"/>
                    <a:lumOff val="80000"/>
                  </a:schemeClr>
                </a:solidFill>
              </a:rPr>
              <a:t>Nagasawa</a:t>
            </a:r>
            <a:r>
              <a:rPr lang="en-US" dirty="0">
                <a:solidFill>
                  <a:schemeClr val="accent2">
                    <a:lumMod val="20000"/>
                    <a:lumOff val="80000"/>
                  </a:schemeClr>
                </a:solidFill>
              </a:rPr>
              <a:t> et al. (2015)</a:t>
            </a:r>
          </a:p>
          <a:p>
            <a:pPr lvl="1"/>
            <a:r>
              <a:rPr lang="en-US" sz="3200" dirty="0">
                <a:solidFill>
                  <a:schemeClr val="accent2">
                    <a:lumMod val="20000"/>
                    <a:lumOff val="80000"/>
                  </a:schemeClr>
                </a:solidFill>
              </a:rPr>
              <a:t>Internal working model of self/other</a:t>
            </a:r>
          </a:p>
          <a:p>
            <a:pPr lvl="2"/>
            <a:r>
              <a:rPr lang="en-US" dirty="0">
                <a:solidFill>
                  <a:schemeClr val="accent2">
                    <a:lumMod val="20000"/>
                    <a:lumOff val="80000"/>
                  </a:schemeClr>
                </a:solidFill>
              </a:rPr>
              <a:t>e.g., Bretherton &amp; </a:t>
            </a:r>
            <a:r>
              <a:rPr lang="en-US" dirty="0" err="1">
                <a:solidFill>
                  <a:schemeClr val="accent2">
                    <a:lumMod val="20000"/>
                    <a:lumOff val="80000"/>
                  </a:schemeClr>
                </a:solidFill>
              </a:rPr>
              <a:t>Munholland</a:t>
            </a:r>
            <a:r>
              <a:rPr lang="en-US" dirty="0">
                <a:solidFill>
                  <a:schemeClr val="accent2">
                    <a:lumMod val="20000"/>
                    <a:lumOff val="80000"/>
                  </a:schemeClr>
                </a:solidFill>
              </a:rPr>
              <a:t> (2016), </a:t>
            </a:r>
            <a:r>
              <a:rPr lang="en-US" dirty="0" err="1">
                <a:solidFill>
                  <a:schemeClr val="accent2">
                    <a:lumMod val="20000"/>
                    <a:lumOff val="80000"/>
                  </a:schemeClr>
                </a:solidFill>
              </a:rPr>
              <a:t>Dykas</a:t>
            </a:r>
            <a:r>
              <a:rPr lang="en-US" dirty="0">
                <a:solidFill>
                  <a:schemeClr val="accent2">
                    <a:lumMod val="20000"/>
                    <a:lumOff val="80000"/>
                  </a:schemeClr>
                </a:solidFill>
              </a:rPr>
              <a:t> &amp; Cassidy (2011)</a:t>
            </a:r>
          </a:p>
          <a:p>
            <a:endParaRPr lang="en-US" dirty="0">
              <a:solidFill>
                <a:schemeClr val="accent2">
                  <a:lumMod val="20000"/>
                  <a:lumOff val="80000"/>
                </a:schemeClr>
              </a:solidFill>
            </a:endParaRPr>
          </a:p>
        </p:txBody>
      </p:sp>
    </p:spTree>
    <p:extLst>
      <p:ext uri="{BB962C8B-B14F-4D97-AF65-F5344CB8AC3E}">
        <p14:creationId xmlns:p14="http://schemas.microsoft.com/office/powerpoint/2010/main" val="3143370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984" y="719328"/>
            <a:ext cx="10719816" cy="5457635"/>
          </a:xfrm>
        </p:spPr>
        <p:txBody>
          <a:bodyPr/>
          <a:lstStyle/>
          <a:p>
            <a:r>
              <a:rPr lang="en-US" sz="3600" dirty="0">
                <a:solidFill>
                  <a:schemeClr val="accent2">
                    <a:lumMod val="20000"/>
                    <a:lumOff val="80000"/>
                  </a:schemeClr>
                </a:solidFill>
              </a:rPr>
              <a:t>SA likely promotes face-based moral development</a:t>
            </a:r>
          </a:p>
          <a:p>
            <a:pPr lvl="1"/>
            <a:r>
              <a:rPr lang="en-US" sz="3200" dirty="0">
                <a:solidFill>
                  <a:schemeClr val="accent2">
                    <a:lumMod val="20000"/>
                    <a:lumOff val="80000"/>
                  </a:schemeClr>
                </a:solidFill>
              </a:rPr>
              <a:t>Some evidence that SA predicts openness to faces</a:t>
            </a:r>
          </a:p>
          <a:p>
            <a:pPr lvl="2"/>
            <a:r>
              <a:rPr lang="en-US" dirty="0">
                <a:solidFill>
                  <a:schemeClr val="accent2">
                    <a:lumMod val="20000"/>
                    <a:lumOff val="80000"/>
                  </a:schemeClr>
                </a:solidFill>
              </a:rPr>
              <a:t>e.g., </a:t>
            </a:r>
            <a:r>
              <a:rPr lang="en-US" dirty="0" err="1">
                <a:solidFill>
                  <a:schemeClr val="accent2">
                    <a:lumMod val="20000"/>
                    <a:lumOff val="80000"/>
                  </a:schemeClr>
                </a:solidFill>
              </a:rPr>
              <a:t>Dykas</a:t>
            </a:r>
            <a:r>
              <a:rPr lang="en-US" dirty="0">
                <a:solidFill>
                  <a:schemeClr val="accent2">
                    <a:lumMod val="20000"/>
                    <a:lumOff val="80000"/>
                  </a:schemeClr>
                </a:solidFill>
              </a:rPr>
              <a:t> &amp; Cassidy (2011), </a:t>
            </a:r>
            <a:r>
              <a:rPr lang="en-US" dirty="0" err="1">
                <a:solidFill>
                  <a:schemeClr val="accent2">
                    <a:lumMod val="20000"/>
                    <a:lumOff val="80000"/>
                  </a:schemeClr>
                </a:solidFill>
              </a:rPr>
              <a:t>Vandevivere</a:t>
            </a:r>
            <a:r>
              <a:rPr lang="en-US" dirty="0">
                <a:solidFill>
                  <a:schemeClr val="accent2">
                    <a:lumMod val="20000"/>
                    <a:lumOff val="80000"/>
                  </a:schemeClr>
                </a:solidFill>
              </a:rPr>
              <a:t> et al. (2014)</a:t>
            </a:r>
          </a:p>
          <a:p>
            <a:pPr lvl="1"/>
            <a:r>
              <a:rPr lang="en-US" sz="3200" dirty="0">
                <a:solidFill>
                  <a:schemeClr val="accent2">
                    <a:lumMod val="20000"/>
                    <a:lumOff val="80000"/>
                  </a:schemeClr>
                </a:solidFill>
              </a:rPr>
              <a:t>Predicts later capacities related to moral development</a:t>
            </a:r>
          </a:p>
          <a:p>
            <a:pPr lvl="2"/>
            <a:r>
              <a:rPr lang="en-US" sz="3200" dirty="0">
                <a:solidFill>
                  <a:schemeClr val="accent2">
                    <a:lumMod val="20000"/>
                    <a:lumOff val="80000"/>
                  </a:schemeClr>
                </a:solidFill>
              </a:rPr>
              <a:t>Empathy</a:t>
            </a:r>
          </a:p>
          <a:p>
            <a:pPr lvl="3"/>
            <a:r>
              <a:rPr lang="en-US" sz="2000" dirty="0">
                <a:solidFill>
                  <a:schemeClr val="accent2">
                    <a:lumMod val="20000"/>
                    <a:lumOff val="80000"/>
                  </a:schemeClr>
                </a:solidFill>
              </a:rPr>
              <a:t>e.g., Stern &amp; Cassidy (2018)</a:t>
            </a:r>
          </a:p>
          <a:p>
            <a:pPr lvl="2"/>
            <a:r>
              <a:rPr lang="en-US" sz="3200" dirty="0">
                <a:solidFill>
                  <a:schemeClr val="accent2">
                    <a:lumMod val="20000"/>
                    <a:lumOff val="80000"/>
                  </a:schemeClr>
                </a:solidFill>
              </a:rPr>
              <a:t>Emotional self-regulation</a:t>
            </a:r>
          </a:p>
          <a:p>
            <a:pPr lvl="3"/>
            <a:r>
              <a:rPr lang="en-US" sz="2000" dirty="0">
                <a:solidFill>
                  <a:schemeClr val="accent2">
                    <a:lumMod val="20000"/>
                    <a:lumOff val="80000"/>
                  </a:schemeClr>
                </a:solidFill>
              </a:rPr>
              <a:t>e.g., Stern &amp; Cassidy (2018)</a:t>
            </a:r>
          </a:p>
          <a:p>
            <a:pPr lvl="2"/>
            <a:r>
              <a:rPr lang="en-US" sz="3200" dirty="0">
                <a:solidFill>
                  <a:schemeClr val="accent2">
                    <a:lumMod val="20000"/>
                    <a:lumOff val="80000"/>
                  </a:schemeClr>
                </a:solidFill>
              </a:rPr>
              <a:t>Conscience</a:t>
            </a:r>
          </a:p>
          <a:p>
            <a:pPr lvl="3"/>
            <a:r>
              <a:rPr lang="en-US" sz="2000" dirty="0">
                <a:solidFill>
                  <a:schemeClr val="accent2">
                    <a:lumMod val="20000"/>
                    <a:lumOff val="80000"/>
                  </a:schemeClr>
                </a:solidFill>
              </a:rPr>
              <a:t>e.g., </a:t>
            </a:r>
            <a:r>
              <a:rPr lang="en-US" sz="2000" dirty="0" err="1">
                <a:solidFill>
                  <a:schemeClr val="accent2">
                    <a:lumMod val="20000"/>
                    <a:lumOff val="80000"/>
                  </a:schemeClr>
                </a:solidFill>
              </a:rPr>
              <a:t>Kochanska</a:t>
            </a:r>
            <a:r>
              <a:rPr lang="en-US" sz="2000" dirty="0">
                <a:solidFill>
                  <a:schemeClr val="accent2">
                    <a:lumMod val="20000"/>
                    <a:lumOff val="80000"/>
                  </a:schemeClr>
                </a:solidFill>
              </a:rPr>
              <a:t> (2004), </a:t>
            </a:r>
            <a:r>
              <a:rPr lang="en-US" sz="2000" dirty="0" err="1">
                <a:solidFill>
                  <a:schemeClr val="accent2">
                    <a:lumMod val="20000"/>
                    <a:lumOff val="80000"/>
                  </a:schemeClr>
                </a:solidFill>
              </a:rPr>
              <a:t>Laible</a:t>
            </a:r>
            <a:r>
              <a:rPr lang="en-US" sz="2000" dirty="0">
                <a:solidFill>
                  <a:schemeClr val="accent2">
                    <a:lumMod val="20000"/>
                    <a:lumOff val="80000"/>
                  </a:schemeClr>
                </a:solidFill>
              </a:rPr>
              <a:t> &amp; Thompson (2000)</a:t>
            </a:r>
          </a:p>
          <a:p>
            <a:endParaRPr lang="en-US" dirty="0">
              <a:solidFill>
                <a:schemeClr val="accent2">
                  <a:lumMod val="20000"/>
                  <a:lumOff val="80000"/>
                </a:schemeClr>
              </a:solidFill>
            </a:endParaRPr>
          </a:p>
        </p:txBody>
      </p:sp>
    </p:spTree>
    <p:extLst>
      <p:ext uri="{BB962C8B-B14F-4D97-AF65-F5344CB8AC3E}">
        <p14:creationId xmlns:p14="http://schemas.microsoft.com/office/powerpoint/2010/main" val="4149237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94944" y="534572"/>
            <a:ext cx="10838688" cy="5642391"/>
          </a:xfrm>
        </p:spPr>
        <p:txBody>
          <a:bodyPr>
            <a:noAutofit/>
          </a:bodyPr>
          <a:lstStyle/>
          <a:p>
            <a:r>
              <a:rPr lang="en-US" sz="3600" dirty="0">
                <a:solidFill>
                  <a:schemeClr val="accent2">
                    <a:lumMod val="20000"/>
                    <a:lumOff val="80000"/>
                  </a:schemeClr>
                </a:solidFill>
              </a:rPr>
              <a:t>Tentative conclusion from developmental psychology:</a:t>
            </a:r>
          </a:p>
          <a:p>
            <a:pPr lvl="1"/>
            <a:r>
              <a:rPr lang="en-US" sz="3200" dirty="0">
                <a:solidFill>
                  <a:schemeClr val="accent2">
                    <a:lumMod val="20000"/>
                    <a:lumOff val="80000"/>
                  </a:schemeClr>
                </a:solidFill>
              </a:rPr>
              <a:t>The face of the other not only commands an ethical response, but it sets off a process that allows us to make an ethical response</a:t>
            </a:r>
          </a:p>
          <a:p>
            <a:pPr lvl="1"/>
            <a:r>
              <a:rPr lang="en-US" sz="3200" dirty="0">
                <a:solidFill>
                  <a:schemeClr val="accent2">
                    <a:lumMod val="20000"/>
                    <a:lumOff val="80000"/>
                  </a:schemeClr>
                </a:solidFill>
              </a:rPr>
              <a:t>The face that sets off that process, however, is not one of vulnerability, but one of response and reliability</a:t>
            </a:r>
          </a:p>
          <a:p>
            <a:r>
              <a:rPr lang="en-US" sz="3600" dirty="0">
                <a:solidFill>
                  <a:schemeClr val="accent2">
                    <a:lumMod val="20000"/>
                    <a:lumOff val="80000"/>
                  </a:schemeClr>
                </a:solidFill>
              </a:rPr>
              <a:t>Potential next questions:</a:t>
            </a:r>
          </a:p>
          <a:p>
            <a:pPr lvl="1"/>
            <a:r>
              <a:rPr lang="en-US" sz="3200" dirty="0">
                <a:solidFill>
                  <a:schemeClr val="accent2">
                    <a:lumMod val="20000"/>
                    <a:lumOff val="80000"/>
                  </a:schemeClr>
                </a:solidFill>
              </a:rPr>
              <a:t>Review social psychology research on response to </a:t>
            </a:r>
          </a:p>
          <a:p>
            <a:pPr lvl="2"/>
            <a:r>
              <a:rPr lang="en-US" sz="3200" dirty="0">
                <a:solidFill>
                  <a:schemeClr val="accent2">
                    <a:lumMod val="20000"/>
                    <a:lumOff val="80000"/>
                  </a:schemeClr>
                </a:solidFill>
              </a:rPr>
              <a:t>the face of the other (specifically)</a:t>
            </a:r>
          </a:p>
          <a:p>
            <a:pPr lvl="2"/>
            <a:r>
              <a:rPr lang="en-US" sz="3200" dirty="0">
                <a:solidFill>
                  <a:schemeClr val="accent2">
                    <a:lumMod val="20000"/>
                    <a:lumOff val="80000"/>
                  </a:schemeClr>
                </a:solidFill>
              </a:rPr>
              <a:t>human vulnerability (more generally)</a:t>
            </a:r>
          </a:p>
        </p:txBody>
      </p:sp>
    </p:spTree>
    <p:extLst>
      <p:ext uri="{BB962C8B-B14F-4D97-AF65-F5344CB8AC3E}">
        <p14:creationId xmlns:p14="http://schemas.microsoft.com/office/powerpoint/2010/main" val="3976927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Olivet">
      <a:dk1>
        <a:sysClr val="windowText" lastClr="000000"/>
      </a:dk1>
      <a:lt1>
        <a:sysClr val="window" lastClr="FFFFFF"/>
      </a:lt1>
      <a:dk2>
        <a:srgbClr val="44546A"/>
      </a:dk2>
      <a:lt2>
        <a:srgbClr val="E7E6E6"/>
      </a:lt2>
      <a:accent1>
        <a:srgbClr val="421F72"/>
      </a:accent1>
      <a:accent2>
        <a:srgbClr val="B6985A"/>
      </a:accent2>
      <a:accent3>
        <a:srgbClr val="898594"/>
      </a:accent3>
      <a:accent4>
        <a:srgbClr val="353A96"/>
      </a:accent4>
      <a:accent5>
        <a:srgbClr val="FDB913"/>
      </a:accent5>
      <a:accent6>
        <a:srgbClr val="70AD47"/>
      </a:accent6>
      <a:hlink>
        <a:srgbClr val="B6985A"/>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TotalTime>
  <Words>1291</Words>
  <Application>Microsoft Office PowerPoint</Application>
  <PresentationFormat>Widescreen</PresentationFormat>
  <Paragraphs>89</Paragraphs>
  <Slides>12</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Levinas across the lifespan</vt:lpstr>
      <vt:lpstr>Emmanuel Levinas (d. 1995)</vt:lpstr>
      <vt:lpstr>THE PHILOSOPHICAL PROBLEM</vt:lpstr>
      <vt:lpstr>LEVINAS’S PROJECT</vt:lpstr>
      <vt:lpstr>PowerPoint Presentation</vt:lpstr>
      <vt:lpstr>Developmental Psychology Research: Supporting &amp; Extending Levinas</vt:lpstr>
      <vt:lpstr>PowerPoint Presentation</vt:lpstr>
      <vt:lpstr>PowerPoint Presentation</vt:lpstr>
      <vt:lpstr>PowerPoint Presentation</vt:lpstr>
      <vt:lpstr>Conclusions</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Levinas across the lifespan</dc:title>
  <dc:creator>Chad Maxson</dc:creator>
  <cp:lastModifiedBy>Chad Maxson</cp:lastModifiedBy>
  <cp:revision>2</cp:revision>
  <dcterms:created xsi:type="dcterms:W3CDTF">2019-04-07T15:59:45Z</dcterms:created>
  <dcterms:modified xsi:type="dcterms:W3CDTF">2019-04-09T20:09:04Z</dcterms:modified>
</cp:coreProperties>
</file>