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1" r:id="rId1"/>
  </p:sldMasterIdLst>
  <p:notesMasterIdLst>
    <p:notesMasterId r:id="rId22"/>
  </p:notesMasterIdLst>
  <p:handoutMasterIdLst>
    <p:handoutMasterId r:id="rId23"/>
  </p:handoutMasterIdLst>
  <p:sldIdLst>
    <p:sldId id="256" r:id="rId2"/>
    <p:sldId id="257" r:id="rId3"/>
    <p:sldId id="258" r:id="rId4"/>
    <p:sldId id="261" r:id="rId5"/>
    <p:sldId id="301" r:id="rId6"/>
    <p:sldId id="307" r:id="rId7"/>
    <p:sldId id="265" r:id="rId8"/>
    <p:sldId id="268" r:id="rId9"/>
    <p:sldId id="270" r:id="rId10"/>
    <p:sldId id="271" r:id="rId11"/>
    <p:sldId id="296" r:id="rId12"/>
    <p:sldId id="274" r:id="rId13"/>
    <p:sldId id="276" r:id="rId14"/>
    <p:sldId id="277" r:id="rId15"/>
    <p:sldId id="280" r:id="rId16"/>
    <p:sldId id="281" r:id="rId17"/>
    <p:sldId id="283" r:id="rId18"/>
    <p:sldId id="285" r:id="rId19"/>
    <p:sldId id="286" r:id="rId20"/>
    <p:sldId id="290" r:id="rId21"/>
  </p:sldIdLst>
  <p:sldSz cx="12192000" cy="6858000"/>
  <p:notesSz cx="7102475" cy="9388475"/>
  <p:defaultTextStyle>
    <a:defPPr>
      <a:defRPr lang="en-C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238" autoAdjust="0"/>
  </p:normalViewPr>
  <p:slideViewPr>
    <p:cSldViewPr snapToGrid="0">
      <p:cViewPr varScale="1">
        <p:scale>
          <a:sx n="81" d="100"/>
          <a:sy n="81" d="100"/>
        </p:scale>
        <p:origin x="120" y="6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9" d="100"/>
          <a:sy n="79" d="100"/>
        </p:scale>
        <p:origin x="2040" y="12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6B3E2B-7F49-4C03-8663-8D5D57414DE3}"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66C836E2-24A4-4A8F-B7D2-CAA899116DA1}">
      <dgm:prSet/>
      <dgm:spPr/>
      <dgm:t>
        <a:bodyPr/>
        <a:lstStyle/>
        <a:p>
          <a:r>
            <a:rPr lang="en-US" b="1" dirty="0">
              <a:latin typeface="Times New Roman" panose="02020603050405020304" pitchFamily="18" charset="0"/>
              <a:cs typeface="Times New Roman" panose="02020603050405020304" pitchFamily="18" charset="0"/>
            </a:rPr>
            <a:t>Work-family 		</a:t>
          </a:r>
        </a:p>
        <a:p>
          <a:r>
            <a:rPr lang="en-US" b="0" dirty="0">
              <a:latin typeface="Times New Roman" panose="02020603050405020304" pitchFamily="18" charset="0"/>
              <a:cs typeface="Times New Roman" panose="02020603050405020304" pitchFamily="18" charset="0"/>
            </a:rPr>
            <a:t>Thomas and </a:t>
          </a:r>
          <a:r>
            <a:rPr lang="en-US" b="0" dirty="0" err="1">
              <a:latin typeface="Times New Roman" panose="02020603050405020304" pitchFamily="18" charset="0"/>
              <a:cs typeface="Times New Roman" panose="02020603050405020304" pitchFamily="18" charset="0"/>
            </a:rPr>
            <a:t>Ganster</a:t>
          </a:r>
          <a:r>
            <a:rPr lang="en-US" b="0" dirty="0">
              <a:latin typeface="Times New Roman" panose="02020603050405020304" pitchFamily="18" charset="0"/>
              <a:cs typeface="Times New Roman" panose="02020603050405020304" pitchFamily="18" charset="0"/>
            </a:rPr>
            <a:t> (1995) adapted by Carlson, </a:t>
          </a:r>
          <a:r>
            <a:rPr lang="en-US" b="0" dirty="0" err="1">
              <a:latin typeface="Times New Roman" panose="02020603050405020304" pitchFamily="18" charset="0"/>
              <a:cs typeface="Times New Roman" panose="02020603050405020304" pitchFamily="18" charset="0"/>
            </a:rPr>
            <a:t>Kacmar</a:t>
          </a:r>
          <a:r>
            <a:rPr lang="en-US" b="0" dirty="0">
              <a:latin typeface="Times New Roman" panose="02020603050405020304" pitchFamily="18" charset="0"/>
              <a:cs typeface="Times New Roman" panose="02020603050405020304" pitchFamily="18" charset="0"/>
            </a:rPr>
            <a:t> and Williams (2000)	</a:t>
          </a:r>
          <a:r>
            <a:rPr lang="en-US" b="0" dirty="0"/>
            <a:t>	</a:t>
          </a:r>
        </a:p>
      </dgm:t>
    </dgm:pt>
    <dgm:pt modelId="{E70299C9-0F56-4E58-94E6-5DF2433CB762}" type="parTrans" cxnId="{D964C4B6-C6C0-4044-A277-2AC54C1A9B4F}">
      <dgm:prSet/>
      <dgm:spPr/>
      <dgm:t>
        <a:bodyPr/>
        <a:lstStyle/>
        <a:p>
          <a:endParaRPr lang="en-US"/>
        </a:p>
      </dgm:t>
    </dgm:pt>
    <dgm:pt modelId="{9557F2E0-3553-48BB-9453-F6BD669E4B41}" type="sibTrans" cxnId="{D964C4B6-C6C0-4044-A277-2AC54C1A9B4F}">
      <dgm:prSet/>
      <dgm:spPr/>
      <dgm:t>
        <a:bodyPr/>
        <a:lstStyle/>
        <a:p>
          <a:endParaRPr lang="en-US"/>
        </a:p>
      </dgm:t>
    </dgm:pt>
    <dgm:pt modelId="{02391925-AA0E-4DDC-A04F-CB97A8CA33CD}">
      <dgm:prSet/>
      <dgm:spPr/>
      <dgm:t>
        <a:bodyPr/>
        <a:lstStyle/>
        <a:p>
          <a:r>
            <a:rPr lang="en-US" b="1">
              <a:latin typeface="Times New Roman" panose="02020603050405020304" pitchFamily="18" charset="0"/>
              <a:cs typeface="Times New Roman" panose="02020603050405020304" pitchFamily="18" charset="0"/>
            </a:rPr>
            <a:t>Job Satisfaction	</a:t>
          </a:r>
        </a:p>
        <a:p>
          <a:r>
            <a:rPr lang="en-US" b="0">
              <a:latin typeface="Times New Roman" panose="02020603050405020304" pitchFamily="18" charset="0"/>
              <a:cs typeface="Times New Roman" panose="02020603050405020304" pitchFamily="18" charset="0"/>
            </a:rPr>
            <a:t>Quershi, Frank, Lambert, Klahm &amp; Smith (2017)</a:t>
          </a:r>
        </a:p>
      </dgm:t>
    </dgm:pt>
    <dgm:pt modelId="{957FDBF0-7276-495A-9BA6-C9CA3B5A8853}" type="parTrans" cxnId="{473BCE07-9EB1-419A-ADD8-939345A02186}">
      <dgm:prSet/>
      <dgm:spPr/>
      <dgm:t>
        <a:bodyPr/>
        <a:lstStyle/>
        <a:p>
          <a:endParaRPr lang="en-US"/>
        </a:p>
      </dgm:t>
    </dgm:pt>
    <dgm:pt modelId="{D9D0F4C7-E46C-44DB-9D50-B1EFE2454EDF}" type="sibTrans" cxnId="{473BCE07-9EB1-419A-ADD8-939345A02186}">
      <dgm:prSet/>
      <dgm:spPr/>
      <dgm:t>
        <a:bodyPr/>
        <a:lstStyle/>
        <a:p>
          <a:endParaRPr lang="en-US"/>
        </a:p>
      </dgm:t>
    </dgm:pt>
    <dgm:pt modelId="{9AFF1A59-42CD-4AC7-A9FD-CF5B1DD78EB4}">
      <dgm:prSet/>
      <dgm:spPr/>
      <dgm:t>
        <a:bodyPr/>
        <a:lstStyle/>
        <a:p>
          <a:r>
            <a:rPr lang="en-US" b="1" dirty="0">
              <a:latin typeface="Times New Roman" panose="02020603050405020304" pitchFamily="18" charset="0"/>
              <a:cs typeface="Times New Roman" panose="02020603050405020304" pitchFamily="18" charset="0"/>
            </a:rPr>
            <a:t>Turnover Intention	</a:t>
          </a:r>
        </a:p>
        <a:p>
          <a:r>
            <a:rPr lang="en-US" b="0" dirty="0">
              <a:latin typeface="Times New Roman" panose="02020603050405020304" pitchFamily="18" charset="0"/>
              <a:cs typeface="Times New Roman" panose="02020603050405020304" pitchFamily="18" charset="0"/>
            </a:rPr>
            <a:t>Sager, </a:t>
          </a:r>
          <a:r>
            <a:rPr lang="en-US" b="0" dirty="0" err="1">
              <a:latin typeface="Times New Roman" panose="02020603050405020304" pitchFamily="18" charset="0"/>
              <a:cs typeface="Times New Roman" panose="02020603050405020304" pitchFamily="18" charset="0"/>
            </a:rPr>
            <a:t>Griffeth</a:t>
          </a:r>
          <a:r>
            <a:rPr lang="en-US" b="0" dirty="0">
              <a:latin typeface="Times New Roman" panose="02020603050405020304" pitchFamily="18" charset="0"/>
              <a:cs typeface="Times New Roman" panose="02020603050405020304" pitchFamily="18" charset="0"/>
            </a:rPr>
            <a:t> &amp; </a:t>
          </a:r>
          <a:r>
            <a:rPr lang="en-US" b="0" dirty="0" err="1">
              <a:latin typeface="Times New Roman" panose="02020603050405020304" pitchFamily="18" charset="0"/>
              <a:cs typeface="Times New Roman" panose="02020603050405020304" pitchFamily="18" charset="0"/>
            </a:rPr>
            <a:t>Hom</a:t>
          </a:r>
          <a:r>
            <a:rPr lang="en-US" b="0" dirty="0">
              <a:latin typeface="Times New Roman" panose="02020603050405020304" pitchFamily="18" charset="0"/>
              <a:cs typeface="Times New Roman" panose="02020603050405020304" pitchFamily="18" charset="0"/>
            </a:rPr>
            <a:t> (1998) adapted by Lambert (2006)</a:t>
          </a:r>
        </a:p>
      </dgm:t>
    </dgm:pt>
    <dgm:pt modelId="{0F65A735-A260-40EA-9453-2DAF348F3A7E}" type="parTrans" cxnId="{15DE58EF-8217-4DB3-A097-6C0C333E9440}">
      <dgm:prSet/>
      <dgm:spPr/>
      <dgm:t>
        <a:bodyPr/>
        <a:lstStyle/>
        <a:p>
          <a:endParaRPr lang="en-US"/>
        </a:p>
      </dgm:t>
    </dgm:pt>
    <dgm:pt modelId="{B6BF1651-127F-48CF-963B-60AE5C8C812E}" type="sibTrans" cxnId="{15DE58EF-8217-4DB3-A097-6C0C333E9440}">
      <dgm:prSet/>
      <dgm:spPr/>
      <dgm:t>
        <a:bodyPr/>
        <a:lstStyle/>
        <a:p>
          <a:endParaRPr lang="en-US"/>
        </a:p>
      </dgm:t>
    </dgm:pt>
    <dgm:pt modelId="{AEABAEB2-6425-45BF-9726-C6AA6395CB61}">
      <dgm:prSet/>
      <dgm:spPr/>
      <dgm:t>
        <a:bodyPr/>
        <a:lstStyle/>
        <a:p>
          <a:r>
            <a:rPr lang="en-US" b="1" u="none">
              <a:latin typeface="Times New Roman" panose="02020603050405020304" pitchFamily="18" charset="0"/>
              <a:cs typeface="Times New Roman" panose="02020603050405020304" pitchFamily="18" charset="0"/>
            </a:rPr>
            <a:t>Reliability/Validity (Cronbach’s Alpha)</a:t>
          </a:r>
        </a:p>
      </dgm:t>
    </dgm:pt>
    <dgm:pt modelId="{812551B0-535A-487B-9ACA-3C64D7AC2F5C}" type="parTrans" cxnId="{B3096F63-63C9-4E4C-939E-2D181C9936F9}">
      <dgm:prSet/>
      <dgm:spPr/>
      <dgm:t>
        <a:bodyPr/>
        <a:lstStyle/>
        <a:p>
          <a:endParaRPr lang="en-US"/>
        </a:p>
      </dgm:t>
    </dgm:pt>
    <dgm:pt modelId="{BF257704-D080-439F-A472-9E5709CB12C3}" type="sibTrans" cxnId="{B3096F63-63C9-4E4C-939E-2D181C9936F9}">
      <dgm:prSet/>
      <dgm:spPr/>
      <dgm:t>
        <a:bodyPr/>
        <a:lstStyle/>
        <a:p>
          <a:endParaRPr lang="en-US"/>
        </a:p>
      </dgm:t>
    </dgm:pt>
    <dgm:pt modelId="{17535516-9E7B-4F8C-9691-33369E66FE07}" type="pres">
      <dgm:prSet presAssocID="{346B3E2B-7F49-4C03-8663-8D5D57414DE3}" presName="vert0" presStyleCnt="0">
        <dgm:presLayoutVars>
          <dgm:dir/>
          <dgm:animOne val="branch"/>
          <dgm:animLvl val="lvl"/>
        </dgm:presLayoutVars>
      </dgm:prSet>
      <dgm:spPr/>
    </dgm:pt>
    <dgm:pt modelId="{1B323C6C-2FD9-4523-8BB1-0F47A837E7BE}" type="pres">
      <dgm:prSet presAssocID="{66C836E2-24A4-4A8F-B7D2-CAA899116DA1}" presName="thickLine" presStyleLbl="alignNode1" presStyleIdx="0" presStyleCnt="4"/>
      <dgm:spPr/>
    </dgm:pt>
    <dgm:pt modelId="{D1F6FF6D-2889-4DC1-B3B6-BF4148498AD5}" type="pres">
      <dgm:prSet presAssocID="{66C836E2-24A4-4A8F-B7D2-CAA899116DA1}" presName="horz1" presStyleCnt="0"/>
      <dgm:spPr/>
    </dgm:pt>
    <dgm:pt modelId="{BD998223-8CC1-4EF7-B837-4FB4C553C225}" type="pres">
      <dgm:prSet presAssocID="{66C836E2-24A4-4A8F-B7D2-CAA899116DA1}" presName="tx1" presStyleLbl="revTx" presStyleIdx="0" presStyleCnt="4"/>
      <dgm:spPr/>
    </dgm:pt>
    <dgm:pt modelId="{A804D7A2-EE33-4546-B7C8-57029ABF5B0A}" type="pres">
      <dgm:prSet presAssocID="{66C836E2-24A4-4A8F-B7D2-CAA899116DA1}" presName="vert1" presStyleCnt="0"/>
      <dgm:spPr/>
    </dgm:pt>
    <dgm:pt modelId="{355CC13A-D1E6-47C3-9231-DB43BA58F260}" type="pres">
      <dgm:prSet presAssocID="{02391925-AA0E-4DDC-A04F-CB97A8CA33CD}" presName="thickLine" presStyleLbl="alignNode1" presStyleIdx="1" presStyleCnt="4"/>
      <dgm:spPr/>
    </dgm:pt>
    <dgm:pt modelId="{E5011063-3EFF-496E-BE57-44CC0DC98178}" type="pres">
      <dgm:prSet presAssocID="{02391925-AA0E-4DDC-A04F-CB97A8CA33CD}" presName="horz1" presStyleCnt="0"/>
      <dgm:spPr/>
    </dgm:pt>
    <dgm:pt modelId="{94CCC9AE-30F2-482B-BB4C-A64973457F6A}" type="pres">
      <dgm:prSet presAssocID="{02391925-AA0E-4DDC-A04F-CB97A8CA33CD}" presName="tx1" presStyleLbl="revTx" presStyleIdx="1" presStyleCnt="4"/>
      <dgm:spPr/>
    </dgm:pt>
    <dgm:pt modelId="{C5427095-A953-4C78-85CD-AD95B69E8DCA}" type="pres">
      <dgm:prSet presAssocID="{02391925-AA0E-4DDC-A04F-CB97A8CA33CD}" presName="vert1" presStyleCnt="0"/>
      <dgm:spPr/>
    </dgm:pt>
    <dgm:pt modelId="{76926EA6-E79F-4B78-9DDA-AAE4C201B55F}" type="pres">
      <dgm:prSet presAssocID="{9AFF1A59-42CD-4AC7-A9FD-CF5B1DD78EB4}" presName="thickLine" presStyleLbl="alignNode1" presStyleIdx="2" presStyleCnt="4"/>
      <dgm:spPr/>
    </dgm:pt>
    <dgm:pt modelId="{BA88CD47-0088-4B8C-9B13-7214BBE9C597}" type="pres">
      <dgm:prSet presAssocID="{9AFF1A59-42CD-4AC7-A9FD-CF5B1DD78EB4}" presName="horz1" presStyleCnt="0"/>
      <dgm:spPr/>
    </dgm:pt>
    <dgm:pt modelId="{988D6E51-7CCB-4EB6-B90F-F27733D56F30}" type="pres">
      <dgm:prSet presAssocID="{9AFF1A59-42CD-4AC7-A9FD-CF5B1DD78EB4}" presName="tx1" presStyleLbl="revTx" presStyleIdx="2" presStyleCnt="4"/>
      <dgm:spPr/>
    </dgm:pt>
    <dgm:pt modelId="{5CD53055-85DA-48CB-8ECF-52BACA8D0008}" type="pres">
      <dgm:prSet presAssocID="{9AFF1A59-42CD-4AC7-A9FD-CF5B1DD78EB4}" presName="vert1" presStyleCnt="0"/>
      <dgm:spPr/>
    </dgm:pt>
    <dgm:pt modelId="{D04760C0-1FE8-42C9-8AF5-C4D348BDAD96}" type="pres">
      <dgm:prSet presAssocID="{AEABAEB2-6425-45BF-9726-C6AA6395CB61}" presName="thickLine" presStyleLbl="alignNode1" presStyleIdx="3" presStyleCnt="4"/>
      <dgm:spPr/>
    </dgm:pt>
    <dgm:pt modelId="{0719DBD4-ABFF-4E51-B4F5-0DE4342E1A83}" type="pres">
      <dgm:prSet presAssocID="{AEABAEB2-6425-45BF-9726-C6AA6395CB61}" presName="horz1" presStyleCnt="0"/>
      <dgm:spPr/>
    </dgm:pt>
    <dgm:pt modelId="{6406900F-DB60-4D01-A6AA-6F621433FAE6}" type="pres">
      <dgm:prSet presAssocID="{AEABAEB2-6425-45BF-9726-C6AA6395CB61}" presName="tx1" presStyleLbl="revTx" presStyleIdx="3" presStyleCnt="4"/>
      <dgm:spPr/>
    </dgm:pt>
    <dgm:pt modelId="{5C3C1BD0-5093-4353-A039-154C56FDCC6F}" type="pres">
      <dgm:prSet presAssocID="{AEABAEB2-6425-45BF-9726-C6AA6395CB61}" presName="vert1" presStyleCnt="0"/>
      <dgm:spPr/>
    </dgm:pt>
  </dgm:ptLst>
  <dgm:cxnLst>
    <dgm:cxn modelId="{473BCE07-9EB1-419A-ADD8-939345A02186}" srcId="{346B3E2B-7F49-4C03-8663-8D5D57414DE3}" destId="{02391925-AA0E-4DDC-A04F-CB97A8CA33CD}" srcOrd="1" destOrd="0" parTransId="{957FDBF0-7276-495A-9BA6-C9CA3B5A8853}" sibTransId="{D9D0F4C7-E46C-44DB-9D50-B1EFE2454EDF}"/>
    <dgm:cxn modelId="{7ABB3843-E6B6-40FF-BFFF-8AB108DAD4D0}" type="presOf" srcId="{346B3E2B-7F49-4C03-8663-8D5D57414DE3}" destId="{17535516-9E7B-4F8C-9691-33369E66FE07}" srcOrd="0" destOrd="0" presId="urn:microsoft.com/office/officeart/2008/layout/LinedList"/>
    <dgm:cxn modelId="{B3096F63-63C9-4E4C-939E-2D181C9936F9}" srcId="{346B3E2B-7F49-4C03-8663-8D5D57414DE3}" destId="{AEABAEB2-6425-45BF-9726-C6AA6395CB61}" srcOrd="3" destOrd="0" parTransId="{812551B0-535A-487B-9ACA-3C64D7AC2F5C}" sibTransId="{BF257704-D080-439F-A472-9E5709CB12C3}"/>
    <dgm:cxn modelId="{4D2A9048-5FAD-4365-B390-5BE03757CE9A}" type="presOf" srcId="{AEABAEB2-6425-45BF-9726-C6AA6395CB61}" destId="{6406900F-DB60-4D01-A6AA-6F621433FAE6}" srcOrd="0" destOrd="0" presId="urn:microsoft.com/office/officeart/2008/layout/LinedList"/>
    <dgm:cxn modelId="{55C702A9-F596-41FA-AD07-6E5DCD0378A4}" type="presOf" srcId="{66C836E2-24A4-4A8F-B7D2-CAA899116DA1}" destId="{BD998223-8CC1-4EF7-B837-4FB4C553C225}" srcOrd="0" destOrd="0" presId="urn:microsoft.com/office/officeart/2008/layout/LinedList"/>
    <dgm:cxn modelId="{D964C4B6-C6C0-4044-A277-2AC54C1A9B4F}" srcId="{346B3E2B-7F49-4C03-8663-8D5D57414DE3}" destId="{66C836E2-24A4-4A8F-B7D2-CAA899116DA1}" srcOrd="0" destOrd="0" parTransId="{E70299C9-0F56-4E58-94E6-5DF2433CB762}" sibTransId="{9557F2E0-3553-48BB-9453-F6BD669E4B41}"/>
    <dgm:cxn modelId="{124505EA-9A15-47DA-BD73-C3F3C2F9F2D2}" type="presOf" srcId="{02391925-AA0E-4DDC-A04F-CB97A8CA33CD}" destId="{94CCC9AE-30F2-482B-BB4C-A64973457F6A}" srcOrd="0" destOrd="0" presId="urn:microsoft.com/office/officeart/2008/layout/LinedList"/>
    <dgm:cxn modelId="{15DE58EF-8217-4DB3-A097-6C0C333E9440}" srcId="{346B3E2B-7F49-4C03-8663-8D5D57414DE3}" destId="{9AFF1A59-42CD-4AC7-A9FD-CF5B1DD78EB4}" srcOrd="2" destOrd="0" parTransId="{0F65A735-A260-40EA-9453-2DAF348F3A7E}" sibTransId="{B6BF1651-127F-48CF-963B-60AE5C8C812E}"/>
    <dgm:cxn modelId="{08183FF8-6774-49CC-AE75-F35285101323}" type="presOf" srcId="{9AFF1A59-42CD-4AC7-A9FD-CF5B1DD78EB4}" destId="{988D6E51-7CCB-4EB6-B90F-F27733D56F30}" srcOrd="0" destOrd="0" presId="urn:microsoft.com/office/officeart/2008/layout/LinedList"/>
    <dgm:cxn modelId="{ED50F5AE-1E19-4C5E-A4EA-79BBAE29E485}" type="presParOf" srcId="{17535516-9E7B-4F8C-9691-33369E66FE07}" destId="{1B323C6C-2FD9-4523-8BB1-0F47A837E7BE}" srcOrd="0" destOrd="0" presId="urn:microsoft.com/office/officeart/2008/layout/LinedList"/>
    <dgm:cxn modelId="{1BD9B308-FE06-4BC7-B724-F7BEED3D426E}" type="presParOf" srcId="{17535516-9E7B-4F8C-9691-33369E66FE07}" destId="{D1F6FF6D-2889-4DC1-B3B6-BF4148498AD5}" srcOrd="1" destOrd="0" presId="urn:microsoft.com/office/officeart/2008/layout/LinedList"/>
    <dgm:cxn modelId="{4E42F0B1-CC9F-4C7A-B6AE-5862E9BB254E}" type="presParOf" srcId="{D1F6FF6D-2889-4DC1-B3B6-BF4148498AD5}" destId="{BD998223-8CC1-4EF7-B837-4FB4C553C225}" srcOrd="0" destOrd="0" presId="urn:microsoft.com/office/officeart/2008/layout/LinedList"/>
    <dgm:cxn modelId="{C75C3935-C522-4D65-A295-706ABFC1B05F}" type="presParOf" srcId="{D1F6FF6D-2889-4DC1-B3B6-BF4148498AD5}" destId="{A804D7A2-EE33-4546-B7C8-57029ABF5B0A}" srcOrd="1" destOrd="0" presId="urn:microsoft.com/office/officeart/2008/layout/LinedList"/>
    <dgm:cxn modelId="{8C55D6DF-F21D-4AE0-92A4-98A9438357BD}" type="presParOf" srcId="{17535516-9E7B-4F8C-9691-33369E66FE07}" destId="{355CC13A-D1E6-47C3-9231-DB43BA58F260}" srcOrd="2" destOrd="0" presId="urn:microsoft.com/office/officeart/2008/layout/LinedList"/>
    <dgm:cxn modelId="{33276692-033D-44A7-B796-68D0974E5990}" type="presParOf" srcId="{17535516-9E7B-4F8C-9691-33369E66FE07}" destId="{E5011063-3EFF-496E-BE57-44CC0DC98178}" srcOrd="3" destOrd="0" presId="urn:microsoft.com/office/officeart/2008/layout/LinedList"/>
    <dgm:cxn modelId="{0D5EA6C4-034A-41FC-8623-38A7F7D13886}" type="presParOf" srcId="{E5011063-3EFF-496E-BE57-44CC0DC98178}" destId="{94CCC9AE-30F2-482B-BB4C-A64973457F6A}" srcOrd="0" destOrd="0" presId="urn:microsoft.com/office/officeart/2008/layout/LinedList"/>
    <dgm:cxn modelId="{609075AC-2682-49BC-81E2-E24BBCBAE4D5}" type="presParOf" srcId="{E5011063-3EFF-496E-BE57-44CC0DC98178}" destId="{C5427095-A953-4C78-85CD-AD95B69E8DCA}" srcOrd="1" destOrd="0" presId="urn:microsoft.com/office/officeart/2008/layout/LinedList"/>
    <dgm:cxn modelId="{9BBA481D-4B2A-4F63-9156-458CB5ADF5F6}" type="presParOf" srcId="{17535516-9E7B-4F8C-9691-33369E66FE07}" destId="{76926EA6-E79F-4B78-9DDA-AAE4C201B55F}" srcOrd="4" destOrd="0" presId="urn:microsoft.com/office/officeart/2008/layout/LinedList"/>
    <dgm:cxn modelId="{C9F8618B-0955-4C16-88EA-C6E8A853A6A6}" type="presParOf" srcId="{17535516-9E7B-4F8C-9691-33369E66FE07}" destId="{BA88CD47-0088-4B8C-9B13-7214BBE9C597}" srcOrd="5" destOrd="0" presId="urn:microsoft.com/office/officeart/2008/layout/LinedList"/>
    <dgm:cxn modelId="{E7CBD631-E602-4D41-AED2-BFB9FD377088}" type="presParOf" srcId="{BA88CD47-0088-4B8C-9B13-7214BBE9C597}" destId="{988D6E51-7CCB-4EB6-B90F-F27733D56F30}" srcOrd="0" destOrd="0" presId="urn:microsoft.com/office/officeart/2008/layout/LinedList"/>
    <dgm:cxn modelId="{9252AB44-37B5-4F02-A3C1-CB3774EC6636}" type="presParOf" srcId="{BA88CD47-0088-4B8C-9B13-7214BBE9C597}" destId="{5CD53055-85DA-48CB-8ECF-52BACA8D0008}" srcOrd="1" destOrd="0" presId="urn:microsoft.com/office/officeart/2008/layout/LinedList"/>
    <dgm:cxn modelId="{117DD4FC-0052-4A86-A2CB-84D6FC651A97}" type="presParOf" srcId="{17535516-9E7B-4F8C-9691-33369E66FE07}" destId="{D04760C0-1FE8-42C9-8AF5-C4D348BDAD96}" srcOrd="6" destOrd="0" presId="urn:microsoft.com/office/officeart/2008/layout/LinedList"/>
    <dgm:cxn modelId="{947FC645-011E-4716-856C-ECEA06962E51}" type="presParOf" srcId="{17535516-9E7B-4F8C-9691-33369E66FE07}" destId="{0719DBD4-ABFF-4E51-B4F5-0DE4342E1A83}" srcOrd="7" destOrd="0" presId="urn:microsoft.com/office/officeart/2008/layout/LinedList"/>
    <dgm:cxn modelId="{4D7DE138-60B2-425D-B14D-7F18AE9AD87E}" type="presParOf" srcId="{0719DBD4-ABFF-4E51-B4F5-0DE4342E1A83}" destId="{6406900F-DB60-4D01-A6AA-6F621433FAE6}" srcOrd="0" destOrd="0" presId="urn:microsoft.com/office/officeart/2008/layout/LinedList"/>
    <dgm:cxn modelId="{85BBCE7E-8858-4243-8B4B-8B90F00625B0}" type="presParOf" srcId="{0719DBD4-ABFF-4E51-B4F5-0DE4342E1A83}" destId="{5C3C1BD0-5093-4353-A039-154C56FDCC6F}"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6B49CA9-5B46-4984-ACEE-0CF19C33F44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FA2DCBFA-6D5A-43E6-B65E-27CF693E021E}">
      <dgm:prSet/>
      <dgm:spPr/>
      <dgm:t>
        <a:bodyPr/>
        <a:lstStyle/>
        <a:p>
          <a:r>
            <a:rPr lang="en-US" dirty="0">
              <a:latin typeface="Times New Roman" panose="02020603050405020304" pitchFamily="18" charset="0"/>
              <a:cs typeface="Times New Roman" panose="02020603050405020304" pitchFamily="18" charset="0"/>
            </a:rPr>
            <a:t>The results point to the notion that police officers who experience work-family conflict are not satisfied with their employment.</a:t>
          </a:r>
        </a:p>
      </dgm:t>
    </dgm:pt>
    <dgm:pt modelId="{238CA77F-3438-47D8-A741-1DE39A381C18}" type="parTrans" cxnId="{DED07E45-0BCD-40A3-9802-5B343ED7ACF5}">
      <dgm:prSet/>
      <dgm:spPr/>
      <dgm:t>
        <a:bodyPr/>
        <a:lstStyle/>
        <a:p>
          <a:endParaRPr lang="en-US"/>
        </a:p>
      </dgm:t>
    </dgm:pt>
    <dgm:pt modelId="{5CDFAAA5-55B6-4D3B-9CCE-2CC0AAE0400C}" type="sibTrans" cxnId="{DED07E45-0BCD-40A3-9802-5B343ED7ACF5}">
      <dgm:prSet/>
      <dgm:spPr/>
      <dgm:t>
        <a:bodyPr/>
        <a:lstStyle/>
        <a:p>
          <a:endParaRPr lang="en-US"/>
        </a:p>
      </dgm:t>
    </dgm:pt>
    <dgm:pt modelId="{C1A31AC4-0A68-489D-8092-370B6F9DD1E5}">
      <dgm:prSet/>
      <dgm:spPr/>
      <dgm:t>
        <a:bodyPr/>
        <a:lstStyle/>
        <a:p>
          <a:r>
            <a:rPr lang="en-US" dirty="0">
              <a:latin typeface="Times New Roman" panose="02020603050405020304" pitchFamily="18" charset="0"/>
              <a:cs typeface="Times New Roman" panose="02020603050405020304" pitchFamily="18" charset="0"/>
            </a:rPr>
            <a:t>Caregivers with work-family conflict report decrease in job satisfaction with lack of support (Li, Shaffer, &amp; Bagger (2015)</a:t>
          </a:r>
        </a:p>
      </dgm:t>
    </dgm:pt>
    <dgm:pt modelId="{073BB9AE-9770-4325-9ACE-552C52E67C78}" type="parTrans" cxnId="{34C9D417-216C-4473-A139-41ED50C65584}">
      <dgm:prSet/>
      <dgm:spPr/>
      <dgm:t>
        <a:bodyPr/>
        <a:lstStyle/>
        <a:p>
          <a:endParaRPr lang="en-US"/>
        </a:p>
      </dgm:t>
    </dgm:pt>
    <dgm:pt modelId="{91907E88-CEF4-44C7-B7F0-EFE3C1119131}" type="sibTrans" cxnId="{34C9D417-216C-4473-A139-41ED50C65584}">
      <dgm:prSet/>
      <dgm:spPr/>
      <dgm:t>
        <a:bodyPr/>
        <a:lstStyle/>
        <a:p>
          <a:endParaRPr lang="en-US"/>
        </a:p>
      </dgm:t>
    </dgm:pt>
    <dgm:pt modelId="{CD3DDA52-9A25-4B78-85DF-815842CDE909}">
      <dgm:prSet/>
      <dgm:spPr/>
      <dgm:t>
        <a:bodyPr/>
        <a:lstStyle/>
        <a:p>
          <a:r>
            <a:rPr lang="en-US" dirty="0">
              <a:latin typeface="Times New Roman" panose="02020603050405020304" pitchFamily="18" charset="0"/>
              <a:cs typeface="Times New Roman" panose="02020603050405020304" pitchFamily="18" charset="0"/>
            </a:rPr>
            <a:t>Work-family conflict had little impact on job satisfaction (employees mask emotions when WFC is increased) (Ghafoor, Ashraf, Sajjad, &amp; Azeem (2014)</a:t>
          </a:r>
        </a:p>
      </dgm:t>
    </dgm:pt>
    <dgm:pt modelId="{4ECD1D44-31A1-4B5D-BB9E-41BE0F697E79}" type="parTrans" cxnId="{708D3C27-AED9-45F3-944F-B36ED53FC2F7}">
      <dgm:prSet/>
      <dgm:spPr/>
      <dgm:t>
        <a:bodyPr/>
        <a:lstStyle/>
        <a:p>
          <a:endParaRPr lang="en-US"/>
        </a:p>
      </dgm:t>
    </dgm:pt>
    <dgm:pt modelId="{51ED34C4-9365-4C69-AF8E-AF5F47B29883}" type="sibTrans" cxnId="{708D3C27-AED9-45F3-944F-B36ED53FC2F7}">
      <dgm:prSet/>
      <dgm:spPr/>
      <dgm:t>
        <a:bodyPr/>
        <a:lstStyle/>
        <a:p>
          <a:endParaRPr lang="en-US"/>
        </a:p>
      </dgm:t>
    </dgm:pt>
    <dgm:pt modelId="{3438D9E3-45CE-42AF-9BCE-C734BC2198AF}" type="pres">
      <dgm:prSet presAssocID="{56B49CA9-5B46-4984-ACEE-0CF19C33F442}" presName="vert0" presStyleCnt="0">
        <dgm:presLayoutVars>
          <dgm:dir/>
          <dgm:animOne val="branch"/>
          <dgm:animLvl val="lvl"/>
        </dgm:presLayoutVars>
      </dgm:prSet>
      <dgm:spPr/>
    </dgm:pt>
    <dgm:pt modelId="{AF49CD2D-2EE5-4A4C-9855-37D093A8D048}" type="pres">
      <dgm:prSet presAssocID="{FA2DCBFA-6D5A-43E6-B65E-27CF693E021E}" presName="thickLine" presStyleLbl="alignNode1" presStyleIdx="0" presStyleCnt="3"/>
      <dgm:spPr/>
    </dgm:pt>
    <dgm:pt modelId="{AA11BAFA-9F86-428D-BB31-49A66712ADFB}" type="pres">
      <dgm:prSet presAssocID="{FA2DCBFA-6D5A-43E6-B65E-27CF693E021E}" presName="horz1" presStyleCnt="0"/>
      <dgm:spPr/>
    </dgm:pt>
    <dgm:pt modelId="{807FCF66-4CFA-4892-81D5-B0E1E4AE1C71}" type="pres">
      <dgm:prSet presAssocID="{FA2DCBFA-6D5A-43E6-B65E-27CF693E021E}" presName="tx1" presStyleLbl="revTx" presStyleIdx="0" presStyleCnt="3"/>
      <dgm:spPr/>
    </dgm:pt>
    <dgm:pt modelId="{B5717464-1D6B-4C4F-BA27-E20871BFB511}" type="pres">
      <dgm:prSet presAssocID="{FA2DCBFA-6D5A-43E6-B65E-27CF693E021E}" presName="vert1" presStyleCnt="0"/>
      <dgm:spPr/>
    </dgm:pt>
    <dgm:pt modelId="{7108AAB6-7E2C-4FF6-9D44-536D6A32B2E1}" type="pres">
      <dgm:prSet presAssocID="{C1A31AC4-0A68-489D-8092-370B6F9DD1E5}" presName="thickLine" presStyleLbl="alignNode1" presStyleIdx="1" presStyleCnt="3"/>
      <dgm:spPr/>
    </dgm:pt>
    <dgm:pt modelId="{13EDC3B4-6F3F-47C6-8E2A-26F76A33E4F6}" type="pres">
      <dgm:prSet presAssocID="{C1A31AC4-0A68-489D-8092-370B6F9DD1E5}" presName="horz1" presStyleCnt="0"/>
      <dgm:spPr/>
    </dgm:pt>
    <dgm:pt modelId="{B3DEB845-2D2A-4311-AFCF-24ECAE263C8F}" type="pres">
      <dgm:prSet presAssocID="{C1A31AC4-0A68-489D-8092-370B6F9DD1E5}" presName="tx1" presStyleLbl="revTx" presStyleIdx="1" presStyleCnt="3"/>
      <dgm:spPr/>
    </dgm:pt>
    <dgm:pt modelId="{DAFE5881-9B59-4716-855D-8A974C80D41D}" type="pres">
      <dgm:prSet presAssocID="{C1A31AC4-0A68-489D-8092-370B6F9DD1E5}" presName="vert1" presStyleCnt="0"/>
      <dgm:spPr/>
    </dgm:pt>
    <dgm:pt modelId="{F38D6F7A-E9DB-4F92-879E-51D5F84A8920}" type="pres">
      <dgm:prSet presAssocID="{CD3DDA52-9A25-4B78-85DF-815842CDE909}" presName="thickLine" presStyleLbl="alignNode1" presStyleIdx="2" presStyleCnt="3"/>
      <dgm:spPr/>
    </dgm:pt>
    <dgm:pt modelId="{EE7899A9-78AF-4C5F-89B6-EC85C9105F60}" type="pres">
      <dgm:prSet presAssocID="{CD3DDA52-9A25-4B78-85DF-815842CDE909}" presName="horz1" presStyleCnt="0"/>
      <dgm:spPr/>
    </dgm:pt>
    <dgm:pt modelId="{708A7512-5788-401D-BA53-D42D20A804F9}" type="pres">
      <dgm:prSet presAssocID="{CD3DDA52-9A25-4B78-85DF-815842CDE909}" presName="tx1" presStyleLbl="revTx" presStyleIdx="2" presStyleCnt="3"/>
      <dgm:spPr/>
    </dgm:pt>
    <dgm:pt modelId="{7B80ADBF-8212-4232-BB49-71C84634CBD6}" type="pres">
      <dgm:prSet presAssocID="{CD3DDA52-9A25-4B78-85DF-815842CDE909}" presName="vert1" presStyleCnt="0"/>
      <dgm:spPr/>
    </dgm:pt>
  </dgm:ptLst>
  <dgm:cxnLst>
    <dgm:cxn modelId="{34C9D417-216C-4473-A139-41ED50C65584}" srcId="{56B49CA9-5B46-4984-ACEE-0CF19C33F442}" destId="{C1A31AC4-0A68-489D-8092-370B6F9DD1E5}" srcOrd="1" destOrd="0" parTransId="{073BB9AE-9770-4325-9ACE-552C52E67C78}" sibTransId="{91907E88-CEF4-44C7-B7F0-EFE3C1119131}"/>
    <dgm:cxn modelId="{708D3C27-AED9-45F3-944F-B36ED53FC2F7}" srcId="{56B49CA9-5B46-4984-ACEE-0CF19C33F442}" destId="{CD3DDA52-9A25-4B78-85DF-815842CDE909}" srcOrd="2" destOrd="0" parTransId="{4ECD1D44-31A1-4B5D-BB9E-41BE0F697E79}" sibTransId="{51ED34C4-9365-4C69-AF8E-AF5F47B29883}"/>
    <dgm:cxn modelId="{DED07E45-0BCD-40A3-9802-5B343ED7ACF5}" srcId="{56B49CA9-5B46-4984-ACEE-0CF19C33F442}" destId="{FA2DCBFA-6D5A-43E6-B65E-27CF693E021E}" srcOrd="0" destOrd="0" parTransId="{238CA77F-3438-47D8-A741-1DE39A381C18}" sibTransId="{5CDFAAA5-55B6-4D3B-9CCE-2CC0AAE0400C}"/>
    <dgm:cxn modelId="{86F8197A-22BE-41C5-94B0-5D4B60C0D97D}" type="presOf" srcId="{CD3DDA52-9A25-4B78-85DF-815842CDE909}" destId="{708A7512-5788-401D-BA53-D42D20A804F9}" srcOrd="0" destOrd="0" presId="urn:microsoft.com/office/officeart/2008/layout/LinedList"/>
    <dgm:cxn modelId="{8C989DEB-271C-478F-AF56-E9A94E4F0D63}" type="presOf" srcId="{C1A31AC4-0A68-489D-8092-370B6F9DD1E5}" destId="{B3DEB845-2D2A-4311-AFCF-24ECAE263C8F}" srcOrd="0" destOrd="0" presId="urn:microsoft.com/office/officeart/2008/layout/LinedList"/>
    <dgm:cxn modelId="{F68158ED-B6C9-4F2A-9E34-41243260753E}" type="presOf" srcId="{FA2DCBFA-6D5A-43E6-B65E-27CF693E021E}" destId="{807FCF66-4CFA-4892-81D5-B0E1E4AE1C71}" srcOrd="0" destOrd="0" presId="urn:microsoft.com/office/officeart/2008/layout/LinedList"/>
    <dgm:cxn modelId="{555B2EFE-DBC1-4293-B74D-1985DB14B182}" type="presOf" srcId="{56B49CA9-5B46-4984-ACEE-0CF19C33F442}" destId="{3438D9E3-45CE-42AF-9BCE-C734BC2198AF}" srcOrd="0" destOrd="0" presId="urn:microsoft.com/office/officeart/2008/layout/LinedList"/>
    <dgm:cxn modelId="{64988A26-616F-4398-A3B3-C180CD5D1258}" type="presParOf" srcId="{3438D9E3-45CE-42AF-9BCE-C734BC2198AF}" destId="{AF49CD2D-2EE5-4A4C-9855-37D093A8D048}" srcOrd="0" destOrd="0" presId="urn:microsoft.com/office/officeart/2008/layout/LinedList"/>
    <dgm:cxn modelId="{0A3E0D28-4769-4D08-96BD-6626B8EA341C}" type="presParOf" srcId="{3438D9E3-45CE-42AF-9BCE-C734BC2198AF}" destId="{AA11BAFA-9F86-428D-BB31-49A66712ADFB}" srcOrd="1" destOrd="0" presId="urn:microsoft.com/office/officeart/2008/layout/LinedList"/>
    <dgm:cxn modelId="{504E2CBB-F4A3-47B5-9613-91EFB23F7592}" type="presParOf" srcId="{AA11BAFA-9F86-428D-BB31-49A66712ADFB}" destId="{807FCF66-4CFA-4892-81D5-B0E1E4AE1C71}" srcOrd="0" destOrd="0" presId="urn:microsoft.com/office/officeart/2008/layout/LinedList"/>
    <dgm:cxn modelId="{B6C1FC04-0F45-48B2-9663-C62DDBFBAC9D}" type="presParOf" srcId="{AA11BAFA-9F86-428D-BB31-49A66712ADFB}" destId="{B5717464-1D6B-4C4F-BA27-E20871BFB511}" srcOrd="1" destOrd="0" presId="urn:microsoft.com/office/officeart/2008/layout/LinedList"/>
    <dgm:cxn modelId="{D7DFDDBD-7464-4445-A745-DFB1A78B51A1}" type="presParOf" srcId="{3438D9E3-45CE-42AF-9BCE-C734BC2198AF}" destId="{7108AAB6-7E2C-4FF6-9D44-536D6A32B2E1}" srcOrd="2" destOrd="0" presId="urn:microsoft.com/office/officeart/2008/layout/LinedList"/>
    <dgm:cxn modelId="{D48D8F7F-63D9-41C3-9A2D-03D4E77F4BBA}" type="presParOf" srcId="{3438D9E3-45CE-42AF-9BCE-C734BC2198AF}" destId="{13EDC3B4-6F3F-47C6-8E2A-26F76A33E4F6}" srcOrd="3" destOrd="0" presId="urn:microsoft.com/office/officeart/2008/layout/LinedList"/>
    <dgm:cxn modelId="{2D59F3CA-1B22-4155-A24C-47268BAEFD08}" type="presParOf" srcId="{13EDC3B4-6F3F-47C6-8E2A-26F76A33E4F6}" destId="{B3DEB845-2D2A-4311-AFCF-24ECAE263C8F}" srcOrd="0" destOrd="0" presId="urn:microsoft.com/office/officeart/2008/layout/LinedList"/>
    <dgm:cxn modelId="{586ECBF9-C064-4886-B67A-9DC2B124A1F5}" type="presParOf" srcId="{13EDC3B4-6F3F-47C6-8E2A-26F76A33E4F6}" destId="{DAFE5881-9B59-4716-855D-8A974C80D41D}" srcOrd="1" destOrd="0" presId="urn:microsoft.com/office/officeart/2008/layout/LinedList"/>
    <dgm:cxn modelId="{D35CAF64-A487-48A5-A8C9-EB5AFF74F732}" type="presParOf" srcId="{3438D9E3-45CE-42AF-9BCE-C734BC2198AF}" destId="{F38D6F7A-E9DB-4F92-879E-51D5F84A8920}" srcOrd="4" destOrd="0" presId="urn:microsoft.com/office/officeart/2008/layout/LinedList"/>
    <dgm:cxn modelId="{03FC3935-562F-4379-A3D6-6D4479E548A3}" type="presParOf" srcId="{3438D9E3-45CE-42AF-9BCE-C734BC2198AF}" destId="{EE7899A9-78AF-4C5F-89B6-EC85C9105F60}" srcOrd="5" destOrd="0" presId="urn:microsoft.com/office/officeart/2008/layout/LinedList"/>
    <dgm:cxn modelId="{2D6735B6-D282-4D04-A72C-3DDB87128461}" type="presParOf" srcId="{EE7899A9-78AF-4C5F-89B6-EC85C9105F60}" destId="{708A7512-5788-401D-BA53-D42D20A804F9}" srcOrd="0" destOrd="0" presId="urn:microsoft.com/office/officeart/2008/layout/LinedList"/>
    <dgm:cxn modelId="{0F4B8D5E-BCB2-44FA-9C2D-0DE65969E248}" type="presParOf" srcId="{EE7899A9-78AF-4C5F-89B6-EC85C9105F60}" destId="{7B80ADBF-8212-4232-BB49-71C84634CBD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33D461-CAE5-4364-A83F-D108A0159970}"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A4B4D4CF-542D-4248-8B22-80D3CA995DAB}">
      <dgm:prSet/>
      <dgm:spPr/>
      <dgm:t>
        <a:bodyPr/>
        <a:lstStyle/>
        <a:p>
          <a:r>
            <a:rPr lang="en-US" dirty="0">
              <a:latin typeface="Times New Roman" panose="02020603050405020304" pitchFamily="18" charset="0"/>
              <a:cs typeface="Times New Roman" panose="02020603050405020304" pitchFamily="18" charset="0"/>
            </a:rPr>
            <a:t>Incorporate employee assistance programs and family friendly policies for officers struggling with job satisfaction.</a:t>
          </a:r>
        </a:p>
      </dgm:t>
    </dgm:pt>
    <dgm:pt modelId="{90873947-7A86-44FA-A331-389C97B7B714}" type="parTrans" cxnId="{49ACE973-1B63-488F-8542-983524A57718}">
      <dgm:prSet/>
      <dgm:spPr/>
      <dgm:t>
        <a:bodyPr/>
        <a:lstStyle/>
        <a:p>
          <a:endParaRPr lang="en-US"/>
        </a:p>
      </dgm:t>
    </dgm:pt>
    <dgm:pt modelId="{2CA75BCB-AA9C-4598-94B4-DD7D91FEB113}" type="sibTrans" cxnId="{49ACE973-1B63-488F-8542-983524A57718}">
      <dgm:prSet/>
      <dgm:spPr/>
      <dgm:t>
        <a:bodyPr/>
        <a:lstStyle/>
        <a:p>
          <a:endParaRPr lang="en-US"/>
        </a:p>
      </dgm:t>
    </dgm:pt>
    <dgm:pt modelId="{419DB701-CD34-4B72-9401-A492B4F25FB6}">
      <dgm:prSet/>
      <dgm:spPr/>
      <dgm:t>
        <a:bodyPr/>
        <a:lstStyle/>
        <a:p>
          <a:r>
            <a:rPr lang="en-US" dirty="0">
              <a:latin typeface="Times New Roman" panose="02020603050405020304" pitchFamily="18" charset="0"/>
              <a:cs typeface="Times New Roman" panose="02020603050405020304" pitchFamily="18" charset="0"/>
            </a:rPr>
            <a:t>Managers and supervisors can maintain work engagement and should be supportive of family obligations, listen to employees, and offer guidance on work-life balance. (</a:t>
          </a:r>
          <a:r>
            <a:rPr lang="en-US" dirty="0" err="1">
              <a:latin typeface="Times New Roman" panose="02020603050405020304" pitchFamily="18" charset="0"/>
              <a:cs typeface="Times New Roman" panose="02020603050405020304" pitchFamily="18" charset="0"/>
            </a:rPr>
            <a:t>Fiksenbaum</a:t>
          </a:r>
          <a:r>
            <a:rPr lang="en-US" dirty="0">
              <a:latin typeface="Times New Roman" panose="02020603050405020304" pitchFamily="18" charset="0"/>
              <a:cs typeface="Times New Roman" panose="02020603050405020304" pitchFamily="18" charset="0"/>
            </a:rPr>
            <a:t>, 2014)</a:t>
          </a:r>
        </a:p>
      </dgm:t>
    </dgm:pt>
    <dgm:pt modelId="{14C85E20-F881-4F11-A599-0E15CE19771D}" type="parTrans" cxnId="{15A44377-CD0E-4FDD-AD82-857EEEEFECE0}">
      <dgm:prSet/>
      <dgm:spPr/>
      <dgm:t>
        <a:bodyPr/>
        <a:lstStyle/>
        <a:p>
          <a:endParaRPr lang="en-US"/>
        </a:p>
      </dgm:t>
    </dgm:pt>
    <dgm:pt modelId="{4D1401DA-1509-4324-84AD-023EBE1207EE}" type="sibTrans" cxnId="{15A44377-CD0E-4FDD-AD82-857EEEEFECE0}">
      <dgm:prSet/>
      <dgm:spPr/>
      <dgm:t>
        <a:bodyPr/>
        <a:lstStyle/>
        <a:p>
          <a:endParaRPr lang="en-US"/>
        </a:p>
      </dgm:t>
    </dgm:pt>
    <dgm:pt modelId="{F22181E4-113E-424A-9905-AB744EA33FA9}">
      <dgm:prSet/>
      <dgm:spPr/>
      <dgm:t>
        <a:bodyPr/>
        <a:lstStyle/>
        <a:p>
          <a:r>
            <a:rPr lang="en-US" dirty="0">
              <a:latin typeface="Times New Roman" panose="02020603050405020304" pitchFamily="18" charset="0"/>
              <a:cs typeface="Times New Roman" panose="02020603050405020304" pitchFamily="18" charset="0"/>
            </a:rPr>
            <a:t>Build up morale and create peer support programs to decrease the chance of officers thinking of wanting to leave (turnover intent).</a:t>
          </a:r>
        </a:p>
      </dgm:t>
    </dgm:pt>
    <dgm:pt modelId="{B37EA6F9-6942-4E81-871B-B7BFCFAA9860}" type="parTrans" cxnId="{257DFFE8-C41A-42B9-8F9D-8EB03EEE2490}">
      <dgm:prSet/>
      <dgm:spPr/>
      <dgm:t>
        <a:bodyPr/>
        <a:lstStyle/>
        <a:p>
          <a:endParaRPr lang="en-US"/>
        </a:p>
      </dgm:t>
    </dgm:pt>
    <dgm:pt modelId="{9E19AB46-0F3B-4408-8C50-C81983F2853A}" type="sibTrans" cxnId="{257DFFE8-C41A-42B9-8F9D-8EB03EEE2490}">
      <dgm:prSet/>
      <dgm:spPr/>
      <dgm:t>
        <a:bodyPr/>
        <a:lstStyle/>
        <a:p>
          <a:endParaRPr lang="en-US"/>
        </a:p>
      </dgm:t>
    </dgm:pt>
    <dgm:pt modelId="{C7A8F4A1-CC69-41CC-A1AE-0DDBB6D15CAE}">
      <dgm:prSet/>
      <dgm:spPr/>
      <dgm:t>
        <a:bodyPr/>
        <a:lstStyle/>
        <a:p>
          <a:r>
            <a:rPr lang="en-US" dirty="0">
              <a:latin typeface="Times New Roman" panose="02020603050405020304" pitchFamily="18" charset="0"/>
              <a:cs typeface="Times New Roman" panose="02020603050405020304" pitchFamily="18" charset="0"/>
            </a:rPr>
            <a:t>Those individuals who have high job satisfaction have low turn over intent. (Lambert &amp; Hogan, 2009)</a:t>
          </a:r>
        </a:p>
      </dgm:t>
    </dgm:pt>
    <dgm:pt modelId="{A0A49ACD-76A3-44C3-8A8B-559EEAEAB275}" type="parTrans" cxnId="{1D350784-252B-44FE-8473-52BE9C31648F}">
      <dgm:prSet/>
      <dgm:spPr/>
      <dgm:t>
        <a:bodyPr/>
        <a:lstStyle/>
        <a:p>
          <a:endParaRPr lang="en-US"/>
        </a:p>
      </dgm:t>
    </dgm:pt>
    <dgm:pt modelId="{79B6713B-6B92-4F1A-9EF0-017F74F7121F}" type="sibTrans" cxnId="{1D350784-252B-44FE-8473-52BE9C31648F}">
      <dgm:prSet/>
      <dgm:spPr/>
      <dgm:t>
        <a:bodyPr/>
        <a:lstStyle/>
        <a:p>
          <a:endParaRPr lang="en-US"/>
        </a:p>
      </dgm:t>
    </dgm:pt>
    <dgm:pt modelId="{834E29E9-B9D2-4DCC-93ED-202F813D4646}">
      <dgm:prSet/>
      <dgm:spPr/>
      <dgm:t>
        <a:bodyPr/>
        <a:lstStyle/>
        <a:p>
          <a:r>
            <a:rPr lang="en-US" dirty="0">
              <a:latin typeface="Times New Roman" panose="02020603050405020304" pitchFamily="18" charset="0"/>
              <a:cs typeface="Times New Roman" panose="02020603050405020304" pitchFamily="18" charset="0"/>
            </a:rPr>
            <a:t>Higher salaries, incentives and benefits for officers decrease voluntary and involuntary leave from police departments.  (Schuck &amp; Rabe-Hemp, 2018)</a:t>
          </a:r>
        </a:p>
      </dgm:t>
    </dgm:pt>
    <dgm:pt modelId="{6FEACD68-BDFE-43E9-9ED3-D2B58D57B95D}" type="parTrans" cxnId="{7D66C9C3-0B06-409F-8FE1-60E1415E6CB3}">
      <dgm:prSet/>
      <dgm:spPr/>
      <dgm:t>
        <a:bodyPr/>
        <a:lstStyle/>
        <a:p>
          <a:endParaRPr lang="en-US"/>
        </a:p>
      </dgm:t>
    </dgm:pt>
    <dgm:pt modelId="{FC3A633F-5F70-4F9C-A81B-8D0D27D074AD}" type="sibTrans" cxnId="{7D66C9C3-0B06-409F-8FE1-60E1415E6CB3}">
      <dgm:prSet/>
      <dgm:spPr/>
      <dgm:t>
        <a:bodyPr/>
        <a:lstStyle/>
        <a:p>
          <a:endParaRPr lang="en-US"/>
        </a:p>
      </dgm:t>
    </dgm:pt>
    <dgm:pt modelId="{91891136-A738-4768-A6C5-C575EB07153F}" type="pres">
      <dgm:prSet presAssocID="{C033D461-CAE5-4364-A83F-D108A0159970}" presName="vert0" presStyleCnt="0">
        <dgm:presLayoutVars>
          <dgm:dir/>
          <dgm:animOne val="branch"/>
          <dgm:animLvl val="lvl"/>
        </dgm:presLayoutVars>
      </dgm:prSet>
      <dgm:spPr/>
    </dgm:pt>
    <dgm:pt modelId="{D79CA88B-EFF3-4FCC-B430-B3E25E119CE4}" type="pres">
      <dgm:prSet presAssocID="{A4B4D4CF-542D-4248-8B22-80D3CA995DAB}" presName="thickLine" presStyleLbl="alignNode1" presStyleIdx="0" presStyleCnt="5"/>
      <dgm:spPr/>
    </dgm:pt>
    <dgm:pt modelId="{9536AD7B-9141-4E7F-B104-6FB8608F7B88}" type="pres">
      <dgm:prSet presAssocID="{A4B4D4CF-542D-4248-8B22-80D3CA995DAB}" presName="horz1" presStyleCnt="0"/>
      <dgm:spPr/>
    </dgm:pt>
    <dgm:pt modelId="{50134E8F-722C-4433-B4C1-AF2EC04DE595}" type="pres">
      <dgm:prSet presAssocID="{A4B4D4CF-542D-4248-8B22-80D3CA995DAB}" presName="tx1" presStyleLbl="revTx" presStyleIdx="0" presStyleCnt="5"/>
      <dgm:spPr/>
    </dgm:pt>
    <dgm:pt modelId="{3D2F4A22-7D16-4681-A45F-0A4AB856183C}" type="pres">
      <dgm:prSet presAssocID="{A4B4D4CF-542D-4248-8B22-80D3CA995DAB}" presName="vert1" presStyleCnt="0"/>
      <dgm:spPr/>
    </dgm:pt>
    <dgm:pt modelId="{D4E75676-AADF-48BE-9B6F-49BCEBE415F3}" type="pres">
      <dgm:prSet presAssocID="{419DB701-CD34-4B72-9401-A492B4F25FB6}" presName="thickLine" presStyleLbl="alignNode1" presStyleIdx="1" presStyleCnt="5"/>
      <dgm:spPr/>
    </dgm:pt>
    <dgm:pt modelId="{83F9213A-1842-442F-A09F-9D127A990140}" type="pres">
      <dgm:prSet presAssocID="{419DB701-CD34-4B72-9401-A492B4F25FB6}" presName="horz1" presStyleCnt="0"/>
      <dgm:spPr/>
    </dgm:pt>
    <dgm:pt modelId="{4BD93B57-1E4B-4EED-90C5-4280343DE926}" type="pres">
      <dgm:prSet presAssocID="{419DB701-CD34-4B72-9401-A492B4F25FB6}" presName="tx1" presStyleLbl="revTx" presStyleIdx="1" presStyleCnt="5"/>
      <dgm:spPr/>
    </dgm:pt>
    <dgm:pt modelId="{0EA83995-DD95-4099-80B2-4D2184CDBA23}" type="pres">
      <dgm:prSet presAssocID="{419DB701-CD34-4B72-9401-A492B4F25FB6}" presName="vert1" presStyleCnt="0"/>
      <dgm:spPr/>
    </dgm:pt>
    <dgm:pt modelId="{D4AB1493-F2B0-40C6-AA3A-BEADF0743C75}" type="pres">
      <dgm:prSet presAssocID="{F22181E4-113E-424A-9905-AB744EA33FA9}" presName="thickLine" presStyleLbl="alignNode1" presStyleIdx="2" presStyleCnt="5"/>
      <dgm:spPr/>
    </dgm:pt>
    <dgm:pt modelId="{4CCF8572-32ED-44F9-8FEE-A479B3F4505B}" type="pres">
      <dgm:prSet presAssocID="{F22181E4-113E-424A-9905-AB744EA33FA9}" presName="horz1" presStyleCnt="0"/>
      <dgm:spPr/>
    </dgm:pt>
    <dgm:pt modelId="{8D941E3B-33E6-4964-ABC2-A3DC852CADB5}" type="pres">
      <dgm:prSet presAssocID="{F22181E4-113E-424A-9905-AB744EA33FA9}" presName="tx1" presStyleLbl="revTx" presStyleIdx="2" presStyleCnt="5"/>
      <dgm:spPr/>
    </dgm:pt>
    <dgm:pt modelId="{280FA198-39BD-4912-AA66-B726690D1C9D}" type="pres">
      <dgm:prSet presAssocID="{F22181E4-113E-424A-9905-AB744EA33FA9}" presName="vert1" presStyleCnt="0"/>
      <dgm:spPr/>
    </dgm:pt>
    <dgm:pt modelId="{8991FF2E-FB6A-4E29-B725-F957D70F340B}" type="pres">
      <dgm:prSet presAssocID="{C7A8F4A1-CC69-41CC-A1AE-0DDBB6D15CAE}" presName="thickLine" presStyleLbl="alignNode1" presStyleIdx="3" presStyleCnt="5"/>
      <dgm:spPr/>
    </dgm:pt>
    <dgm:pt modelId="{6B71FA80-B1EC-44D0-BEB6-C1F7248562D5}" type="pres">
      <dgm:prSet presAssocID="{C7A8F4A1-CC69-41CC-A1AE-0DDBB6D15CAE}" presName="horz1" presStyleCnt="0"/>
      <dgm:spPr/>
    </dgm:pt>
    <dgm:pt modelId="{7F48175E-8F17-4021-A7F6-44376A7BEB64}" type="pres">
      <dgm:prSet presAssocID="{C7A8F4A1-CC69-41CC-A1AE-0DDBB6D15CAE}" presName="tx1" presStyleLbl="revTx" presStyleIdx="3" presStyleCnt="5"/>
      <dgm:spPr/>
    </dgm:pt>
    <dgm:pt modelId="{496C8C13-F32D-48B3-ACCA-88F861E22C08}" type="pres">
      <dgm:prSet presAssocID="{C7A8F4A1-CC69-41CC-A1AE-0DDBB6D15CAE}" presName="vert1" presStyleCnt="0"/>
      <dgm:spPr/>
    </dgm:pt>
    <dgm:pt modelId="{84E5657A-FB82-4422-B431-36AF95A5574E}" type="pres">
      <dgm:prSet presAssocID="{834E29E9-B9D2-4DCC-93ED-202F813D4646}" presName="thickLine" presStyleLbl="alignNode1" presStyleIdx="4" presStyleCnt="5"/>
      <dgm:spPr/>
    </dgm:pt>
    <dgm:pt modelId="{72F4804C-2E8B-4A62-BF1E-4BA2A2830BDF}" type="pres">
      <dgm:prSet presAssocID="{834E29E9-B9D2-4DCC-93ED-202F813D4646}" presName="horz1" presStyleCnt="0"/>
      <dgm:spPr/>
    </dgm:pt>
    <dgm:pt modelId="{F88DB46A-E3DA-4A54-A2E0-94570F93907D}" type="pres">
      <dgm:prSet presAssocID="{834E29E9-B9D2-4DCC-93ED-202F813D4646}" presName="tx1" presStyleLbl="revTx" presStyleIdx="4" presStyleCnt="5"/>
      <dgm:spPr/>
    </dgm:pt>
    <dgm:pt modelId="{71F0B450-E44D-4C07-B988-8C4497A3ECD4}" type="pres">
      <dgm:prSet presAssocID="{834E29E9-B9D2-4DCC-93ED-202F813D4646}" presName="vert1" presStyleCnt="0"/>
      <dgm:spPr/>
    </dgm:pt>
  </dgm:ptLst>
  <dgm:cxnLst>
    <dgm:cxn modelId="{E312F90A-7A93-4B6C-AE6C-FDA3C8AEB5E5}" type="presOf" srcId="{F22181E4-113E-424A-9905-AB744EA33FA9}" destId="{8D941E3B-33E6-4964-ABC2-A3DC852CADB5}" srcOrd="0" destOrd="0" presId="urn:microsoft.com/office/officeart/2008/layout/LinedList"/>
    <dgm:cxn modelId="{D1FBBB5D-1CD1-4673-B762-25C46617573B}" type="presOf" srcId="{C7A8F4A1-CC69-41CC-A1AE-0DDBB6D15CAE}" destId="{7F48175E-8F17-4021-A7F6-44376A7BEB64}" srcOrd="0" destOrd="0" presId="urn:microsoft.com/office/officeart/2008/layout/LinedList"/>
    <dgm:cxn modelId="{E7A44762-F313-49A6-AB6D-A5E6A0ED4283}" type="presOf" srcId="{A4B4D4CF-542D-4248-8B22-80D3CA995DAB}" destId="{50134E8F-722C-4433-B4C1-AF2EC04DE595}" srcOrd="0" destOrd="0" presId="urn:microsoft.com/office/officeart/2008/layout/LinedList"/>
    <dgm:cxn modelId="{F9750246-8C5E-4D61-B104-BF0E6F86F93F}" type="presOf" srcId="{C033D461-CAE5-4364-A83F-D108A0159970}" destId="{91891136-A738-4768-A6C5-C575EB07153F}" srcOrd="0" destOrd="0" presId="urn:microsoft.com/office/officeart/2008/layout/LinedList"/>
    <dgm:cxn modelId="{49ACE973-1B63-488F-8542-983524A57718}" srcId="{C033D461-CAE5-4364-A83F-D108A0159970}" destId="{A4B4D4CF-542D-4248-8B22-80D3CA995DAB}" srcOrd="0" destOrd="0" parTransId="{90873947-7A86-44FA-A331-389C97B7B714}" sibTransId="{2CA75BCB-AA9C-4598-94B4-DD7D91FEB113}"/>
    <dgm:cxn modelId="{15A44377-CD0E-4FDD-AD82-857EEEEFECE0}" srcId="{C033D461-CAE5-4364-A83F-D108A0159970}" destId="{419DB701-CD34-4B72-9401-A492B4F25FB6}" srcOrd="1" destOrd="0" parTransId="{14C85E20-F881-4F11-A599-0E15CE19771D}" sibTransId="{4D1401DA-1509-4324-84AD-023EBE1207EE}"/>
    <dgm:cxn modelId="{1D350784-252B-44FE-8473-52BE9C31648F}" srcId="{C033D461-CAE5-4364-A83F-D108A0159970}" destId="{C7A8F4A1-CC69-41CC-A1AE-0DDBB6D15CAE}" srcOrd="3" destOrd="0" parTransId="{A0A49ACD-76A3-44C3-8A8B-559EEAEAB275}" sibTransId="{79B6713B-6B92-4F1A-9EF0-017F74F7121F}"/>
    <dgm:cxn modelId="{1A90A096-7235-428A-8068-2C4295B96376}" type="presOf" srcId="{834E29E9-B9D2-4DCC-93ED-202F813D4646}" destId="{F88DB46A-E3DA-4A54-A2E0-94570F93907D}" srcOrd="0" destOrd="0" presId="urn:microsoft.com/office/officeart/2008/layout/LinedList"/>
    <dgm:cxn modelId="{36CF3DA1-DF36-4E11-A9D7-B6718320AC17}" type="presOf" srcId="{419DB701-CD34-4B72-9401-A492B4F25FB6}" destId="{4BD93B57-1E4B-4EED-90C5-4280343DE926}" srcOrd="0" destOrd="0" presId="urn:microsoft.com/office/officeart/2008/layout/LinedList"/>
    <dgm:cxn modelId="{7D66C9C3-0B06-409F-8FE1-60E1415E6CB3}" srcId="{C033D461-CAE5-4364-A83F-D108A0159970}" destId="{834E29E9-B9D2-4DCC-93ED-202F813D4646}" srcOrd="4" destOrd="0" parTransId="{6FEACD68-BDFE-43E9-9ED3-D2B58D57B95D}" sibTransId="{FC3A633F-5F70-4F9C-A81B-8D0D27D074AD}"/>
    <dgm:cxn modelId="{257DFFE8-C41A-42B9-8F9D-8EB03EEE2490}" srcId="{C033D461-CAE5-4364-A83F-D108A0159970}" destId="{F22181E4-113E-424A-9905-AB744EA33FA9}" srcOrd="2" destOrd="0" parTransId="{B37EA6F9-6942-4E81-871B-B7BFCFAA9860}" sibTransId="{9E19AB46-0F3B-4408-8C50-C81983F2853A}"/>
    <dgm:cxn modelId="{ABB9FAA9-C989-4DA2-B189-A81B29B248F7}" type="presParOf" srcId="{91891136-A738-4768-A6C5-C575EB07153F}" destId="{D79CA88B-EFF3-4FCC-B430-B3E25E119CE4}" srcOrd="0" destOrd="0" presId="urn:microsoft.com/office/officeart/2008/layout/LinedList"/>
    <dgm:cxn modelId="{1126E21A-57F2-457B-9DDA-12B77E95D725}" type="presParOf" srcId="{91891136-A738-4768-A6C5-C575EB07153F}" destId="{9536AD7B-9141-4E7F-B104-6FB8608F7B88}" srcOrd="1" destOrd="0" presId="urn:microsoft.com/office/officeart/2008/layout/LinedList"/>
    <dgm:cxn modelId="{0A4FFB20-732E-414C-8803-D561F1115061}" type="presParOf" srcId="{9536AD7B-9141-4E7F-B104-6FB8608F7B88}" destId="{50134E8F-722C-4433-B4C1-AF2EC04DE595}" srcOrd="0" destOrd="0" presId="urn:microsoft.com/office/officeart/2008/layout/LinedList"/>
    <dgm:cxn modelId="{29A16FDA-5C8C-4227-BD0E-AFBA4DD9F7D8}" type="presParOf" srcId="{9536AD7B-9141-4E7F-B104-6FB8608F7B88}" destId="{3D2F4A22-7D16-4681-A45F-0A4AB856183C}" srcOrd="1" destOrd="0" presId="urn:microsoft.com/office/officeart/2008/layout/LinedList"/>
    <dgm:cxn modelId="{B0BDD275-8A17-4C39-BC80-1A2616DA268A}" type="presParOf" srcId="{91891136-A738-4768-A6C5-C575EB07153F}" destId="{D4E75676-AADF-48BE-9B6F-49BCEBE415F3}" srcOrd="2" destOrd="0" presId="urn:microsoft.com/office/officeart/2008/layout/LinedList"/>
    <dgm:cxn modelId="{2EEC984A-46A4-4835-9B38-9DCDB50B1630}" type="presParOf" srcId="{91891136-A738-4768-A6C5-C575EB07153F}" destId="{83F9213A-1842-442F-A09F-9D127A990140}" srcOrd="3" destOrd="0" presId="urn:microsoft.com/office/officeart/2008/layout/LinedList"/>
    <dgm:cxn modelId="{65920AFD-0E64-4F3D-9E3F-8BB4347A2410}" type="presParOf" srcId="{83F9213A-1842-442F-A09F-9D127A990140}" destId="{4BD93B57-1E4B-4EED-90C5-4280343DE926}" srcOrd="0" destOrd="0" presId="urn:microsoft.com/office/officeart/2008/layout/LinedList"/>
    <dgm:cxn modelId="{B8BCF04C-3F16-45ED-8397-1AC5B61F1FAB}" type="presParOf" srcId="{83F9213A-1842-442F-A09F-9D127A990140}" destId="{0EA83995-DD95-4099-80B2-4D2184CDBA23}" srcOrd="1" destOrd="0" presId="urn:microsoft.com/office/officeart/2008/layout/LinedList"/>
    <dgm:cxn modelId="{CB1CD7FE-DC2E-4D1B-AA0D-F36266E0445A}" type="presParOf" srcId="{91891136-A738-4768-A6C5-C575EB07153F}" destId="{D4AB1493-F2B0-40C6-AA3A-BEADF0743C75}" srcOrd="4" destOrd="0" presId="urn:microsoft.com/office/officeart/2008/layout/LinedList"/>
    <dgm:cxn modelId="{DA2656DF-B118-4C45-8694-EED1D6121596}" type="presParOf" srcId="{91891136-A738-4768-A6C5-C575EB07153F}" destId="{4CCF8572-32ED-44F9-8FEE-A479B3F4505B}" srcOrd="5" destOrd="0" presId="urn:microsoft.com/office/officeart/2008/layout/LinedList"/>
    <dgm:cxn modelId="{E017925B-4AA6-4FD8-9A1E-06543621388A}" type="presParOf" srcId="{4CCF8572-32ED-44F9-8FEE-A479B3F4505B}" destId="{8D941E3B-33E6-4964-ABC2-A3DC852CADB5}" srcOrd="0" destOrd="0" presId="urn:microsoft.com/office/officeart/2008/layout/LinedList"/>
    <dgm:cxn modelId="{FB060EDC-B741-49A6-A345-6828EB6D14EE}" type="presParOf" srcId="{4CCF8572-32ED-44F9-8FEE-A479B3F4505B}" destId="{280FA198-39BD-4912-AA66-B726690D1C9D}" srcOrd="1" destOrd="0" presId="urn:microsoft.com/office/officeart/2008/layout/LinedList"/>
    <dgm:cxn modelId="{378678EB-06DD-489B-AB27-7F9328C895A7}" type="presParOf" srcId="{91891136-A738-4768-A6C5-C575EB07153F}" destId="{8991FF2E-FB6A-4E29-B725-F957D70F340B}" srcOrd="6" destOrd="0" presId="urn:microsoft.com/office/officeart/2008/layout/LinedList"/>
    <dgm:cxn modelId="{6005C938-EF1F-4D89-B10D-061CD05284C7}" type="presParOf" srcId="{91891136-A738-4768-A6C5-C575EB07153F}" destId="{6B71FA80-B1EC-44D0-BEB6-C1F7248562D5}" srcOrd="7" destOrd="0" presId="urn:microsoft.com/office/officeart/2008/layout/LinedList"/>
    <dgm:cxn modelId="{18304CCF-14AC-4CC9-9E8B-6DBA3724732B}" type="presParOf" srcId="{6B71FA80-B1EC-44D0-BEB6-C1F7248562D5}" destId="{7F48175E-8F17-4021-A7F6-44376A7BEB64}" srcOrd="0" destOrd="0" presId="urn:microsoft.com/office/officeart/2008/layout/LinedList"/>
    <dgm:cxn modelId="{54F941BA-8CA2-4600-A02B-887F7B05F7B8}" type="presParOf" srcId="{6B71FA80-B1EC-44D0-BEB6-C1F7248562D5}" destId="{496C8C13-F32D-48B3-ACCA-88F861E22C08}" srcOrd="1" destOrd="0" presId="urn:microsoft.com/office/officeart/2008/layout/LinedList"/>
    <dgm:cxn modelId="{34CFD768-5908-48DD-A6C3-0277BAC33907}" type="presParOf" srcId="{91891136-A738-4768-A6C5-C575EB07153F}" destId="{84E5657A-FB82-4422-B431-36AF95A5574E}" srcOrd="8" destOrd="0" presId="urn:microsoft.com/office/officeart/2008/layout/LinedList"/>
    <dgm:cxn modelId="{5421F048-1B9E-4BA8-9ACB-98A149DACD69}" type="presParOf" srcId="{91891136-A738-4768-A6C5-C575EB07153F}" destId="{72F4804C-2E8B-4A62-BF1E-4BA2A2830BDF}" srcOrd="9" destOrd="0" presId="urn:microsoft.com/office/officeart/2008/layout/LinedList"/>
    <dgm:cxn modelId="{0257F9BE-C13A-4428-A089-EB372F2F76FD}" type="presParOf" srcId="{72F4804C-2E8B-4A62-BF1E-4BA2A2830BDF}" destId="{F88DB46A-E3DA-4A54-A2E0-94570F93907D}" srcOrd="0" destOrd="0" presId="urn:microsoft.com/office/officeart/2008/layout/LinedList"/>
    <dgm:cxn modelId="{189DD426-A9A9-408E-8E00-AFA6701C50C6}" type="presParOf" srcId="{72F4804C-2E8B-4A62-BF1E-4BA2A2830BDF}" destId="{71F0B450-E44D-4C07-B988-8C4497A3ECD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23C6C-2FD9-4523-8BB1-0F47A837E7BE}">
      <dsp:nvSpPr>
        <dsp:cNvPr id="0" name=""/>
        <dsp:cNvSpPr/>
      </dsp:nvSpPr>
      <dsp:spPr>
        <a:xfrm>
          <a:off x="0" y="0"/>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998223-8CC1-4EF7-B837-4FB4C553C225}">
      <dsp:nvSpPr>
        <dsp:cNvPr id="0" name=""/>
        <dsp:cNvSpPr/>
      </dsp:nvSpPr>
      <dsp:spPr>
        <a:xfrm>
          <a:off x="0" y="0"/>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kern="1200" dirty="0">
              <a:latin typeface="Times New Roman" panose="02020603050405020304" pitchFamily="18" charset="0"/>
              <a:cs typeface="Times New Roman" panose="02020603050405020304" pitchFamily="18" charset="0"/>
            </a:rPr>
            <a:t>Work-family 		</a:t>
          </a:r>
        </a:p>
        <a:p>
          <a:pPr marL="0" lvl="0" indent="0" algn="l" defTabSz="1022350">
            <a:lnSpc>
              <a:spcPct val="90000"/>
            </a:lnSpc>
            <a:spcBef>
              <a:spcPct val="0"/>
            </a:spcBef>
            <a:spcAft>
              <a:spcPct val="35000"/>
            </a:spcAft>
            <a:buNone/>
          </a:pPr>
          <a:r>
            <a:rPr lang="en-US" sz="2300" b="0" kern="1200" dirty="0">
              <a:latin typeface="Times New Roman" panose="02020603050405020304" pitchFamily="18" charset="0"/>
              <a:cs typeface="Times New Roman" panose="02020603050405020304" pitchFamily="18" charset="0"/>
            </a:rPr>
            <a:t>Thomas and </a:t>
          </a:r>
          <a:r>
            <a:rPr lang="en-US" sz="2300" b="0" kern="1200" dirty="0" err="1">
              <a:latin typeface="Times New Roman" panose="02020603050405020304" pitchFamily="18" charset="0"/>
              <a:cs typeface="Times New Roman" panose="02020603050405020304" pitchFamily="18" charset="0"/>
            </a:rPr>
            <a:t>Ganster</a:t>
          </a:r>
          <a:r>
            <a:rPr lang="en-US" sz="2300" b="0" kern="1200" dirty="0">
              <a:latin typeface="Times New Roman" panose="02020603050405020304" pitchFamily="18" charset="0"/>
              <a:cs typeface="Times New Roman" panose="02020603050405020304" pitchFamily="18" charset="0"/>
            </a:rPr>
            <a:t> (1995) adapted by Carlson, </a:t>
          </a:r>
          <a:r>
            <a:rPr lang="en-US" sz="2300" b="0" kern="1200" dirty="0" err="1">
              <a:latin typeface="Times New Roman" panose="02020603050405020304" pitchFamily="18" charset="0"/>
              <a:cs typeface="Times New Roman" panose="02020603050405020304" pitchFamily="18" charset="0"/>
            </a:rPr>
            <a:t>Kacmar</a:t>
          </a:r>
          <a:r>
            <a:rPr lang="en-US" sz="2300" b="0" kern="1200" dirty="0">
              <a:latin typeface="Times New Roman" panose="02020603050405020304" pitchFamily="18" charset="0"/>
              <a:cs typeface="Times New Roman" panose="02020603050405020304" pitchFamily="18" charset="0"/>
            </a:rPr>
            <a:t> and Williams (2000)	</a:t>
          </a:r>
          <a:r>
            <a:rPr lang="en-US" sz="2300" b="0" kern="1200" dirty="0"/>
            <a:t>	</a:t>
          </a:r>
        </a:p>
      </dsp:txBody>
      <dsp:txXfrm>
        <a:off x="0" y="0"/>
        <a:ext cx="10515600" cy="1088136"/>
      </dsp:txXfrm>
    </dsp:sp>
    <dsp:sp modelId="{355CC13A-D1E6-47C3-9231-DB43BA58F260}">
      <dsp:nvSpPr>
        <dsp:cNvPr id="0" name=""/>
        <dsp:cNvSpPr/>
      </dsp:nvSpPr>
      <dsp:spPr>
        <a:xfrm>
          <a:off x="0" y="1088136"/>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CCC9AE-30F2-482B-BB4C-A64973457F6A}">
      <dsp:nvSpPr>
        <dsp:cNvPr id="0" name=""/>
        <dsp:cNvSpPr/>
      </dsp:nvSpPr>
      <dsp:spPr>
        <a:xfrm>
          <a:off x="0" y="1088136"/>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kern="1200">
              <a:latin typeface="Times New Roman" panose="02020603050405020304" pitchFamily="18" charset="0"/>
              <a:cs typeface="Times New Roman" panose="02020603050405020304" pitchFamily="18" charset="0"/>
            </a:rPr>
            <a:t>Job Satisfaction	</a:t>
          </a:r>
        </a:p>
        <a:p>
          <a:pPr marL="0" lvl="0" indent="0" algn="l" defTabSz="1022350">
            <a:lnSpc>
              <a:spcPct val="90000"/>
            </a:lnSpc>
            <a:spcBef>
              <a:spcPct val="0"/>
            </a:spcBef>
            <a:spcAft>
              <a:spcPct val="35000"/>
            </a:spcAft>
            <a:buNone/>
          </a:pPr>
          <a:r>
            <a:rPr lang="en-US" sz="2300" b="0" kern="1200">
              <a:latin typeface="Times New Roman" panose="02020603050405020304" pitchFamily="18" charset="0"/>
              <a:cs typeface="Times New Roman" panose="02020603050405020304" pitchFamily="18" charset="0"/>
            </a:rPr>
            <a:t>Quershi, Frank, Lambert, Klahm &amp; Smith (2017)</a:t>
          </a:r>
        </a:p>
      </dsp:txBody>
      <dsp:txXfrm>
        <a:off x="0" y="1088136"/>
        <a:ext cx="10515600" cy="1088136"/>
      </dsp:txXfrm>
    </dsp:sp>
    <dsp:sp modelId="{76926EA6-E79F-4B78-9DDA-AAE4C201B55F}">
      <dsp:nvSpPr>
        <dsp:cNvPr id="0" name=""/>
        <dsp:cNvSpPr/>
      </dsp:nvSpPr>
      <dsp:spPr>
        <a:xfrm>
          <a:off x="0" y="2176272"/>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88D6E51-7CCB-4EB6-B90F-F27733D56F30}">
      <dsp:nvSpPr>
        <dsp:cNvPr id="0" name=""/>
        <dsp:cNvSpPr/>
      </dsp:nvSpPr>
      <dsp:spPr>
        <a:xfrm>
          <a:off x="0" y="2176272"/>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kern="1200" dirty="0">
              <a:latin typeface="Times New Roman" panose="02020603050405020304" pitchFamily="18" charset="0"/>
              <a:cs typeface="Times New Roman" panose="02020603050405020304" pitchFamily="18" charset="0"/>
            </a:rPr>
            <a:t>Turnover Intention	</a:t>
          </a:r>
        </a:p>
        <a:p>
          <a:pPr marL="0" lvl="0" indent="0" algn="l" defTabSz="1022350">
            <a:lnSpc>
              <a:spcPct val="90000"/>
            </a:lnSpc>
            <a:spcBef>
              <a:spcPct val="0"/>
            </a:spcBef>
            <a:spcAft>
              <a:spcPct val="35000"/>
            </a:spcAft>
            <a:buNone/>
          </a:pPr>
          <a:r>
            <a:rPr lang="en-US" sz="2300" b="0" kern="1200" dirty="0">
              <a:latin typeface="Times New Roman" panose="02020603050405020304" pitchFamily="18" charset="0"/>
              <a:cs typeface="Times New Roman" panose="02020603050405020304" pitchFamily="18" charset="0"/>
            </a:rPr>
            <a:t>Sager, </a:t>
          </a:r>
          <a:r>
            <a:rPr lang="en-US" sz="2300" b="0" kern="1200" dirty="0" err="1">
              <a:latin typeface="Times New Roman" panose="02020603050405020304" pitchFamily="18" charset="0"/>
              <a:cs typeface="Times New Roman" panose="02020603050405020304" pitchFamily="18" charset="0"/>
            </a:rPr>
            <a:t>Griffeth</a:t>
          </a:r>
          <a:r>
            <a:rPr lang="en-US" sz="2300" b="0" kern="1200" dirty="0">
              <a:latin typeface="Times New Roman" panose="02020603050405020304" pitchFamily="18" charset="0"/>
              <a:cs typeface="Times New Roman" panose="02020603050405020304" pitchFamily="18" charset="0"/>
            </a:rPr>
            <a:t> &amp; </a:t>
          </a:r>
          <a:r>
            <a:rPr lang="en-US" sz="2300" b="0" kern="1200" dirty="0" err="1">
              <a:latin typeface="Times New Roman" panose="02020603050405020304" pitchFamily="18" charset="0"/>
              <a:cs typeface="Times New Roman" panose="02020603050405020304" pitchFamily="18" charset="0"/>
            </a:rPr>
            <a:t>Hom</a:t>
          </a:r>
          <a:r>
            <a:rPr lang="en-US" sz="2300" b="0" kern="1200" dirty="0">
              <a:latin typeface="Times New Roman" panose="02020603050405020304" pitchFamily="18" charset="0"/>
              <a:cs typeface="Times New Roman" panose="02020603050405020304" pitchFamily="18" charset="0"/>
            </a:rPr>
            <a:t> (1998) adapted by Lambert (2006)</a:t>
          </a:r>
        </a:p>
      </dsp:txBody>
      <dsp:txXfrm>
        <a:off x="0" y="2176272"/>
        <a:ext cx="10515600" cy="1088136"/>
      </dsp:txXfrm>
    </dsp:sp>
    <dsp:sp modelId="{D04760C0-1FE8-42C9-8AF5-C4D348BDAD96}">
      <dsp:nvSpPr>
        <dsp:cNvPr id="0" name=""/>
        <dsp:cNvSpPr/>
      </dsp:nvSpPr>
      <dsp:spPr>
        <a:xfrm>
          <a:off x="0" y="3264408"/>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06900F-DB60-4D01-A6AA-6F621433FAE6}">
      <dsp:nvSpPr>
        <dsp:cNvPr id="0" name=""/>
        <dsp:cNvSpPr/>
      </dsp:nvSpPr>
      <dsp:spPr>
        <a:xfrm>
          <a:off x="0" y="3264408"/>
          <a:ext cx="10515600"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b="1" u="none" kern="1200">
              <a:latin typeface="Times New Roman" panose="02020603050405020304" pitchFamily="18" charset="0"/>
              <a:cs typeface="Times New Roman" panose="02020603050405020304" pitchFamily="18" charset="0"/>
            </a:rPr>
            <a:t>Reliability/Validity (Cronbach’s Alpha)</a:t>
          </a:r>
        </a:p>
      </dsp:txBody>
      <dsp:txXfrm>
        <a:off x="0" y="3264408"/>
        <a:ext cx="10515600" cy="10881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49CD2D-2EE5-4A4C-9855-37D093A8D048}">
      <dsp:nvSpPr>
        <dsp:cNvPr id="0" name=""/>
        <dsp:cNvSpPr/>
      </dsp:nvSpPr>
      <dsp:spPr>
        <a:xfrm>
          <a:off x="0" y="175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7FCF66-4CFA-4892-81D5-B0E1E4AE1C71}">
      <dsp:nvSpPr>
        <dsp:cNvPr id="0" name=""/>
        <dsp:cNvSpPr/>
      </dsp:nvSpPr>
      <dsp:spPr>
        <a:xfrm>
          <a:off x="0" y="1753"/>
          <a:ext cx="10515600" cy="119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latin typeface="Times New Roman" panose="02020603050405020304" pitchFamily="18" charset="0"/>
              <a:cs typeface="Times New Roman" panose="02020603050405020304" pitchFamily="18" charset="0"/>
            </a:rPr>
            <a:t>The results point to the notion that police officers who experience work-family conflict are not satisfied with their employment.</a:t>
          </a:r>
        </a:p>
      </dsp:txBody>
      <dsp:txXfrm>
        <a:off x="0" y="1753"/>
        <a:ext cx="10515600" cy="1195555"/>
      </dsp:txXfrm>
    </dsp:sp>
    <dsp:sp modelId="{7108AAB6-7E2C-4FF6-9D44-536D6A32B2E1}">
      <dsp:nvSpPr>
        <dsp:cNvPr id="0" name=""/>
        <dsp:cNvSpPr/>
      </dsp:nvSpPr>
      <dsp:spPr>
        <a:xfrm>
          <a:off x="0" y="119730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EB845-2D2A-4311-AFCF-24ECAE263C8F}">
      <dsp:nvSpPr>
        <dsp:cNvPr id="0" name=""/>
        <dsp:cNvSpPr/>
      </dsp:nvSpPr>
      <dsp:spPr>
        <a:xfrm>
          <a:off x="0" y="1197309"/>
          <a:ext cx="10515600" cy="119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latin typeface="Times New Roman" panose="02020603050405020304" pitchFamily="18" charset="0"/>
              <a:cs typeface="Times New Roman" panose="02020603050405020304" pitchFamily="18" charset="0"/>
            </a:rPr>
            <a:t>Caregivers with work-family conflict report decrease in job satisfaction with lack of support (Li, Shaffer, &amp; Bagger (2015)</a:t>
          </a:r>
        </a:p>
      </dsp:txBody>
      <dsp:txXfrm>
        <a:off x="0" y="1197309"/>
        <a:ext cx="10515600" cy="1195555"/>
      </dsp:txXfrm>
    </dsp:sp>
    <dsp:sp modelId="{F38D6F7A-E9DB-4F92-879E-51D5F84A8920}">
      <dsp:nvSpPr>
        <dsp:cNvPr id="0" name=""/>
        <dsp:cNvSpPr/>
      </dsp:nvSpPr>
      <dsp:spPr>
        <a:xfrm>
          <a:off x="0" y="239286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8A7512-5788-401D-BA53-D42D20A804F9}">
      <dsp:nvSpPr>
        <dsp:cNvPr id="0" name=""/>
        <dsp:cNvSpPr/>
      </dsp:nvSpPr>
      <dsp:spPr>
        <a:xfrm>
          <a:off x="0" y="2392864"/>
          <a:ext cx="10515600" cy="1195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dirty="0">
              <a:latin typeface="Times New Roman" panose="02020603050405020304" pitchFamily="18" charset="0"/>
              <a:cs typeface="Times New Roman" panose="02020603050405020304" pitchFamily="18" charset="0"/>
            </a:rPr>
            <a:t>Work-family conflict had little impact on job satisfaction (employees mask emotions when WFC is increased) (Ghafoor, Ashraf, Sajjad, &amp; Azeem (2014)</a:t>
          </a:r>
        </a:p>
      </dsp:txBody>
      <dsp:txXfrm>
        <a:off x="0" y="2392864"/>
        <a:ext cx="10515600" cy="1195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9CA88B-EFF3-4FCC-B430-B3E25E119CE4}">
      <dsp:nvSpPr>
        <dsp:cNvPr id="0" name=""/>
        <dsp:cNvSpPr/>
      </dsp:nvSpPr>
      <dsp:spPr>
        <a:xfrm>
          <a:off x="0" y="734"/>
          <a:ext cx="5816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134E8F-722C-4433-B4C1-AF2EC04DE595}">
      <dsp:nvSpPr>
        <dsp:cNvPr id="0" name=""/>
        <dsp:cNvSpPr/>
      </dsp:nvSpPr>
      <dsp:spPr>
        <a:xfrm>
          <a:off x="0" y="734"/>
          <a:ext cx="5816600" cy="1202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Incorporate employee assistance programs and family friendly policies for officers struggling with job satisfaction.</a:t>
          </a:r>
        </a:p>
      </dsp:txBody>
      <dsp:txXfrm>
        <a:off x="0" y="734"/>
        <a:ext cx="5816600" cy="1202353"/>
      </dsp:txXfrm>
    </dsp:sp>
    <dsp:sp modelId="{D4E75676-AADF-48BE-9B6F-49BCEBE415F3}">
      <dsp:nvSpPr>
        <dsp:cNvPr id="0" name=""/>
        <dsp:cNvSpPr/>
      </dsp:nvSpPr>
      <dsp:spPr>
        <a:xfrm>
          <a:off x="0" y="1203087"/>
          <a:ext cx="5816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D93B57-1E4B-4EED-90C5-4280343DE926}">
      <dsp:nvSpPr>
        <dsp:cNvPr id="0" name=""/>
        <dsp:cNvSpPr/>
      </dsp:nvSpPr>
      <dsp:spPr>
        <a:xfrm>
          <a:off x="0" y="1203087"/>
          <a:ext cx="5816600" cy="1202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Managers and supervisors can maintain work engagement and should be supportive of family obligations, listen to employees, and offer guidance on work-life balance. (</a:t>
          </a:r>
          <a:r>
            <a:rPr lang="en-US" sz="1900" kern="1200" dirty="0" err="1">
              <a:latin typeface="Times New Roman" panose="02020603050405020304" pitchFamily="18" charset="0"/>
              <a:cs typeface="Times New Roman" panose="02020603050405020304" pitchFamily="18" charset="0"/>
            </a:rPr>
            <a:t>Fiksenbaum</a:t>
          </a:r>
          <a:r>
            <a:rPr lang="en-US" sz="1900" kern="1200" dirty="0">
              <a:latin typeface="Times New Roman" panose="02020603050405020304" pitchFamily="18" charset="0"/>
              <a:cs typeface="Times New Roman" panose="02020603050405020304" pitchFamily="18" charset="0"/>
            </a:rPr>
            <a:t>, 2014)</a:t>
          </a:r>
        </a:p>
      </dsp:txBody>
      <dsp:txXfrm>
        <a:off x="0" y="1203087"/>
        <a:ext cx="5816600" cy="1202353"/>
      </dsp:txXfrm>
    </dsp:sp>
    <dsp:sp modelId="{D4AB1493-F2B0-40C6-AA3A-BEADF0743C75}">
      <dsp:nvSpPr>
        <dsp:cNvPr id="0" name=""/>
        <dsp:cNvSpPr/>
      </dsp:nvSpPr>
      <dsp:spPr>
        <a:xfrm>
          <a:off x="0" y="2405441"/>
          <a:ext cx="5816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941E3B-33E6-4964-ABC2-A3DC852CADB5}">
      <dsp:nvSpPr>
        <dsp:cNvPr id="0" name=""/>
        <dsp:cNvSpPr/>
      </dsp:nvSpPr>
      <dsp:spPr>
        <a:xfrm>
          <a:off x="0" y="2405441"/>
          <a:ext cx="5816600" cy="1202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Build up morale and create peer support programs to decrease the chance of officers thinking of wanting to leave (turnover intent).</a:t>
          </a:r>
        </a:p>
      </dsp:txBody>
      <dsp:txXfrm>
        <a:off x="0" y="2405441"/>
        <a:ext cx="5816600" cy="1202353"/>
      </dsp:txXfrm>
    </dsp:sp>
    <dsp:sp modelId="{8991FF2E-FB6A-4E29-B725-F957D70F340B}">
      <dsp:nvSpPr>
        <dsp:cNvPr id="0" name=""/>
        <dsp:cNvSpPr/>
      </dsp:nvSpPr>
      <dsp:spPr>
        <a:xfrm>
          <a:off x="0" y="3607795"/>
          <a:ext cx="5816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48175E-8F17-4021-A7F6-44376A7BEB64}">
      <dsp:nvSpPr>
        <dsp:cNvPr id="0" name=""/>
        <dsp:cNvSpPr/>
      </dsp:nvSpPr>
      <dsp:spPr>
        <a:xfrm>
          <a:off x="0" y="3607795"/>
          <a:ext cx="5816600" cy="1202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Those individuals who have high job satisfaction have low turn over intent. (Lambert &amp; Hogan, 2009)</a:t>
          </a:r>
        </a:p>
      </dsp:txBody>
      <dsp:txXfrm>
        <a:off x="0" y="3607795"/>
        <a:ext cx="5816600" cy="1202353"/>
      </dsp:txXfrm>
    </dsp:sp>
    <dsp:sp modelId="{84E5657A-FB82-4422-B431-36AF95A5574E}">
      <dsp:nvSpPr>
        <dsp:cNvPr id="0" name=""/>
        <dsp:cNvSpPr/>
      </dsp:nvSpPr>
      <dsp:spPr>
        <a:xfrm>
          <a:off x="0" y="4810149"/>
          <a:ext cx="5816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8DB46A-E3DA-4A54-A2E0-94570F93907D}">
      <dsp:nvSpPr>
        <dsp:cNvPr id="0" name=""/>
        <dsp:cNvSpPr/>
      </dsp:nvSpPr>
      <dsp:spPr>
        <a:xfrm>
          <a:off x="0" y="4810149"/>
          <a:ext cx="5816600" cy="1202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Higher salaries, incentives and benefits for officers decrease voluntary and involuntary leave from police departments.  (Schuck &amp; Rabe-Hemp, 2018)</a:t>
          </a:r>
        </a:p>
      </dsp:txBody>
      <dsp:txXfrm>
        <a:off x="0" y="4810149"/>
        <a:ext cx="5816600" cy="120235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23D55C-6696-46D8-9B63-94A632E35EEF}"/>
              </a:ext>
            </a:extLst>
          </p:cNvPr>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r>
              <a:rPr lang="en-US" dirty="0"/>
              <a:t>Calvin-Edwards     #2</a:t>
            </a:r>
          </a:p>
        </p:txBody>
      </p:sp>
      <p:sp>
        <p:nvSpPr>
          <p:cNvPr id="3" name="Date Placeholder 2">
            <a:extLst>
              <a:ext uri="{FF2B5EF4-FFF2-40B4-BE49-F238E27FC236}">
                <a16:creationId xmlns:a16="http://schemas.microsoft.com/office/drawing/2014/main" id="{E5D5CD8D-29DE-49D0-AAAE-0AC3C898D013}"/>
              </a:ext>
            </a:extLst>
          </p:cNvPr>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r>
              <a:rPr lang="en-US" dirty="0"/>
              <a:t>Calvin-Edwards     #2</a:t>
            </a:r>
          </a:p>
          <a:p>
            <a:endParaRPr lang="en-US" dirty="0"/>
          </a:p>
        </p:txBody>
      </p:sp>
      <p:sp>
        <p:nvSpPr>
          <p:cNvPr id="4" name="Footer Placeholder 3">
            <a:extLst>
              <a:ext uri="{FF2B5EF4-FFF2-40B4-BE49-F238E27FC236}">
                <a16:creationId xmlns:a16="http://schemas.microsoft.com/office/drawing/2014/main" id="{9111391B-215A-43E4-B6FC-BE23F1258561}"/>
              </a:ext>
            </a:extLst>
          </p:cNvPr>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0FA40B4-187B-434E-924A-35A3A89DE7E5}"/>
              </a:ext>
            </a:extLst>
          </p:cNvPr>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A588E76B-7C48-4EB1-A67E-6CDF2AE60C65}" type="slidenum">
              <a:rPr lang="en-US" smtClean="0"/>
              <a:t>‹#›</a:t>
            </a:fld>
            <a:endParaRPr lang="en-US"/>
          </a:p>
        </p:txBody>
      </p:sp>
    </p:spTree>
    <p:extLst>
      <p:ext uri="{BB962C8B-B14F-4D97-AF65-F5344CB8AC3E}">
        <p14:creationId xmlns:p14="http://schemas.microsoft.com/office/powerpoint/2010/main" val="1656233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CC"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4E6324A-CC7D-4143-899A-0D9A467D7579}" type="datetimeFigureOut">
              <a:rPr lang="en-CC" smtClean="0"/>
              <a:t>03/22/2021</a:t>
            </a:fld>
            <a:endParaRPr lang="en-CC"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CC"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CC"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5D1145AD-9D4D-439B-A914-598FAC74F142}" type="slidenum">
              <a:rPr lang="en-CC" smtClean="0"/>
              <a:t>‹#›</a:t>
            </a:fld>
            <a:endParaRPr lang="en-CC" dirty="0"/>
          </a:p>
        </p:txBody>
      </p:sp>
    </p:spTree>
    <p:extLst>
      <p:ext uri="{BB962C8B-B14F-4D97-AF65-F5344CB8AC3E}">
        <p14:creationId xmlns:p14="http://schemas.microsoft.com/office/powerpoint/2010/main" val="1041451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15-year veteran Kankakee Police Department</a:t>
            </a:r>
          </a:p>
          <a:p>
            <a:endParaRPr lang="en-US" dirty="0"/>
          </a:p>
          <a:p>
            <a:r>
              <a:rPr lang="en-US" dirty="0"/>
              <a:t>Exploring pregnancy and the female police officer</a:t>
            </a:r>
          </a:p>
          <a:p>
            <a:endParaRPr lang="en-US" dirty="0"/>
          </a:p>
          <a:p>
            <a:r>
              <a:rPr lang="en-US" dirty="0"/>
              <a:t>Words, “Work-family conflict” intrigued me—I could relate to it</a:t>
            </a:r>
          </a:p>
          <a:p>
            <a:endParaRPr lang="en-US" dirty="0"/>
          </a:p>
          <a:p>
            <a:r>
              <a:rPr lang="en-US" dirty="0"/>
              <a:t>I relate because I have many roles: full time police officer, mother, wife and part-time L.E. instructor.</a:t>
            </a:r>
          </a:p>
          <a:p>
            <a:endParaRPr lang="en-US" dirty="0"/>
          </a:p>
          <a:p>
            <a:r>
              <a:rPr lang="en-US" dirty="0"/>
              <a:t>My roles change and I have the challenge of balancing them all</a:t>
            </a:r>
          </a:p>
          <a:p>
            <a:endParaRPr lang="en-US" dirty="0"/>
          </a:p>
          <a:p>
            <a:endParaRPr lang="en-US" dirty="0"/>
          </a:p>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a:t>
            </a:fld>
            <a:endParaRPr lang="en-CC" dirty="0"/>
          </a:p>
        </p:txBody>
      </p:sp>
    </p:spTree>
    <p:extLst>
      <p:ext uri="{BB962C8B-B14F-4D97-AF65-F5344CB8AC3E}">
        <p14:creationId xmlns:p14="http://schemas.microsoft.com/office/powerpoint/2010/main" val="2090980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Cronbach’s Alpha for 6 subscales (</a:t>
            </a:r>
            <a:r>
              <a:rPr lang="en-US" dirty="0" err="1"/>
              <a:t>wfc</a:t>
            </a:r>
            <a:r>
              <a:rPr lang="en-US" dirty="0"/>
              <a:t>)</a:t>
            </a:r>
          </a:p>
          <a:p>
            <a:r>
              <a:rPr lang="en-US" dirty="0"/>
              <a:t>Cronbach’s Alpha for 5 subscales (Job)</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Cronbach alpha was used to measure reliability and internal consistency for each scale</a:t>
            </a: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11</a:t>
            </a:fld>
            <a:endParaRPr lang="en-CC"/>
          </a:p>
        </p:txBody>
      </p:sp>
    </p:spTree>
    <p:extLst>
      <p:ext uri="{BB962C8B-B14F-4D97-AF65-F5344CB8AC3E}">
        <p14:creationId xmlns:p14="http://schemas.microsoft.com/office/powerpoint/2010/main" val="2728131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a:p>
        </p:txBody>
      </p:sp>
      <p:sp>
        <p:nvSpPr>
          <p:cNvPr id="4" name="Slide Number Placeholder 3"/>
          <p:cNvSpPr>
            <a:spLocks noGrp="1"/>
          </p:cNvSpPr>
          <p:nvPr>
            <p:ph type="sldNum" sz="quarter" idx="5"/>
          </p:nvPr>
        </p:nvSpPr>
        <p:spPr/>
        <p:txBody>
          <a:bodyPr/>
          <a:lstStyle/>
          <a:p>
            <a:fld id="{5D1145AD-9D4D-439B-A914-598FAC74F142}" type="slidenum">
              <a:rPr lang="en-CC" smtClean="0"/>
              <a:t>12</a:t>
            </a:fld>
            <a:endParaRPr lang="en-CC"/>
          </a:p>
        </p:txBody>
      </p:sp>
    </p:spTree>
    <p:extLst>
      <p:ext uri="{BB962C8B-B14F-4D97-AF65-F5344CB8AC3E}">
        <p14:creationId xmlns:p14="http://schemas.microsoft.com/office/powerpoint/2010/main" val="664237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a:p>
        </p:txBody>
      </p:sp>
      <p:sp>
        <p:nvSpPr>
          <p:cNvPr id="4" name="Slide Number Placeholder 3"/>
          <p:cNvSpPr>
            <a:spLocks noGrp="1"/>
          </p:cNvSpPr>
          <p:nvPr>
            <p:ph type="sldNum" sz="quarter" idx="5"/>
          </p:nvPr>
        </p:nvSpPr>
        <p:spPr/>
        <p:txBody>
          <a:bodyPr/>
          <a:lstStyle/>
          <a:p>
            <a:fld id="{5D1145AD-9D4D-439B-A914-598FAC74F142}" type="slidenum">
              <a:rPr lang="en-CC" smtClean="0"/>
              <a:t>13</a:t>
            </a:fld>
            <a:endParaRPr lang="en-CC"/>
          </a:p>
        </p:txBody>
      </p:sp>
    </p:spTree>
    <p:extLst>
      <p:ext uri="{BB962C8B-B14F-4D97-AF65-F5344CB8AC3E}">
        <p14:creationId xmlns:p14="http://schemas.microsoft.com/office/powerpoint/2010/main" val="603729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READ 1</a:t>
            </a:r>
            <a:r>
              <a:rPr lang="en-US" b="1" baseline="30000" dirty="0"/>
              <a:t>ST</a:t>
            </a:r>
            <a:r>
              <a:rPr lang="en-US" b="1" dirty="0"/>
              <a:t> BULLET POINT </a:t>
            </a:r>
          </a:p>
          <a:p>
            <a:r>
              <a:rPr lang="en-US" dirty="0"/>
              <a:t>Research findings were comparable to the study by Li, Shaffer and Bagger who found that caregivers who experience work-family conflict report a decrease in job satisfaction with lack of support form their supervisors and an increase in depression. This may also be due to an association with its connections with stress, and work environment. Employees also may be afraid to speak up or share events that are occurring in their lives that impact them.</a:t>
            </a: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14</a:t>
            </a:fld>
            <a:endParaRPr lang="en-CC"/>
          </a:p>
        </p:txBody>
      </p:sp>
    </p:spTree>
    <p:extLst>
      <p:ext uri="{BB962C8B-B14F-4D97-AF65-F5344CB8AC3E}">
        <p14:creationId xmlns:p14="http://schemas.microsoft.com/office/powerpoint/2010/main" val="3161381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15</a:t>
            </a:fld>
            <a:endParaRPr lang="en-CC"/>
          </a:p>
        </p:txBody>
      </p:sp>
    </p:spTree>
    <p:extLst>
      <p:ext uri="{BB962C8B-B14F-4D97-AF65-F5344CB8AC3E}">
        <p14:creationId xmlns:p14="http://schemas.microsoft.com/office/powerpoint/2010/main" val="4290916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1145AD-9D4D-439B-A914-598FAC74F142}" type="slidenum">
              <a:rPr lang="en-CC" smtClean="0"/>
              <a:t>16</a:t>
            </a:fld>
            <a:endParaRPr lang="en-CC"/>
          </a:p>
        </p:txBody>
      </p:sp>
    </p:spTree>
    <p:extLst>
      <p:ext uri="{BB962C8B-B14F-4D97-AF65-F5344CB8AC3E}">
        <p14:creationId xmlns:p14="http://schemas.microsoft.com/office/powerpoint/2010/main" val="8482009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US" b="1" dirty="0">
                <a:latin typeface="Times New Roman" panose="02020603050405020304" pitchFamily="18" charset="0"/>
                <a:cs typeface="Times New Roman" panose="02020603050405020304" pitchFamily="18" charset="0"/>
              </a:rPr>
              <a:t>The results suggest no difference in work-family conflict between males and females.</a:t>
            </a:r>
          </a:p>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17</a:t>
            </a:fld>
            <a:endParaRPr lang="en-CC"/>
          </a:p>
        </p:txBody>
      </p:sp>
    </p:spTree>
    <p:extLst>
      <p:ext uri="{BB962C8B-B14F-4D97-AF65-F5344CB8AC3E}">
        <p14:creationId xmlns:p14="http://schemas.microsoft.com/office/powerpoint/2010/main" val="2766626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a:p>
        </p:txBody>
      </p:sp>
      <p:sp>
        <p:nvSpPr>
          <p:cNvPr id="4" name="Slide Number Placeholder 3"/>
          <p:cNvSpPr>
            <a:spLocks noGrp="1"/>
          </p:cNvSpPr>
          <p:nvPr>
            <p:ph type="sldNum" sz="quarter" idx="5"/>
          </p:nvPr>
        </p:nvSpPr>
        <p:spPr/>
        <p:txBody>
          <a:bodyPr/>
          <a:lstStyle/>
          <a:p>
            <a:fld id="{5D1145AD-9D4D-439B-A914-598FAC74F142}" type="slidenum">
              <a:rPr lang="en-CC" smtClean="0"/>
              <a:t>18</a:t>
            </a:fld>
            <a:endParaRPr lang="en-CC"/>
          </a:p>
        </p:txBody>
      </p:sp>
    </p:spTree>
    <p:extLst>
      <p:ext uri="{BB962C8B-B14F-4D97-AF65-F5344CB8AC3E}">
        <p14:creationId xmlns:p14="http://schemas.microsoft.com/office/powerpoint/2010/main" val="35521565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Afraid administration would find out </a:t>
            </a:r>
          </a:p>
          <a:p>
            <a:pPr marL="228600" indent="-228600">
              <a:buAutoNum type="arabicPeriod"/>
            </a:pPr>
            <a:endParaRPr lang="en-US" dirty="0"/>
          </a:p>
          <a:p>
            <a:pPr marL="228600" indent="-228600">
              <a:buAutoNum type="arabicPeriod"/>
            </a:pPr>
            <a:r>
              <a:rPr lang="en-US" dirty="0"/>
              <a:t>Only 1 officer could log on in a patrol vehicle and didn’t complete all of the survey-answering calls</a:t>
            </a:r>
          </a:p>
          <a:p>
            <a:pPr marL="228600" indent="-228600">
              <a:buAutoNum type="arabicPeriod"/>
            </a:pPr>
            <a:endParaRPr lang="en-US" dirty="0"/>
          </a:p>
          <a:p>
            <a:pPr marL="228600" indent="-228600">
              <a:buAutoNum type="arabicPeriod"/>
            </a:pPr>
            <a:r>
              <a:rPr lang="en-US" dirty="0"/>
              <a:t>Only attracted 50 female police officers (unknown if retired officers were included in the email sent out by Western IL </a:t>
            </a:r>
            <a:r>
              <a:rPr lang="en-US" dirty="0" err="1"/>
              <a:t>Univer</a:t>
            </a:r>
            <a:r>
              <a:rPr lang="en-US" dirty="0"/>
              <a:t>)</a:t>
            </a:r>
          </a:p>
          <a:p>
            <a:pPr marL="228600" indent="-228600">
              <a:buAutoNum type="arabicPeriod"/>
            </a:pPr>
            <a:endParaRPr lang="en-US" dirty="0"/>
          </a:p>
          <a:p>
            <a:pPr marL="228600" indent="-228600">
              <a:buAutoNum type="arabicPeriod"/>
            </a:pPr>
            <a:r>
              <a:rPr lang="en-US" dirty="0"/>
              <a:t>No mutual relationship with administration due to issues WITHIN departments could have effected the outcome of the study</a:t>
            </a:r>
          </a:p>
          <a:p>
            <a:pPr marL="228600" indent="-228600">
              <a:buAutoNum type="arabicPeriod"/>
            </a:pPr>
            <a:endParaRPr lang="en-US" dirty="0"/>
          </a:p>
          <a:p>
            <a:pPr marL="228600" indent="-228600">
              <a:buAutoNum type="arabicPeriod"/>
            </a:pPr>
            <a:endParaRPr lang="en-US" dirty="0"/>
          </a:p>
          <a:p>
            <a:pPr marL="228600" indent="-228600">
              <a:buAutoNum type="arabicPeriod"/>
            </a:pPr>
            <a:endParaRPr lang="en-US" dirty="0"/>
          </a:p>
          <a:p>
            <a:pPr marL="228600" indent="-228600">
              <a:buAutoNum type="arabicPeriod"/>
            </a:pP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19</a:t>
            </a:fld>
            <a:endParaRPr lang="en-CC"/>
          </a:p>
        </p:txBody>
      </p:sp>
    </p:spTree>
    <p:extLst>
      <p:ext uri="{BB962C8B-B14F-4D97-AF65-F5344CB8AC3E}">
        <p14:creationId xmlns:p14="http://schemas.microsoft.com/office/powerpoint/2010/main" val="3667945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ARE MY REFERENCES ANY QUESTIONS?</a:t>
            </a: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20</a:t>
            </a:fld>
            <a:endParaRPr lang="en-CC"/>
          </a:p>
        </p:txBody>
      </p:sp>
    </p:spTree>
    <p:extLst>
      <p:ext uri="{BB962C8B-B14F-4D97-AF65-F5344CB8AC3E}">
        <p14:creationId xmlns:p14="http://schemas.microsoft.com/office/powerpoint/2010/main" val="219795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Fiksenbaum 2014, WFC is an unhealthy balance between work and family</a:t>
            </a:r>
          </a:p>
          <a:p>
            <a:endParaRPr lang="en-US" dirty="0"/>
          </a:p>
          <a:p>
            <a:r>
              <a:rPr lang="en-US" dirty="0"/>
              <a:t>The role of being a police officer becomes more difficult as: </a:t>
            </a:r>
          </a:p>
          <a:p>
            <a:endParaRPr lang="en-US" dirty="0"/>
          </a:p>
          <a:p>
            <a:r>
              <a:rPr lang="en-US" dirty="0"/>
              <a:t>work-demands (long hrs/ difficult work schedule) </a:t>
            </a:r>
            <a:r>
              <a:rPr lang="en-US" b="1" dirty="0"/>
              <a:t>like 16 hr shifts and </a:t>
            </a:r>
          </a:p>
          <a:p>
            <a:endParaRPr lang="en-US" dirty="0"/>
          </a:p>
          <a:p>
            <a:r>
              <a:rPr lang="en-US" dirty="0"/>
              <a:t>Family demands (family activities and parental roles) </a:t>
            </a:r>
            <a:r>
              <a:rPr lang="en-US" b="1" dirty="0"/>
              <a:t>like game night, soccer game or helping with homework</a:t>
            </a:r>
          </a:p>
          <a:p>
            <a:endParaRPr lang="en-US" b="1" dirty="0"/>
          </a:p>
          <a:p>
            <a:endParaRPr lang="en-US" b="1" dirty="0"/>
          </a:p>
          <a:p>
            <a:endParaRPr lang="en-US" b="1" dirty="0"/>
          </a:p>
          <a:p>
            <a:endParaRPr lang="en-CC" b="1" dirty="0"/>
          </a:p>
        </p:txBody>
      </p:sp>
      <p:sp>
        <p:nvSpPr>
          <p:cNvPr id="4" name="Slide Number Placeholder 3"/>
          <p:cNvSpPr>
            <a:spLocks noGrp="1"/>
          </p:cNvSpPr>
          <p:nvPr>
            <p:ph type="sldNum" sz="quarter" idx="5"/>
          </p:nvPr>
        </p:nvSpPr>
        <p:spPr/>
        <p:txBody>
          <a:bodyPr/>
          <a:lstStyle/>
          <a:p>
            <a:fld id="{5D1145AD-9D4D-439B-A914-598FAC74F142}" type="slidenum">
              <a:rPr lang="en-CC" smtClean="0"/>
              <a:t>2</a:t>
            </a:fld>
            <a:endParaRPr lang="en-CC" dirty="0"/>
          </a:p>
        </p:txBody>
      </p:sp>
    </p:spTree>
    <p:extLst>
      <p:ext uri="{BB962C8B-B14F-4D97-AF65-F5344CB8AC3E}">
        <p14:creationId xmlns:p14="http://schemas.microsoft.com/office/powerpoint/2010/main" val="1289593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1</a:t>
            </a:r>
            <a:r>
              <a:rPr lang="en-US" baseline="30000" dirty="0"/>
              <a:t>st</a:t>
            </a:r>
            <a:r>
              <a:rPr lang="en-US" dirty="0"/>
              <a:t> section …</a:t>
            </a:r>
          </a:p>
          <a:p>
            <a:endParaRPr lang="en-US" dirty="0"/>
          </a:p>
          <a:p>
            <a:r>
              <a:rPr lang="en-US" dirty="0"/>
              <a:t>What is strain? According to </a:t>
            </a:r>
          </a:p>
          <a:p>
            <a:endParaRPr lang="en-US" dirty="0"/>
          </a:p>
          <a:p>
            <a:r>
              <a:rPr lang="en-US" dirty="0"/>
              <a:t>Violati et al. 2015 surveyed 365 police officers on occupational stress among males and females and the top five were</a:t>
            </a: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3</a:t>
            </a:fld>
            <a:endParaRPr lang="en-CC" dirty="0"/>
          </a:p>
        </p:txBody>
      </p:sp>
    </p:spTree>
    <p:extLst>
      <p:ext uri="{BB962C8B-B14F-4D97-AF65-F5344CB8AC3E}">
        <p14:creationId xmlns:p14="http://schemas.microsoft.com/office/powerpoint/2010/main" val="2755252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4</a:t>
            </a:fld>
            <a:endParaRPr lang="en-CC" dirty="0"/>
          </a:p>
        </p:txBody>
      </p:sp>
    </p:spTree>
    <p:extLst>
      <p:ext uri="{BB962C8B-B14F-4D97-AF65-F5344CB8AC3E}">
        <p14:creationId xmlns:p14="http://schemas.microsoft.com/office/powerpoint/2010/main" val="304674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Stressful occupation-must be able to handle violence and horrific crime scenes</a:t>
            </a:r>
          </a:p>
          <a:p>
            <a:pPr marL="228600" indent="-228600">
              <a:buAutoNum type="arabicPeriod"/>
            </a:pPr>
            <a:endParaRPr lang="en-US" dirty="0"/>
          </a:p>
          <a:p>
            <a:pPr marL="228600" indent="-228600">
              <a:buAutoNum type="arabicPeriod"/>
            </a:pPr>
            <a:r>
              <a:rPr lang="en-US" dirty="0"/>
              <a:t>Death, ambushes, traffic stops, felony arrests</a:t>
            </a:r>
          </a:p>
          <a:p>
            <a:pPr marL="228600" indent="-228600">
              <a:buAutoNum type="arabicPeriod"/>
            </a:pPr>
            <a:endParaRPr lang="en-US" dirty="0"/>
          </a:p>
          <a:p>
            <a:pPr marL="228600" indent="-228600">
              <a:buAutoNum type="arabicPeriod"/>
            </a:pPr>
            <a:r>
              <a:rPr lang="en-US" dirty="0"/>
              <a:t>Always a disagreement with policy changes created by administration we don’t agree with</a:t>
            </a:r>
          </a:p>
          <a:p>
            <a:pPr marL="228600" indent="-228600">
              <a:buAutoNum type="arabicPeriod"/>
            </a:pPr>
            <a:endParaRPr lang="en-US" dirty="0"/>
          </a:p>
          <a:p>
            <a:pPr marL="228600" indent="-228600">
              <a:buAutoNum type="arabicPeriod"/>
            </a:pPr>
            <a:r>
              <a:rPr lang="en-US" dirty="0"/>
              <a:t>Effects family life—may spend more time with co-workers than family </a:t>
            </a:r>
          </a:p>
          <a:p>
            <a:pPr marL="228600" indent="-228600">
              <a:buAutoNum type="arabicPeriod"/>
            </a:pPr>
            <a:endParaRPr lang="en-US" dirty="0"/>
          </a:p>
          <a:p>
            <a:pPr marL="228600" indent="-228600">
              <a:buAutoNum type="arabicPeriod"/>
            </a:pPr>
            <a:r>
              <a:rPr lang="en-US" dirty="0"/>
              <a:t>Many officers choose the wrong coping mechanisms to reduce stress- smoking, alcohol or drugs </a:t>
            </a:r>
          </a:p>
          <a:p>
            <a:pPr marL="0" indent="0">
              <a:buNone/>
            </a:pPr>
            <a:r>
              <a:rPr lang="en-US" dirty="0"/>
              <a:t>	when they should choose counseling, peer support or faith</a:t>
            </a:r>
          </a:p>
          <a:p>
            <a:pPr marL="228600" indent="-228600">
              <a:buAutoNum type="arabicPeriod"/>
            </a:pPr>
            <a:endParaRPr lang="en-US" dirty="0"/>
          </a:p>
          <a:p>
            <a:pPr marL="228600" indent="-228600">
              <a:buAutoNum type="arabicPeriod"/>
            </a:pP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5</a:t>
            </a:fld>
            <a:endParaRPr lang="en-CC" dirty="0"/>
          </a:p>
        </p:txBody>
      </p:sp>
    </p:spTree>
    <p:extLst>
      <p:ext uri="{BB962C8B-B14F-4D97-AF65-F5344CB8AC3E}">
        <p14:creationId xmlns:p14="http://schemas.microsoft.com/office/powerpoint/2010/main" val="1615291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7</a:t>
            </a:fld>
            <a:endParaRPr lang="en-CC" dirty="0"/>
          </a:p>
        </p:txBody>
      </p:sp>
    </p:spTree>
    <p:extLst>
      <p:ext uri="{BB962C8B-B14F-4D97-AF65-F5344CB8AC3E}">
        <p14:creationId xmlns:p14="http://schemas.microsoft.com/office/powerpoint/2010/main" val="1764759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1.Organizations can plan for trainings, employee assistance programs (EAPs) and work-life services for employees</a:t>
            </a:r>
          </a:p>
          <a:p>
            <a:endParaRPr lang="en-US" dirty="0"/>
          </a:p>
          <a:p>
            <a:r>
              <a:rPr lang="en-US" dirty="0"/>
              <a:t>2. Job satisfaction and stress are 2 elements police departments should pay attention to</a:t>
            </a:r>
          </a:p>
          <a:p>
            <a:r>
              <a:rPr lang="en-US" dirty="0"/>
              <a:t>	-can help their departments determine what officers want from their organization </a:t>
            </a:r>
          </a:p>
          <a:p>
            <a:r>
              <a:rPr lang="en-US" dirty="0"/>
              <a:t>	-can improve career development/relationships with supervisors</a:t>
            </a:r>
          </a:p>
          <a:p>
            <a:endParaRPr lang="en-US" dirty="0"/>
          </a:p>
          <a:p>
            <a:r>
              <a:rPr lang="en-US" dirty="0"/>
              <a:t>3. Police like to feel valued and want to have an opinion on department issues</a:t>
            </a:r>
          </a:p>
          <a:p>
            <a:r>
              <a:rPr lang="en-US" dirty="0"/>
              <a:t>	-provide survey or meetings to update officers on department</a:t>
            </a:r>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8</a:t>
            </a:fld>
            <a:endParaRPr lang="en-CC" dirty="0"/>
          </a:p>
        </p:txBody>
      </p:sp>
    </p:spTree>
    <p:extLst>
      <p:ext uri="{BB962C8B-B14F-4D97-AF65-F5344CB8AC3E}">
        <p14:creationId xmlns:p14="http://schemas.microsoft.com/office/powerpoint/2010/main" val="1087679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9</a:t>
            </a:fld>
            <a:endParaRPr lang="en-CC" dirty="0"/>
          </a:p>
        </p:txBody>
      </p:sp>
    </p:spTree>
    <p:extLst>
      <p:ext uri="{BB962C8B-B14F-4D97-AF65-F5344CB8AC3E}">
        <p14:creationId xmlns:p14="http://schemas.microsoft.com/office/powerpoint/2010/main" val="3324470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C" dirty="0"/>
          </a:p>
        </p:txBody>
      </p:sp>
      <p:sp>
        <p:nvSpPr>
          <p:cNvPr id="4" name="Slide Number Placeholder 3"/>
          <p:cNvSpPr>
            <a:spLocks noGrp="1"/>
          </p:cNvSpPr>
          <p:nvPr>
            <p:ph type="sldNum" sz="quarter" idx="5"/>
          </p:nvPr>
        </p:nvSpPr>
        <p:spPr/>
        <p:txBody>
          <a:bodyPr/>
          <a:lstStyle/>
          <a:p>
            <a:fld id="{5D1145AD-9D4D-439B-A914-598FAC74F142}" type="slidenum">
              <a:rPr lang="en-CC" smtClean="0"/>
              <a:t>10</a:t>
            </a:fld>
            <a:endParaRPr lang="en-CC" dirty="0"/>
          </a:p>
        </p:txBody>
      </p:sp>
    </p:spTree>
    <p:extLst>
      <p:ext uri="{BB962C8B-B14F-4D97-AF65-F5344CB8AC3E}">
        <p14:creationId xmlns:p14="http://schemas.microsoft.com/office/powerpoint/2010/main" val="4213732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96693-BC40-4DB1-8CBD-53B71A2CAD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C"/>
          </a:p>
        </p:txBody>
      </p:sp>
      <p:sp>
        <p:nvSpPr>
          <p:cNvPr id="3" name="Subtitle 2">
            <a:extLst>
              <a:ext uri="{FF2B5EF4-FFF2-40B4-BE49-F238E27FC236}">
                <a16:creationId xmlns:a16="http://schemas.microsoft.com/office/drawing/2014/main" id="{4C1BCE50-0827-4EBE-90E4-6452517BB3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C"/>
          </a:p>
        </p:txBody>
      </p:sp>
      <p:sp>
        <p:nvSpPr>
          <p:cNvPr id="4" name="Date Placeholder 3">
            <a:extLst>
              <a:ext uri="{FF2B5EF4-FFF2-40B4-BE49-F238E27FC236}">
                <a16:creationId xmlns:a16="http://schemas.microsoft.com/office/drawing/2014/main" id="{22BB2221-2BA9-43C8-9C8B-205C5A73CE35}"/>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89256BAA-E958-4063-8906-FF09A695A190}"/>
              </a:ext>
            </a:extLst>
          </p:cNvPr>
          <p:cNvSpPr>
            <a:spLocks noGrp="1"/>
          </p:cNvSpPr>
          <p:nvPr>
            <p:ph type="ftr" sz="quarter" idx="11"/>
          </p:nvPr>
        </p:nvSpPr>
        <p:spPr/>
        <p:txBody>
          <a:bodyPr/>
          <a:lstStyle/>
          <a:p>
            <a:endParaRPr lang="en-CC" dirty="0"/>
          </a:p>
        </p:txBody>
      </p:sp>
      <p:sp>
        <p:nvSpPr>
          <p:cNvPr id="6" name="Slide Number Placeholder 5">
            <a:extLst>
              <a:ext uri="{FF2B5EF4-FFF2-40B4-BE49-F238E27FC236}">
                <a16:creationId xmlns:a16="http://schemas.microsoft.com/office/drawing/2014/main" id="{96ED5DD8-A9A0-45C5-A57C-C82E31AD1F9E}"/>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3737279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AE09B-07FD-4720-986B-B1D77AAAEDEA}"/>
              </a:ext>
            </a:extLst>
          </p:cNvPr>
          <p:cNvSpPr>
            <a:spLocks noGrp="1"/>
          </p:cNvSpPr>
          <p:nvPr>
            <p:ph type="title"/>
          </p:nvPr>
        </p:nvSpPr>
        <p:spPr/>
        <p:txBody>
          <a:bodyPr/>
          <a:lstStyle/>
          <a:p>
            <a:r>
              <a:rPr lang="en-US"/>
              <a:t>Click to edit Master title style</a:t>
            </a:r>
            <a:endParaRPr lang="en-CC"/>
          </a:p>
        </p:txBody>
      </p:sp>
      <p:sp>
        <p:nvSpPr>
          <p:cNvPr id="3" name="Vertical Text Placeholder 2">
            <a:extLst>
              <a:ext uri="{FF2B5EF4-FFF2-40B4-BE49-F238E27FC236}">
                <a16:creationId xmlns:a16="http://schemas.microsoft.com/office/drawing/2014/main" id="{8447F290-6C3D-45BF-9651-B43B0A9CA8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Date Placeholder 3">
            <a:extLst>
              <a:ext uri="{FF2B5EF4-FFF2-40B4-BE49-F238E27FC236}">
                <a16:creationId xmlns:a16="http://schemas.microsoft.com/office/drawing/2014/main" id="{8AB5183F-8872-4686-820A-FC18E882C998}"/>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BA597C6C-F4AE-41E7-8CCE-7B2C03EB2630}"/>
              </a:ext>
            </a:extLst>
          </p:cNvPr>
          <p:cNvSpPr>
            <a:spLocks noGrp="1"/>
          </p:cNvSpPr>
          <p:nvPr>
            <p:ph type="ftr" sz="quarter" idx="11"/>
          </p:nvPr>
        </p:nvSpPr>
        <p:spPr/>
        <p:txBody>
          <a:bodyPr/>
          <a:lstStyle/>
          <a:p>
            <a:endParaRPr lang="en-CC" dirty="0"/>
          </a:p>
        </p:txBody>
      </p:sp>
      <p:sp>
        <p:nvSpPr>
          <p:cNvPr id="6" name="Slide Number Placeholder 5">
            <a:extLst>
              <a:ext uri="{FF2B5EF4-FFF2-40B4-BE49-F238E27FC236}">
                <a16:creationId xmlns:a16="http://schemas.microsoft.com/office/drawing/2014/main" id="{74F8C6CA-1F31-4145-9EDC-E93E4493A65A}"/>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3880230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FD3A24-55BE-4940-B66D-9BC00876B77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C"/>
          </a:p>
        </p:txBody>
      </p:sp>
      <p:sp>
        <p:nvSpPr>
          <p:cNvPr id="3" name="Vertical Text Placeholder 2">
            <a:extLst>
              <a:ext uri="{FF2B5EF4-FFF2-40B4-BE49-F238E27FC236}">
                <a16:creationId xmlns:a16="http://schemas.microsoft.com/office/drawing/2014/main" id="{9365EBF2-0720-483A-B515-2A8E20438A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Date Placeholder 3">
            <a:extLst>
              <a:ext uri="{FF2B5EF4-FFF2-40B4-BE49-F238E27FC236}">
                <a16:creationId xmlns:a16="http://schemas.microsoft.com/office/drawing/2014/main" id="{3EFADA29-181A-4344-A209-136D2606824F}"/>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9F6175E5-FB19-4A89-A4D0-A054C85F868E}"/>
              </a:ext>
            </a:extLst>
          </p:cNvPr>
          <p:cNvSpPr>
            <a:spLocks noGrp="1"/>
          </p:cNvSpPr>
          <p:nvPr>
            <p:ph type="ftr" sz="quarter" idx="11"/>
          </p:nvPr>
        </p:nvSpPr>
        <p:spPr/>
        <p:txBody>
          <a:bodyPr/>
          <a:lstStyle/>
          <a:p>
            <a:endParaRPr lang="en-CC" dirty="0"/>
          </a:p>
        </p:txBody>
      </p:sp>
      <p:sp>
        <p:nvSpPr>
          <p:cNvPr id="6" name="Slide Number Placeholder 5">
            <a:extLst>
              <a:ext uri="{FF2B5EF4-FFF2-40B4-BE49-F238E27FC236}">
                <a16:creationId xmlns:a16="http://schemas.microsoft.com/office/drawing/2014/main" id="{B1F1A4DE-9923-4A4A-8D1C-322D042C22C3}"/>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12143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A59CF-F2FF-477C-B891-CC654013701C}"/>
              </a:ext>
            </a:extLst>
          </p:cNvPr>
          <p:cNvSpPr>
            <a:spLocks noGrp="1"/>
          </p:cNvSpPr>
          <p:nvPr>
            <p:ph type="title"/>
          </p:nvPr>
        </p:nvSpPr>
        <p:spPr/>
        <p:txBody>
          <a:bodyPr/>
          <a:lstStyle/>
          <a:p>
            <a:r>
              <a:rPr lang="en-US"/>
              <a:t>Click to edit Master title style</a:t>
            </a:r>
            <a:endParaRPr lang="en-CC"/>
          </a:p>
        </p:txBody>
      </p:sp>
      <p:sp>
        <p:nvSpPr>
          <p:cNvPr id="3" name="Content Placeholder 2">
            <a:extLst>
              <a:ext uri="{FF2B5EF4-FFF2-40B4-BE49-F238E27FC236}">
                <a16:creationId xmlns:a16="http://schemas.microsoft.com/office/drawing/2014/main" id="{2E0C094E-12F1-4BD5-834A-B49EF896AB4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Date Placeholder 3">
            <a:extLst>
              <a:ext uri="{FF2B5EF4-FFF2-40B4-BE49-F238E27FC236}">
                <a16:creationId xmlns:a16="http://schemas.microsoft.com/office/drawing/2014/main" id="{75CA3FD5-6750-4D67-BC5F-A010AF4BEA94}"/>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9C601149-4A38-4FE2-BEEA-38471E7C1F34}"/>
              </a:ext>
            </a:extLst>
          </p:cNvPr>
          <p:cNvSpPr>
            <a:spLocks noGrp="1"/>
          </p:cNvSpPr>
          <p:nvPr>
            <p:ph type="ftr" sz="quarter" idx="11"/>
          </p:nvPr>
        </p:nvSpPr>
        <p:spPr/>
        <p:txBody>
          <a:bodyPr/>
          <a:lstStyle/>
          <a:p>
            <a:endParaRPr lang="en-CC" dirty="0"/>
          </a:p>
        </p:txBody>
      </p:sp>
      <p:sp>
        <p:nvSpPr>
          <p:cNvPr id="6" name="Slide Number Placeholder 5">
            <a:extLst>
              <a:ext uri="{FF2B5EF4-FFF2-40B4-BE49-F238E27FC236}">
                <a16:creationId xmlns:a16="http://schemas.microsoft.com/office/drawing/2014/main" id="{A84947E8-8E57-4112-B3FF-1EEF71CAA9B2}"/>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2013025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A20CB-0DBA-4EB2-BBC5-D7A0240898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C"/>
          </a:p>
        </p:txBody>
      </p:sp>
      <p:sp>
        <p:nvSpPr>
          <p:cNvPr id="3" name="Text Placeholder 2">
            <a:extLst>
              <a:ext uri="{FF2B5EF4-FFF2-40B4-BE49-F238E27FC236}">
                <a16:creationId xmlns:a16="http://schemas.microsoft.com/office/drawing/2014/main" id="{40923888-BAE2-4D36-8656-67278A5545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24AFA2-4DD1-4F0F-8018-140E15A6AAA4}"/>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89F1B9AA-3826-4206-B632-932C9C9B3714}"/>
              </a:ext>
            </a:extLst>
          </p:cNvPr>
          <p:cNvSpPr>
            <a:spLocks noGrp="1"/>
          </p:cNvSpPr>
          <p:nvPr>
            <p:ph type="ftr" sz="quarter" idx="11"/>
          </p:nvPr>
        </p:nvSpPr>
        <p:spPr/>
        <p:txBody>
          <a:bodyPr/>
          <a:lstStyle/>
          <a:p>
            <a:endParaRPr lang="en-CC" dirty="0"/>
          </a:p>
        </p:txBody>
      </p:sp>
      <p:sp>
        <p:nvSpPr>
          <p:cNvPr id="6" name="Slide Number Placeholder 5">
            <a:extLst>
              <a:ext uri="{FF2B5EF4-FFF2-40B4-BE49-F238E27FC236}">
                <a16:creationId xmlns:a16="http://schemas.microsoft.com/office/drawing/2014/main" id="{F8C2F694-C3C1-424D-B8EB-C0DED1E8F36F}"/>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3928241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DD7C2-A291-4008-8ACE-5163D8888950}"/>
              </a:ext>
            </a:extLst>
          </p:cNvPr>
          <p:cNvSpPr>
            <a:spLocks noGrp="1"/>
          </p:cNvSpPr>
          <p:nvPr>
            <p:ph type="title"/>
          </p:nvPr>
        </p:nvSpPr>
        <p:spPr/>
        <p:txBody>
          <a:bodyPr/>
          <a:lstStyle/>
          <a:p>
            <a:r>
              <a:rPr lang="en-US"/>
              <a:t>Click to edit Master title style</a:t>
            </a:r>
            <a:endParaRPr lang="en-CC"/>
          </a:p>
        </p:txBody>
      </p:sp>
      <p:sp>
        <p:nvSpPr>
          <p:cNvPr id="3" name="Content Placeholder 2">
            <a:extLst>
              <a:ext uri="{FF2B5EF4-FFF2-40B4-BE49-F238E27FC236}">
                <a16:creationId xmlns:a16="http://schemas.microsoft.com/office/drawing/2014/main" id="{5D6A2790-46CC-48FE-AB57-E449DED7D3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Content Placeholder 3">
            <a:extLst>
              <a:ext uri="{FF2B5EF4-FFF2-40B4-BE49-F238E27FC236}">
                <a16:creationId xmlns:a16="http://schemas.microsoft.com/office/drawing/2014/main" id="{B6E7E7C2-F0D7-4410-B111-444D5CC85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5" name="Date Placeholder 4">
            <a:extLst>
              <a:ext uri="{FF2B5EF4-FFF2-40B4-BE49-F238E27FC236}">
                <a16:creationId xmlns:a16="http://schemas.microsoft.com/office/drawing/2014/main" id="{1BA99C68-CF17-459A-802A-8087304D2607}"/>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6" name="Footer Placeholder 5">
            <a:extLst>
              <a:ext uri="{FF2B5EF4-FFF2-40B4-BE49-F238E27FC236}">
                <a16:creationId xmlns:a16="http://schemas.microsoft.com/office/drawing/2014/main" id="{CEE10C35-9D55-4BE8-A930-5F04C666C0FE}"/>
              </a:ext>
            </a:extLst>
          </p:cNvPr>
          <p:cNvSpPr>
            <a:spLocks noGrp="1"/>
          </p:cNvSpPr>
          <p:nvPr>
            <p:ph type="ftr" sz="quarter" idx="11"/>
          </p:nvPr>
        </p:nvSpPr>
        <p:spPr/>
        <p:txBody>
          <a:bodyPr/>
          <a:lstStyle/>
          <a:p>
            <a:endParaRPr lang="en-CC" dirty="0"/>
          </a:p>
        </p:txBody>
      </p:sp>
      <p:sp>
        <p:nvSpPr>
          <p:cNvPr id="7" name="Slide Number Placeholder 6">
            <a:extLst>
              <a:ext uri="{FF2B5EF4-FFF2-40B4-BE49-F238E27FC236}">
                <a16:creationId xmlns:a16="http://schemas.microsoft.com/office/drawing/2014/main" id="{6B3E592C-BD53-4C6C-B640-15F02970DD5C}"/>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507925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977DE-EA12-4E52-8E46-30F83C91574B}"/>
              </a:ext>
            </a:extLst>
          </p:cNvPr>
          <p:cNvSpPr>
            <a:spLocks noGrp="1"/>
          </p:cNvSpPr>
          <p:nvPr>
            <p:ph type="title"/>
          </p:nvPr>
        </p:nvSpPr>
        <p:spPr>
          <a:xfrm>
            <a:off x="839788" y="365125"/>
            <a:ext cx="10515600" cy="1325563"/>
          </a:xfrm>
        </p:spPr>
        <p:txBody>
          <a:bodyPr/>
          <a:lstStyle/>
          <a:p>
            <a:r>
              <a:rPr lang="en-US"/>
              <a:t>Click to edit Master title style</a:t>
            </a:r>
            <a:endParaRPr lang="en-CC"/>
          </a:p>
        </p:txBody>
      </p:sp>
      <p:sp>
        <p:nvSpPr>
          <p:cNvPr id="3" name="Text Placeholder 2">
            <a:extLst>
              <a:ext uri="{FF2B5EF4-FFF2-40B4-BE49-F238E27FC236}">
                <a16:creationId xmlns:a16="http://schemas.microsoft.com/office/drawing/2014/main" id="{A16263E9-AA2C-4DC2-8522-6C1642C3A3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CF7269-FF64-4808-B86D-A39A9CE2BB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5" name="Text Placeholder 4">
            <a:extLst>
              <a:ext uri="{FF2B5EF4-FFF2-40B4-BE49-F238E27FC236}">
                <a16:creationId xmlns:a16="http://schemas.microsoft.com/office/drawing/2014/main" id="{DE16F065-7F3D-4EE9-845F-484BC4590A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B843F0-D206-4267-A777-D20A83D47E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7" name="Date Placeholder 6">
            <a:extLst>
              <a:ext uri="{FF2B5EF4-FFF2-40B4-BE49-F238E27FC236}">
                <a16:creationId xmlns:a16="http://schemas.microsoft.com/office/drawing/2014/main" id="{5E9299DD-4A97-4D39-A14B-82ACBA4FCB5F}"/>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8" name="Footer Placeholder 7">
            <a:extLst>
              <a:ext uri="{FF2B5EF4-FFF2-40B4-BE49-F238E27FC236}">
                <a16:creationId xmlns:a16="http://schemas.microsoft.com/office/drawing/2014/main" id="{884972C9-8F25-40DA-B859-9AF1944D2AC7}"/>
              </a:ext>
            </a:extLst>
          </p:cNvPr>
          <p:cNvSpPr>
            <a:spLocks noGrp="1"/>
          </p:cNvSpPr>
          <p:nvPr>
            <p:ph type="ftr" sz="quarter" idx="11"/>
          </p:nvPr>
        </p:nvSpPr>
        <p:spPr/>
        <p:txBody>
          <a:bodyPr/>
          <a:lstStyle/>
          <a:p>
            <a:endParaRPr lang="en-CC" dirty="0"/>
          </a:p>
        </p:txBody>
      </p:sp>
      <p:sp>
        <p:nvSpPr>
          <p:cNvPr id="9" name="Slide Number Placeholder 8">
            <a:extLst>
              <a:ext uri="{FF2B5EF4-FFF2-40B4-BE49-F238E27FC236}">
                <a16:creationId xmlns:a16="http://schemas.microsoft.com/office/drawing/2014/main" id="{07F335C7-5354-460B-B7BC-370EFC85D107}"/>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3529405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622C2-9C54-427D-BA4A-CE9474F78A07}"/>
              </a:ext>
            </a:extLst>
          </p:cNvPr>
          <p:cNvSpPr>
            <a:spLocks noGrp="1"/>
          </p:cNvSpPr>
          <p:nvPr>
            <p:ph type="title"/>
          </p:nvPr>
        </p:nvSpPr>
        <p:spPr/>
        <p:txBody>
          <a:bodyPr/>
          <a:lstStyle/>
          <a:p>
            <a:r>
              <a:rPr lang="en-US"/>
              <a:t>Click to edit Master title style</a:t>
            </a:r>
            <a:endParaRPr lang="en-CC"/>
          </a:p>
        </p:txBody>
      </p:sp>
      <p:sp>
        <p:nvSpPr>
          <p:cNvPr id="3" name="Date Placeholder 2">
            <a:extLst>
              <a:ext uri="{FF2B5EF4-FFF2-40B4-BE49-F238E27FC236}">
                <a16:creationId xmlns:a16="http://schemas.microsoft.com/office/drawing/2014/main" id="{FBB18142-A575-496D-8DAF-4AB4F930200B}"/>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4" name="Footer Placeholder 3">
            <a:extLst>
              <a:ext uri="{FF2B5EF4-FFF2-40B4-BE49-F238E27FC236}">
                <a16:creationId xmlns:a16="http://schemas.microsoft.com/office/drawing/2014/main" id="{3C112132-177A-4EF6-9E4A-92ECDC3818D7}"/>
              </a:ext>
            </a:extLst>
          </p:cNvPr>
          <p:cNvSpPr>
            <a:spLocks noGrp="1"/>
          </p:cNvSpPr>
          <p:nvPr>
            <p:ph type="ftr" sz="quarter" idx="11"/>
          </p:nvPr>
        </p:nvSpPr>
        <p:spPr/>
        <p:txBody>
          <a:bodyPr/>
          <a:lstStyle/>
          <a:p>
            <a:endParaRPr lang="en-CC" dirty="0"/>
          </a:p>
        </p:txBody>
      </p:sp>
      <p:sp>
        <p:nvSpPr>
          <p:cNvPr id="5" name="Slide Number Placeholder 4">
            <a:extLst>
              <a:ext uri="{FF2B5EF4-FFF2-40B4-BE49-F238E27FC236}">
                <a16:creationId xmlns:a16="http://schemas.microsoft.com/office/drawing/2014/main" id="{7E73EB56-ADEB-41D0-8E09-2822F49B7DFD}"/>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1247373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94507E-07BB-4AC1-B8B1-2B5522ECB6A8}"/>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3" name="Footer Placeholder 2">
            <a:extLst>
              <a:ext uri="{FF2B5EF4-FFF2-40B4-BE49-F238E27FC236}">
                <a16:creationId xmlns:a16="http://schemas.microsoft.com/office/drawing/2014/main" id="{C4F4C62C-95B4-43C8-A3F4-896F261BFDBC}"/>
              </a:ext>
            </a:extLst>
          </p:cNvPr>
          <p:cNvSpPr>
            <a:spLocks noGrp="1"/>
          </p:cNvSpPr>
          <p:nvPr>
            <p:ph type="ftr" sz="quarter" idx="11"/>
          </p:nvPr>
        </p:nvSpPr>
        <p:spPr/>
        <p:txBody>
          <a:bodyPr/>
          <a:lstStyle/>
          <a:p>
            <a:endParaRPr lang="en-CC" dirty="0"/>
          </a:p>
        </p:txBody>
      </p:sp>
      <p:sp>
        <p:nvSpPr>
          <p:cNvPr id="4" name="Slide Number Placeholder 3">
            <a:extLst>
              <a:ext uri="{FF2B5EF4-FFF2-40B4-BE49-F238E27FC236}">
                <a16:creationId xmlns:a16="http://schemas.microsoft.com/office/drawing/2014/main" id="{D7C028D4-2C9C-47C5-922B-7558A6C16EC6}"/>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2523803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6FE2C-C0AE-49EC-9EE6-2C56919C75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C"/>
          </a:p>
        </p:txBody>
      </p:sp>
      <p:sp>
        <p:nvSpPr>
          <p:cNvPr id="3" name="Content Placeholder 2">
            <a:extLst>
              <a:ext uri="{FF2B5EF4-FFF2-40B4-BE49-F238E27FC236}">
                <a16:creationId xmlns:a16="http://schemas.microsoft.com/office/drawing/2014/main" id="{69321931-8FEC-47F4-874A-16242B0A70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Text Placeholder 3">
            <a:extLst>
              <a:ext uri="{FF2B5EF4-FFF2-40B4-BE49-F238E27FC236}">
                <a16:creationId xmlns:a16="http://schemas.microsoft.com/office/drawing/2014/main" id="{34A4B4B1-8793-4044-95CC-8E3153A7D4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1816B4-56A9-49C9-8848-04FCEE49BAD6}"/>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6" name="Footer Placeholder 5">
            <a:extLst>
              <a:ext uri="{FF2B5EF4-FFF2-40B4-BE49-F238E27FC236}">
                <a16:creationId xmlns:a16="http://schemas.microsoft.com/office/drawing/2014/main" id="{DDAC7EE9-D441-4A2E-AF34-4628A18DD160}"/>
              </a:ext>
            </a:extLst>
          </p:cNvPr>
          <p:cNvSpPr>
            <a:spLocks noGrp="1"/>
          </p:cNvSpPr>
          <p:nvPr>
            <p:ph type="ftr" sz="quarter" idx="11"/>
          </p:nvPr>
        </p:nvSpPr>
        <p:spPr/>
        <p:txBody>
          <a:bodyPr/>
          <a:lstStyle/>
          <a:p>
            <a:endParaRPr lang="en-CC" dirty="0"/>
          </a:p>
        </p:txBody>
      </p:sp>
      <p:sp>
        <p:nvSpPr>
          <p:cNvPr id="7" name="Slide Number Placeholder 6">
            <a:extLst>
              <a:ext uri="{FF2B5EF4-FFF2-40B4-BE49-F238E27FC236}">
                <a16:creationId xmlns:a16="http://schemas.microsoft.com/office/drawing/2014/main" id="{8754F0E0-3AB4-471A-85C0-3A33929BBF93}"/>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328068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153D-C88D-4290-A9D2-30B4BA59BE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C"/>
          </a:p>
        </p:txBody>
      </p:sp>
      <p:sp>
        <p:nvSpPr>
          <p:cNvPr id="3" name="Picture Placeholder 2">
            <a:extLst>
              <a:ext uri="{FF2B5EF4-FFF2-40B4-BE49-F238E27FC236}">
                <a16:creationId xmlns:a16="http://schemas.microsoft.com/office/drawing/2014/main" id="{9BE63B16-E24E-4468-84FE-8CDC41A2A6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C"/>
          </a:p>
        </p:txBody>
      </p:sp>
      <p:sp>
        <p:nvSpPr>
          <p:cNvPr id="4" name="Text Placeholder 3">
            <a:extLst>
              <a:ext uri="{FF2B5EF4-FFF2-40B4-BE49-F238E27FC236}">
                <a16:creationId xmlns:a16="http://schemas.microsoft.com/office/drawing/2014/main" id="{E71BF7ED-78D4-42E1-9815-337EB6E4BA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8A6E8B-906C-40A8-948B-E56709DDA26C}"/>
              </a:ext>
            </a:extLst>
          </p:cNvPr>
          <p:cNvSpPr>
            <a:spLocks noGrp="1"/>
          </p:cNvSpPr>
          <p:nvPr>
            <p:ph type="dt" sz="half" idx="10"/>
          </p:nvPr>
        </p:nvSpPr>
        <p:spPr/>
        <p:txBody>
          <a:bodyPr/>
          <a:lstStyle/>
          <a:p>
            <a:fld id="{067E9B79-DCF0-44AC-896F-E802360A01DC}" type="datetimeFigureOut">
              <a:rPr lang="en-CC" smtClean="0"/>
              <a:t>03/22/2021</a:t>
            </a:fld>
            <a:endParaRPr lang="en-CC" dirty="0"/>
          </a:p>
        </p:txBody>
      </p:sp>
      <p:sp>
        <p:nvSpPr>
          <p:cNvPr id="6" name="Footer Placeholder 5">
            <a:extLst>
              <a:ext uri="{FF2B5EF4-FFF2-40B4-BE49-F238E27FC236}">
                <a16:creationId xmlns:a16="http://schemas.microsoft.com/office/drawing/2014/main" id="{8CB7DF0E-BB4C-4ADA-A93A-CC33FC9E4B78}"/>
              </a:ext>
            </a:extLst>
          </p:cNvPr>
          <p:cNvSpPr>
            <a:spLocks noGrp="1"/>
          </p:cNvSpPr>
          <p:nvPr>
            <p:ph type="ftr" sz="quarter" idx="11"/>
          </p:nvPr>
        </p:nvSpPr>
        <p:spPr/>
        <p:txBody>
          <a:bodyPr/>
          <a:lstStyle/>
          <a:p>
            <a:endParaRPr lang="en-CC" dirty="0"/>
          </a:p>
        </p:txBody>
      </p:sp>
      <p:sp>
        <p:nvSpPr>
          <p:cNvPr id="7" name="Slide Number Placeholder 6">
            <a:extLst>
              <a:ext uri="{FF2B5EF4-FFF2-40B4-BE49-F238E27FC236}">
                <a16:creationId xmlns:a16="http://schemas.microsoft.com/office/drawing/2014/main" id="{10449C74-F99B-47D2-8A65-CA32741F85D8}"/>
              </a:ext>
            </a:extLst>
          </p:cNvPr>
          <p:cNvSpPr>
            <a:spLocks noGrp="1"/>
          </p:cNvSpPr>
          <p:nvPr>
            <p:ph type="sldNum" sz="quarter" idx="12"/>
          </p:nvPr>
        </p:nvSpPr>
        <p:spPr/>
        <p:txBody>
          <a:bodyPr/>
          <a:lstStyle/>
          <a:p>
            <a:fld id="{472E302E-C7AF-4D1D-AE80-E2C3489DD411}" type="slidenum">
              <a:rPr lang="en-CC" smtClean="0"/>
              <a:t>‹#›</a:t>
            </a:fld>
            <a:endParaRPr lang="en-CC" dirty="0"/>
          </a:p>
        </p:txBody>
      </p:sp>
    </p:spTree>
    <p:extLst>
      <p:ext uri="{BB962C8B-B14F-4D97-AF65-F5344CB8AC3E}">
        <p14:creationId xmlns:p14="http://schemas.microsoft.com/office/powerpoint/2010/main" val="1591188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990AA7-9E1F-4448-A1BE-2D9D78509D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C"/>
          </a:p>
        </p:txBody>
      </p:sp>
      <p:sp>
        <p:nvSpPr>
          <p:cNvPr id="3" name="Text Placeholder 2">
            <a:extLst>
              <a:ext uri="{FF2B5EF4-FFF2-40B4-BE49-F238E27FC236}">
                <a16:creationId xmlns:a16="http://schemas.microsoft.com/office/drawing/2014/main" id="{52143C77-1E92-4FC4-A832-11C23E2B80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C"/>
          </a:p>
        </p:txBody>
      </p:sp>
      <p:sp>
        <p:nvSpPr>
          <p:cNvPr id="4" name="Date Placeholder 3">
            <a:extLst>
              <a:ext uri="{FF2B5EF4-FFF2-40B4-BE49-F238E27FC236}">
                <a16:creationId xmlns:a16="http://schemas.microsoft.com/office/drawing/2014/main" id="{7A1B0939-6166-44DE-BF8A-D9D2FF9278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7E9B79-DCF0-44AC-896F-E802360A01DC}" type="datetimeFigureOut">
              <a:rPr lang="en-CC" smtClean="0"/>
              <a:t>03/22/2021</a:t>
            </a:fld>
            <a:endParaRPr lang="en-CC" dirty="0"/>
          </a:p>
        </p:txBody>
      </p:sp>
      <p:sp>
        <p:nvSpPr>
          <p:cNvPr id="5" name="Footer Placeholder 4">
            <a:extLst>
              <a:ext uri="{FF2B5EF4-FFF2-40B4-BE49-F238E27FC236}">
                <a16:creationId xmlns:a16="http://schemas.microsoft.com/office/drawing/2014/main" id="{C1F5FB11-11FF-4D9D-853F-7583FFABAA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C" dirty="0"/>
          </a:p>
        </p:txBody>
      </p:sp>
      <p:sp>
        <p:nvSpPr>
          <p:cNvPr id="6" name="Slide Number Placeholder 5">
            <a:extLst>
              <a:ext uri="{FF2B5EF4-FFF2-40B4-BE49-F238E27FC236}">
                <a16:creationId xmlns:a16="http://schemas.microsoft.com/office/drawing/2014/main" id="{54765688-1512-46DC-8543-D17A1349E5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2E302E-C7AF-4D1D-AE80-E2C3489DD411}" type="slidenum">
              <a:rPr lang="en-CC" smtClean="0"/>
              <a:t>‹#›</a:t>
            </a:fld>
            <a:endParaRPr lang="en-CC" dirty="0"/>
          </a:p>
        </p:txBody>
      </p:sp>
    </p:spTree>
    <p:extLst>
      <p:ext uri="{BB962C8B-B14F-4D97-AF65-F5344CB8AC3E}">
        <p14:creationId xmlns:p14="http://schemas.microsoft.com/office/powerpoint/2010/main" val="3602212570"/>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D2575E2-4950-4F32-9C14-74E318CD9CC7}"/>
              </a:ext>
            </a:extLst>
          </p:cNvPr>
          <p:cNvSpPr>
            <a:spLocks noGrp="1"/>
          </p:cNvSpPr>
          <p:nvPr>
            <p:ph type="ctrTitle"/>
          </p:nvPr>
        </p:nvSpPr>
        <p:spPr>
          <a:xfrm>
            <a:off x="3045368" y="2043663"/>
            <a:ext cx="6105194" cy="2031055"/>
          </a:xfrm>
        </p:spPr>
        <p:txBody>
          <a:bodyPr>
            <a:normAutofit/>
          </a:bodyPr>
          <a:lstStyle/>
          <a:p>
            <a:r>
              <a:rPr lang="en-US" sz="4700">
                <a:solidFill>
                  <a:srgbClr val="FFFFFF"/>
                </a:solidFill>
                <a:latin typeface="Times New Roman" panose="02020603050405020304" pitchFamily="18" charset="0"/>
                <a:cs typeface="Times New Roman" panose="02020603050405020304" pitchFamily="18" charset="0"/>
              </a:rPr>
              <a:t>The effects of work-family conflict on the career of police officers</a:t>
            </a:r>
            <a:endParaRPr lang="en-CC" sz="4700">
              <a:solidFill>
                <a:srgbClr val="FFFFFF"/>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AEEEB3C1-0D4D-43DD-9361-0C3633B66D74}"/>
              </a:ext>
            </a:extLst>
          </p:cNvPr>
          <p:cNvSpPr>
            <a:spLocks noGrp="1"/>
          </p:cNvSpPr>
          <p:nvPr>
            <p:ph type="subTitle" idx="1"/>
          </p:nvPr>
        </p:nvSpPr>
        <p:spPr>
          <a:xfrm>
            <a:off x="3045368" y="4074718"/>
            <a:ext cx="5989450" cy="1752876"/>
          </a:xfrm>
        </p:spPr>
        <p:txBody>
          <a:bodyPr>
            <a:normAutofit/>
          </a:bodyPr>
          <a:lstStyle/>
          <a:p>
            <a:r>
              <a:rPr lang="en-US" sz="2000" dirty="0">
                <a:solidFill>
                  <a:srgbClr val="FFFFFF"/>
                </a:solidFill>
                <a:latin typeface="Times New Roman" panose="02020603050405020304" pitchFamily="18" charset="0"/>
                <a:cs typeface="Times New Roman" panose="02020603050405020304" pitchFamily="18" charset="0"/>
              </a:rPr>
              <a:t>Melvina Calvin-Edwards</a:t>
            </a:r>
          </a:p>
          <a:p>
            <a:r>
              <a:rPr lang="en-US" sz="2000" dirty="0">
                <a:solidFill>
                  <a:srgbClr val="FFFFFF"/>
                </a:solidFill>
                <a:latin typeface="Times New Roman" panose="02020603050405020304" pitchFamily="18" charset="0"/>
                <a:cs typeface="Times New Roman" panose="02020603050405020304" pitchFamily="18" charset="0"/>
              </a:rPr>
              <a:t>Olivet Nazarene University</a:t>
            </a:r>
          </a:p>
          <a:p>
            <a:r>
              <a:rPr lang="en-US" sz="2000" dirty="0">
                <a:solidFill>
                  <a:srgbClr val="FFFFFF"/>
                </a:solidFill>
                <a:latin typeface="Times New Roman" panose="02020603050405020304" pitchFamily="18" charset="0"/>
                <a:cs typeface="Times New Roman" panose="02020603050405020304" pitchFamily="18" charset="0"/>
              </a:rPr>
              <a:t>Colloquium April 17, 2021</a:t>
            </a:r>
            <a:endParaRPr lang="en-CC" sz="20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0124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C3698197-E290-4B82-8A4E-06351FE072A8}"/>
              </a:ext>
            </a:extLst>
          </p:cNvPr>
          <p:cNvSpPr>
            <a:spLocks noGrp="1"/>
          </p:cNvSpPr>
          <p:nvPr>
            <p:ph type="title"/>
          </p:nvPr>
        </p:nvSpPr>
        <p:spPr>
          <a:xfrm>
            <a:off x="101600" y="673770"/>
            <a:ext cx="5156200" cy="3110830"/>
          </a:xfrm>
        </p:spPr>
        <p:txBody>
          <a:bodyPr anchor="t">
            <a:normAutofit/>
          </a:bodyPr>
          <a:lstStyle/>
          <a:p>
            <a:r>
              <a:rPr lang="en-US" sz="5400" dirty="0">
                <a:solidFill>
                  <a:srgbClr val="FFFFFF"/>
                </a:solidFill>
                <a:latin typeface="Times New Roman" panose="02020603050405020304" pitchFamily="18" charset="0"/>
                <a:cs typeface="Times New Roman" panose="02020603050405020304" pitchFamily="18" charset="0"/>
              </a:rPr>
              <a:t>PARTICIPANTS</a:t>
            </a:r>
            <a:endParaRPr lang="en-CC" sz="54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3835A34-A1CA-42DB-B7BE-379A7065E915}"/>
              </a:ext>
            </a:extLst>
          </p:cNvPr>
          <p:cNvSpPr>
            <a:spLocks noGrp="1"/>
          </p:cNvSpPr>
          <p:nvPr>
            <p:ph idx="1"/>
          </p:nvPr>
        </p:nvSpPr>
        <p:spPr>
          <a:xfrm>
            <a:off x="6095998" y="673770"/>
            <a:ext cx="5844365" cy="5503193"/>
          </a:xfrm>
        </p:spPr>
        <p:txBody>
          <a:bodyPr>
            <a:normAutofit/>
          </a:bodyPr>
          <a:lstStyle/>
          <a:p>
            <a:r>
              <a:rPr lang="en-US" sz="2200" dirty="0">
                <a:latin typeface="Times New Roman" panose="02020603050405020304" pitchFamily="18" charset="0"/>
                <a:cs typeface="Times New Roman" panose="02020603050405020304" pitchFamily="18" charset="0"/>
              </a:rPr>
              <a:t>178 police officers from different police departments</a:t>
            </a:r>
          </a:p>
          <a:p>
            <a:pPr lvl="1"/>
            <a:r>
              <a:rPr lang="en-US" sz="2000" dirty="0">
                <a:latin typeface="Times New Roman" panose="02020603050405020304" pitchFamily="18" charset="0"/>
                <a:cs typeface="Times New Roman" panose="02020603050405020304" pitchFamily="18" charset="0"/>
              </a:rPr>
              <a:t>88% response rate</a:t>
            </a:r>
            <a:r>
              <a:rPr lang="en-US" sz="1800" dirty="0">
                <a:latin typeface="Times New Roman" panose="02020603050405020304" pitchFamily="18" charset="0"/>
                <a:cs typeface="Times New Roman" panose="02020603050405020304" pitchFamily="18" charset="0"/>
              </a:rPr>
              <a:t> (n=158) met criteria (full time)</a:t>
            </a:r>
          </a:p>
          <a:p>
            <a:pPr lvl="1"/>
            <a:r>
              <a:rPr lang="en-US" sz="2200" dirty="0">
                <a:latin typeface="Times New Roman" panose="02020603050405020304" pitchFamily="18" charset="0"/>
                <a:cs typeface="Times New Roman" panose="02020603050405020304" pitchFamily="18" charset="0"/>
              </a:rPr>
              <a:t>60% male (</a:t>
            </a:r>
            <a:r>
              <a:rPr lang="en-US" sz="2200" i="1" dirty="0">
                <a:latin typeface="Times New Roman" panose="02020603050405020304" pitchFamily="18" charset="0"/>
                <a:cs typeface="Times New Roman" panose="02020603050405020304" pitchFamily="18" charset="0"/>
              </a:rPr>
              <a:t>n</a:t>
            </a:r>
            <a:r>
              <a:rPr lang="en-US" sz="2200" dirty="0">
                <a:latin typeface="Times New Roman" panose="02020603050405020304" pitchFamily="18" charset="0"/>
                <a:cs typeface="Times New Roman" panose="02020603050405020304" pitchFamily="18" charset="0"/>
              </a:rPr>
              <a:t>=108)</a:t>
            </a:r>
          </a:p>
          <a:p>
            <a:pPr lvl="1"/>
            <a:r>
              <a:rPr lang="en-US" sz="2200" dirty="0">
                <a:latin typeface="Times New Roman" panose="02020603050405020304" pitchFamily="18" charset="0"/>
                <a:cs typeface="Times New Roman" panose="02020603050405020304" pitchFamily="18" charset="0"/>
              </a:rPr>
              <a:t>28% female (</a:t>
            </a:r>
            <a:r>
              <a:rPr lang="en-US" sz="2200" i="1" dirty="0">
                <a:latin typeface="Times New Roman" panose="02020603050405020304" pitchFamily="18" charset="0"/>
                <a:cs typeface="Times New Roman" panose="02020603050405020304" pitchFamily="18" charset="0"/>
              </a:rPr>
              <a:t>n</a:t>
            </a:r>
            <a:r>
              <a:rPr lang="en-US" sz="2200" dirty="0">
                <a:latin typeface="Times New Roman" panose="02020603050405020304" pitchFamily="18" charset="0"/>
                <a:cs typeface="Times New Roman" panose="02020603050405020304" pitchFamily="18" charset="0"/>
              </a:rPr>
              <a:t>=50)</a:t>
            </a:r>
          </a:p>
          <a:p>
            <a:pPr marL="0" indent="0">
              <a:buNone/>
            </a:pPr>
            <a:r>
              <a:rPr lang="en-US" sz="2200" dirty="0">
                <a:latin typeface="Times New Roman" panose="02020603050405020304" pitchFamily="18" charset="0"/>
                <a:cs typeface="Times New Roman" panose="02020603050405020304" pitchFamily="18" charset="0"/>
              </a:rPr>
              <a:t>The majority of participants were:</a:t>
            </a:r>
          </a:p>
          <a:p>
            <a:r>
              <a:rPr lang="en-US" sz="1800" dirty="0">
                <a:latin typeface="Times New Roman" panose="02020603050405020304" pitchFamily="18" charset="0"/>
                <a:cs typeface="Times New Roman" panose="02020603050405020304" pitchFamily="18" charset="0"/>
              </a:rPr>
              <a:t>Age range 21-60+</a:t>
            </a:r>
          </a:p>
          <a:p>
            <a:pPr lvl="1"/>
            <a:r>
              <a:rPr lang="en-US" sz="1800" dirty="0">
                <a:latin typeface="Times New Roman" panose="02020603050405020304" pitchFamily="18" charset="0"/>
                <a:cs typeface="Times New Roman" panose="02020603050405020304" pitchFamily="18" charset="0"/>
              </a:rPr>
              <a:t>41% (</a:t>
            </a:r>
            <a:r>
              <a:rPr lang="en-US" sz="1800" i="1" dirty="0">
                <a:latin typeface="Times New Roman" panose="02020603050405020304" pitchFamily="18" charset="0"/>
                <a:cs typeface="Times New Roman" panose="02020603050405020304" pitchFamily="18" charset="0"/>
              </a:rPr>
              <a:t>n</a:t>
            </a:r>
            <a:r>
              <a:rPr lang="en-US" sz="1800" dirty="0">
                <a:latin typeface="Times New Roman" panose="02020603050405020304" pitchFamily="18" charset="0"/>
                <a:cs typeface="Times New Roman" panose="02020603050405020304" pitchFamily="18" charset="0"/>
              </a:rPr>
              <a:t>=74) patrol officers</a:t>
            </a:r>
          </a:p>
          <a:p>
            <a:pPr lvl="2"/>
            <a:r>
              <a:rPr lang="en-US" sz="1600" dirty="0">
                <a:latin typeface="Times New Roman" panose="02020603050405020304" pitchFamily="18" charset="0"/>
                <a:cs typeface="Times New Roman" panose="02020603050405020304" pitchFamily="18" charset="0"/>
              </a:rPr>
              <a:t>Detective, Administrator and Special Agent </a:t>
            </a:r>
          </a:p>
          <a:p>
            <a:pPr lvl="1"/>
            <a:r>
              <a:rPr lang="en-US" sz="1800" dirty="0">
                <a:latin typeface="Times New Roman" panose="02020603050405020304" pitchFamily="18" charset="0"/>
                <a:cs typeface="Times New Roman" panose="02020603050405020304" pitchFamily="18" charset="0"/>
              </a:rPr>
              <a:t>66% (</a:t>
            </a:r>
            <a:r>
              <a:rPr lang="en-US" sz="1800" i="1" dirty="0">
                <a:latin typeface="Times New Roman" panose="02020603050405020304" pitchFamily="18" charset="0"/>
                <a:cs typeface="Times New Roman" panose="02020603050405020304" pitchFamily="18" charset="0"/>
              </a:rPr>
              <a:t>n</a:t>
            </a:r>
            <a:r>
              <a:rPr lang="en-US" sz="1800" dirty="0">
                <a:latin typeface="Times New Roman" panose="02020603050405020304" pitchFamily="18" charset="0"/>
                <a:cs typeface="Times New Roman" panose="02020603050405020304" pitchFamily="18" charset="0"/>
              </a:rPr>
              <a:t>=119) married</a:t>
            </a:r>
          </a:p>
          <a:p>
            <a:pPr lvl="2"/>
            <a:r>
              <a:rPr lang="en-US" sz="1600" dirty="0">
                <a:latin typeface="Times New Roman" panose="02020603050405020304" pitchFamily="18" charset="0"/>
                <a:cs typeface="Times New Roman" panose="02020603050405020304" pitchFamily="18" charset="0"/>
              </a:rPr>
              <a:t>Widowed, Divorced, Domestic partner, Single/Cohabitating</a:t>
            </a:r>
          </a:p>
          <a:p>
            <a:pPr lvl="1"/>
            <a:r>
              <a:rPr lang="en-US" sz="1800" dirty="0">
                <a:latin typeface="Times New Roman" panose="02020603050405020304" pitchFamily="18" charset="0"/>
                <a:cs typeface="Times New Roman" panose="02020603050405020304" pitchFamily="18" charset="0"/>
              </a:rPr>
              <a:t>38% (</a:t>
            </a:r>
            <a:r>
              <a:rPr lang="en-US" sz="1800" i="1" dirty="0">
                <a:latin typeface="Times New Roman" panose="02020603050405020304" pitchFamily="18" charset="0"/>
                <a:cs typeface="Times New Roman" panose="02020603050405020304" pitchFamily="18" charset="0"/>
              </a:rPr>
              <a:t>n</a:t>
            </a:r>
            <a:r>
              <a:rPr lang="en-US" sz="1800" dirty="0">
                <a:latin typeface="Times New Roman" panose="02020603050405020304" pitchFamily="18" charset="0"/>
                <a:cs typeface="Times New Roman" panose="02020603050405020304" pitchFamily="18" charset="0"/>
              </a:rPr>
              <a:t>=67) 1+children &lt;18</a:t>
            </a:r>
          </a:p>
          <a:p>
            <a:pPr lvl="2"/>
            <a:r>
              <a:rPr lang="en-US" sz="1600" dirty="0">
                <a:latin typeface="Times New Roman" panose="02020603050405020304" pitchFamily="18" charset="0"/>
                <a:cs typeface="Times New Roman" panose="02020603050405020304" pitchFamily="18" charset="0"/>
              </a:rPr>
              <a:t>18+, 1+&gt;18, No children</a:t>
            </a:r>
          </a:p>
          <a:p>
            <a:pPr marL="914400" lvl="2" indent="0">
              <a:buNone/>
            </a:pPr>
            <a:endParaRPr lang="en-US" sz="1400" dirty="0">
              <a:latin typeface="Times New Roman" panose="02020603050405020304" pitchFamily="18" charset="0"/>
              <a:cs typeface="Times New Roman" panose="02020603050405020304" pitchFamily="18" charset="0"/>
            </a:endParaRPr>
          </a:p>
          <a:p>
            <a:pPr lvl="2"/>
            <a:endParaRPr lang="en-CC"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3891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970A60-12E0-451F-B0A4-7B53715710DF}"/>
              </a:ext>
            </a:extLst>
          </p:cNvPr>
          <p:cNvSpPr>
            <a:spLocks noGrp="1"/>
          </p:cNvSpPr>
          <p:nvPr>
            <p:ph type="title"/>
          </p:nvPr>
        </p:nvSpPr>
        <p:spPr>
          <a:xfrm>
            <a:off x="838200" y="557188"/>
            <a:ext cx="10515600" cy="1133499"/>
          </a:xfrm>
        </p:spPr>
        <p:txBody>
          <a:bodyPr>
            <a:normAutofit/>
          </a:bodyPr>
          <a:lstStyle/>
          <a:p>
            <a:pPr algn="ctr"/>
            <a:r>
              <a:rPr lang="en-US" sz="5200" dirty="0">
                <a:latin typeface="Times New Roman" panose="02020603050405020304" pitchFamily="18" charset="0"/>
                <a:cs typeface="Times New Roman" panose="02020603050405020304" pitchFamily="18" charset="0"/>
              </a:rPr>
              <a:t>INSTRUMENTS</a:t>
            </a:r>
            <a:endParaRPr lang="en-CC" sz="5200" dirty="0">
              <a:latin typeface="Times New Roman" panose="02020603050405020304" pitchFamily="18" charset="0"/>
              <a:cs typeface="Times New Roman" panose="02020603050405020304" pitchFamily="18" charset="0"/>
            </a:endParaRPr>
          </a:p>
        </p:txBody>
      </p:sp>
      <p:graphicFrame>
        <p:nvGraphicFramePr>
          <p:cNvPr id="19" name="Content Placeholder 2">
            <a:extLst>
              <a:ext uri="{FF2B5EF4-FFF2-40B4-BE49-F238E27FC236}">
                <a16:creationId xmlns:a16="http://schemas.microsoft.com/office/drawing/2014/main" id="{A699D105-17DC-45CE-AFC1-E4B27AB5FE37}"/>
              </a:ext>
            </a:extLst>
          </p:cNvPr>
          <p:cNvGraphicFramePr>
            <a:graphicFrameLocks noGrp="1"/>
          </p:cNvGraphicFramePr>
          <p:nvPr>
            <p:ph idx="1"/>
            <p:extLst>
              <p:ext uri="{D42A27DB-BD31-4B8C-83A1-F6EECF244321}">
                <p14:modId xmlns:p14="http://schemas.microsoft.com/office/powerpoint/2010/main" val="4167269683"/>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686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E7FE87-D762-4471-87AD-E79C3D410476}"/>
              </a:ext>
            </a:extLst>
          </p:cNvPr>
          <p:cNvSpPr>
            <a:spLocks noGrp="1"/>
          </p:cNvSpPr>
          <p:nvPr>
            <p:ph type="title"/>
          </p:nvPr>
        </p:nvSpPr>
        <p:spPr>
          <a:xfrm>
            <a:off x="838200" y="365125"/>
            <a:ext cx="10515600" cy="1325563"/>
          </a:xfrm>
        </p:spPr>
        <p:txBody>
          <a:bodyPr>
            <a:normAutofit/>
          </a:bodyPr>
          <a:lstStyle/>
          <a:p>
            <a:r>
              <a:rPr lang="en-US" sz="4000" dirty="0">
                <a:latin typeface="Times New Roman" panose="02020603050405020304" pitchFamily="18" charset="0"/>
                <a:cs typeface="Times New Roman" panose="02020603050405020304" pitchFamily="18" charset="0"/>
              </a:rPr>
              <a:t>RESEARCH ANALYSIS</a:t>
            </a:r>
            <a:endParaRPr lang="en-CC" sz="4000" dirty="0">
              <a:latin typeface="Times New Roman" panose="02020603050405020304" pitchFamily="18" charset="0"/>
              <a:cs typeface="Times New Roman" panose="02020603050405020304" pitchFamily="18" charset="0"/>
            </a:endParaRP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F3B61F9-AEB1-4C14-9868-E60A9EB1C57E}"/>
              </a:ext>
            </a:extLst>
          </p:cNvPr>
          <p:cNvSpPr>
            <a:spLocks noGrp="1"/>
          </p:cNvSpPr>
          <p:nvPr>
            <p:ph idx="1"/>
          </p:nvPr>
        </p:nvSpPr>
        <p:spPr>
          <a:xfrm>
            <a:off x="838200" y="1929384"/>
            <a:ext cx="10515600" cy="4251960"/>
          </a:xfrm>
        </p:spPr>
        <p:txBody>
          <a:bodyPr>
            <a:normAutofit/>
          </a:bodyPr>
          <a:lstStyle/>
          <a:p>
            <a:pPr marL="0" indent="0">
              <a:buNone/>
            </a:pPr>
            <a:r>
              <a:rPr lang="en-US" sz="2200" u="sng">
                <a:latin typeface="Times New Roman" panose="02020603050405020304" pitchFamily="18" charset="0"/>
                <a:cs typeface="Times New Roman" panose="02020603050405020304" pitchFamily="18" charset="0"/>
              </a:rPr>
              <a:t>Research Questions 1 and 2</a:t>
            </a:r>
            <a:r>
              <a:rPr lang="en-US" sz="2200">
                <a:latin typeface="Times New Roman" panose="02020603050405020304" pitchFamily="18" charset="0"/>
                <a:cs typeface="Times New Roman" panose="02020603050405020304" pitchFamily="18" charset="0"/>
              </a:rPr>
              <a:t>:</a:t>
            </a:r>
          </a:p>
          <a:p>
            <a:r>
              <a:rPr lang="en-US" sz="2200" b="1">
                <a:latin typeface="Times New Roman" panose="02020603050405020304" pitchFamily="18" charset="0"/>
                <a:cs typeface="Times New Roman" panose="02020603050405020304" pitchFamily="18" charset="0"/>
              </a:rPr>
              <a:t>PEARSON CORRELATION</a:t>
            </a:r>
          </a:p>
          <a:p>
            <a:pPr lvl="1"/>
            <a:r>
              <a:rPr lang="en-US" sz="2200">
                <a:latin typeface="Times New Roman" panose="02020603050405020304" pitchFamily="18" charset="0"/>
                <a:cs typeface="Times New Roman" panose="02020603050405020304" pitchFamily="18" charset="0"/>
              </a:rPr>
              <a:t>To measure the degree of the linear relationship between two variables</a:t>
            </a:r>
          </a:p>
          <a:p>
            <a:pPr lvl="2"/>
            <a:r>
              <a:rPr lang="en-US" sz="2200">
                <a:latin typeface="Times New Roman" panose="02020603050405020304" pitchFamily="18" charset="0"/>
                <a:cs typeface="Times New Roman" panose="02020603050405020304" pitchFamily="18" charset="0"/>
              </a:rPr>
              <a:t>Work-family conflict and police officer job satisfaction</a:t>
            </a:r>
          </a:p>
          <a:p>
            <a:pPr lvl="2"/>
            <a:r>
              <a:rPr lang="en-US" sz="2200">
                <a:latin typeface="Times New Roman" panose="02020603050405020304" pitchFamily="18" charset="0"/>
                <a:cs typeface="Times New Roman" panose="02020603050405020304" pitchFamily="18" charset="0"/>
              </a:rPr>
              <a:t>Work-family conflict and intent to stay employed</a:t>
            </a:r>
          </a:p>
          <a:p>
            <a:pPr marL="0" indent="0">
              <a:buNone/>
            </a:pPr>
            <a:r>
              <a:rPr lang="en-US" sz="2200" u="sng">
                <a:effectLst/>
                <a:latin typeface="Times New Roman" panose="02020603050405020304" pitchFamily="18" charset="0"/>
                <a:cs typeface="Times New Roman" panose="02020603050405020304" pitchFamily="18" charset="0"/>
              </a:rPr>
              <a:t>Research Question 3</a:t>
            </a:r>
            <a:r>
              <a:rPr lang="en-US" sz="2200">
                <a:effectLst/>
                <a:latin typeface="Times New Roman" panose="02020603050405020304" pitchFamily="18" charset="0"/>
                <a:cs typeface="Times New Roman" panose="02020603050405020304" pitchFamily="18" charset="0"/>
              </a:rPr>
              <a:t>:</a:t>
            </a:r>
          </a:p>
          <a:p>
            <a:r>
              <a:rPr lang="en-US" sz="2200" b="1" i="1">
                <a:latin typeface="Times New Roman" panose="02020603050405020304" pitchFamily="18" charset="0"/>
                <a:cs typeface="Times New Roman" panose="02020603050405020304" pitchFamily="18" charset="0"/>
              </a:rPr>
              <a:t>t</a:t>
            </a:r>
            <a:r>
              <a:rPr lang="en-US" sz="2200" b="1">
                <a:latin typeface="Times New Roman" panose="02020603050405020304" pitchFamily="18" charset="0"/>
                <a:cs typeface="Times New Roman" panose="02020603050405020304" pitchFamily="18" charset="0"/>
              </a:rPr>
              <a:t>-test (compare means of variables)</a:t>
            </a:r>
          </a:p>
          <a:p>
            <a:pPr lvl="1"/>
            <a:r>
              <a:rPr lang="en-US" sz="2200" b="1">
                <a:latin typeface="Times New Roman" panose="02020603050405020304" pitchFamily="18" charset="0"/>
                <a:cs typeface="Times New Roman" panose="02020603050405020304" pitchFamily="18" charset="0"/>
              </a:rPr>
              <a:t>Independent variable</a:t>
            </a:r>
          </a:p>
          <a:p>
            <a:pPr lvl="2"/>
            <a:r>
              <a:rPr lang="en-US" sz="2200">
                <a:latin typeface="Times New Roman" panose="02020603050405020304" pitchFamily="18" charset="0"/>
                <a:cs typeface="Times New Roman" panose="02020603050405020304" pitchFamily="18" charset="0"/>
              </a:rPr>
              <a:t>Gender (male and female police officers) </a:t>
            </a:r>
          </a:p>
          <a:p>
            <a:pPr lvl="1"/>
            <a:r>
              <a:rPr lang="en-US" sz="2200" b="1">
                <a:latin typeface="Times New Roman" panose="02020603050405020304" pitchFamily="18" charset="0"/>
                <a:cs typeface="Times New Roman" panose="02020603050405020304" pitchFamily="18" charset="0"/>
              </a:rPr>
              <a:t>Dependent variable</a:t>
            </a:r>
          </a:p>
          <a:p>
            <a:pPr lvl="2"/>
            <a:r>
              <a:rPr lang="en-US" sz="2200">
                <a:latin typeface="Times New Roman" panose="02020603050405020304" pitchFamily="18" charset="0"/>
                <a:cs typeface="Times New Roman" panose="02020603050405020304" pitchFamily="18" charset="0"/>
              </a:rPr>
              <a:t>Work-family conflict</a:t>
            </a:r>
            <a:endParaRPr lang="en-US" sz="2200" b="1">
              <a:latin typeface="Times New Roman" panose="02020603050405020304" pitchFamily="18" charset="0"/>
              <a:cs typeface="Times New Roman" panose="02020603050405020304" pitchFamily="18" charset="0"/>
            </a:endParaRPr>
          </a:p>
          <a:p>
            <a:pPr marL="0" indent="0">
              <a:buNone/>
            </a:pPr>
            <a:endParaRPr lang="en-US" sz="2200" b="1">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3675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7B734698-9F54-4FF5-A6FD-1CCFA9545268}"/>
              </a:ext>
            </a:extLst>
          </p:cNvPr>
          <p:cNvSpPr>
            <a:spLocks noGrp="1"/>
          </p:cNvSpPr>
          <p:nvPr>
            <p:ph type="title"/>
          </p:nvPr>
        </p:nvSpPr>
        <p:spPr>
          <a:xfrm>
            <a:off x="838200" y="401221"/>
            <a:ext cx="10515600" cy="1348065"/>
          </a:xfrm>
        </p:spPr>
        <p:txBody>
          <a:bodyPr>
            <a:normAutofit/>
          </a:bodyPr>
          <a:lstStyle/>
          <a:p>
            <a:r>
              <a:rPr lang="en-US" sz="4000" dirty="0">
                <a:solidFill>
                  <a:srgbClr val="FFFFFF"/>
                </a:solidFill>
                <a:latin typeface="Times New Roman" panose="02020603050405020304" pitchFamily="18" charset="0"/>
                <a:cs typeface="Times New Roman" panose="02020603050405020304" pitchFamily="18" charset="0"/>
              </a:rPr>
              <a:t>RESEARCH QUESTION 1 FINDINGS</a:t>
            </a:r>
            <a:endParaRPr lang="en-CC" sz="40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8B56295-1B27-4832-8631-AA63341E2CA3}"/>
              </a:ext>
            </a:extLst>
          </p:cNvPr>
          <p:cNvSpPr>
            <a:spLocks noGrp="1"/>
          </p:cNvSpPr>
          <p:nvPr>
            <p:ph idx="1"/>
          </p:nvPr>
        </p:nvSpPr>
        <p:spPr>
          <a:xfrm>
            <a:off x="838200" y="2586789"/>
            <a:ext cx="10515600" cy="3590174"/>
          </a:xfrm>
        </p:spPr>
        <p:txBody>
          <a:bodyPr>
            <a:normAutofit/>
          </a:bodyPr>
          <a:lstStyle/>
          <a:p>
            <a:r>
              <a:rPr lang="en-US" sz="2200" b="1" dirty="0">
                <a:latin typeface="Times New Roman" panose="02020603050405020304" pitchFamily="18" charset="0"/>
                <a:cs typeface="Times New Roman" panose="02020603050405020304" pitchFamily="18" charset="0"/>
              </a:rPr>
              <a:t>Statistically significant negative correlation between work-family conflict and job satisfaction </a:t>
            </a:r>
          </a:p>
          <a:p>
            <a:pPr marL="0" indent="0">
              <a:buNone/>
            </a:pPr>
            <a:endParaRPr lang="en-US" sz="2200" dirty="0"/>
          </a:p>
          <a:p>
            <a:pPr marL="0" indent="0">
              <a:buNone/>
            </a:pPr>
            <a:r>
              <a:rPr lang="en-US" sz="2200" dirty="0"/>
              <a:t>				</a:t>
            </a:r>
            <a:r>
              <a:rPr lang="en-US" sz="2200" i="1" dirty="0">
                <a:latin typeface="Times New Roman" panose="02020603050405020304" pitchFamily="18" charset="0"/>
                <a:cs typeface="Times New Roman" panose="02020603050405020304" pitchFamily="18" charset="0"/>
              </a:rPr>
              <a:t>r</a:t>
            </a:r>
            <a:r>
              <a:rPr lang="en-US" sz="2200" dirty="0">
                <a:latin typeface="Times New Roman" panose="02020603050405020304" pitchFamily="18" charset="0"/>
                <a:cs typeface="Times New Roman" panose="02020603050405020304" pitchFamily="18" charset="0"/>
              </a:rPr>
              <a:t>(148)= .-43, </a:t>
            </a:r>
            <a:r>
              <a:rPr lang="en-US" sz="2200" i="1" dirty="0">
                <a:latin typeface="Times New Roman" panose="02020603050405020304" pitchFamily="18" charset="0"/>
                <a:cs typeface="Times New Roman" panose="02020603050405020304" pitchFamily="18" charset="0"/>
              </a:rPr>
              <a:t>p</a:t>
            </a:r>
            <a:r>
              <a:rPr lang="en-US" sz="2200" dirty="0">
                <a:latin typeface="Times New Roman" panose="02020603050405020304" pitchFamily="18" charset="0"/>
                <a:cs typeface="Times New Roman" panose="02020603050405020304" pitchFamily="18" charset="0"/>
              </a:rPr>
              <a:t>&lt;.001.</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sz="2200" dirty="0">
                <a:latin typeface="Times New Roman" panose="02020603050405020304" pitchFamily="18" charset="0"/>
                <a:cs typeface="Times New Roman" panose="02020603050405020304" pitchFamily="18" charset="0"/>
              </a:rPr>
              <a:t>The higher amount of work-family conflict for a police officer, the lower job satisfaction there is for the police officer</a:t>
            </a:r>
            <a:endParaRPr lang="en-CC"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4329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B0DF908E-9533-40E6-A177-DABDB30074B4}"/>
              </a:ext>
            </a:extLst>
          </p:cNvPr>
          <p:cNvSpPr>
            <a:spLocks noGrp="1"/>
          </p:cNvSpPr>
          <p:nvPr>
            <p:ph type="title"/>
          </p:nvPr>
        </p:nvSpPr>
        <p:spPr>
          <a:xfrm>
            <a:off x="838200" y="401221"/>
            <a:ext cx="10515600" cy="1348065"/>
          </a:xfrm>
        </p:spPr>
        <p:txBody>
          <a:bodyPr>
            <a:normAutofit/>
          </a:bodyPr>
          <a:lstStyle/>
          <a:p>
            <a:r>
              <a:rPr lang="en-US" sz="4000" dirty="0">
                <a:solidFill>
                  <a:srgbClr val="FFFFFF"/>
                </a:solidFill>
                <a:latin typeface="Times New Roman" panose="02020603050405020304" pitchFamily="18" charset="0"/>
              </a:rPr>
              <a:t>RESEARCH QUESTION 1 CONCLUSIONS</a:t>
            </a:r>
            <a:endParaRPr lang="en-CC" sz="4000" dirty="0">
              <a:solidFill>
                <a:srgbClr val="FFFFFF"/>
              </a:solidFill>
              <a:latin typeface="Times New Roman" panose="02020603050405020304" pitchFamily="18" charset="0"/>
            </a:endParaRPr>
          </a:p>
        </p:txBody>
      </p:sp>
      <p:graphicFrame>
        <p:nvGraphicFramePr>
          <p:cNvPr id="24" name="Content Placeholder 2">
            <a:extLst>
              <a:ext uri="{FF2B5EF4-FFF2-40B4-BE49-F238E27FC236}">
                <a16:creationId xmlns:a16="http://schemas.microsoft.com/office/drawing/2014/main" id="{6A9E40FE-1C17-4139-8FED-7003519DD7A5}"/>
              </a:ext>
            </a:extLst>
          </p:cNvPr>
          <p:cNvGraphicFramePr>
            <a:graphicFrameLocks noGrp="1"/>
          </p:cNvGraphicFramePr>
          <p:nvPr>
            <p:ph idx="1"/>
            <p:extLst>
              <p:ext uri="{D42A27DB-BD31-4B8C-83A1-F6EECF244321}">
                <p14:modId xmlns:p14="http://schemas.microsoft.com/office/powerpoint/2010/main" val="122041177"/>
              </p:ext>
            </p:extLst>
          </p:nvPr>
        </p:nvGraphicFramePr>
        <p:xfrm>
          <a:off x="838200" y="2586789"/>
          <a:ext cx="10515600" cy="3590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92326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52B86F01-07BB-44AB-9C77-D06D8974B773}"/>
              </a:ext>
            </a:extLst>
          </p:cNvPr>
          <p:cNvSpPr>
            <a:spLocks noGrp="1"/>
          </p:cNvSpPr>
          <p:nvPr>
            <p:ph type="title"/>
          </p:nvPr>
        </p:nvSpPr>
        <p:spPr>
          <a:xfrm>
            <a:off x="838200" y="401221"/>
            <a:ext cx="10515600" cy="1348065"/>
          </a:xfrm>
        </p:spPr>
        <p:txBody>
          <a:bodyPr>
            <a:normAutofit/>
          </a:bodyPr>
          <a:lstStyle/>
          <a:p>
            <a:r>
              <a:rPr lang="en-US" sz="4200" dirty="0">
                <a:solidFill>
                  <a:srgbClr val="FFFFFF"/>
                </a:solidFill>
                <a:latin typeface="Times New Roman" panose="02020603050405020304" pitchFamily="18" charset="0"/>
                <a:cs typeface="Times New Roman" panose="02020603050405020304" pitchFamily="18" charset="0"/>
              </a:rPr>
              <a:t>RESEARCH QUESTION</a:t>
            </a:r>
            <a:br>
              <a:rPr lang="en-US" sz="4200" dirty="0">
                <a:solidFill>
                  <a:srgbClr val="FFFFFF"/>
                </a:solidFill>
                <a:latin typeface="Times New Roman" panose="02020603050405020304" pitchFamily="18" charset="0"/>
                <a:cs typeface="Times New Roman" panose="02020603050405020304" pitchFamily="18" charset="0"/>
              </a:rPr>
            </a:br>
            <a:r>
              <a:rPr lang="en-US" sz="4200" dirty="0">
                <a:solidFill>
                  <a:srgbClr val="FFFFFF"/>
                </a:solidFill>
                <a:latin typeface="Times New Roman" panose="02020603050405020304" pitchFamily="18" charset="0"/>
                <a:cs typeface="Times New Roman" panose="02020603050405020304" pitchFamily="18" charset="0"/>
              </a:rPr>
              <a:t>2 FINDINGS</a:t>
            </a:r>
            <a:endParaRPr lang="en-CC" sz="42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3809BC3-4DE9-483F-BE23-EDFA72E746FD}"/>
              </a:ext>
            </a:extLst>
          </p:cNvPr>
          <p:cNvSpPr>
            <a:spLocks noGrp="1"/>
          </p:cNvSpPr>
          <p:nvPr>
            <p:ph idx="1"/>
          </p:nvPr>
        </p:nvSpPr>
        <p:spPr>
          <a:xfrm>
            <a:off x="838200" y="2586789"/>
            <a:ext cx="10515600" cy="3590174"/>
          </a:xfrm>
        </p:spPr>
        <p:txBody>
          <a:bodyPr>
            <a:normAutofit/>
          </a:bodyPr>
          <a:lstStyle/>
          <a:p>
            <a:r>
              <a:rPr lang="en-US" sz="2200" b="1">
                <a:latin typeface="Times New Roman" panose="02020603050405020304" pitchFamily="18" charset="0"/>
                <a:cs typeface="Times New Roman" panose="02020603050405020304" pitchFamily="18" charset="0"/>
              </a:rPr>
              <a:t>The researcher found a significant positive correlation between work-family conflict and intent to stay employed in law enforcement.</a:t>
            </a:r>
          </a:p>
          <a:p>
            <a:pPr marL="914400" lvl="2" indent="0">
              <a:buNone/>
            </a:pPr>
            <a:endParaRPr lang="en-US" sz="2200" i="1">
              <a:latin typeface="Times New Roman" panose="02020603050405020304" pitchFamily="18" charset="0"/>
              <a:cs typeface="Times New Roman" panose="02020603050405020304" pitchFamily="18" charset="0"/>
            </a:endParaRPr>
          </a:p>
          <a:p>
            <a:pPr marL="914400" lvl="2" indent="0">
              <a:buNone/>
            </a:pPr>
            <a:r>
              <a:rPr lang="en-US" sz="2200" i="1">
                <a:latin typeface="Times New Roman" panose="02020603050405020304" pitchFamily="18" charset="0"/>
                <a:cs typeface="Times New Roman" panose="02020603050405020304" pitchFamily="18" charset="0"/>
              </a:rPr>
              <a:t>			r</a:t>
            </a:r>
            <a:r>
              <a:rPr lang="en-US" sz="2200">
                <a:latin typeface="Times New Roman" panose="02020603050405020304" pitchFamily="18" charset="0"/>
                <a:cs typeface="Times New Roman" panose="02020603050405020304" pitchFamily="18" charset="0"/>
              </a:rPr>
              <a:t>(150)= .36, </a:t>
            </a:r>
            <a:r>
              <a:rPr lang="en-US" sz="2200" i="1">
                <a:latin typeface="Times New Roman" panose="02020603050405020304" pitchFamily="18" charset="0"/>
                <a:cs typeface="Times New Roman" panose="02020603050405020304" pitchFamily="18" charset="0"/>
              </a:rPr>
              <a:t>p</a:t>
            </a:r>
            <a:r>
              <a:rPr lang="en-US" sz="2200">
                <a:latin typeface="Times New Roman" panose="02020603050405020304" pitchFamily="18" charset="0"/>
                <a:cs typeface="Times New Roman" panose="02020603050405020304" pitchFamily="18" charset="0"/>
              </a:rPr>
              <a:t>&lt; .001.</a:t>
            </a:r>
          </a:p>
          <a:p>
            <a:pPr marL="914400" lvl="2" indent="0">
              <a:buNone/>
            </a:pPr>
            <a:endParaRPr lang="en-US" sz="2200">
              <a:latin typeface="Times New Roman" panose="02020603050405020304" pitchFamily="18" charset="0"/>
              <a:cs typeface="Times New Roman" panose="02020603050405020304" pitchFamily="18" charset="0"/>
            </a:endParaRPr>
          </a:p>
          <a:p>
            <a:pPr marL="914400" lvl="2" indent="0">
              <a:buNone/>
            </a:pPr>
            <a:r>
              <a:rPr lang="en-US" sz="2200">
                <a:latin typeface="Times New Roman" panose="02020603050405020304" pitchFamily="18" charset="0"/>
                <a:cs typeface="Times New Roman" panose="02020603050405020304" pitchFamily="18" charset="0"/>
              </a:rPr>
              <a:t>The more work-family conflict an officer has, the more likely they are to stay employed at their job.</a:t>
            </a:r>
          </a:p>
        </p:txBody>
      </p:sp>
    </p:spTree>
    <p:extLst>
      <p:ext uri="{BB962C8B-B14F-4D97-AF65-F5344CB8AC3E}">
        <p14:creationId xmlns:p14="http://schemas.microsoft.com/office/powerpoint/2010/main" val="3366145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6EBA3EBB-8355-4DF1-B8ED-1158ABCD95BB}"/>
              </a:ext>
            </a:extLst>
          </p:cNvPr>
          <p:cNvSpPr>
            <a:spLocks noGrp="1"/>
          </p:cNvSpPr>
          <p:nvPr>
            <p:ph type="title"/>
          </p:nvPr>
        </p:nvSpPr>
        <p:spPr>
          <a:xfrm>
            <a:off x="406400" y="673770"/>
            <a:ext cx="4079335" cy="3568030"/>
          </a:xfrm>
        </p:spPr>
        <p:txBody>
          <a:bodyPr anchor="t">
            <a:normAutofit/>
          </a:bodyPr>
          <a:lstStyle/>
          <a:p>
            <a:r>
              <a:rPr lang="en-US" sz="4000" dirty="0">
                <a:solidFill>
                  <a:srgbClr val="FFFFFF"/>
                </a:solidFill>
                <a:latin typeface="Times New Roman" panose="02020603050405020304" pitchFamily="18" charset="0"/>
                <a:cs typeface="Times New Roman" panose="02020603050405020304" pitchFamily="18" charset="0"/>
              </a:rPr>
              <a:t>RESEARCH QUESTION 2 CONCLUSIONS</a:t>
            </a:r>
            <a:endParaRPr lang="en-CC" sz="40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FC8CE5E-0A09-4026-A365-AFA069700E17}"/>
              </a:ext>
            </a:extLst>
          </p:cNvPr>
          <p:cNvSpPr>
            <a:spLocks noGrp="1"/>
          </p:cNvSpPr>
          <p:nvPr>
            <p:ph idx="1"/>
          </p:nvPr>
        </p:nvSpPr>
        <p:spPr>
          <a:xfrm>
            <a:off x="6095999" y="882315"/>
            <a:ext cx="5254754" cy="5294647"/>
          </a:xfrm>
        </p:spPr>
        <p:txBody>
          <a:bodyPr>
            <a:normAutofit/>
          </a:bodyPr>
          <a:lstStyle/>
          <a:p>
            <a:r>
              <a:rPr lang="en-US" sz="2000">
                <a:latin typeface="Times New Roman" panose="02020603050405020304" pitchFamily="18" charset="0"/>
                <a:cs typeface="Times New Roman" panose="02020603050405020304" pitchFamily="18" charset="0"/>
              </a:rPr>
              <a:t>The more WFC, officers continue to stay employed at their police departments.</a:t>
            </a:r>
          </a:p>
          <a:p>
            <a:pPr lvl="1"/>
            <a:r>
              <a:rPr lang="en-US" sz="2000">
                <a:latin typeface="Times New Roman" panose="02020603050405020304" pitchFamily="18" charset="0"/>
                <a:cs typeface="Times New Roman" panose="02020603050405020304" pitchFamily="18" charset="0"/>
              </a:rPr>
              <a:t>Will not leave unless: </a:t>
            </a:r>
          </a:p>
          <a:p>
            <a:pPr lvl="3"/>
            <a:r>
              <a:rPr lang="en-US" sz="2000">
                <a:latin typeface="Times New Roman" panose="02020603050405020304" pitchFamily="18" charset="0"/>
                <a:cs typeface="Times New Roman" panose="02020603050405020304" pitchFamily="18" charset="0"/>
              </a:rPr>
              <a:t>Similar to the current position or job (Lambert, 2001)</a:t>
            </a:r>
          </a:p>
          <a:p>
            <a:pPr lvl="4"/>
            <a:r>
              <a:rPr lang="en-US" sz="2000">
                <a:latin typeface="Times New Roman" panose="02020603050405020304" pitchFamily="18" charset="0"/>
                <a:cs typeface="Times New Roman" panose="02020603050405020304" pitchFamily="18" charset="0"/>
              </a:rPr>
              <a:t>Pay and incentives</a:t>
            </a:r>
          </a:p>
          <a:p>
            <a:pPr lvl="3"/>
            <a:r>
              <a:rPr lang="en-US" sz="2000">
                <a:latin typeface="Times New Roman" panose="02020603050405020304" pitchFamily="18" charset="0"/>
                <a:cs typeface="Times New Roman" panose="02020603050405020304" pitchFamily="18" charset="0"/>
              </a:rPr>
              <a:t>Starting over in law enforcement may be intimidating</a:t>
            </a:r>
          </a:p>
          <a:p>
            <a:pPr lvl="4"/>
            <a:r>
              <a:rPr lang="en-US" sz="2000">
                <a:latin typeface="Times New Roman" panose="02020603050405020304" pitchFamily="18" charset="0"/>
                <a:cs typeface="Times New Roman" panose="02020603050405020304" pitchFamily="18" charset="0"/>
              </a:rPr>
              <a:t>No education or other skills</a:t>
            </a:r>
          </a:p>
          <a:p>
            <a:pPr marL="914400" lvl="2" indent="0">
              <a:buNone/>
            </a:pPr>
            <a:endParaRPr lang="en-US">
              <a:latin typeface="Times New Roman" panose="02020603050405020304" pitchFamily="18" charset="0"/>
              <a:cs typeface="Times New Roman" panose="02020603050405020304" pitchFamily="18" charset="0"/>
            </a:endParaRPr>
          </a:p>
          <a:p>
            <a:pPr lvl="1"/>
            <a:r>
              <a:rPr lang="en-US" sz="2000">
                <a:latin typeface="Times New Roman" panose="02020603050405020304" pitchFamily="18" charset="0"/>
                <a:cs typeface="Times New Roman" panose="02020603050405020304" pitchFamily="18" charset="0"/>
              </a:rPr>
              <a:t>Older correctional officers less likely to convey turnover intentions and demonstrate more job satisfaction and organizational commitment. (Lambert &amp; Hogan, 2009) </a:t>
            </a:r>
          </a:p>
        </p:txBody>
      </p:sp>
    </p:spTree>
    <p:extLst>
      <p:ext uri="{BB962C8B-B14F-4D97-AF65-F5344CB8AC3E}">
        <p14:creationId xmlns:p14="http://schemas.microsoft.com/office/powerpoint/2010/main" val="220513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E020063-2385-44AC-BD67-258E1F0B9F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E014A0B-5338-4077-AFE9-A90D04D449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5EE162-6BA5-428A-82D4-38F0782DD477}"/>
              </a:ext>
            </a:extLst>
          </p:cNvPr>
          <p:cNvSpPr>
            <a:spLocks noGrp="1"/>
          </p:cNvSpPr>
          <p:nvPr>
            <p:ph type="title"/>
          </p:nvPr>
        </p:nvSpPr>
        <p:spPr>
          <a:xfrm>
            <a:off x="1179576" y="1261423"/>
            <a:ext cx="9829800" cy="1325880"/>
          </a:xfrm>
        </p:spPr>
        <p:txBody>
          <a:bodyPr anchor="b">
            <a:normAutofit/>
          </a:bodyPr>
          <a:lstStyle/>
          <a:p>
            <a:pPr algn="ctr"/>
            <a:r>
              <a:rPr lang="en-US" sz="4000" dirty="0">
                <a:latin typeface="Times New Roman" panose="02020603050405020304" pitchFamily="18" charset="0"/>
                <a:cs typeface="Times New Roman" panose="02020603050405020304" pitchFamily="18" charset="0"/>
              </a:rPr>
              <a:t>RESEARCH QUESTION 2 FINDINGS AND CONCLUSIONS</a:t>
            </a:r>
            <a:endParaRPr lang="en-CC" sz="4000" dirty="0">
              <a:latin typeface="Times New Roman" panose="02020603050405020304" pitchFamily="18" charset="0"/>
              <a:cs typeface="Times New Roman" panose="02020603050405020304" pitchFamily="18" charset="0"/>
            </a:endParaRPr>
          </a:p>
        </p:txBody>
      </p:sp>
      <p:grpSp>
        <p:nvGrpSpPr>
          <p:cNvPr id="14" name="Group 13">
            <a:extLst>
              <a:ext uri="{FF2B5EF4-FFF2-40B4-BE49-F238E27FC236}">
                <a16:creationId xmlns:a16="http://schemas.microsoft.com/office/drawing/2014/main" id="{78127680-150F-4A90-9950-F66392578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1"/>
            <a:ext cx="3362070" cy="2522849"/>
            <a:chOff x="-305" y="-1"/>
            <a:chExt cx="3832880" cy="2876136"/>
          </a:xfrm>
        </p:grpSpPr>
        <p:sp>
          <p:nvSpPr>
            <p:cNvPr id="15" name="Freeform: Shape 14">
              <a:extLst>
                <a:ext uri="{FF2B5EF4-FFF2-40B4-BE49-F238E27FC236}">
                  <a16:creationId xmlns:a16="http://schemas.microsoft.com/office/drawing/2014/main" id="{5088F97A-8362-4967-B664-D748B846EC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0F9DEDE-4318-412A-81C5-C8C90F689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09E97DE9-7844-4707-8928-1CD88ADB72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EC58954E-44A5-4A0D-97A9-8A2BB43D6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2AE4D730-18B2-4A85-A322-7A7AC727D9EF}"/>
              </a:ext>
            </a:extLst>
          </p:cNvPr>
          <p:cNvSpPr>
            <a:spLocks noGrp="1"/>
          </p:cNvSpPr>
          <p:nvPr>
            <p:ph idx="1"/>
          </p:nvPr>
        </p:nvSpPr>
        <p:spPr>
          <a:xfrm>
            <a:off x="317500" y="2587304"/>
            <a:ext cx="6007100" cy="3978596"/>
          </a:xfrm>
        </p:spPr>
        <p:txBody>
          <a:bodyPr anchor="ctr">
            <a:normAutofit/>
          </a:bodyPr>
          <a:lstStyle/>
          <a:p>
            <a:pPr marL="2286000" lvl="5" indent="0">
              <a:buNone/>
            </a:pPr>
            <a:endParaRPr lang="en-US" sz="2400" dirty="0">
              <a:latin typeface="Times New Roman" panose="02020603050405020304" pitchFamily="18" charset="0"/>
              <a:cs typeface="Times New Roman" panose="02020603050405020304" pitchFamily="18" charset="0"/>
            </a:endParaRPr>
          </a:p>
          <a:p>
            <a:pPr marL="2286000" lvl="5" indent="0">
              <a:buNone/>
            </a:pPr>
            <a:r>
              <a:rPr lang="en-US" sz="2400" dirty="0">
                <a:latin typeface="Times New Roman" panose="02020603050405020304" pitchFamily="18" charset="0"/>
                <a:cs typeface="Times New Roman" panose="02020603050405020304" pitchFamily="18" charset="0"/>
              </a:rPr>
              <a:t>t(148) = 0.31, p = .761</a:t>
            </a:r>
          </a:p>
          <a:p>
            <a:pPr marL="2286000" lvl="5" indent="0">
              <a:buNone/>
            </a:pPr>
            <a:endParaRPr lang="en-US" sz="2400" dirty="0">
              <a:solidFill>
                <a:schemeClr val="tx2"/>
              </a:solidFill>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No difference between work-family conflict and gender.</a:t>
            </a:r>
          </a:p>
          <a:p>
            <a:r>
              <a:rPr lang="en-US" sz="2400" dirty="0">
                <a:latin typeface="Times New Roman" panose="02020603050405020304" pitchFamily="18" charset="0"/>
                <a:cs typeface="Times New Roman" panose="02020603050405020304" pitchFamily="18" charset="0"/>
              </a:rPr>
              <a:t>Men and women experience the same amount of FIW and females report more WFC.  </a:t>
            </a:r>
          </a:p>
          <a:p>
            <a:pPr marL="0" indent="0">
              <a:buNone/>
            </a:pPr>
            <a:r>
              <a:rPr lang="en-US" sz="1600" dirty="0">
                <a:latin typeface="Times New Roman" panose="02020603050405020304" pitchFamily="18" charset="0"/>
                <a:cs typeface="Times New Roman" panose="02020603050405020304" pitchFamily="18" charset="0"/>
              </a:rPr>
              <a:t>Lee, McHale, </a:t>
            </a:r>
            <a:r>
              <a:rPr lang="en-US" sz="1600" dirty="0" err="1">
                <a:latin typeface="Times New Roman" panose="02020603050405020304" pitchFamily="18" charset="0"/>
                <a:cs typeface="Times New Roman" panose="02020603050405020304" pitchFamily="18" charset="0"/>
              </a:rPr>
              <a:t>Crouter</a:t>
            </a:r>
            <a:r>
              <a:rPr lang="en-US" sz="1600" dirty="0">
                <a:latin typeface="Times New Roman" panose="02020603050405020304" pitchFamily="18" charset="0"/>
                <a:cs typeface="Times New Roman" panose="02020603050405020304" pitchFamily="18" charset="0"/>
              </a:rPr>
              <a:t>, Hammer &amp; Almeida (2017) </a:t>
            </a:r>
          </a:p>
          <a:p>
            <a:pPr lvl="1"/>
            <a:r>
              <a:rPr lang="en-US" dirty="0">
                <a:latin typeface="Times New Roman" panose="02020603050405020304" pitchFamily="18" charset="0"/>
                <a:cs typeface="Times New Roman" panose="02020603050405020304" pitchFamily="18" charset="0"/>
              </a:rPr>
              <a:t>Mothers spending more time at work reported more WFC</a:t>
            </a:r>
            <a:endParaRPr lang="en-CC" dirty="0">
              <a:latin typeface="Times New Roman" panose="02020603050405020304" pitchFamily="18" charset="0"/>
              <a:cs typeface="Times New Roman" panose="02020603050405020304" pitchFamily="18" charset="0"/>
            </a:endParaRPr>
          </a:p>
          <a:p>
            <a:pPr marL="2286000" lvl="5" indent="0">
              <a:buNone/>
            </a:pPr>
            <a:endParaRPr lang="en-US" dirty="0">
              <a:solidFill>
                <a:schemeClr val="tx2"/>
              </a:solidFill>
              <a:latin typeface="Times New Roman" panose="02020603050405020304" pitchFamily="18" charset="0"/>
              <a:cs typeface="Times New Roman" panose="02020603050405020304" pitchFamily="18" charset="0"/>
            </a:endParaRPr>
          </a:p>
          <a:p>
            <a:pPr marL="2286000" lvl="5" indent="0">
              <a:buNone/>
            </a:pPr>
            <a:endParaRPr lang="en-US" dirty="0">
              <a:solidFill>
                <a:schemeClr val="tx2"/>
              </a:solidFill>
              <a:latin typeface="Times New Roman" panose="02020603050405020304" pitchFamily="18" charset="0"/>
              <a:cs typeface="Times New Roman" panose="02020603050405020304" pitchFamily="18" charset="0"/>
            </a:endParaRPr>
          </a:p>
          <a:p>
            <a:pPr marL="2286000" lvl="5" indent="0">
              <a:buNone/>
            </a:pPr>
            <a:endParaRPr lang="en-CC" dirty="0">
              <a:solidFill>
                <a:schemeClr val="tx2"/>
              </a:solidFill>
              <a:latin typeface="Times New Roman" panose="02020603050405020304" pitchFamily="18" charset="0"/>
              <a:cs typeface="Times New Roman" panose="02020603050405020304" pitchFamily="18" charset="0"/>
            </a:endParaRPr>
          </a:p>
        </p:txBody>
      </p:sp>
      <p:grpSp>
        <p:nvGrpSpPr>
          <p:cNvPr id="20" name="Group 19">
            <a:extLst>
              <a:ext uri="{FF2B5EF4-FFF2-40B4-BE49-F238E27FC236}">
                <a16:creationId xmlns:a16="http://schemas.microsoft.com/office/drawing/2014/main" id="{466920E5-8640-4C24-A775-8647637094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flipH="1">
            <a:off x="10185732" y="4852038"/>
            <a:ext cx="2151670" cy="1860256"/>
            <a:chOff x="-305" y="-4155"/>
            <a:chExt cx="2514948" cy="2174333"/>
          </a:xfrm>
        </p:grpSpPr>
        <p:sp>
          <p:nvSpPr>
            <p:cNvPr id="21" name="Freeform: Shape 20">
              <a:extLst>
                <a:ext uri="{FF2B5EF4-FFF2-40B4-BE49-F238E27FC236}">
                  <a16:creationId xmlns:a16="http://schemas.microsoft.com/office/drawing/2014/main" id="{2CBA3142-5A82-43CE-87A2-EB14B17A51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AEF5A1C7-9938-4A33-A5A4-2B05353B31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262A936D-E9F6-4A68-82C2-1D1CC77722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4" name="Freeform: Shape 23">
              <a:extLst>
                <a:ext uri="{FF2B5EF4-FFF2-40B4-BE49-F238E27FC236}">
                  <a16:creationId xmlns:a16="http://schemas.microsoft.com/office/drawing/2014/main" id="{C68A9229-BBBE-4934-9700-BA72A1BB03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Rectangle 1">
            <a:extLst>
              <a:ext uri="{FF2B5EF4-FFF2-40B4-BE49-F238E27FC236}">
                <a16:creationId xmlns:a16="http://schemas.microsoft.com/office/drawing/2014/main" id="{976C9F3F-CBF2-463A-AD35-9D8C6040489C}"/>
              </a:ext>
            </a:extLst>
          </p:cNvPr>
          <p:cNvSpPr>
            <a:spLocks noChangeArrowheads="1"/>
          </p:cNvSpPr>
          <p:nvPr/>
        </p:nvSpPr>
        <p:spPr bwMode="auto">
          <a:xfrm>
            <a:off x="3560990" y="40400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C"/>
          </a:p>
        </p:txBody>
      </p:sp>
      <p:graphicFrame>
        <p:nvGraphicFramePr>
          <p:cNvPr id="4" name="Table 3">
            <a:extLst>
              <a:ext uri="{FF2B5EF4-FFF2-40B4-BE49-F238E27FC236}">
                <a16:creationId xmlns:a16="http://schemas.microsoft.com/office/drawing/2014/main" id="{FD344E0B-C273-4CCE-9A97-EA2E0C0B9F44}"/>
              </a:ext>
            </a:extLst>
          </p:cNvPr>
          <p:cNvGraphicFramePr>
            <a:graphicFrameLocks noGrp="1"/>
          </p:cNvGraphicFramePr>
          <p:nvPr>
            <p:extLst>
              <p:ext uri="{D42A27DB-BD31-4B8C-83A1-F6EECF244321}">
                <p14:modId xmlns:p14="http://schemas.microsoft.com/office/powerpoint/2010/main" val="1984880382"/>
              </p:ext>
            </p:extLst>
          </p:nvPr>
        </p:nvGraphicFramePr>
        <p:xfrm>
          <a:off x="6525407" y="2837712"/>
          <a:ext cx="4762636" cy="3217334"/>
        </p:xfrm>
        <a:graphic>
          <a:graphicData uri="http://schemas.openxmlformats.org/drawingml/2006/table">
            <a:tbl>
              <a:tblPr firstRow="1" firstCol="1" bandRow="1">
                <a:tableStyleId>{8799B23B-EC83-4686-B30A-512413B5E67A}</a:tableStyleId>
              </a:tblPr>
              <a:tblGrid>
                <a:gridCol w="1227027">
                  <a:extLst>
                    <a:ext uri="{9D8B030D-6E8A-4147-A177-3AD203B41FA5}">
                      <a16:colId xmlns:a16="http://schemas.microsoft.com/office/drawing/2014/main" val="2466188706"/>
                    </a:ext>
                  </a:extLst>
                </a:gridCol>
                <a:gridCol w="1123285">
                  <a:extLst>
                    <a:ext uri="{9D8B030D-6E8A-4147-A177-3AD203B41FA5}">
                      <a16:colId xmlns:a16="http://schemas.microsoft.com/office/drawing/2014/main" val="2640593892"/>
                    </a:ext>
                  </a:extLst>
                </a:gridCol>
                <a:gridCol w="1252693">
                  <a:extLst>
                    <a:ext uri="{9D8B030D-6E8A-4147-A177-3AD203B41FA5}">
                      <a16:colId xmlns:a16="http://schemas.microsoft.com/office/drawing/2014/main" val="2014081824"/>
                    </a:ext>
                  </a:extLst>
                </a:gridCol>
                <a:gridCol w="1159631">
                  <a:extLst>
                    <a:ext uri="{9D8B030D-6E8A-4147-A177-3AD203B41FA5}">
                      <a16:colId xmlns:a16="http://schemas.microsoft.com/office/drawing/2014/main" val="2160280423"/>
                    </a:ext>
                  </a:extLst>
                </a:gridCol>
              </a:tblGrid>
              <a:tr h="445607">
                <a:tc gridSpan="4">
                  <a:txBody>
                    <a:bodyPr/>
                    <a:lstStyle/>
                    <a:p>
                      <a:pPr>
                        <a:lnSpc>
                          <a:spcPct val="200000"/>
                        </a:lnSpc>
                        <a:spcAft>
                          <a:spcPts val="0"/>
                        </a:spcAft>
                      </a:pPr>
                      <a:r>
                        <a:rPr lang="en-US" sz="1600">
                          <a:effectLst/>
                        </a:rPr>
                        <a:t>Table 3. Work-family conflict Group Statistics</a:t>
                      </a:r>
                      <a:endParaRPr lang="en-CC" sz="1500">
                        <a:effectLst/>
                        <a:latin typeface="Calibri" panose="020F0502020204030204" pitchFamily="34" charset="0"/>
                        <a:cs typeface="Times New Roman" panose="02020603050405020304" pitchFamily="18" charset="0"/>
                      </a:endParaRPr>
                    </a:p>
                  </a:txBody>
                  <a:tcPr marL="87655" marR="87655" marT="0" marB="0"/>
                </a:tc>
                <a:tc hMerge="1">
                  <a:txBody>
                    <a:bodyPr/>
                    <a:lstStyle/>
                    <a:p>
                      <a:endParaRPr lang="en-CC"/>
                    </a:p>
                  </a:txBody>
                  <a:tcPr/>
                </a:tc>
                <a:tc hMerge="1">
                  <a:txBody>
                    <a:bodyPr/>
                    <a:lstStyle/>
                    <a:p>
                      <a:endParaRPr lang="en-CC"/>
                    </a:p>
                  </a:txBody>
                  <a:tcPr/>
                </a:tc>
                <a:tc hMerge="1">
                  <a:txBody>
                    <a:bodyPr/>
                    <a:lstStyle/>
                    <a:p>
                      <a:endParaRPr lang="en-CC"/>
                    </a:p>
                  </a:txBody>
                  <a:tcPr/>
                </a:tc>
                <a:extLst>
                  <a:ext uri="{0D108BD9-81ED-4DB2-BD59-A6C34878D82A}">
                    <a16:rowId xmlns:a16="http://schemas.microsoft.com/office/drawing/2014/main" val="492378956"/>
                  </a:ext>
                </a:extLst>
              </a:tr>
              <a:tr h="923909">
                <a:tc>
                  <a:txBody>
                    <a:bodyPr/>
                    <a:lstStyle/>
                    <a:p>
                      <a:pPr>
                        <a:lnSpc>
                          <a:spcPct val="200000"/>
                        </a:lnSpc>
                        <a:spcAft>
                          <a:spcPts val="0"/>
                        </a:spcAft>
                      </a:pPr>
                      <a:r>
                        <a:rPr lang="en-US" sz="1600">
                          <a:effectLst/>
                        </a:rPr>
                        <a:t>Gender</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N</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Mean</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dirty="0">
                          <a:effectLst/>
                        </a:rPr>
                        <a:t>Std. Deviation</a:t>
                      </a:r>
                      <a:endParaRPr lang="en-CC" sz="1500" dirty="0">
                        <a:effectLst/>
                        <a:latin typeface="Calibri" panose="020F0502020204030204" pitchFamily="34" charset="0"/>
                        <a:cs typeface="Times New Roman" panose="02020603050405020304" pitchFamily="18" charset="0"/>
                      </a:endParaRPr>
                    </a:p>
                  </a:txBody>
                  <a:tcPr marL="87655" marR="87655" marT="0" marB="0"/>
                </a:tc>
                <a:extLst>
                  <a:ext uri="{0D108BD9-81ED-4DB2-BD59-A6C34878D82A}">
                    <a16:rowId xmlns:a16="http://schemas.microsoft.com/office/drawing/2014/main" val="722262901"/>
                  </a:ext>
                </a:extLst>
              </a:tr>
              <a:tr h="923909">
                <a:tc>
                  <a:txBody>
                    <a:bodyPr/>
                    <a:lstStyle/>
                    <a:p>
                      <a:pPr>
                        <a:lnSpc>
                          <a:spcPct val="200000"/>
                        </a:lnSpc>
                        <a:spcAft>
                          <a:spcPts val="0"/>
                        </a:spcAft>
                      </a:pPr>
                      <a:r>
                        <a:rPr lang="en-US" sz="1600">
                          <a:effectLst/>
                        </a:rPr>
                        <a:t>WFC 1 (Females)</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48</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51.15</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dirty="0">
                          <a:effectLst/>
                        </a:rPr>
                        <a:t>         9.258</a:t>
                      </a:r>
                      <a:endParaRPr lang="en-CC" sz="1500" dirty="0">
                        <a:effectLst/>
                        <a:latin typeface="Calibri" panose="020F0502020204030204" pitchFamily="34" charset="0"/>
                        <a:cs typeface="Times New Roman" panose="02020603050405020304" pitchFamily="18" charset="0"/>
                      </a:endParaRPr>
                    </a:p>
                  </a:txBody>
                  <a:tcPr marL="87655" marR="87655" marT="0" marB="0"/>
                </a:tc>
                <a:extLst>
                  <a:ext uri="{0D108BD9-81ED-4DB2-BD59-A6C34878D82A}">
                    <a16:rowId xmlns:a16="http://schemas.microsoft.com/office/drawing/2014/main" val="3542660672"/>
                  </a:ext>
                </a:extLst>
              </a:tr>
              <a:tr h="923909">
                <a:tc>
                  <a:txBody>
                    <a:bodyPr/>
                    <a:lstStyle/>
                    <a:p>
                      <a:pPr>
                        <a:lnSpc>
                          <a:spcPct val="200000"/>
                        </a:lnSpc>
                        <a:spcAft>
                          <a:spcPts val="0"/>
                        </a:spcAft>
                      </a:pPr>
                      <a:r>
                        <a:rPr lang="en-US" sz="1600">
                          <a:effectLst/>
                        </a:rPr>
                        <a:t>WFC 2 (Males)</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102</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a:effectLst/>
                        </a:rPr>
                        <a:t>          50.59</a:t>
                      </a:r>
                      <a:endParaRPr lang="en-CC" sz="1500">
                        <a:effectLst/>
                        <a:latin typeface="Calibri" panose="020F0502020204030204" pitchFamily="34" charset="0"/>
                        <a:cs typeface="Times New Roman" panose="02020603050405020304" pitchFamily="18" charset="0"/>
                      </a:endParaRPr>
                    </a:p>
                  </a:txBody>
                  <a:tcPr marL="87655" marR="87655" marT="0" marB="0"/>
                </a:tc>
                <a:tc>
                  <a:txBody>
                    <a:bodyPr/>
                    <a:lstStyle/>
                    <a:p>
                      <a:pPr>
                        <a:lnSpc>
                          <a:spcPct val="200000"/>
                        </a:lnSpc>
                        <a:spcAft>
                          <a:spcPts val="0"/>
                        </a:spcAft>
                      </a:pPr>
                      <a:r>
                        <a:rPr lang="en-US" sz="1600" dirty="0">
                          <a:effectLst/>
                        </a:rPr>
                        <a:t>       10.945</a:t>
                      </a:r>
                      <a:endParaRPr lang="en-CC" sz="1500" dirty="0">
                        <a:effectLst/>
                        <a:latin typeface="Calibri" panose="020F0502020204030204" pitchFamily="34" charset="0"/>
                        <a:cs typeface="Times New Roman" panose="02020603050405020304" pitchFamily="18" charset="0"/>
                      </a:endParaRPr>
                    </a:p>
                  </a:txBody>
                  <a:tcPr marL="87655" marR="87655" marT="0" marB="0"/>
                </a:tc>
                <a:extLst>
                  <a:ext uri="{0D108BD9-81ED-4DB2-BD59-A6C34878D82A}">
                    <a16:rowId xmlns:a16="http://schemas.microsoft.com/office/drawing/2014/main" val="3871341187"/>
                  </a:ext>
                </a:extLst>
              </a:tr>
            </a:tbl>
          </a:graphicData>
        </a:graphic>
      </p:graphicFrame>
    </p:spTree>
    <p:extLst>
      <p:ext uri="{BB962C8B-B14F-4D97-AF65-F5344CB8AC3E}">
        <p14:creationId xmlns:p14="http://schemas.microsoft.com/office/powerpoint/2010/main" val="4220717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2BA0C674-EC78-4914-A693-FC2C49ABFDFF}"/>
              </a:ext>
            </a:extLst>
          </p:cNvPr>
          <p:cNvSpPr>
            <a:spLocks noGrp="1"/>
          </p:cNvSpPr>
          <p:nvPr>
            <p:ph type="title"/>
          </p:nvPr>
        </p:nvSpPr>
        <p:spPr>
          <a:xfrm>
            <a:off x="368300" y="673770"/>
            <a:ext cx="5080000" cy="2414488"/>
          </a:xfrm>
        </p:spPr>
        <p:txBody>
          <a:bodyPr anchor="t">
            <a:normAutofit/>
          </a:bodyPr>
          <a:lstStyle/>
          <a:p>
            <a:r>
              <a:rPr lang="en-US" sz="4000" dirty="0">
                <a:solidFill>
                  <a:srgbClr val="FFFFFF"/>
                </a:solidFill>
                <a:latin typeface="Times New Roman" panose="02020603050405020304" pitchFamily="18" charset="0"/>
                <a:cs typeface="Times New Roman" panose="02020603050405020304" pitchFamily="18" charset="0"/>
              </a:rPr>
              <a:t>IMPLICATIONS</a:t>
            </a:r>
            <a:endParaRPr lang="en-CC" sz="4000" dirty="0">
              <a:solidFill>
                <a:srgbClr val="FFFFFF"/>
              </a:solidFill>
              <a:latin typeface="Times New Roman" panose="02020603050405020304" pitchFamily="18" charset="0"/>
              <a:cs typeface="Times New Roman" panose="02020603050405020304" pitchFamily="18" charset="0"/>
            </a:endParaRPr>
          </a:p>
        </p:txBody>
      </p:sp>
      <p:graphicFrame>
        <p:nvGraphicFramePr>
          <p:cNvPr id="12" name="Content Placeholder 2">
            <a:extLst>
              <a:ext uri="{FF2B5EF4-FFF2-40B4-BE49-F238E27FC236}">
                <a16:creationId xmlns:a16="http://schemas.microsoft.com/office/drawing/2014/main" id="{DB7AEDEE-F278-4489-AF3C-6A1749816CA9}"/>
              </a:ext>
            </a:extLst>
          </p:cNvPr>
          <p:cNvGraphicFramePr>
            <a:graphicFrameLocks noGrp="1"/>
          </p:cNvGraphicFramePr>
          <p:nvPr>
            <p:ph idx="1"/>
            <p:extLst>
              <p:ext uri="{D42A27DB-BD31-4B8C-83A1-F6EECF244321}">
                <p14:modId xmlns:p14="http://schemas.microsoft.com/office/powerpoint/2010/main" val="2833733462"/>
              </p:ext>
            </p:extLst>
          </p:nvPr>
        </p:nvGraphicFramePr>
        <p:xfrm>
          <a:off x="6007100" y="324063"/>
          <a:ext cx="5816600" cy="6013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57234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FCD50F3-6CB0-4ACC-BFA6-E42B2B57153D}"/>
              </a:ext>
            </a:extLst>
          </p:cNvPr>
          <p:cNvSpPr>
            <a:spLocks noGrp="1"/>
          </p:cNvSpPr>
          <p:nvPr>
            <p:ph type="title"/>
          </p:nvPr>
        </p:nvSpPr>
        <p:spPr>
          <a:xfrm>
            <a:off x="838200" y="365125"/>
            <a:ext cx="10515600" cy="1325563"/>
          </a:xfrm>
        </p:spPr>
        <p:txBody>
          <a:bodyPr>
            <a:normAutofit/>
          </a:bodyPr>
          <a:lstStyle/>
          <a:p>
            <a:r>
              <a:rPr lang="en-US" sz="4200" dirty="0">
                <a:latin typeface="Times New Roman" panose="02020603050405020304" pitchFamily="18" charset="0"/>
                <a:cs typeface="Times New Roman" panose="02020603050405020304" pitchFamily="18" charset="0"/>
              </a:rPr>
              <a:t>LIMITATIONS AND RECOMMENDATIONS</a:t>
            </a:r>
            <a:endParaRPr lang="en-CC" sz="4200" dirty="0">
              <a:latin typeface="Times New Roman" panose="02020603050405020304" pitchFamily="18" charset="0"/>
              <a:cs typeface="Times New Roman" panose="02020603050405020304" pitchFamily="18" charset="0"/>
            </a:endParaRPr>
          </a:p>
        </p:txBody>
      </p:sp>
      <p:sp>
        <p:nvSpPr>
          <p:cNvPr id="17"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C92DFBD-17F7-44ED-B659-2452CFE38A93}"/>
              </a:ext>
            </a:extLst>
          </p:cNvPr>
          <p:cNvSpPr>
            <a:spLocks noGrp="1"/>
          </p:cNvSpPr>
          <p:nvPr>
            <p:ph idx="1"/>
          </p:nvPr>
        </p:nvSpPr>
        <p:spPr>
          <a:xfrm>
            <a:off x="368300" y="2055813"/>
            <a:ext cx="11366500" cy="4177346"/>
          </a:xfrm>
        </p:spPr>
        <p:txBody>
          <a:bodyPr numCol="2">
            <a:normAutofit fontScale="25000" lnSpcReduction="20000"/>
          </a:bodyPr>
          <a:lstStyle/>
          <a:p>
            <a:pPr marL="0" indent="0">
              <a:buNone/>
            </a:pPr>
            <a:r>
              <a:rPr lang="en-US" sz="7200" b="1" dirty="0">
                <a:latin typeface="Times New Roman" panose="02020603050405020304" pitchFamily="18" charset="0"/>
                <a:cs typeface="Times New Roman" panose="02020603050405020304" pitchFamily="18" charset="0"/>
              </a:rPr>
              <a:t>Limitations</a:t>
            </a:r>
          </a:p>
          <a:p>
            <a:pPr marL="457200" indent="-457200">
              <a:buAutoNum type="arabicPeriod"/>
            </a:pPr>
            <a:endParaRPr lang="en-US" sz="7200" dirty="0">
              <a:latin typeface="Times New Roman" panose="02020603050405020304" pitchFamily="18" charset="0"/>
              <a:cs typeface="Times New Roman" panose="02020603050405020304" pitchFamily="18" charset="0"/>
            </a:endParaRPr>
          </a:p>
          <a:p>
            <a:pPr marL="457200" indent="-457200">
              <a:buAutoNum type="arabicPeriod"/>
            </a:pPr>
            <a:endParaRPr lang="en-US" sz="7200" dirty="0">
              <a:latin typeface="Times New Roman" panose="02020603050405020304" pitchFamily="18" charset="0"/>
              <a:cs typeface="Times New Roman" panose="02020603050405020304" pitchFamily="18" charset="0"/>
            </a:endParaRPr>
          </a:p>
          <a:p>
            <a:pPr marL="457200" indent="-457200">
              <a:buAutoNum type="arabicPeriod"/>
            </a:pPr>
            <a:r>
              <a:rPr lang="en-US" sz="7200" dirty="0">
                <a:latin typeface="Times New Roman" panose="02020603050405020304" pitchFamily="18" charset="0"/>
                <a:cs typeface="Times New Roman" panose="02020603050405020304" pitchFamily="18" charset="0"/>
              </a:rPr>
              <a:t>Trust and confidentiality</a:t>
            </a:r>
          </a:p>
          <a:p>
            <a:pPr marL="457200" indent="-457200">
              <a:buAutoNum type="arabicPeriod"/>
            </a:pPr>
            <a:r>
              <a:rPr lang="en-US" sz="7200" dirty="0">
                <a:latin typeface="Times New Roman" panose="02020603050405020304" pitchFamily="18" charset="0"/>
                <a:cs typeface="Times New Roman" panose="02020603050405020304" pitchFamily="18" charset="0"/>
              </a:rPr>
              <a:t>Technology issues</a:t>
            </a:r>
          </a:p>
          <a:p>
            <a:pPr marL="457200" indent="-457200">
              <a:buAutoNum type="arabicPeriod"/>
            </a:pPr>
            <a:r>
              <a:rPr lang="en-US" sz="7200" dirty="0">
                <a:latin typeface="Times New Roman" panose="02020603050405020304" pitchFamily="18" charset="0"/>
                <a:cs typeface="Times New Roman" panose="02020603050405020304" pitchFamily="18" charset="0"/>
              </a:rPr>
              <a:t>Sample size</a:t>
            </a:r>
          </a:p>
          <a:p>
            <a:pPr marL="457200" indent="-457200">
              <a:buAutoNum type="arabicPeriod"/>
            </a:pPr>
            <a:r>
              <a:rPr lang="en-US" sz="7200" dirty="0">
                <a:latin typeface="Times New Roman" panose="02020603050405020304" pitchFamily="18" charset="0"/>
                <a:cs typeface="Times New Roman" panose="02020603050405020304" pitchFamily="18" charset="0"/>
              </a:rPr>
              <a:t>Negative relationships with administration </a:t>
            </a:r>
          </a:p>
          <a:p>
            <a:pPr marL="457200" indent="-457200">
              <a:buAutoNum type="arabicPeriod"/>
            </a:pPr>
            <a:r>
              <a:rPr lang="en-US" sz="7200" dirty="0">
                <a:latin typeface="Times New Roman" panose="02020603050405020304" pitchFamily="18" charset="0"/>
                <a:cs typeface="Times New Roman" panose="02020603050405020304" pitchFamily="18" charset="0"/>
              </a:rPr>
              <a:t>No interest in incentive for taking the survey</a:t>
            </a: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sz="7200" b="1" dirty="0">
              <a:latin typeface="Times New Roman" panose="02020603050405020304" pitchFamily="18" charset="0"/>
              <a:cs typeface="Times New Roman" panose="02020603050405020304" pitchFamily="18" charset="0"/>
            </a:endParaRPr>
          </a:p>
          <a:p>
            <a:pPr marL="0" indent="0">
              <a:buNone/>
            </a:pPr>
            <a:endParaRPr lang="en-US" sz="7200" b="1" dirty="0">
              <a:latin typeface="Times New Roman" panose="02020603050405020304" pitchFamily="18" charset="0"/>
              <a:cs typeface="Times New Roman" panose="02020603050405020304" pitchFamily="18" charset="0"/>
            </a:endParaRPr>
          </a:p>
          <a:p>
            <a:pPr marL="0" indent="0">
              <a:buNone/>
            </a:pPr>
            <a:endParaRPr lang="en-US" sz="7200" b="1" dirty="0">
              <a:latin typeface="Times New Roman" panose="02020603050405020304" pitchFamily="18" charset="0"/>
              <a:cs typeface="Times New Roman" panose="02020603050405020304" pitchFamily="18" charset="0"/>
            </a:endParaRPr>
          </a:p>
          <a:p>
            <a:pPr marL="0" indent="0">
              <a:buNone/>
            </a:pPr>
            <a:endParaRPr lang="en-US" sz="7200" b="1" dirty="0">
              <a:latin typeface="Times New Roman" panose="02020603050405020304" pitchFamily="18" charset="0"/>
              <a:cs typeface="Times New Roman" panose="02020603050405020304" pitchFamily="18" charset="0"/>
            </a:endParaRPr>
          </a:p>
          <a:p>
            <a:pPr marL="0" indent="0">
              <a:buNone/>
            </a:pPr>
            <a:r>
              <a:rPr lang="en-US" sz="7200" b="1" dirty="0">
                <a:latin typeface="Times New Roman" panose="02020603050405020304" pitchFamily="18" charset="0"/>
                <a:cs typeface="Times New Roman" panose="02020603050405020304" pitchFamily="18" charset="0"/>
              </a:rPr>
              <a:t>Recommendations</a:t>
            </a:r>
          </a:p>
          <a:p>
            <a:pPr marL="457200" indent="-457200">
              <a:buFont typeface="Arial" panose="020B0604020202020204" pitchFamily="34" charset="0"/>
              <a:buAutoNum type="arabicPeriod"/>
            </a:pPr>
            <a:endParaRPr lang="en-US" sz="72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endParaRPr lang="en-US" sz="72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AutoNum type="arabicPeriod"/>
            </a:pPr>
            <a:r>
              <a:rPr lang="en-US" sz="7200" dirty="0">
                <a:latin typeface="Times New Roman" panose="02020603050405020304" pitchFamily="18" charset="0"/>
                <a:cs typeface="Times New Roman" panose="02020603050405020304" pitchFamily="18" charset="0"/>
              </a:rPr>
              <a:t>Exclude nearby police agencies</a:t>
            </a:r>
          </a:p>
          <a:p>
            <a:pPr marL="457200" indent="-457200">
              <a:buAutoNum type="arabicPeriod"/>
            </a:pPr>
            <a:r>
              <a:rPr lang="en-US" sz="7200" dirty="0">
                <a:latin typeface="Times New Roman" panose="02020603050405020304" pitchFamily="18" charset="0"/>
                <a:cs typeface="Times New Roman" panose="02020603050405020304" pitchFamily="18" charset="0"/>
              </a:rPr>
              <a:t>Test local Intranet software systems for access to survey </a:t>
            </a:r>
          </a:p>
          <a:p>
            <a:pPr marL="457200" indent="-457200">
              <a:buAutoNum type="arabicPeriod"/>
            </a:pPr>
            <a:r>
              <a:rPr lang="en-US" sz="7200" dirty="0">
                <a:latin typeface="Times New Roman" panose="02020603050405020304" pitchFamily="18" charset="0"/>
                <a:cs typeface="Times New Roman" panose="02020603050405020304" pitchFamily="18" charset="0"/>
              </a:rPr>
              <a:t>In-person survey to exclude retired police officers and obtain more females</a:t>
            </a:r>
          </a:p>
          <a:p>
            <a:pPr marL="457200" indent="-457200">
              <a:buAutoNum type="arabicPeriod"/>
            </a:pPr>
            <a:r>
              <a:rPr lang="en-US" sz="7200" dirty="0">
                <a:latin typeface="Times New Roman" panose="02020603050405020304" pitchFamily="18" charset="0"/>
                <a:cs typeface="Times New Roman" panose="02020603050405020304" pitchFamily="18" charset="0"/>
              </a:rPr>
              <a:t>Be aware of negative relationships between officers and administration</a:t>
            </a:r>
          </a:p>
          <a:p>
            <a:pPr marL="457200" indent="-457200">
              <a:buAutoNum type="arabicPeriod"/>
            </a:pPr>
            <a:r>
              <a:rPr lang="en-US" sz="7200" dirty="0">
                <a:latin typeface="Times New Roman" panose="02020603050405020304" pitchFamily="18" charset="0"/>
                <a:cs typeface="Times New Roman" panose="02020603050405020304" pitchFamily="18" charset="0"/>
              </a:rPr>
              <a:t>Exclude research incentive with police officers </a:t>
            </a:r>
          </a:p>
          <a:p>
            <a:pPr marL="457200" indent="-457200">
              <a:buAutoNum type="arabicPeriod"/>
            </a:pPr>
            <a:r>
              <a:rPr lang="en-US" sz="7200" dirty="0">
                <a:latin typeface="Times New Roman" panose="02020603050405020304" pitchFamily="18" charset="0"/>
                <a:cs typeface="Times New Roman" panose="02020603050405020304" pitchFamily="18" charset="0"/>
              </a:rPr>
              <a:t>Compare the dimensions of work-family conflict</a:t>
            </a:r>
          </a:p>
          <a:p>
            <a:pPr marL="457200" indent="-457200">
              <a:buFont typeface="Arial" panose="020B0604020202020204" pitchFamily="34" charset="0"/>
              <a:buAutoNum type="arabicPeriod"/>
            </a:pPr>
            <a:r>
              <a:rPr lang="en-US" sz="7200" dirty="0">
                <a:latin typeface="Times New Roman" panose="02020603050405020304" pitchFamily="18" charset="0"/>
                <a:cs typeface="Times New Roman" panose="02020603050405020304" pitchFamily="18" charset="0"/>
              </a:rPr>
              <a:t>Conduct a multi-departmental study (urban vs suburban)</a:t>
            </a:r>
          </a:p>
          <a:p>
            <a:pPr marL="0" indent="0">
              <a:buNone/>
            </a:pPr>
            <a:endParaRPr lang="en-US" sz="7200" dirty="0">
              <a:latin typeface="Times New Roman" panose="02020603050405020304" pitchFamily="18" charset="0"/>
              <a:cs typeface="Times New Roman" panose="02020603050405020304" pitchFamily="18" charset="0"/>
            </a:endParaRPr>
          </a:p>
          <a:p>
            <a:pPr marL="0" indent="0">
              <a:buNone/>
            </a:pPr>
            <a:endParaRPr lang="en-US" sz="7200" dirty="0">
              <a:latin typeface="Times New Roman" panose="02020603050405020304" pitchFamily="18" charset="0"/>
              <a:cs typeface="Times New Roman" panose="02020603050405020304" pitchFamily="18" charset="0"/>
            </a:endParaRPr>
          </a:p>
          <a:p>
            <a:endParaRPr lang="en-US" sz="7200" dirty="0">
              <a:latin typeface="Times New Roman" panose="02020603050405020304" pitchFamily="18" charset="0"/>
              <a:cs typeface="Times New Roman" panose="02020603050405020304" pitchFamily="18" charset="0"/>
            </a:endParaRPr>
          </a:p>
          <a:p>
            <a:endParaRPr lang="en-CC"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5116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9CD2D09-B1BB-4DF5-9E1C-3D21B21ED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20431"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3355637-BA71-4F63-94C9-E77BF81BDF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a:extLst>
              <a:ext uri="{FF2B5EF4-FFF2-40B4-BE49-F238E27FC236}">
                <a16:creationId xmlns:a16="http://schemas.microsoft.com/office/drawing/2014/main" id="{054900F4-2C87-4A89-BA76-F6D09BF813F1}"/>
              </a:ext>
            </a:extLst>
          </p:cNvPr>
          <p:cNvSpPr>
            <a:spLocks noGrp="1"/>
          </p:cNvSpPr>
          <p:nvPr>
            <p:ph type="title"/>
          </p:nvPr>
        </p:nvSpPr>
        <p:spPr>
          <a:xfrm>
            <a:off x="596627" y="-286768"/>
            <a:ext cx="4927062" cy="1905393"/>
          </a:xfrm>
        </p:spPr>
        <p:txBody>
          <a:bodyPr vert="horz" lIns="91440" tIns="45720" rIns="91440" bIns="45720" rtlCol="0" anchor="ctr">
            <a:normAutofit/>
          </a:bodyPr>
          <a:lstStyle/>
          <a:p>
            <a:r>
              <a:rPr lang="en-US" dirty="0">
                <a:solidFill>
                  <a:srgbClr val="000000"/>
                </a:solidFill>
                <a:latin typeface="Times New Roman" panose="02020603050405020304" pitchFamily="18" charset="0"/>
                <a:cs typeface="Times New Roman" panose="02020603050405020304" pitchFamily="18" charset="0"/>
              </a:rPr>
              <a:t>Context &amp; Background</a:t>
            </a:r>
          </a:p>
        </p:txBody>
      </p:sp>
      <p:sp>
        <p:nvSpPr>
          <p:cNvPr id="4" name="Rectangle 3">
            <a:extLst>
              <a:ext uri="{FF2B5EF4-FFF2-40B4-BE49-F238E27FC236}">
                <a16:creationId xmlns:a16="http://schemas.microsoft.com/office/drawing/2014/main" id="{48B40B60-154B-491A-921D-B3402E2EE279}"/>
              </a:ext>
            </a:extLst>
          </p:cNvPr>
          <p:cNvSpPr/>
          <p:nvPr/>
        </p:nvSpPr>
        <p:spPr>
          <a:xfrm>
            <a:off x="750627" y="2224585"/>
            <a:ext cx="5786651" cy="4642890"/>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b="1"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WORK-FAMILY CONFLICT</a:t>
            </a:r>
          </a:p>
          <a:p>
            <a:pPr indent="-228600">
              <a:lnSpc>
                <a:spcPct val="90000"/>
              </a:lnSpc>
              <a:spcAft>
                <a:spcPts val="600"/>
              </a:spcAft>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Unhealthy balance between work and family (</a:t>
            </a:r>
            <a:r>
              <a:rPr lang="en-US" sz="2000" dirty="0" err="1">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Fiksenbaum</a:t>
            </a: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 2014)</a:t>
            </a:r>
          </a:p>
          <a:p>
            <a:pPr lvl="1" indent="-228600">
              <a:lnSpc>
                <a:spcPct val="90000"/>
              </a:lnSpc>
              <a:spcAft>
                <a:spcPts val="600"/>
              </a:spcAft>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Work demands-long hours </a:t>
            </a:r>
          </a:p>
          <a:p>
            <a:pPr lvl="1" indent="-228600">
              <a:lnSpc>
                <a:spcPct val="90000"/>
              </a:lnSpc>
              <a:spcAft>
                <a:spcPts val="600"/>
              </a:spcAft>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Difficult work schedules</a:t>
            </a:r>
          </a:p>
          <a:p>
            <a:pPr lvl="1" indent="-228600">
              <a:lnSpc>
                <a:spcPct val="90000"/>
              </a:lnSpc>
              <a:spcAft>
                <a:spcPts val="600"/>
              </a:spcAft>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Family demands-family activities and parental roles</a:t>
            </a:r>
          </a:p>
          <a:p>
            <a:pPr marL="0" lvl="1" indent="-228600">
              <a:lnSpc>
                <a:spcPct val="90000"/>
              </a:lnSpc>
              <a:spcAft>
                <a:spcPts val="600"/>
              </a:spcAft>
              <a:buFont typeface="Arial" panose="020B0604020202020204" pitchFamily="34" charset="0"/>
              <a:buChar char="•"/>
            </a:pPr>
            <a:endParaRPr lang="en-US" sz="2000" dirty="0">
              <a:solidFill>
                <a:srgbClr val="000000"/>
              </a:solidFill>
              <a:effectLst>
                <a:outerShdw blurRad="50800" dist="38100" dir="2700000" algn="tl" rotWithShape="0">
                  <a:srgbClr val="000000">
                    <a:alpha val="48000"/>
                  </a:srgbClr>
                </a:outerShdw>
              </a:effectLst>
            </a:endParaRPr>
          </a:p>
          <a:p>
            <a:pPr lvl="0" indent="-228600">
              <a:lnSpc>
                <a:spcPct val="90000"/>
              </a:lnSpc>
              <a:buFont typeface="Arial" panose="020B0604020202020204" pitchFamily="34" charset="0"/>
              <a:buChar char="•"/>
            </a:pPr>
            <a:r>
              <a:rPr lang="en-US" sz="2000" b="1" dirty="0">
                <a:solidFill>
                  <a:srgbClr val="000000"/>
                </a:solidFill>
                <a:effectLst>
                  <a:outerShdw blurRad="50800" dist="38100" dir="2700000" algn="tl" rotWithShape="0">
                    <a:srgbClr val="000000">
                      <a:alpha val="48000"/>
                    </a:srgbClr>
                  </a:outerShdw>
                </a:effectLst>
              </a:rPr>
              <a:t>    </a:t>
            </a:r>
            <a:r>
              <a:rPr lang="en-US" sz="2000" b="1"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Time-based</a:t>
            </a:r>
          </a:p>
          <a:p>
            <a:pPr lvl="1" indent="-228600">
              <a:lnSpc>
                <a:spcPct val="90000"/>
              </a:lnSpc>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Work schedule interferes with home life </a:t>
            </a:r>
          </a:p>
          <a:p>
            <a:pPr marL="228600" lvl="1" indent="-228600">
              <a:lnSpc>
                <a:spcPct val="90000"/>
              </a:lnSpc>
              <a:buFont typeface="Arial" panose="020B0604020202020204" pitchFamily="34" charset="0"/>
              <a:buChar char="•"/>
            </a:pPr>
            <a:r>
              <a:rPr lang="en-US" sz="2000" b="1" dirty="0">
                <a:solidFill>
                  <a:srgbClr val="000000"/>
                </a:solidFill>
                <a:effectLst>
                  <a:outerShdw blurRad="50800" dist="38100" dir="2700000" algn="tl" rotWithShape="0">
                    <a:srgbClr val="000000">
                      <a:alpha val="48000"/>
                    </a:srgbClr>
                  </a:outerShdw>
                </a:effectLst>
              </a:rPr>
              <a:t>    </a:t>
            </a:r>
            <a:r>
              <a:rPr lang="en-US" sz="2000" b="1"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Strain-based</a:t>
            </a:r>
          </a:p>
          <a:p>
            <a:pPr marL="571500" lvl="1" indent="-228600">
              <a:lnSpc>
                <a:spcPct val="90000"/>
              </a:lnSpc>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Work demands and tensions = conflict at home</a:t>
            </a:r>
          </a:p>
          <a:p>
            <a:pPr lvl="0" indent="-228600">
              <a:lnSpc>
                <a:spcPct val="90000"/>
              </a:lnSpc>
              <a:buFont typeface="Arial" panose="020B0604020202020204" pitchFamily="34" charset="0"/>
              <a:buChar char="•"/>
            </a:pPr>
            <a:r>
              <a:rPr lang="en-US" sz="2000" b="1"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   Behavior-based</a:t>
            </a:r>
          </a:p>
          <a:p>
            <a:pPr lvl="1" indent="-228600">
              <a:lnSpc>
                <a:spcPct val="90000"/>
              </a:lnSpc>
              <a:buFont typeface="Arial" panose="020B0604020202020204" pitchFamily="34" charset="0"/>
              <a:buChar char="•"/>
            </a:pPr>
            <a:r>
              <a:rPr lang="en-US" sz="2000" dirty="0">
                <a:solidFill>
                  <a:srgbClr val="000000"/>
                </a:solidFill>
                <a:effectLst>
                  <a:outerShdw blurRad="50800" dist="38100" dir="2700000" algn="tl" rotWithShape="0">
                    <a:srgbClr val="000000">
                      <a:alpha val="48000"/>
                    </a:srgbClr>
                  </a:outerShdw>
                </a:effectLst>
                <a:latin typeface="Times New Roman" panose="02020603050405020304" pitchFamily="18" charset="0"/>
                <a:cs typeface="Times New Roman" panose="02020603050405020304" pitchFamily="18" charset="0"/>
              </a:rPr>
              <a:t>Demanding work behavior shows at home </a:t>
            </a:r>
          </a:p>
          <a:p>
            <a:pPr marL="228600" lvl="1" indent="-228600">
              <a:lnSpc>
                <a:spcPct val="90000"/>
              </a:lnSpc>
              <a:buFont typeface="Arial" panose="020B0604020202020204" pitchFamily="34" charset="0"/>
              <a:buChar char="•"/>
            </a:pPr>
            <a:endParaRPr lang="en-US" sz="2000" dirty="0">
              <a:solidFill>
                <a:srgbClr val="000000"/>
              </a:solidFill>
              <a:effectLst>
                <a:outerShdw blurRad="50800" dist="38100" dir="2700000" algn="tl" rotWithShape="0">
                  <a:srgbClr val="000000">
                    <a:alpha val="48000"/>
                  </a:srgbClr>
                </a:outerShdw>
              </a:effectLst>
            </a:endParaRPr>
          </a:p>
          <a:p>
            <a:pPr lvl="1" indent="-228600">
              <a:lnSpc>
                <a:spcPct val="90000"/>
              </a:lnSpc>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a:p>
            <a:pPr lvl="1" indent="-228600">
              <a:lnSpc>
                <a:spcPct val="90000"/>
              </a:lnSpc>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a:p>
            <a:pPr lvl="1" indent="-228600">
              <a:lnSpc>
                <a:spcPct val="90000"/>
              </a:lnSpc>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a:p>
            <a:pPr lvl="1" indent="-228600">
              <a:lnSpc>
                <a:spcPct val="90000"/>
              </a:lnSpc>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a:p>
            <a:pPr marL="0" lvl="1" indent="-228600">
              <a:lnSpc>
                <a:spcPct val="90000"/>
              </a:lnSpc>
              <a:spcAft>
                <a:spcPts val="600"/>
              </a:spcAft>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a:p>
            <a:pPr marL="685800" lvl="2" indent="-228600">
              <a:lnSpc>
                <a:spcPct val="90000"/>
              </a:lnSpc>
              <a:spcAft>
                <a:spcPts val="600"/>
              </a:spcAft>
              <a:buFont typeface="Arial" panose="020B0604020202020204" pitchFamily="34" charset="0"/>
              <a:buChar char="•"/>
            </a:pPr>
            <a:endParaRPr lang="en-US" sz="1400" dirty="0">
              <a:solidFill>
                <a:srgbClr val="000000"/>
              </a:solidFill>
              <a:effectLst>
                <a:outerShdw blurRad="50800" dist="38100" dir="2700000" algn="tl" rotWithShape="0">
                  <a:srgbClr val="000000">
                    <a:alpha val="48000"/>
                  </a:srgbClr>
                </a:outerShdw>
              </a:effectLst>
            </a:endParaRPr>
          </a:p>
        </p:txBody>
      </p:sp>
      <p:sp>
        <p:nvSpPr>
          <p:cNvPr id="14" name="Freeform 49">
            <a:extLst>
              <a:ext uri="{FF2B5EF4-FFF2-40B4-BE49-F238E27FC236}">
                <a16:creationId xmlns:a16="http://schemas.microsoft.com/office/drawing/2014/main" id="{967C29FE-FD32-4AFB-AD20-DBDF5864B2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13915"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0B76B076-7F16-4CAA-ACD1-66BF99DEB231}"/>
              </a:ext>
            </a:extLst>
          </p:cNvPr>
          <p:cNvPicPr>
            <a:picLocks noChangeAspect="1"/>
          </p:cNvPicPr>
          <p:nvPr/>
        </p:nvPicPr>
        <p:blipFill rotWithShape="1">
          <a:blip r:embed="rId4"/>
          <a:srcRect l="15782" r="19043" b="1"/>
          <a:stretch/>
        </p:blipFill>
        <p:spPr>
          <a:xfrm>
            <a:off x="6893318" y="770037"/>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Tree>
    <p:extLst>
      <p:ext uri="{BB962C8B-B14F-4D97-AF65-F5344CB8AC3E}">
        <p14:creationId xmlns:p14="http://schemas.microsoft.com/office/powerpoint/2010/main" val="4197559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21F60-1695-44EB-A2AE-E98C0E7B9576}"/>
              </a:ext>
            </a:extLst>
          </p:cNvPr>
          <p:cNvSpPr>
            <a:spLocks noGrp="1"/>
          </p:cNvSpPr>
          <p:nvPr>
            <p:ph type="title"/>
          </p:nvPr>
        </p:nvSpPr>
        <p:spPr>
          <a:xfrm>
            <a:off x="913795" y="-259079"/>
            <a:ext cx="10353762" cy="1645920"/>
          </a:xfrm>
        </p:spPr>
        <p:txBody>
          <a:bodyPr/>
          <a:lstStyle/>
          <a:p>
            <a:r>
              <a:rPr lang="en-US" dirty="0">
                <a:latin typeface="Times New Roman" panose="02020603050405020304" pitchFamily="18" charset="0"/>
                <a:cs typeface="Times New Roman" panose="02020603050405020304" pitchFamily="18" charset="0"/>
              </a:rPr>
              <a:t>REFERENCES</a:t>
            </a:r>
            <a:endParaRPr lang="en-CC"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B30C244-05BF-4561-A7AC-24B7D695B5D4}"/>
              </a:ext>
            </a:extLst>
          </p:cNvPr>
          <p:cNvSpPr>
            <a:spLocks noGrp="1"/>
          </p:cNvSpPr>
          <p:nvPr>
            <p:ph idx="1"/>
          </p:nvPr>
        </p:nvSpPr>
        <p:spPr>
          <a:xfrm>
            <a:off x="558800" y="914400"/>
            <a:ext cx="10708757" cy="5749306"/>
          </a:xfrm>
        </p:spPr>
        <p:txBody>
          <a:bodyPr>
            <a:normAutofit/>
          </a:bodyPr>
          <a:lstStyle/>
          <a:p>
            <a:pPr marL="457200" indent="-457200">
              <a:lnSpc>
                <a:spcPct val="100000"/>
              </a:lnSpc>
              <a:spcBef>
                <a:spcPts val="0"/>
              </a:spcBef>
              <a:spcAft>
                <a:spcPts val="600"/>
              </a:spcAft>
              <a:buNone/>
            </a:pPr>
            <a:r>
              <a:rPr lang="en-US" sz="1200" dirty="0" err="1">
                <a:effectLst/>
                <a:latin typeface="Times New Roman" panose="02020603050405020304" pitchFamily="18" charset="0"/>
                <a:cs typeface="Times New Roman" panose="02020603050405020304" pitchFamily="18" charset="0"/>
              </a:rPr>
              <a:t>Fiksenbaum</a:t>
            </a:r>
            <a:r>
              <a:rPr lang="en-US" sz="1200" dirty="0">
                <a:effectLst/>
                <a:latin typeface="Times New Roman" panose="02020603050405020304" pitchFamily="18" charset="0"/>
                <a:cs typeface="Times New Roman" panose="02020603050405020304" pitchFamily="18" charset="0"/>
              </a:rPr>
              <a:t>, L. M. (2014). Supportive work–family environments: implications for work–family conflict and well-being. </a:t>
            </a:r>
            <a:r>
              <a:rPr lang="en-US" sz="1200" i="1" dirty="0">
                <a:effectLst/>
                <a:latin typeface="Times New Roman" panose="02020603050405020304" pitchFamily="18" charset="0"/>
                <a:cs typeface="Times New Roman" panose="02020603050405020304" pitchFamily="18" charset="0"/>
              </a:rPr>
              <a:t>The International Journal of Human Resource Management</a:t>
            </a:r>
            <a:r>
              <a:rPr lang="en-US" sz="1200" dirty="0">
                <a:effectLst/>
                <a:latin typeface="Times New Roman" panose="02020603050405020304" pitchFamily="18" charset="0"/>
                <a:cs typeface="Times New Roman" panose="02020603050405020304" pitchFamily="18" charset="0"/>
              </a:rPr>
              <a:t>, </a:t>
            </a:r>
            <a:r>
              <a:rPr lang="en-US" sz="1200" i="1" dirty="0">
                <a:effectLst/>
                <a:latin typeface="Times New Roman" panose="02020603050405020304" pitchFamily="18" charset="0"/>
                <a:cs typeface="Times New Roman" panose="02020603050405020304" pitchFamily="18" charset="0"/>
              </a:rPr>
              <a:t>25</a:t>
            </a:r>
            <a:r>
              <a:rPr lang="en-US" sz="1200" dirty="0">
                <a:effectLst/>
                <a:latin typeface="Times New Roman" panose="02020603050405020304" pitchFamily="18" charset="0"/>
                <a:cs typeface="Times New Roman" panose="02020603050405020304" pitchFamily="18" charset="0"/>
              </a:rPr>
              <a:t>(5), 653-672. </a:t>
            </a: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Ghafoor, M., Ashraf, A., Sajjad, I., &amp; Azeem, M. (2014). Antecedents and consequences of work-family conflicts. </a:t>
            </a:r>
            <a:r>
              <a:rPr lang="en-US" sz="1200" i="1" dirty="0">
                <a:latin typeface="Times New Roman" panose="02020603050405020304" pitchFamily="18" charset="0"/>
                <a:cs typeface="Times New Roman" panose="02020603050405020304" pitchFamily="18" charset="0"/>
              </a:rPr>
              <a:t>European Journal of Business and Management</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6</a:t>
            </a:r>
            <a:r>
              <a:rPr lang="en-US" sz="1200" dirty="0">
                <a:latin typeface="Times New Roman" panose="02020603050405020304" pitchFamily="18" charset="0"/>
                <a:cs typeface="Times New Roman" panose="02020603050405020304" pitchFamily="18" charset="0"/>
              </a:rPr>
              <a:t>(4), 153-160.</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effectLst/>
                <a:latin typeface="Times New Roman" panose="02020603050405020304" pitchFamily="18" charset="0"/>
                <a:cs typeface="Times New Roman" panose="02020603050405020304" pitchFamily="18" charset="0"/>
              </a:rPr>
              <a:t>Griffin, J. D., &amp; Sun, I. Y. (2018). Do work-family conflict and resiliency mediate police stress and burnout: A study of state police officers. </a:t>
            </a:r>
            <a:r>
              <a:rPr lang="en-US" sz="1200" i="1" dirty="0">
                <a:effectLst/>
                <a:latin typeface="Times New Roman" panose="02020603050405020304" pitchFamily="18" charset="0"/>
                <a:cs typeface="Times New Roman" panose="02020603050405020304" pitchFamily="18" charset="0"/>
              </a:rPr>
              <a:t>American Journal of Criminal Justice</a:t>
            </a:r>
            <a:r>
              <a:rPr lang="en-US" sz="1200" dirty="0">
                <a:effectLst/>
                <a:latin typeface="Times New Roman" panose="02020603050405020304" pitchFamily="18" charset="0"/>
                <a:cs typeface="Times New Roman" panose="02020603050405020304" pitchFamily="18" charset="0"/>
              </a:rPr>
              <a:t>, 1-17. doi:10.1007/s12103-017-9401-y</a:t>
            </a:r>
          </a:p>
          <a:p>
            <a:pPr marL="0" indent="-457200">
              <a:lnSpc>
                <a:spcPct val="100000"/>
              </a:lnSpc>
              <a:spcBef>
                <a:spcPts val="0"/>
              </a:spcBef>
              <a:spcAft>
                <a:spcPts val="600"/>
              </a:spcAft>
              <a:buNone/>
            </a:pPr>
            <a:r>
              <a:rPr lang="en-US" sz="1200" dirty="0">
                <a:effectLst/>
                <a:latin typeface="Times New Roman" panose="02020603050405020304" pitchFamily="18" charset="0"/>
                <a:cs typeface="Times New Roman" panose="02020603050405020304" pitchFamily="18" charset="0"/>
              </a:rPr>
              <a:t>He, N., Zhao, J., &amp; Archbold, C. A. (2002). Gender and police stress: The convergent and divergent impact of work environment, work-family conflict, and stress </a:t>
            </a:r>
            <a:r>
              <a:rPr lang="en-US" sz="1200" dirty="0">
                <a:latin typeface="Times New Roman" panose="02020603050405020304" pitchFamily="18" charset="0"/>
                <a:cs typeface="Times New Roman" panose="02020603050405020304" pitchFamily="18" charset="0"/>
              </a:rPr>
              <a:t>              </a:t>
            </a:r>
          </a:p>
          <a:p>
            <a:pPr marL="0" indent="-457200">
              <a:lnSpc>
                <a:spcPct val="100000"/>
              </a:lnSpc>
              <a:spcBef>
                <a:spcPts val="0"/>
              </a:spcBef>
              <a:spcAft>
                <a:spcPts val="600"/>
              </a:spcAft>
              <a:buNone/>
            </a:pPr>
            <a:r>
              <a:rPr lang="en-US" sz="1200" dirty="0">
                <a:effectLst/>
                <a:latin typeface="Times New Roman" panose="02020603050405020304" pitchFamily="18" charset="0"/>
                <a:cs typeface="Times New Roman" panose="02020603050405020304" pitchFamily="18" charset="0"/>
              </a:rPr>
              <a:t>           coping mechanisms of female and male police officers. </a:t>
            </a:r>
            <a:r>
              <a:rPr lang="en-US" sz="1200" i="1" dirty="0">
                <a:effectLst/>
                <a:latin typeface="Times New Roman" panose="02020603050405020304" pitchFamily="18" charset="0"/>
                <a:cs typeface="Times New Roman" panose="02020603050405020304" pitchFamily="18" charset="0"/>
              </a:rPr>
              <a:t>Policing: An International Journal of Police Strategies &amp; Management</a:t>
            </a:r>
            <a:r>
              <a:rPr lang="en-US" sz="1200" dirty="0">
                <a:effectLst/>
                <a:latin typeface="Times New Roman" panose="02020603050405020304" pitchFamily="18" charset="0"/>
                <a:cs typeface="Times New Roman" panose="02020603050405020304" pitchFamily="18" charset="0"/>
              </a:rPr>
              <a:t>, </a:t>
            </a:r>
            <a:r>
              <a:rPr lang="en-US" sz="1200" i="1" dirty="0">
                <a:effectLst/>
                <a:latin typeface="Times New Roman" panose="02020603050405020304" pitchFamily="18" charset="0"/>
                <a:cs typeface="Times New Roman" panose="02020603050405020304" pitchFamily="18" charset="0"/>
              </a:rPr>
              <a:t>25</a:t>
            </a:r>
            <a:r>
              <a:rPr lang="en-US" sz="1200" dirty="0">
                <a:effectLst/>
                <a:latin typeface="Times New Roman" panose="02020603050405020304" pitchFamily="18" charset="0"/>
                <a:cs typeface="Times New Roman" panose="02020603050405020304" pitchFamily="18" charset="0"/>
              </a:rPr>
              <a:t>(4), 687-708. </a:t>
            </a:r>
          </a:p>
          <a:p>
            <a:pPr marL="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Lambert, E. G. (2001). To stay or quit: A review of the literature on correctional staff turnover. </a:t>
            </a:r>
            <a:r>
              <a:rPr lang="en-US" sz="1200" i="1" dirty="0">
                <a:latin typeface="Times New Roman" panose="02020603050405020304" pitchFamily="18" charset="0"/>
                <a:cs typeface="Times New Roman" panose="02020603050405020304" pitchFamily="18" charset="0"/>
              </a:rPr>
              <a:t>American Journal of Criminal Justice</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26</a:t>
            </a:r>
            <a:r>
              <a:rPr lang="en-US" sz="1200" dirty="0">
                <a:latin typeface="Times New Roman" panose="02020603050405020304" pitchFamily="18" charset="0"/>
                <a:cs typeface="Times New Roman" panose="02020603050405020304" pitchFamily="18" charset="0"/>
              </a:rPr>
              <a:t>(1), 61.</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Lambert, E., &amp; Hogan, N. (2009). The importance of job satisfaction and organizational commitment in shaping turnover intent: A test of a causal model. </a:t>
            </a:r>
            <a:r>
              <a:rPr lang="en-US" sz="1200" i="1" dirty="0">
                <a:latin typeface="Times New Roman" panose="02020603050405020304" pitchFamily="18" charset="0"/>
                <a:cs typeface="Times New Roman" panose="02020603050405020304" pitchFamily="18" charset="0"/>
              </a:rPr>
              <a:t>Criminal Justice Review</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34</a:t>
            </a:r>
            <a:r>
              <a:rPr lang="en-US" sz="1200" dirty="0">
                <a:latin typeface="Times New Roman" panose="02020603050405020304" pitchFamily="18" charset="0"/>
                <a:cs typeface="Times New Roman" panose="02020603050405020304" pitchFamily="18" charset="0"/>
              </a:rPr>
              <a:t>(1), 96-118.</a:t>
            </a: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Lambert, E. G., Qureshi, H., Frank, J., Keena, L. D., &amp; Hogan, N. L. (2017). The relationship of work-family conflict with job stress among Indian police officers: A research note. </a:t>
            </a:r>
            <a:r>
              <a:rPr lang="en-US" sz="1200" i="1" dirty="0">
                <a:latin typeface="Times New Roman" panose="02020603050405020304" pitchFamily="18" charset="0"/>
                <a:cs typeface="Times New Roman" panose="02020603050405020304" pitchFamily="18" charset="0"/>
              </a:rPr>
              <a:t>Police Practice and Research</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18</a:t>
            </a:r>
            <a:r>
              <a:rPr lang="en-US" sz="1200" dirty="0">
                <a:latin typeface="Times New Roman" panose="02020603050405020304" pitchFamily="18" charset="0"/>
                <a:cs typeface="Times New Roman" panose="02020603050405020304" pitchFamily="18" charset="0"/>
              </a:rPr>
              <a:t>(1), 37-48. </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Langan, D., Sanders, C. B., &amp; </a:t>
            </a:r>
            <a:r>
              <a:rPr lang="en-US" sz="1200" dirty="0" err="1">
                <a:latin typeface="Times New Roman" panose="02020603050405020304" pitchFamily="18" charset="0"/>
                <a:cs typeface="Times New Roman" panose="02020603050405020304" pitchFamily="18" charset="0"/>
              </a:rPr>
              <a:t>Agocs</a:t>
            </a:r>
            <a:r>
              <a:rPr lang="en-US" sz="1200" dirty="0">
                <a:latin typeface="Times New Roman" panose="02020603050405020304" pitchFamily="18" charset="0"/>
                <a:cs typeface="Times New Roman" panose="02020603050405020304" pitchFamily="18" charset="0"/>
              </a:rPr>
              <a:t>, T. (2017). Canadian police mothers and the boys' club: Pregnancy, maternity leave, and returning to work</a:t>
            </a:r>
            <a:r>
              <a:rPr lang="en-US" sz="1200" i="1" dirty="0">
                <a:latin typeface="Times New Roman" panose="02020603050405020304" pitchFamily="18" charset="0"/>
                <a:cs typeface="Times New Roman" panose="02020603050405020304" pitchFamily="18" charset="0"/>
              </a:rPr>
              <a:t>. Women &amp; Criminal Justice, 27</a:t>
            </a:r>
            <a:r>
              <a:rPr lang="en-US" sz="1200" dirty="0">
                <a:latin typeface="Times New Roman" panose="02020603050405020304" pitchFamily="18" charset="0"/>
                <a:cs typeface="Times New Roman" panose="02020603050405020304" pitchFamily="18" charset="0"/>
              </a:rPr>
              <a:t>(4), 235-249. </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Li, A., Shaffer, J., &amp; Bagger, J. (2015). The psychological well-being of disability caregivers: Examining the roles of family strain, family-to-work conflict, and perceived supervisor support. </a:t>
            </a:r>
            <a:r>
              <a:rPr lang="en-US" sz="1200" i="1" dirty="0">
                <a:latin typeface="Times New Roman" panose="02020603050405020304" pitchFamily="18" charset="0"/>
                <a:cs typeface="Times New Roman" panose="02020603050405020304" pitchFamily="18" charset="0"/>
              </a:rPr>
              <a:t>Journal of occupational health psychology</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20</a:t>
            </a:r>
            <a:r>
              <a:rPr lang="en-US" sz="1200" dirty="0">
                <a:latin typeface="Times New Roman" panose="02020603050405020304" pitchFamily="18" charset="0"/>
                <a:cs typeface="Times New Roman" panose="02020603050405020304" pitchFamily="18" charset="0"/>
              </a:rPr>
              <a:t>(1), 40. </a:t>
            </a: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Qureshi, H., Frank, J., Lambert, E. G., </a:t>
            </a:r>
            <a:r>
              <a:rPr lang="en-US" sz="1200" dirty="0" err="1">
                <a:latin typeface="Times New Roman" panose="02020603050405020304" pitchFamily="18" charset="0"/>
                <a:cs typeface="Times New Roman" panose="02020603050405020304" pitchFamily="18" charset="0"/>
              </a:rPr>
              <a:t>Klahm</a:t>
            </a:r>
            <a:r>
              <a:rPr lang="en-US" sz="1200" dirty="0">
                <a:latin typeface="Times New Roman" panose="02020603050405020304" pitchFamily="18" charset="0"/>
                <a:cs typeface="Times New Roman" panose="02020603050405020304" pitchFamily="18" charset="0"/>
              </a:rPr>
              <a:t>, C., &amp; Smith, B. (2017). </a:t>
            </a:r>
            <a:r>
              <a:rPr lang="en-US" sz="1200" dirty="0" err="1">
                <a:latin typeface="Times New Roman" panose="02020603050405020304" pitchFamily="18" charset="0"/>
                <a:cs typeface="Times New Roman" panose="02020603050405020304" pitchFamily="18" charset="0"/>
              </a:rPr>
              <a:t>Organisational</a:t>
            </a:r>
            <a:r>
              <a:rPr lang="en-US" sz="1200" dirty="0">
                <a:latin typeface="Times New Roman" panose="02020603050405020304" pitchFamily="18" charset="0"/>
                <a:cs typeface="Times New Roman" panose="02020603050405020304" pitchFamily="18" charset="0"/>
              </a:rPr>
              <a:t> justice’s relationship with job satisfaction and </a:t>
            </a:r>
            <a:r>
              <a:rPr lang="en-US" sz="1200" dirty="0" err="1">
                <a:latin typeface="Times New Roman" panose="02020603050405020304" pitchFamily="18" charset="0"/>
                <a:cs typeface="Times New Roman" panose="02020603050405020304" pitchFamily="18" charset="0"/>
              </a:rPr>
              <a:t>organisational</a:t>
            </a:r>
            <a:r>
              <a:rPr lang="en-US" sz="1200" dirty="0">
                <a:latin typeface="Times New Roman" panose="02020603050405020304" pitchFamily="18" charset="0"/>
                <a:cs typeface="Times New Roman" panose="02020603050405020304" pitchFamily="18" charset="0"/>
              </a:rPr>
              <a:t> commitment among Indian police. </a:t>
            </a:r>
            <a:r>
              <a:rPr lang="en-US" sz="1200" i="1" dirty="0">
                <a:latin typeface="Times New Roman" panose="02020603050405020304" pitchFamily="18" charset="0"/>
                <a:cs typeface="Times New Roman" panose="02020603050405020304" pitchFamily="18" charset="0"/>
              </a:rPr>
              <a:t>The Police Journal</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90</a:t>
            </a:r>
            <a:r>
              <a:rPr lang="en-US" sz="1200" dirty="0">
                <a:latin typeface="Times New Roman" panose="02020603050405020304" pitchFamily="18" charset="0"/>
                <a:cs typeface="Times New Roman" panose="02020603050405020304" pitchFamily="18" charset="0"/>
              </a:rPr>
              <a:t>(1), 3-23.</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Sager, J. K., </a:t>
            </a:r>
            <a:r>
              <a:rPr lang="en-US" sz="1200" dirty="0" err="1">
                <a:latin typeface="Times New Roman" panose="02020603050405020304" pitchFamily="18" charset="0"/>
                <a:cs typeface="Times New Roman" panose="02020603050405020304" pitchFamily="18" charset="0"/>
              </a:rPr>
              <a:t>Griffeth</a:t>
            </a:r>
            <a:r>
              <a:rPr lang="en-US" sz="1200" dirty="0">
                <a:latin typeface="Times New Roman" panose="02020603050405020304" pitchFamily="18" charset="0"/>
                <a:cs typeface="Times New Roman" panose="02020603050405020304" pitchFamily="18" charset="0"/>
              </a:rPr>
              <a:t>, R. W., &amp; </a:t>
            </a:r>
            <a:r>
              <a:rPr lang="en-US" sz="1200" dirty="0" err="1">
                <a:latin typeface="Times New Roman" panose="02020603050405020304" pitchFamily="18" charset="0"/>
                <a:cs typeface="Times New Roman" panose="02020603050405020304" pitchFamily="18" charset="0"/>
              </a:rPr>
              <a:t>Hom</a:t>
            </a:r>
            <a:r>
              <a:rPr lang="en-US" sz="1200" dirty="0">
                <a:latin typeface="Times New Roman" panose="02020603050405020304" pitchFamily="18" charset="0"/>
                <a:cs typeface="Times New Roman" panose="02020603050405020304" pitchFamily="18" charset="0"/>
              </a:rPr>
              <a:t>, P. W. (1998). A comparison of structural models representing turnover cognitions. </a:t>
            </a:r>
            <a:r>
              <a:rPr lang="en-US" sz="1200" i="1" dirty="0">
                <a:latin typeface="Times New Roman" panose="02020603050405020304" pitchFamily="18" charset="0"/>
                <a:cs typeface="Times New Roman" panose="02020603050405020304" pitchFamily="18" charset="0"/>
              </a:rPr>
              <a:t>Journal of Vocational Behavior,</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53</a:t>
            </a:r>
            <a:r>
              <a:rPr lang="en-US" sz="1200" dirty="0">
                <a:latin typeface="Times New Roman" panose="02020603050405020304" pitchFamily="18" charset="0"/>
                <a:cs typeface="Times New Roman" panose="02020603050405020304" pitchFamily="18" charset="0"/>
              </a:rPr>
              <a:t>(2), 254-273.</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Schuck, A. M., &amp; Rabe-Hemp, C. E. (2018). Investing in people: Salary and turnover in policing. </a:t>
            </a:r>
            <a:r>
              <a:rPr lang="en-US" sz="1200" i="1" dirty="0">
                <a:latin typeface="Times New Roman" panose="02020603050405020304" pitchFamily="18" charset="0"/>
                <a:cs typeface="Times New Roman" panose="02020603050405020304" pitchFamily="18" charset="0"/>
              </a:rPr>
              <a:t>Policing: An International Journal of Police Strategies &amp; Management, 41</a:t>
            </a:r>
            <a:r>
              <a:rPr lang="en-US" sz="1200" dirty="0">
                <a:latin typeface="Times New Roman" panose="02020603050405020304" pitchFamily="18" charset="0"/>
                <a:cs typeface="Times New Roman" panose="02020603050405020304" pitchFamily="18" charset="0"/>
              </a:rPr>
              <a:t>(1), 113-128.</a:t>
            </a:r>
            <a:endParaRPr lang="en-CC" sz="1200" dirty="0">
              <a:latin typeface="Times New Roman" panose="02020603050405020304" pitchFamily="18" charset="0"/>
              <a:cs typeface="Times New Roman" panose="02020603050405020304" pitchFamily="18" charset="0"/>
            </a:endParaRPr>
          </a:p>
          <a:p>
            <a:pPr marL="457200" indent="-457200">
              <a:lnSpc>
                <a:spcPct val="100000"/>
              </a:lnSpc>
              <a:spcBef>
                <a:spcPts val="0"/>
              </a:spcBef>
              <a:spcAft>
                <a:spcPts val="600"/>
              </a:spcAft>
              <a:buNone/>
            </a:pPr>
            <a:r>
              <a:rPr lang="en-US" sz="1200" dirty="0">
                <a:latin typeface="Times New Roman" panose="02020603050405020304" pitchFamily="18" charset="0"/>
                <a:cs typeface="Times New Roman" panose="02020603050405020304" pitchFamily="18" charset="0"/>
              </a:rPr>
              <a:t>Thomas, L. T., &amp; </a:t>
            </a:r>
            <a:r>
              <a:rPr lang="en-US" sz="1200" dirty="0" err="1">
                <a:latin typeface="Times New Roman" panose="02020603050405020304" pitchFamily="18" charset="0"/>
                <a:cs typeface="Times New Roman" panose="02020603050405020304" pitchFamily="18" charset="0"/>
              </a:rPr>
              <a:t>Ganster</a:t>
            </a:r>
            <a:r>
              <a:rPr lang="en-US" sz="1200" dirty="0">
                <a:latin typeface="Times New Roman" panose="02020603050405020304" pitchFamily="18" charset="0"/>
                <a:cs typeface="Times New Roman" panose="02020603050405020304" pitchFamily="18" charset="0"/>
              </a:rPr>
              <a:t>, D. C. (1995). Impact of family-supportive work variables on work-family conflict and strain: A control perspective. </a:t>
            </a:r>
            <a:r>
              <a:rPr lang="en-US" sz="1200" i="1" dirty="0">
                <a:latin typeface="Times New Roman" panose="02020603050405020304" pitchFamily="18" charset="0"/>
                <a:cs typeface="Times New Roman" panose="02020603050405020304" pitchFamily="18" charset="0"/>
              </a:rPr>
              <a:t>Journal of applied psychology</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80</a:t>
            </a:r>
            <a:r>
              <a:rPr lang="en-US" sz="1200" dirty="0">
                <a:latin typeface="Times New Roman" panose="02020603050405020304" pitchFamily="18" charset="0"/>
                <a:cs typeface="Times New Roman" panose="02020603050405020304" pitchFamily="18" charset="0"/>
              </a:rPr>
              <a:t>(1), 6.</a:t>
            </a:r>
            <a:endParaRPr lang="en-CC" sz="1200" dirty="0">
              <a:latin typeface="Times New Roman" panose="02020603050405020304" pitchFamily="18" charset="0"/>
              <a:cs typeface="Times New Roman" panose="02020603050405020304" pitchFamily="18" charset="0"/>
            </a:endParaRPr>
          </a:p>
          <a:p>
            <a:pPr marL="457200" indent="-457200">
              <a:lnSpc>
                <a:spcPct val="200000"/>
              </a:lnSpc>
              <a:spcBef>
                <a:spcPts val="0"/>
              </a:spcBef>
              <a:spcAft>
                <a:spcPts val="600"/>
              </a:spcAft>
              <a:buNone/>
            </a:pPr>
            <a:endParaRPr lang="en-CC" sz="1200" dirty="0">
              <a:effectLst/>
              <a:latin typeface="Times New Roman" panose="02020603050405020304" pitchFamily="18" charset="0"/>
              <a:cs typeface="Times New Roman" panose="02020603050405020304" pitchFamily="18" charset="0"/>
            </a:endParaRPr>
          </a:p>
          <a:p>
            <a:pPr marL="457200" indent="-457200">
              <a:lnSpc>
                <a:spcPct val="200000"/>
              </a:lnSpc>
              <a:spcBef>
                <a:spcPts val="0"/>
              </a:spcBef>
              <a:buNone/>
            </a:pPr>
            <a:endParaRPr lang="en-CC" sz="1600" dirty="0">
              <a:effectLst/>
              <a:latin typeface="Times New Roman" panose="02020603050405020304" pitchFamily="18" charset="0"/>
              <a:cs typeface="Times New Roman" panose="02020603050405020304" pitchFamily="18" charset="0"/>
            </a:endParaRPr>
          </a:p>
          <a:p>
            <a:pPr marL="0" indent="0">
              <a:buNone/>
            </a:pPr>
            <a:endParaRPr lang="en-CC" dirty="0"/>
          </a:p>
        </p:txBody>
      </p:sp>
    </p:spTree>
    <p:extLst>
      <p:ext uri="{BB962C8B-B14F-4D97-AF65-F5344CB8AC3E}">
        <p14:creationId xmlns:p14="http://schemas.microsoft.com/office/powerpoint/2010/main" val="591385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48C4C6F-5746-4494-9523-052A06D1CD01}"/>
              </a:ext>
            </a:extLst>
          </p:cNvPr>
          <p:cNvSpPr>
            <a:spLocks noGrp="1"/>
          </p:cNvSpPr>
          <p:nvPr>
            <p:ph type="title"/>
          </p:nvPr>
        </p:nvSpPr>
        <p:spPr>
          <a:xfrm>
            <a:off x="640079" y="2053641"/>
            <a:ext cx="3669161" cy="2760098"/>
          </a:xfrm>
        </p:spPr>
        <p:txBody>
          <a:bodyPr>
            <a:normAutofit/>
          </a:bodyPr>
          <a:lstStyle/>
          <a:p>
            <a:r>
              <a:rPr lang="en-US" dirty="0">
                <a:solidFill>
                  <a:srgbClr val="FFFFFF"/>
                </a:solidFill>
                <a:latin typeface="Times New Roman" panose="02020603050405020304" pitchFamily="18" charset="0"/>
                <a:cs typeface="Times New Roman" panose="02020603050405020304" pitchFamily="18" charset="0"/>
              </a:rPr>
              <a:t>PROBLEM STATEMENT</a:t>
            </a:r>
            <a:endParaRPr lang="en-CC"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C819944-8BB2-4E6A-A4A5-F01F1BE6858C}"/>
              </a:ext>
            </a:extLst>
          </p:cNvPr>
          <p:cNvSpPr>
            <a:spLocks noGrp="1"/>
          </p:cNvSpPr>
          <p:nvPr>
            <p:ph idx="1"/>
          </p:nvPr>
        </p:nvSpPr>
        <p:spPr>
          <a:xfrm>
            <a:off x="5472751" y="600501"/>
            <a:ext cx="6079169" cy="5936777"/>
          </a:xfrm>
        </p:spPr>
        <p:txBody>
          <a:bodyPr anchor="ctr">
            <a:normAutofit lnSpcReduction="10000"/>
          </a:bodyPr>
          <a:lstStyle/>
          <a:p>
            <a:pPr marL="0" indent="0">
              <a:buNone/>
            </a:pPr>
            <a:r>
              <a:rPr lang="en-US" sz="2000" dirty="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-Demands of the job cause strain (psychological/physiological reactions to stress) (Griffin &amp; Sun (2018)</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-Work-family conflict may be a work-place factor that contributes to the level of stress for officers. (Lambert, Qureshi, Frank, Keena &amp; Hogan (2017)</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-Family disputes</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-Responding to felony in 			progress</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-Fellow officers not 				doing their job</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-Making critical 				decisions</a:t>
            </a:r>
          </a:p>
          <a:p>
            <a:pPr marL="0" indent="0">
              <a:buNone/>
            </a:pPr>
            <a:r>
              <a:rPr lang="en-US" sz="2400" dirty="0">
                <a:solidFill>
                  <a:srgbClr val="000000"/>
                </a:solidFill>
                <a:latin typeface="Times New Roman" panose="02020603050405020304" pitchFamily="18" charset="0"/>
                <a:cs typeface="Times New Roman" panose="02020603050405020304" pitchFamily="18" charset="0"/>
              </a:rPr>
              <a:t>			-Insufficient manpower 			</a:t>
            </a:r>
            <a:endParaRPr lang="en-CC" sz="2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7281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8872A36-C360-4100-830E-2CFC29EB6B93}"/>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Times New Roman" panose="02020603050405020304" pitchFamily="18" charset="0"/>
                <a:cs typeface="Times New Roman" panose="02020603050405020304" pitchFamily="18" charset="0"/>
              </a:rPr>
              <a:t>PURPOSE</a:t>
            </a:r>
            <a:endParaRPr lang="en-CC" sz="40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C95CB35-8B9E-44DA-A57E-A52687FBC6E8}"/>
              </a:ext>
            </a:extLst>
          </p:cNvPr>
          <p:cNvSpPr>
            <a:spLocks noGrp="1"/>
          </p:cNvSpPr>
          <p:nvPr>
            <p:ph idx="1"/>
          </p:nvPr>
        </p:nvSpPr>
        <p:spPr>
          <a:xfrm>
            <a:off x="1179226" y="3092970"/>
            <a:ext cx="9833548" cy="2693976"/>
          </a:xfrm>
        </p:spPr>
        <p:txBody>
          <a:bodyPr>
            <a:normAutofit/>
          </a:bodyPr>
          <a:lstStyle/>
          <a:p>
            <a:pPr marL="0" indent="0">
              <a:buNone/>
            </a:pPr>
            <a:r>
              <a:rPr lang="en-US" dirty="0">
                <a:solidFill>
                  <a:srgbClr val="000000"/>
                </a:solidFill>
                <a:latin typeface="Times New Roman" panose="02020603050405020304" pitchFamily="18" charset="0"/>
                <a:cs typeface="Times New Roman" panose="02020603050405020304" pitchFamily="18" charset="0"/>
              </a:rPr>
              <a:t>The purpose of this study is to explore the relationship between work-family conflict and the retention of police officers in order to inform law enforcement agencies and potentially lessen the number of police officers leaving law enforcement.</a:t>
            </a:r>
            <a:endParaRPr lang="en-CC"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7097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69BEFE0-50E0-4BA1-8857-50E178702E4C}"/>
              </a:ext>
            </a:extLst>
          </p:cNvPr>
          <p:cNvSpPr>
            <a:spLocks noGrp="1"/>
          </p:cNvSpPr>
          <p:nvPr>
            <p:ph type="title"/>
          </p:nvPr>
        </p:nvSpPr>
        <p:spPr>
          <a:xfrm>
            <a:off x="640079" y="2053641"/>
            <a:ext cx="3669161" cy="2760098"/>
          </a:xfrm>
        </p:spPr>
        <p:txBody>
          <a:bodyPr>
            <a:normAutofit/>
          </a:bodyPr>
          <a:lstStyle/>
          <a:p>
            <a:r>
              <a:rPr lang="en-US" dirty="0">
                <a:solidFill>
                  <a:srgbClr val="FFFFFF"/>
                </a:solidFill>
                <a:latin typeface="Times New Roman" panose="02020603050405020304" pitchFamily="18" charset="0"/>
                <a:cs typeface="Times New Roman" panose="02020603050405020304" pitchFamily="18" charset="0"/>
              </a:rPr>
              <a:t>REVIEW OF LITERATURE</a:t>
            </a:r>
            <a:endParaRPr lang="en-CC"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052E695-D9FC-4D99-8E9D-71B24EE6ADED}"/>
              </a:ext>
            </a:extLst>
          </p:cNvPr>
          <p:cNvSpPr>
            <a:spLocks noGrp="1"/>
          </p:cNvSpPr>
          <p:nvPr>
            <p:ph idx="1"/>
          </p:nvPr>
        </p:nvSpPr>
        <p:spPr>
          <a:xfrm>
            <a:off x="6082111" y="801866"/>
            <a:ext cx="5314547" cy="5817298"/>
          </a:xfrm>
        </p:spPr>
        <p:txBody>
          <a:bodyPr anchor="ctr">
            <a:normAutofit/>
          </a:bodyPr>
          <a:lstStyle/>
          <a:p>
            <a:pPr marL="0" indent="0">
              <a:buNone/>
            </a:pPr>
            <a:r>
              <a:rPr lang="en-US" sz="2200" b="1" dirty="0">
                <a:solidFill>
                  <a:srgbClr val="000000"/>
                </a:solidFill>
                <a:latin typeface="Times New Roman" panose="02020603050405020304" pitchFamily="18" charset="0"/>
                <a:cs typeface="Times New Roman" panose="02020603050405020304" pitchFamily="18" charset="0"/>
              </a:rPr>
              <a:t>Job satisfaction</a:t>
            </a:r>
          </a:p>
          <a:p>
            <a:r>
              <a:rPr lang="en-US" sz="2200" dirty="0">
                <a:solidFill>
                  <a:srgbClr val="000000"/>
                </a:solidFill>
                <a:latin typeface="Times New Roman" panose="02020603050405020304" pitchFamily="18" charset="0"/>
                <a:cs typeface="Times New Roman" panose="02020603050405020304" pitchFamily="18" charset="0"/>
              </a:rPr>
              <a:t>Fairness within the organization results in positive feelings and higher job satisfaction </a:t>
            </a:r>
            <a:r>
              <a:rPr lang="en-US" sz="1400" dirty="0" err="1">
                <a:solidFill>
                  <a:srgbClr val="000000"/>
                </a:solidFill>
                <a:latin typeface="Times New Roman" panose="02020603050405020304" pitchFamily="18" charset="0"/>
                <a:cs typeface="Times New Roman" panose="02020603050405020304" pitchFamily="18" charset="0"/>
              </a:rPr>
              <a:t>Quershi</a:t>
            </a:r>
            <a:r>
              <a:rPr lang="en-US" sz="1400" dirty="0">
                <a:solidFill>
                  <a:srgbClr val="000000"/>
                </a:solidFill>
                <a:latin typeface="Times New Roman" panose="02020603050405020304" pitchFamily="18" charset="0"/>
                <a:cs typeface="Times New Roman" panose="02020603050405020304" pitchFamily="18" charset="0"/>
              </a:rPr>
              <a:t>, Frank, Lambert, </a:t>
            </a:r>
            <a:r>
              <a:rPr lang="en-US" sz="1400" dirty="0" err="1">
                <a:solidFill>
                  <a:srgbClr val="000000"/>
                </a:solidFill>
                <a:latin typeface="Times New Roman" panose="02020603050405020304" pitchFamily="18" charset="0"/>
                <a:cs typeface="Times New Roman" panose="02020603050405020304" pitchFamily="18" charset="0"/>
              </a:rPr>
              <a:t>Klahm</a:t>
            </a:r>
            <a:r>
              <a:rPr lang="en-US" sz="1400" dirty="0">
                <a:solidFill>
                  <a:srgbClr val="000000"/>
                </a:solidFill>
                <a:latin typeface="Times New Roman" panose="02020603050405020304" pitchFamily="18" charset="0"/>
                <a:cs typeface="Times New Roman" panose="02020603050405020304" pitchFamily="18" charset="0"/>
              </a:rPr>
              <a:t> &amp; Smith (2017)</a:t>
            </a:r>
          </a:p>
          <a:p>
            <a:pPr marL="0" indent="0">
              <a:buNone/>
            </a:pPr>
            <a:r>
              <a:rPr lang="en-US" sz="2200" b="1" dirty="0">
                <a:solidFill>
                  <a:srgbClr val="000000"/>
                </a:solidFill>
                <a:latin typeface="Times New Roman" panose="02020603050405020304" pitchFamily="18" charset="0"/>
                <a:cs typeface="Times New Roman" panose="02020603050405020304" pitchFamily="18" charset="0"/>
              </a:rPr>
              <a:t>Unique employment	</a:t>
            </a:r>
            <a:r>
              <a:rPr lang="en-US" sz="2200" dirty="0">
                <a:solidFill>
                  <a:srgbClr val="000000"/>
                </a:solidFill>
                <a:latin typeface="Times New Roman" panose="02020603050405020304" pitchFamily="18" charset="0"/>
                <a:cs typeface="Times New Roman" panose="02020603050405020304" pitchFamily="18" charset="0"/>
              </a:rPr>
              <a:t>			</a:t>
            </a:r>
          </a:p>
          <a:p>
            <a:r>
              <a:rPr lang="en-US" sz="2200" dirty="0">
                <a:solidFill>
                  <a:srgbClr val="000000"/>
                </a:solidFill>
                <a:latin typeface="Times New Roman" panose="02020603050405020304" pitchFamily="18" charset="0"/>
                <a:cs typeface="Times New Roman" panose="02020603050405020304" pitchFamily="18" charset="0"/>
              </a:rPr>
              <a:t>Violent/unpredictable incidents</a:t>
            </a:r>
          </a:p>
          <a:p>
            <a:r>
              <a:rPr lang="en-US" sz="2200" dirty="0">
                <a:solidFill>
                  <a:srgbClr val="000000"/>
                </a:solidFill>
                <a:latin typeface="Times New Roman" panose="02020603050405020304" pitchFamily="18" charset="0"/>
                <a:cs typeface="Times New Roman" panose="02020603050405020304" pitchFamily="18" charset="0"/>
              </a:rPr>
              <a:t>Bureaucracy					</a:t>
            </a:r>
          </a:p>
          <a:p>
            <a:r>
              <a:rPr lang="en-US" sz="2200" dirty="0">
                <a:solidFill>
                  <a:srgbClr val="000000"/>
                </a:solidFill>
                <a:latin typeface="Times New Roman" panose="02020603050405020304" pitchFamily="18" charset="0"/>
                <a:cs typeface="Times New Roman" panose="02020603050405020304" pitchFamily="18" charset="0"/>
              </a:rPr>
              <a:t>Work-family relationships		</a:t>
            </a:r>
          </a:p>
          <a:p>
            <a:r>
              <a:rPr lang="en-US" sz="2200" dirty="0">
                <a:solidFill>
                  <a:srgbClr val="000000"/>
                </a:solidFill>
                <a:latin typeface="Times New Roman" panose="02020603050405020304" pitchFamily="18" charset="0"/>
                <a:cs typeface="Times New Roman" panose="02020603050405020304" pitchFamily="18" charset="0"/>
              </a:rPr>
              <a:t>Coping mechanisms</a:t>
            </a:r>
          </a:p>
          <a:p>
            <a:pPr marL="0" indent="0">
              <a:buNone/>
            </a:pPr>
            <a:r>
              <a:rPr lang="en-US" sz="1400" dirty="0">
                <a:solidFill>
                  <a:srgbClr val="000000"/>
                </a:solidFill>
                <a:latin typeface="Times New Roman" panose="02020603050405020304" pitchFamily="18" charset="0"/>
                <a:cs typeface="Times New Roman" panose="02020603050405020304" pitchFamily="18" charset="0"/>
              </a:rPr>
              <a:t>	He, Zhao &amp; Archbold (2002)</a:t>
            </a:r>
            <a:endParaRPr lang="en-CC" sz="1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1247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4381449-9ADC-4EB6-A229-0755570BE1EB}"/>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Times New Roman" panose="02020603050405020304" pitchFamily="18" charset="0"/>
                <a:cs typeface="Times New Roman" panose="02020603050405020304" pitchFamily="18" charset="0"/>
              </a:rPr>
              <a:t>REVIEW OF LITERATURE</a:t>
            </a:r>
            <a:endParaRPr lang="en-CC" sz="4000"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DEE9938-1CE3-4D00-A2CF-8D330DC0970F}"/>
              </a:ext>
            </a:extLst>
          </p:cNvPr>
          <p:cNvSpPr>
            <a:spLocks noGrp="1"/>
          </p:cNvSpPr>
          <p:nvPr>
            <p:ph idx="1"/>
          </p:nvPr>
        </p:nvSpPr>
        <p:spPr>
          <a:xfrm>
            <a:off x="977900" y="2442949"/>
            <a:ext cx="10401299" cy="4122951"/>
          </a:xfrm>
        </p:spPr>
        <p:txBody>
          <a:bodyPr>
            <a:normAutofit/>
          </a:bodyPr>
          <a:lstStyle/>
          <a:p>
            <a:r>
              <a:rPr lang="en-US" sz="2000" dirty="0">
                <a:solidFill>
                  <a:srgbClr val="000000"/>
                </a:solidFill>
                <a:latin typeface="Times New Roman" panose="02020603050405020304" pitchFamily="18" charset="0"/>
                <a:cs typeface="Times New Roman" panose="02020603050405020304" pitchFamily="18" charset="0"/>
              </a:rPr>
              <a:t>TURNOVER</a:t>
            </a:r>
          </a:p>
          <a:p>
            <a:pPr lvl="1"/>
            <a:r>
              <a:rPr lang="en-US" sz="2000" dirty="0">
                <a:solidFill>
                  <a:srgbClr val="000000"/>
                </a:solidFill>
                <a:latin typeface="Times New Roman" panose="02020603050405020304" pitchFamily="18" charset="0"/>
                <a:cs typeface="Times New Roman" panose="02020603050405020304" pitchFamily="18" charset="0"/>
              </a:rPr>
              <a:t>Work environment &amp; job satisfaction affect turnover intention (Lambert &amp; Hogan, 2009)</a:t>
            </a:r>
          </a:p>
          <a:p>
            <a:pPr lvl="1"/>
            <a:r>
              <a:rPr lang="en-US" sz="2000" dirty="0">
                <a:solidFill>
                  <a:srgbClr val="000000"/>
                </a:solidFill>
                <a:latin typeface="Times New Roman" panose="02020603050405020304" pitchFamily="18" charset="0"/>
                <a:cs typeface="Times New Roman" panose="02020603050405020304" pitchFamily="18" charset="0"/>
              </a:rPr>
              <a:t>Turnover beneficial but economically costly (Schuck &amp; Rabe-Hemp, 2018)</a:t>
            </a:r>
          </a:p>
          <a:p>
            <a:pPr marL="0" indent="0">
              <a:buNone/>
            </a:pPr>
            <a:endParaRPr lang="en-US" sz="2000" dirty="0">
              <a:solidFill>
                <a:srgbClr val="000000"/>
              </a:solidFill>
              <a:latin typeface="Times New Roman" panose="02020603050405020304" pitchFamily="18" charset="0"/>
              <a:cs typeface="Times New Roman" panose="02020603050405020304" pitchFamily="18" charset="0"/>
            </a:endParaRPr>
          </a:p>
          <a:p>
            <a:r>
              <a:rPr lang="en-US" sz="2000" dirty="0">
                <a:solidFill>
                  <a:srgbClr val="000000"/>
                </a:solidFill>
                <a:latin typeface="Times New Roman" panose="02020603050405020304" pitchFamily="18" charset="0"/>
                <a:cs typeface="Times New Roman" panose="02020603050405020304" pitchFamily="18" charset="0"/>
              </a:rPr>
              <a:t>RETENTION</a:t>
            </a:r>
          </a:p>
          <a:p>
            <a:pPr lvl="1"/>
            <a:r>
              <a:rPr lang="en-US" sz="2000" dirty="0">
                <a:solidFill>
                  <a:srgbClr val="000000"/>
                </a:solidFill>
                <a:latin typeface="Times New Roman" panose="02020603050405020304" pitchFamily="18" charset="0"/>
                <a:cs typeface="Times New Roman" panose="02020603050405020304" pitchFamily="18" charset="0"/>
              </a:rPr>
              <a:t>Higher salaries allow police agencies to retain officers  (Schuck &amp; Rabe-Hemp, 2018)</a:t>
            </a:r>
          </a:p>
          <a:p>
            <a:pPr lvl="1"/>
            <a:r>
              <a:rPr lang="en-US" sz="2000" dirty="0">
                <a:solidFill>
                  <a:srgbClr val="000000"/>
                </a:solidFill>
                <a:latin typeface="Times New Roman" panose="02020603050405020304" pitchFamily="18" charset="0"/>
                <a:cs typeface="Times New Roman" panose="02020603050405020304" pitchFamily="18" charset="0"/>
              </a:rPr>
              <a:t>Men disgruntled (</a:t>
            </a:r>
            <a:r>
              <a:rPr lang="en-US" sz="2000" dirty="0" err="1">
                <a:solidFill>
                  <a:srgbClr val="000000"/>
                </a:solidFill>
                <a:latin typeface="Times New Roman" panose="02020603050405020304" pitchFamily="18" charset="0"/>
                <a:cs typeface="Times New Roman" panose="02020603050405020304" pitchFamily="18" charset="0"/>
              </a:rPr>
              <a:t>Langan</a:t>
            </a:r>
            <a:r>
              <a:rPr lang="en-US" sz="2000" dirty="0">
                <a:solidFill>
                  <a:srgbClr val="000000"/>
                </a:solidFill>
                <a:latin typeface="Times New Roman" panose="02020603050405020304" pitchFamily="18" charset="0"/>
                <a:cs typeface="Times New Roman" panose="02020603050405020304" pitchFamily="18" charset="0"/>
              </a:rPr>
              <a:t>, Sanders &amp; </a:t>
            </a:r>
            <a:r>
              <a:rPr lang="en-US" sz="2000" dirty="0" err="1">
                <a:solidFill>
                  <a:srgbClr val="000000"/>
                </a:solidFill>
                <a:latin typeface="Times New Roman" panose="02020603050405020304" pitchFamily="18" charset="0"/>
                <a:cs typeface="Times New Roman" panose="02020603050405020304" pitchFamily="18" charset="0"/>
              </a:rPr>
              <a:t>Agoc</a:t>
            </a:r>
            <a:r>
              <a:rPr lang="en-US" sz="2000" dirty="0">
                <a:solidFill>
                  <a:srgbClr val="000000"/>
                </a:solidFill>
                <a:latin typeface="Times New Roman" panose="02020603050405020304" pitchFamily="18" charset="0"/>
                <a:cs typeface="Times New Roman" panose="02020603050405020304" pitchFamily="18" charset="0"/>
              </a:rPr>
              <a:t>, 2017)</a:t>
            </a:r>
          </a:p>
          <a:p>
            <a:pPr lvl="1"/>
            <a:r>
              <a:rPr lang="en-US" sz="2000" dirty="0">
                <a:solidFill>
                  <a:srgbClr val="000000"/>
                </a:solidFill>
                <a:latin typeface="Times New Roman" panose="02020603050405020304" pitchFamily="18" charset="0"/>
                <a:cs typeface="Times New Roman" panose="02020603050405020304" pitchFamily="18" charset="0"/>
              </a:rPr>
              <a:t>Women have family issues</a:t>
            </a:r>
            <a:endParaRPr lang="en-CC" sz="20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7467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B3CABCF-8725-45D4-B3DF-B1A9E00A566A}"/>
              </a:ext>
            </a:extLst>
          </p:cNvPr>
          <p:cNvSpPr>
            <a:spLocks noGrp="1"/>
          </p:cNvSpPr>
          <p:nvPr>
            <p:ph type="title"/>
          </p:nvPr>
        </p:nvSpPr>
        <p:spPr>
          <a:xfrm>
            <a:off x="640079" y="2053641"/>
            <a:ext cx="3669161" cy="2760098"/>
          </a:xfrm>
        </p:spPr>
        <p:txBody>
          <a:bodyPr>
            <a:normAutofit/>
          </a:bodyPr>
          <a:lstStyle/>
          <a:p>
            <a:r>
              <a:rPr lang="en-US" dirty="0">
                <a:solidFill>
                  <a:srgbClr val="FFFFFF"/>
                </a:solidFill>
                <a:latin typeface="Times New Roman" panose="02020603050405020304" pitchFamily="18" charset="0"/>
                <a:cs typeface="Times New Roman" panose="02020603050405020304" pitchFamily="18" charset="0"/>
              </a:rPr>
              <a:t>RESEARCH QUESTIONS</a:t>
            </a:r>
            <a:endParaRPr lang="en-CC" dirty="0">
              <a:solidFill>
                <a:srgbClr val="FFFFFF"/>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63E8061-427B-40BD-A888-18C7F92F4935}"/>
              </a:ext>
            </a:extLst>
          </p:cNvPr>
          <p:cNvSpPr>
            <a:spLocks noGrp="1"/>
          </p:cNvSpPr>
          <p:nvPr>
            <p:ph idx="1"/>
          </p:nvPr>
        </p:nvSpPr>
        <p:spPr>
          <a:xfrm>
            <a:off x="5691116" y="1937982"/>
            <a:ext cx="5705542" cy="4094518"/>
          </a:xfrm>
        </p:spPr>
        <p:txBody>
          <a:bodyPr anchor="ctr">
            <a:normAutofit fontScale="92500" lnSpcReduction="10000"/>
          </a:bodyPr>
          <a:lstStyle/>
          <a:p>
            <a:pPr marL="742950" indent="-742950">
              <a:buAutoNum type="arabicPeriod"/>
            </a:pPr>
            <a:r>
              <a:rPr lang="en-US" dirty="0">
                <a:solidFill>
                  <a:srgbClr val="000000"/>
                </a:solidFill>
                <a:latin typeface="Times New Roman" panose="02020603050405020304" pitchFamily="18" charset="0"/>
                <a:cs typeface="Times New Roman" panose="02020603050405020304" pitchFamily="18" charset="0"/>
              </a:rPr>
              <a:t>To what extent does work-family conflict relate to police officer job satisfaction?</a:t>
            </a:r>
          </a:p>
          <a:p>
            <a:pPr marL="742950" indent="-742950">
              <a:buFont typeface="Arial" panose="020B0604020202020204" pitchFamily="34" charset="0"/>
              <a:buAutoNum type="arabicPeriod"/>
            </a:pPr>
            <a:r>
              <a:rPr lang="en-US" dirty="0">
                <a:solidFill>
                  <a:srgbClr val="000000"/>
                </a:solidFill>
                <a:latin typeface="Times New Roman" panose="02020603050405020304" pitchFamily="18" charset="0"/>
                <a:cs typeface="Times New Roman" panose="02020603050405020304" pitchFamily="18" charset="0"/>
              </a:rPr>
              <a:t>To what extent does work-family conflict relate to police officer intention to stay employed in law enforcement?</a:t>
            </a:r>
          </a:p>
          <a:p>
            <a:pPr marL="742950" indent="-742950">
              <a:buFont typeface="Arial" panose="020B0604020202020204" pitchFamily="34" charset="0"/>
              <a:buAutoNum type="arabicPeriod"/>
            </a:pPr>
            <a:r>
              <a:rPr lang="en-US" dirty="0">
                <a:solidFill>
                  <a:srgbClr val="000000"/>
                </a:solidFill>
                <a:latin typeface="Times New Roman" panose="02020603050405020304" pitchFamily="18" charset="0"/>
                <a:cs typeface="Times New Roman" panose="02020603050405020304" pitchFamily="18" charset="0"/>
              </a:rPr>
              <a:t>To what extent is there a difference, if any, in work-family conflict between male and female police officers?</a:t>
            </a:r>
          </a:p>
          <a:p>
            <a:pPr marL="742950" indent="-742950">
              <a:buFont typeface="Arial" panose="020B0604020202020204" pitchFamily="34" charset="0"/>
              <a:buAutoNum type="arabicPeriod"/>
            </a:pPr>
            <a:endParaRPr lang="en-US" dirty="0">
              <a:solidFill>
                <a:srgbClr val="000000"/>
              </a:solidFill>
              <a:latin typeface="Times New Roman" panose="02020603050405020304" pitchFamily="18" charset="0"/>
              <a:cs typeface="Times New Roman" panose="02020603050405020304" pitchFamily="18" charset="0"/>
            </a:endParaRPr>
          </a:p>
          <a:p>
            <a:pPr marL="742950" indent="-742950">
              <a:buAutoNum type="arabicPeriod"/>
            </a:pPr>
            <a:endParaRPr lang="en-US" sz="2400" dirty="0">
              <a:solidFill>
                <a:srgbClr val="000000"/>
              </a:solidFill>
              <a:latin typeface="Times New Roman" panose="02020603050405020304" pitchFamily="18" charset="0"/>
              <a:cs typeface="Times New Roman" panose="02020603050405020304" pitchFamily="18" charset="0"/>
            </a:endParaRPr>
          </a:p>
          <a:p>
            <a:pPr marL="0" indent="0">
              <a:buNone/>
            </a:pPr>
            <a:endParaRPr lang="en-CC" sz="2400" dirty="0">
              <a:solidFill>
                <a:srgbClr val="000000"/>
              </a:solidFill>
            </a:endParaRPr>
          </a:p>
        </p:txBody>
      </p:sp>
    </p:spTree>
    <p:extLst>
      <p:ext uri="{BB962C8B-B14F-4D97-AF65-F5344CB8AC3E}">
        <p14:creationId xmlns:p14="http://schemas.microsoft.com/office/powerpoint/2010/main" val="2171094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F3BA45-2F6F-404E-ADDA-03FA1BA96565}"/>
              </a:ext>
            </a:extLst>
          </p:cNvPr>
          <p:cNvSpPr>
            <a:spLocks noGrp="1"/>
          </p:cNvSpPr>
          <p:nvPr>
            <p:ph type="title"/>
          </p:nvPr>
        </p:nvSpPr>
        <p:spPr>
          <a:xfrm>
            <a:off x="234188" y="292100"/>
            <a:ext cx="4522643" cy="6121399"/>
          </a:xfrm>
        </p:spPr>
        <p:txBody>
          <a:bodyPr>
            <a:normAutofit/>
          </a:bodyPr>
          <a:lstStyle/>
          <a:p>
            <a:r>
              <a:rPr lang="en-US" sz="4000" dirty="0">
                <a:latin typeface="Times New Roman" panose="02020603050405020304" pitchFamily="18" charset="0"/>
                <a:cs typeface="Times New Roman" panose="02020603050405020304" pitchFamily="18" charset="0"/>
              </a:rPr>
              <a:t>SIGNIFICANCE AND RESEARCH DESIGN</a:t>
            </a:r>
            <a:endParaRPr lang="en-CC" sz="4000" dirty="0">
              <a:latin typeface="Times New Roman" panose="02020603050405020304" pitchFamily="18" charset="0"/>
              <a:cs typeface="Times New Roman" panose="02020603050405020304" pitchFamily="18" charset="0"/>
            </a:endParaRP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300EA81-4D88-44AB-9DB2-18240721E57E}"/>
              </a:ext>
            </a:extLst>
          </p:cNvPr>
          <p:cNvSpPr>
            <a:spLocks noGrp="1"/>
          </p:cNvSpPr>
          <p:nvPr>
            <p:ph idx="1"/>
          </p:nvPr>
        </p:nvSpPr>
        <p:spPr>
          <a:xfrm>
            <a:off x="5126418" y="552091"/>
            <a:ext cx="6224335" cy="5431536"/>
          </a:xfrm>
        </p:spPr>
        <p:txBody>
          <a:bodyPr anchor="ctr">
            <a:normAutofit/>
          </a:bodyPr>
          <a:lstStyle/>
          <a:p>
            <a:r>
              <a:rPr lang="en-US" sz="2200">
                <a:latin typeface="Times New Roman" panose="02020603050405020304" pitchFamily="18" charset="0"/>
                <a:cs typeface="Times New Roman" panose="02020603050405020304" pitchFamily="18" charset="0"/>
              </a:rPr>
              <a:t>Provide evidence-based content for in-service training to increase police department awareness of work-family conflict.</a:t>
            </a:r>
          </a:p>
          <a:p>
            <a:r>
              <a:rPr lang="en-US" sz="2200">
                <a:latin typeface="Times New Roman" panose="02020603050405020304" pitchFamily="18" charset="0"/>
                <a:cs typeface="Times New Roman" panose="02020603050405020304" pitchFamily="18" charset="0"/>
              </a:rPr>
              <a:t>Provide strategies for supporting police officers. </a:t>
            </a:r>
          </a:p>
          <a:p>
            <a:r>
              <a:rPr lang="en-US" sz="2200">
                <a:latin typeface="Times New Roman" panose="02020603050405020304" pitchFamily="18" charset="0"/>
                <a:cs typeface="Times New Roman" panose="02020603050405020304" pitchFamily="18" charset="0"/>
              </a:rPr>
              <a:t>Provide potential tools for helping police departments reduce the number of officers leaving the law enforcement field. </a:t>
            </a:r>
          </a:p>
          <a:p>
            <a:endParaRPr lang="en-US" sz="2200">
              <a:latin typeface="Times New Roman" panose="02020603050405020304" pitchFamily="18" charset="0"/>
              <a:cs typeface="Times New Roman" panose="02020603050405020304" pitchFamily="18" charset="0"/>
            </a:endParaRPr>
          </a:p>
          <a:p>
            <a:r>
              <a:rPr lang="en-US" sz="2200">
                <a:latin typeface="Times New Roman" panose="02020603050405020304" pitchFamily="18" charset="0"/>
                <a:cs typeface="Times New Roman" panose="02020603050405020304" pitchFamily="18" charset="0"/>
              </a:rPr>
              <a:t>Quantitative methodology </a:t>
            </a:r>
          </a:p>
          <a:p>
            <a:r>
              <a:rPr lang="en-US" sz="2200">
                <a:latin typeface="Times New Roman" panose="02020603050405020304" pitchFamily="18" charset="0"/>
                <a:cs typeface="Times New Roman" panose="02020603050405020304" pitchFamily="18" charset="0"/>
              </a:rPr>
              <a:t>46 Likert-scale questions from three existing survey instruments combined</a:t>
            </a:r>
            <a:endParaRPr lang="en-CC" sz="22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5147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D75E0D-BE7D-47C9-91B1-36058098212A}"/>
              </a:ext>
            </a:extLst>
          </p:cNvPr>
          <p:cNvSpPr>
            <a:spLocks noGrp="1"/>
          </p:cNvSpPr>
          <p:nvPr>
            <p:ph type="title"/>
          </p:nvPr>
        </p:nvSpPr>
        <p:spPr>
          <a:xfrm>
            <a:off x="838200" y="365125"/>
            <a:ext cx="10515600" cy="1325563"/>
          </a:xfrm>
        </p:spPr>
        <p:txBody>
          <a:bodyPr>
            <a:normAutofit/>
          </a:bodyPr>
          <a:lstStyle/>
          <a:p>
            <a:r>
              <a:rPr lang="en-US" sz="4000" dirty="0">
                <a:latin typeface="Times New Roman" panose="02020603050405020304" pitchFamily="18" charset="0"/>
                <a:cs typeface="Times New Roman" panose="02020603050405020304" pitchFamily="18" charset="0"/>
              </a:rPr>
              <a:t>DATA COLLECTION</a:t>
            </a:r>
            <a:endParaRPr lang="en-CC" sz="4000" dirty="0">
              <a:latin typeface="Times New Roman" panose="02020603050405020304" pitchFamily="18" charset="0"/>
              <a:cs typeface="Times New Roman" panose="02020603050405020304" pitchFamily="18" charset="0"/>
            </a:endParaRPr>
          </a:p>
        </p:txBody>
      </p:sp>
      <p:sp>
        <p:nvSpPr>
          <p:cNvPr id="25"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5862177-6D3D-4EB7-B8C0-0D200BBA23A8}"/>
              </a:ext>
            </a:extLst>
          </p:cNvPr>
          <p:cNvSpPr>
            <a:spLocks noGrp="1"/>
          </p:cNvSpPr>
          <p:nvPr>
            <p:ph idx="1"/>
          </p:nvPr>
        </p:nvSpPr>
        <p:spPr>
          <a:xfrm>
            <a:off x="838200" y="1929384"/>
            <a:ext cx="10515600" cy="4251960"/>
          </a:xfrm>
        </p:spPr>
        <p:txBody>
          <a:bodyPr>
            <a:normAutofit lnSpcReduction="10000"/>
          </a:bodyPr>
          <a:lstStyle/>
          <a:p>
            <a:r>
              <a:rPr lang="en-US" dirty="0">
                <a:latin typeface="Times New Roman" panose="02020603050405020304" pitchFamily="18" charset="0"/>
                <a:cs typeface="Times New Roman" panose="02020603050405020304" pitchFamily="18" charset="0"/>
              </a:rPr>
              <a:t>Online survey through SurveyMonkey (Sept. 2019-Jan. 2020)</a:t>
            </a: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Permission to collect data granted by several police departments </a:t>
            </a: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Letters and email sent out to those departments not in Intranet system</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Conference, shared email, recruitment and job fairs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$50 gift card offered for participating</a:t>
            </a:r>
            <a:endParaRPr lang="en-C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5919784"/>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2378</Words>
  <Application>Microsoft Office PowerPoint</Application>
  <PresentationFormat>Widescreen</PresentationFormat>
  <Paragraphs>281</Paragraphs>
  <Slides>20</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The effects of work-family conflict on the career of police officers</vt:lpstr>
      <vt:lpstr>Context &amp; Background</vt:lpstr>
      <vt:lpstr>PROBLEM STATEMENT</vt:lpstr>
      <vt:lpstr>PURPOSE</vt:lpstr>
      <vt:lpstr>REVIEW OF LITERATURE</vt:lpstr>
      <vt:lpstr>REVIEW OF LITERATURE</vt:lpstr>
      <vt:lpstr>RESEARCH QUESTIONS</vt:lpstr>
      <vt:lpstr>SIGNIFICANCE AND RESEARCH DESIGN</vt:lpstr>
      <vt:lpstr>DATA COLLECTION</vt:lpstr>
      <vt:lpstr>PARTICIPANTS</vt:lpstr>
      <vt:lpstr>INSTRUMENTS</vt:lpstr>
      <vt:lpstr>RESEARCH ANALYSIS</vt:lpstr>
      <vt:lpstr>RESEARCH QUESTION 1 FINDINGS</vt:lpstr>
      <vt:lpstr>RESEARCH QUESTION 1 CONCLUSIONS</vt:lpstr>
      <vt:lpstr>RESEARCH QUESTION 2 FINDINGS</vt:lpstr>
      <vt:lpstr>RESEARCH QUESTION 2 CONCLUSIONS</vt:lpstr>
      <vt:lpstr>RESEARCH QUESTION 2 FINDINGS AND CONCLUSIONS</vt:lpstr>
      <vt:lpstr>IMPLICATIONS</vt:lpstr>
      <vt:lpstr>LIMITATIONS AND RECOMMENDATIONS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work-family conflict on the career of police officers</dc:title>
  <dc:creator>Mel Calvin-Edwards</dc:creator>
  <cp:lastModifiedBy>Kelly Brown</cp:lastModifiedBy>
  <cp:revision>12</cp:revision>
  <dcterms:created xsi:type="dcterms:W3CDTF">2021-03-19T01:52:29Z</dcterms:created>
  <dcterms:modified xsi:type="dcterms:W3CDTF">2021-03-22T16:13:50Z</dcterms:modified>
</cp:coreProperties>
</file>