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5143500" type="screen16x9"/>
  <p:notesSz cx="6858000" cy="9144000"/>
  <p:embeddedFontLst>
    <p:embeddedFont>
      <p:font typeface="Amatic SC" panose="00000500000000000000" pitchFamily="2" charset="-79"/>
      <p:regular r:id="rId22"/>
      <p:bold r:id="rId23"/>
    </p:embeddedFont>
    <p:embeddedFont>
      <p:font typeface="Bebas Neue" panose="020B0606020202050201" pitchFamily="34" charset="0"/>
      <p:regular r:id="rId24"/>
    </p:embeddedFont>
    <p:embeddedFont>
      <p:font typeface="Helvetica Neue" panose="020B0604020202020204" charset="0"/>
      <p:regular r:id="rId25"/>
      <p:bold r:id="rId26"/>
      <p:italic r:id="rId27"/>
      <p:boldItalic r:id="rId28"/>
    </p:embeddedFont>
    <p:embeddedFont>
      <p:font typeface="Impact" panose="020B0806030902050204" pitchFamily="34" charset="0"/>
      <p:regular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02aa33f68e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02aa33f68e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a878b606af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a878b606af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a878b606af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a878b606af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02aa33f68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02aa33f68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102aa33f68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102aa33f68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102aa33f68e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102aa33f68e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a7631b69da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a7631b69da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f60c5744cd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f60c5744cd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a7631b69da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a7631b69da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102aa33f68e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102aa33f68e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a7631b69da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a7631b69da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a878b606af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a878b606af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a878b606af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a878b606af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a878b606af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a878b606af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a878b606af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a878b606af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a878b606af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a878b606af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f60c5744cd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f60c5744cd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a878b606af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a878b606af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a7631b69da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a7631b69da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5.jpg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9.jp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5" Type="http://schemas.openxmlformats.org/officeDocument/2006/relationships/hyperlink" Target="https://youtu.be/gETVyC1xIYA?t=2160" TargetMode="External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youtu.be/SfvfKjTIvp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7.jp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image" Target="../media/image8.png"/><Relationship Id="rId9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2893200" y="2518175"/>
            <a:ext cx="33576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latin typeface="Bebas Neue"/>
                <a:ea typeface="Bebas Neue"/>
                <a:cs typeface="Bebas Neue"/>
                <a:sym typeface="Bebas Neue"/>
              </a:rPr>
              <a:t>Deepfake it til you make it:</a:t>
            </a:r>
            <a:endParaRPr sz="2700"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2716350" y="2861050"/>
            <a:ext cx="37113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latin typeface="Bebas Neue"/>
                <a:ea typeface="Bebas Neue"/>
                <a:cs typeface="Bebas Neue"/>
                <a:sym typeface="Bebas Neue"/>
              </a:rPr>
              <a:t>How NOT to make a short film</a:t>
            </a:r>
            <a:endParaRPr sz="2700"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4084500" y="3225375"/>
            <a:ext cx="975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ebas Neue"/>
                <a:ea typeface="Bebas Neue"/>
                <a:cs typeface="Bebas Neue"/>
                <a:sym typeface="Bebas Neue"/>
              </a:rPr>
              <a:t>By Adam Lee</a:t>
            </a:r>
            <a:endParaRPr>
              <a:latin typeface="Bebas Neue"/>
              <a:ea typeface="Bebas Neue"/>
              <a:cs typeface="Bebas Neue"/>
              <a:sym typeface="Bebas Neu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2"/>
          <p:cNvSpPr/>
          <p:nvPr/>
        </p:nvSpPr>
        <p:spPr>
          <a:xfrm>
            <a:off x="3879000" y="468900"/>
            <a:ext cx="5265000" cy="369690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22"/>
          <p:cNvSpPr txBox="1"/>
          <p:nvPr/>
        </p:nvSpPr>
        <p:spPr>
          <a:xfrm>
            <a:off x="4854200" y="977700"/>
            <a:ext cx="3546900" cy="318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900">
                <a:latin typeface="Times New Roman"/>
                <a:ea typeface="Times New Roman"/>
                <a:cs typeface="Times New Roman"/>
                <a:sym typeface="Times New Roman"/>
              </a:rPr>
              <a:t>Can a fictional feature length film sufficiently convey the dangers of deepfake pornography while still telling an appealing story?</a:t>
            </a:r>
            <a:endParaRPr sz="19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22"/>
          <p:cNvSpPr txBox="1"/>
          <p:nvPr/>
        </p:nvSpPr>
        <p:spPr>
          <a:xfrm>
            <a:off x="878675" y="364325"/>
            <a:ext cx="2121600" cy="557100"/>
          </a:xfrm>
          <a:prstGeom prst="rect">
            <a:avLst/>
          </a:prstGeom>
          <a:solidFill>
            <a:srgbClr val="F3F3F3"/>
          </a:solidFill>
          <a:ln w="38100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/>
              <a:t>Project Goal</a:t>
            </a:r>
            <a:endParaRPr sz="27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3"/>
          <p:cNvSpPr txBox="1"/>
          <p:nvPr/>
        </p:nvSpPr>
        <p:spPr>
          <a:xfrm>
            <a:off x="514350" y="225025"/>
            <a:ext cx="3354000" cy="621600"/>
          </a:xfrm>
          <a:prstGeom prst="rect">
            <a:avLst/>
          </a:prstGeom>
          <a:solidFill>
            <a:srgbClr val="F3F3F3"/>
          </a:solidFill>
          <a:ln w="76200" cap="flat" cmpd="sng">
            <a:solidFill>
              <a:srgbClr val="FF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>
                <a:latin typeface="Courier New"/>
                <a:ea typeface="Courier New"/>
                <a:cs typeface="Courier New"/>
                <a:sym typeface="Courier New"/>
              </a:rPr>
              <a:t>Pre-production</a:t>
            </a:r>
            <a:endParaRPr sz="29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32" name="Google Shape;132;p23"/>
          <p:cNvSpPr txBox="1"/>
          <p:nvPr/>
        </p:nvSpPr>
        <p:spPr>
          <a:xfrm>
            <a:off x="1094850" y="1462650"/>
            <a:ext cx="6954300" cy="2218200"/>
          </a:xfrm>
          <a:prstGeom prst="rect">
            <a:avLst/>
          </a:prstGeom>
          <a:solidFill>
            <a:srgbClr val="F3F3F3"/>
          </a:solidFill>
          <a:ln w="38100" cap="flat" cmpd="sng">
            <a:solidFill>
              <a:srgbClr val="FF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latin typeface="Courier New"/>
                <a:ea typeface="Courier New"/>
                <a:cs typeface="Courier New"/>
                <a:sym typeface="Courier New"/>
              </a:rPr>
              <a:t>Script writing</a:t>
            </a:r>
            <a:endParaRPr sz="26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latin typeface="Courier New"/>
                <a:ea typeface="Courier New"/>
                <a:cs typeface="Courier New"/>
                <a:sym typeface="Courier New"/>
              </a:rPr>
              <a:t>Casting</a:t>
            </a:r>
            <a:endParaRPr sz="26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latin typeface="Courier New"/>
                <a:ea typeface="Courier New"/>
                <a:cs typeface="Courier New"/>
                <a:sym typeface="Courier New"/>
              </a:rPr>
              <a:t>Creating a crew</a:t>
            </a:r>
            <a:endParaRPr sz="26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latin typeface="Courier New"/>
                <a:ea typeface="Courier New"/>
                <a:cs typeface="Courier New"/>
                <a:sym typeface="Courier New"/>
              </a:rPr>
              <a:t>Permissions from talent/extras</a:t>
            </a:r>
            <a:endParaRPr sz="26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latin typeface="Courier New"/>
                <a:ea typeface="Courier New"/>
                <a:cs typeface="Courier New"/>
                <a:sym typeface="Courier New"/>
              </a:rPr>
              <a:t>Filming schedule</a:t>
            </a:r>
            <a:endParaRPr sz="26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6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600"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4"/>
          <p:cNvSpPr txBox="1"/>
          <p:nvPr/>
        </p:nvSpPr>
        <p:spPr>
          <a:xfrm>
            <a:off x="446525" y="178350"/>
            <a:ext cx="3043200" cy="61560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Courier New"/>
                <a:ea typeface="Courier New"/>
                <a:cs typeface="Courier New"/>
                <a:sym typeface="Courier New"/>
              </a:rPr>
              <a:t>Scriptwriting</a:t>
            </a:r>
            <a:endParaRPr sz="2800"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138" name="Google Shape;138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29878" y="178350"/>
            <a:ext cx="4353351" cy="4786824"/>
          </a:xfrm>
          <a:prstGeom prst="rect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39" name="Google Shape;139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1413" y="1265038"/>
            <a:ext cx="2613425" cy="2613425"/>
          </a:xfrm>
          <a:prstGeom prst="rect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5"/>
          <p:cNvSpPr txBox="1"/>
          <p:nvPr/>
        </p:nvSpPr>
        <p:spPr>
          <a:xfrm>
            <a:off x="116625" y="156900"/>
            <a:ext cx="3043200" cy="61560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Courier New"/>
                <a:ea typeface="Courier New"/>
                <a:cs typeface="Courier New"/>
                <a:sym typeface="Courier New"/>
              </a:rPr>
              <a:t>   Casting</a:t>
            </a:r>
            <a:endParaRPr sz="2800"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145" name="Google Shape;145;p25"/>
          <p:cNvPicPr preferRelativeResize="0"/>
          <p:nvPr/>
        </p:nvPicPr>
        <p:blipFill rotWithShape="1">
          <a:blip r:embed="rId4">
            <a:alphaModFix/>
          </a:blip>
          <a:srcRect l="6478" r="14806"/>
          <a:stretch/>
        </p:blipFill>
        <p:spPr>
          <a:xfrm>
            <a:off x="3267925" y="959150"/>
            <a:ext cx="2811749" cy="3769376"/>
          </a:xfrm>
          <a:prstGeom prst="rect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46" name="Google Shape;146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6613" y="959063"/>
            <a:ext cx="2933775" cy="3769525"/>
          </a:xfrm>
          <a:prstGeom prst="rect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47" name="Google Shape;147;p25"/>
          <p:cNvPicPr preferRelativeResize="0"/>
          <p:nvPr/>
        </p:nvPicPr>
        <p:blipFill rotWithShape="1">
          <a:blip r:embed="rId6">
            <a:alphaModFix/>
          </a:blip>
          <a:srcRect b="2846"/>
          <a:stretch/>
        </p:blipFill>
        <p:spPr>
          <a:xfrm>
            <a:off x="6297200" y="959075"/>
            <a:ext cx="2729250" cy="3769525"/>
          </a:xfrm>
          <a:prstGeom prst="rect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6"/>
          <p:cNvSpPr txBox="1"/>
          <p:nvPr/>
        </p:nvSpPr>
        <p:spPr>
          <a:xfrm>
            <a:off x="170200" y="179850"/>
            <a:ext cx="2787000" cy="58500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latin typeface="Courier New"/>
                <a:ea typeface="Courier New"/>
                <a:cs typeface="Courier New"/>
                <a:sym typeface="Courier New"/>
              </a:rPr>
              <a:t>Creating a Crew</a:t>
            </a:r>
            <a:endParaRPr sz="24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53" name="Google Shape;153;p26"/>
          <p:cNvSpPr txBox="1"/>
          <p:nvPr/>
        </p:nvSpPr>
        <p:spPr>
          <a:xfrm>
            <a:off x="6622275" y="164550"/>
            <a:ext cx="1949100" cy="61560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Courier New"/>
                <a:ea typeface="Courier New"/>
                <a:cs typeface="Courier New"/>
                <a:sym typeface="Courier New"/>
              </a:rPr>
              <a:t>Schedule</a:t>
            </a:r>
            <a:endParaRPr sz="28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54" name="Google Shape;154;p26"/>
          <p:cNvSpPr txBox="1"/>
          <p:nvPr/>
        </p:nvSpPr>
        <p:spPr>
          <a:xfrm>
            <a:off x="3320538" y="172200"/>
            <a:ext cx="2502900" cy="60030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latin typeface="Courier New"/>
                <a:ea typeface="Courier New"/>
                <a:cs typeface="Courier New"/>
                <a:sym typeface="Courier New"/>
              </a:rPr>
              <a:t>Permissions</a:t>
            </a:r>
            <a:endParaRPr sz="2700"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155" name="Google Shape;155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0200" y="1325850"/>
            <a:ext cx="2787000" cy="2787000"/>
          </a:xfrm>
          <a:prstGeom prst="rect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6" name="Google Shape;156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06188" y="956475"/>
            <a:ext cx="2948124" cy="3798900"/>
          </a:xfrm>
          <a:prstGeom prst="rect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7" name="Google Shape;157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203324" y="1266925"/>
            <a:ext cx="2787000" cy="2787000"/>
          </a:xfrm>
          <a:prstGeom prst="rect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7"/>
          <p:cNvSpPr txBox="1"/>
          <p:nvPr/>
        </p:nvSpPr>
        <p:spPr>
          <a:xfrm>
            <a:off x="407175" y="385750"/>
            <a:ext cx="2571600" cy="664500"/>
          </a:xfrm>
          <a:prstGeom prst="rect">
            <a:avLst/>
          </a:prstGeom>
          <a:solidFill>
            <a:srgbClr val="F3F3F3"/>
          </a:solidFill>
          <a:ln w="76200" cap="flat" cmpd="sng">
            <a:solidFill>
              <a:srgbClr val="F1C23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latin typeface="Courier New"/>
                <a:ea typeface="Courier New"/>
                <a:cs typeface="Courier New"/>
                <a:sym typeface="Courier New"/>
              </a:rPr>
              <a:t>Production</a:t>
            </a:r>
            <a:endParaRPr sz="3100"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163" name="Google Shape;163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2500" y="1324950"/>
            <a:ext cx="3000375" cy="3000375"/>
          </a:xfrm>
          <a:prstGeom prst="rect">
            <a:avLst/>
          </a:prstGeom>
          <a:noFill/>
          <a:ln w="38100" cap="flat" cmpd="sng">
            <a:solidFill>
              <a:srgbClr val="F1C23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64" name="Google Shape;164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51125" y="1324950"/>
            <a:ext cx="3000375" cy="3000375"/>
          </a:xfrm>
          <a:prstGeom prst="rect">
            <a:avLst/>
          </a:prstGeom>
          <a:noFill/>
          <a:ln w="38100" cap="flat" cmpd="sng">
            <a:solidFill>
              <a:srgbClr val="F1C23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65" name="Google Shape;165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78825" y="1831963"/>
            <a:ext cx="1986350" cy="1986350"/>
          </a:xfrm>
          <a:prstGeom prst="rect">
            <a:avLst/>
          </a:prstGeom>
          <a:noFill/>
          <a:ln w="38100" cap="flat" cmpd="sng">
            <a:solidFill>
              <a:srgbClr val="F1C23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8"/>
          <p:cNvSpPr txBox="1"/>
          <p:nvPr/>
        </p:nvSpPr>
        <p:spPr>
          <a:xfrm>
            <a:off x="407175" y="385750"/>
            <a:ext cx="2571600" cy="664500"/>
          </a:xfrm>
          <a:prstGeom prst="rect">
            <a:avLst/>
          </a:prstGeom>
          <a:solidFill>
            <a:srgbClr val="F3F3F3"/>
          </a:solidFill>
          <a:ln w="76200" cap="flat" cmpd="sng">
            <a:solidFill>
              <a:srgbClr val="F1C23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latin typeface="Courier New"/>
                <a:ea typeface="Courier New"/>
                <a:cs typeface="Courier New"/>
                <a:sym typeface="Courier New"/>
              </a:rPr>
              <a:t>Production</a:t>
            </a:r>
            <a:endParaRPr sz="3100"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171" name="Google Shape;171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449125"/>
            <a:ext cx="3000375" cy="3000375"/>
          </a:xfrm>
          <a:prstGeom prst="rect">
            <a:avLst/>
          </a:prstGeom>
          <a:noFill/>
          <a:ln w="38100" cap="flat" cmpd="sng">
            <a:solidFill>
              <a:srgbClr val="F1C23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72" name="Google Shape;172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91225" y="1449125"/>
            <a:ext cx="3000375" cy="3000375"/>
          </a:xfrm>
          <a:prstGeom prst="rect">
            <a:avLst/>
          </a:prstGeom>
          <a:noFill/>
          <a:ln w="38100" cap="flat" cmpd="sng">
            <a:solidFill>
              <a:srgbClr val="F1C23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73" name="Google Shape;173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305175" y="1682488"/>
            <a:ext cx="2533650" cy="2533650"/>
          </a:xfrm>
          <a:prstGeom prst="rect">
            <a:avLst/>
          </a:prstGeom>
          <a:noFill/>
          <a:ln w="38100" cap="flat" cmpd="sng">
            <a:solidFill>
              <a:srgbClr val="F1C23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9"/>
          <p:cNvSpPr txBox="1"/>
          <p:nvPr/>
        </p:nvSpPr>
        <p:spPr>
          <a:xfrm>
            <a:off x="482200" y="428625"/>
            <a:ext cx="3643200" cy="664500"/>
          </a:xfrm>
          <a:prstGeom prst="rect">
            <a:avLst/>
          </a:prstGeom>
          <a:solidFill>
            <a:srgbClr val="F3F3F3"/>
          </a:solidFill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>
                <a:latin typeface="Courier New"/>
                <a:ea typeface="Courier New"/>
                <a:cs typeface="Courier New"/>
                <a:sym typeface="Courier New"/>
              </a:rPr>
              <a:t>Post-production</a:t>
            </a:r>
            <a:endParaRPr sz="29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79" name="Google Shape;179;p29"/>
          <p:cNvSpPr txBox="1"/>
          <p:nvPr/>
        </p:nvSpPr>
        <p:spPr>
          <a:xfrm>
            <a:off x="433875" y="1377000"/>
            <a:ext cx="4709700" cy="2491500"/>
          </a:xfrm>
          <a:prstGeom prst="rect">
            <a:avLst/>
          </a:prstGeom>
          <a:solidFill>
            <a:srgbClr val="F3F3F3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ourier New"/>
                <a:ea typeface="Courier New"/>
                <a:cs typeface="Courier New"/>
                <a:sym typeface="Courier New"/>
              </a:rPr>
              <a:t>Logging and editing film</a:t>
            </a:r>
            <a:endParaRPr sz="24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ourier New"/>
                <a:ea typeface="Courier New"/>
                <a:cs typeface="Courier New"/>
                <a:sym typeface="Courier New"/>
              </a:rPr>
              <a:t>Reshoots</a:t>
            </a:r>
            <a:endParaRPr sz="24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ourier New"/>
                <a:ea typeface="Courier New"/>
                <a:cs typeface="Courier New"/>
                <a:sym typeface="Courier New"/>
              </a:rPr>
              <a:t>Film score</a:t>
            </a:r>
            <a:endParaRPr sz="24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ourier New"/>
                <a:ea typeface="Courier New"/>
                <a:cs typeface="Courier New"/>
                <a:sym typeface="Courier New"/>
              </a:rPr>
              <a:t>Honors screening</a:t>
            </a:r>
            <a:endParaRPr sz="24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ourier New"/>
                <a:ea typeface="Courier New"/>
                <a:cs typeface="Courier New"/>
                <a:sym typeface="Courier New"/>
              </a:rPr>
              <a:t>Expert critiques</a:t>
            </a:r>
            <a:endParaRPr sz="240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Courier New"/>
                <a:ea typeface="Courier New"/>
                <a:cs typeface="Courier New"/>
                <a:sym typeface="Courier New"/>
              </a:rPr>
              <a:t>ThirtyTwo7 Rewrite</a:t>
            </a:r>
            <a:endParaRPr sz="2400"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180" name="Google Shape;180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60175" y="377425"/>
            <a:ext cx="3287326" cy="4383101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33550" y="195225"/>
            <a:ext cx="5676902" cy="2787926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0"/>
          <p:cNvSpPr txBox="1"/>
          <p:nvPr/>
        </p:nvSpPr>
        <p:spPr>
          <a:xfrm>
            <a:off x="2728950" y="2983150"/>
            <a:ext cx="36861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5"/>
              </a:rPr>
              <a:t>https://youtu.be/gETVyC1xIYA?t=2160</a:t>
            </a:r>
            <a:endParaRPr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1"/>
          <p:cNvSpPr txBox="1"/>
          <p:nvPr/>
        </p:nvSpPr>
        <p:spPr>
          <a:xfrm>
            <a:off x="3270000" y="1993050"/>
            <a:ext cx="2604000" cy="1157400"/>
          </a:xfrm>
          <a:prstGeom prst="rect">
            <a:avLst/>
          </a:prstGeom>
          <a:solidFill>
            <a:srgbClr val="F3F3F3"/>
          </a:solidFill>
          <a:ln w="762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100">
                <a:latin typeface="Amatic SC"/>
                <a:ea typeface="Amatic SC"/>
                <a:cs typeface="Amatic SC"/>
                <a:sym typeface="Amatic SC"/>
              </a:rPr>
              <a:t>Questions?</a:t>
            </a:r>
            <a:endParaRPr sz="6100">
              <a:latin typeface="Amatic SC"/>
              <a:ea typeface="Amatic SC"/>
              <a:cs typeface="Amatic SC"/>
              <a:sym typeface="Amatic S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solidFill>
            <a:srgbClr val="CC0000"/>
          </a:solidFill>
          <a:ln w="762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Definition</a:t>
            </a:r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solidFill>
            <a:srgbClr val="EFEFEF"/>
          </a:solidFill>
          <a:ln w="38100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Webster’s Dictionary-</a:t>
            </a:r>
            <a:endParaRPr sz="2200"/>
          </a:p>
          <a:p>
            <a:pPr marL="45720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“an image or recording that has been convincingly altered and manipulated to misrepresent someone as doing or saying something that was not actually done or said.”</a:t>
            </a:r>
            <a:endParaRPr sz="2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267200" lvl="0" indent="304800" algn="l" rtl="0">
              <a:lnSpc>
                <a:spcPct val="2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 i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Deepfake</a:t>
            </a:r>
            <a:r>
              <a:rPr lang="en" sz="1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https://www.merriam-webster.com/dictionary/deepfake.</a:t>
            </a:r>
            <a:endParaRPr sz="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“Deep learning” + “Fake”</a:t>
            </a:r>
            <a:endParaRPr sz="1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1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/>
        </p:nvSpPr>
        <p:spPr>
          <a:xfrm>
            <a:off x="4650600" y="3396850"/>
            <a:ext cx="3482400" cy="4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 u="sng">
                <a:solidFill>
                  <a:schemeClr val="hlink"/>
                </a:solidFill>
                <a:hlinkClick r:id="rId4"/>
              </a:rPr>
              <a:t>https://youtu.be/SfvfKjTIvp0</a:t>
            </a:r>
            <a:endParaRPr sz="21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/>
        </p:nvSpPr>
        <p:spPr>
          <a:xfrm>
            <a:off x="1100100" y="1442850"/>
            <a:ext cx="6943800" cy="3311400"/>
          </a:xfrm>
          <a:prstGeom prst="rect">
            <a:avLst/>
          </a:prstGeom>
          <a:solidFill>
            <a:srgbClr val="D9D9D9"/>
          </a:solidFill>
          <a:ln w="76200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 					   </a:t>
            </a:r>
            <a:r>
              <a:rPr lang="en" sz="3000"/>
              <a:t>2017</a:t>
            </a:r>
            <a:endParaRPr sz="3000"/>
          </a:p>
        </p:txBody>
      </p:sp>
      <p:pic>
        <p:nvPicPr>
          <p:cNvPr id="73" name="Google Shape;73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1381548" y="2032231"/>
            <a:ext cx="2257754" cy="2257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39300" y="2234107"/>
            <a:ext cx="4128676" cy="172890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6"/>
          <p:cNvSpPr txBox="1"/>
          <p:nvPr/>
        </p:nvSpPr>
        <p:spPr>
          <a:xfrm>
            <a:off x="2507700" y="407200"/>
            <a:ext cx="4128600" cy="621600"/>
          </a:xfrm>
          <a:prstGeom prst="rect">
            <a:avLst/>
          </a:prstGeom>
          <a:solidFill>
            <a:srgbClr val="CCCCCC"/>
          </a:solidFill>
          <a:ln w="38100" cap="flat" cmpd="sng">
            <a:solidFill>
              <a:srgbClr val="FF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 b="1">
                <a:latin typeface="Impact"/>
                <a:ea typeface="Impact"/>
                <a:cs typeface="Impact"/>
                <a:sym typeface="Impact"/>
              </a:rPr>
              <a:t>    ORIGINS</a:t>
            </a:r>
            <a:endParaRPr sz="3300" b="1"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/>
        </p:nvSpPr>
        <p:spPr>
          <a:xfrm>
            <a:off x="289325" y="246450"/>
            <a:ext cx="4125600" cy="557100"/>
          </a:xfrm>
          <a:prstGeom prst="rect">
            <a:avLst/>
          </a:prstGeom>
          <a:solidFill>
            <a:srgbClr val="FFFFFF"/>
          </a:solidFill>
          <a:ln w="762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Helvetica Neue"/>
                <a:ea typeface="Helvetica Neue"/>
                <a:cs typeface="Helvetica Neue"/>
                <a:sym typeface="Helvetica Neue"/>
              </a:rPr>
              <a:t>Common Uses</a:t>
            </a:r>
            <a:endParaRPr sz="25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81" name="Google Shape;81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9325" y="1082550"/>
            <a:ext cx="1628500" cy="162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62753" y="1082550"/>
            <a:ext cx="2390460" cy="1628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26487" y="1082537"/>
            <a:ext cx="1628500" cy="1628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6812" y="2776588"/>
            <a:ext cx="2033525" cy="2210013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5" name="Google Shape;85;p1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172813" y="2895737"/>
            <a:ext cx="3170350" cy="1971725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6" name="Google Shape;86;p1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395629" y="2895751"/>
            <a:ext cx="3690221" cy="1971700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8"/>
          <p:cNvSpPr txBox="1"/>
          <p:nvPr/>
        </p:nvSpPr>
        <p:spPr>
          <a:xfrm>
            <a:off x="3075375" y="267900"/>
            <a:ext cx="2646900" cy="471600"/>
          </a:xfrm>
          <a:prstGeom prst="rect">
            <a:avLst/>
          </a:prstGeom>
          <a:solidFill>
            <a:srgbClr val="F3F3F3"/>
          </a:solidFill>
          <a:ln w="76200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/>
              <a:t>Applications</a:t>
            </a:r>
            <a:endParaRPr sz="2100"/>
          </a:p>
        </p:txBody>
      </p:sp>
      <p:pic>
        <p:nvPicPr>
          <p:cNvPr id="92" name="Google Shape;9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4600" y="1071550"/>
            <a:ext cx="3088149" cy="1736050"/>
          </a:xfrm>
          <a:prstGeom prst="rect">
            <a:avLst/>
          </a:prstGeom>
          <a:noFill/>
          <a:ln w="38100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3" name="Google Shape;93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04050" y="1992588"/>
            <a:ext cx="3088151" cy="1737082"/>
          </a:xfrm>
          <a:prstGeom prst="rect">
            <a:avLst/>
          </a:prstGeom>
          <a:noFill/>
          <a:ln w="38100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4" name="Google Shape;94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22275" y="2807600"/>
            <a:ext cx="3088099" cy="1737076"/>
          </a:xfrm>
          <a:prstGeom prst="rect">
            <a:avLst/>
          </a:prstGeom>
          <a:noFill/>
          <a:ln w="38100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95" name="Google Shape;95;p18"/>
          <p:cNvSpPr txBox="1"/>
          <p:nvPr/>
        </p:nvSpPr>
        <p:spPr>
          <a:xfrm>
            <a:off x="1243025" y="889400"/>
            <a:ext cx="1125000" cy="342900"/>
          </a:xfrm>
          <a:prstGeom prst="rect">
            <a:avLst/>
          </a:prstGeom>
          <a:solidFill>
            <a:srgbClr val="F3F3F3"/>
          </a:solidFill>
          <a:ln w="38100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/>
              <a:t> Medical</a:t>
            </a:r>
            <a:endParaRPr sz="1700" b="1"/>
          </a:p>
        </p:txBody>
      </p:sp>
      <p:sp>
        <p:nvSpPr>
          <p:cNvPr id="96" name="Google Shape;96;p18"/>
          <p:cNvSpPr txBox="1"/>
          <p:nvPr/>
        </p:nvSpPr>
        <p:spPr>
          <a:xfrm>
            <a:off x="3889875" y="1768125"/>
            <a:ext cx="1017900" cy="342900"/>
          </a:xfrm>
          <a:prstGeom prst="rect">
            <a:avLst/>
          </a:prstGeom>
          <a:solidFill>
            <a:srgbClr val="F3F3F3"/>
          </a:solidFill>
          <a:ln w="38100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/>
              <a:t>Fashion</a:t>
            </a:r>
            <a:endParaRPr sz="1700" b="1"/>
          </a:p>
        </p:txBody>
      </p:sp>
      <p:sp>
        <p:nvSpPr>
          <p:cNvPr id="97" name="Google Shape;97;p18"/>
          <p:cNvSpPr txBox="1"/>
          <p:nvPr/>
        </p:nvSpPr>
        <p:spPr>
          <a:xfrm>
            <a:off x="6140050" y="2571750"/>
            <a:ext cx="2242800" cy="342900"/>
          </a:xfrm>
          <a:prstGeom prst="rect">
            <a:avLst/>
          </a:prstGeom>
          <a:solidFill>
            <a:srgbClr val="F3F3F3"/>
          </a:solidFill>
          <a:ln w="38100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/>
              <a:t> Film/Entertainment</a:t>
            </a:r>
            <a:endParaRPr sz="17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9350" y="152400"/>
            <a:ext cx="8705307" cy="4838700"/>
          </a:xfrm>
          <a:prstGeom prst="rect">
            <a:avLst/>
          </a:prstGeom>
          <a:noFill/>
          <a:ln w="38100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/>
          <p:nvPr/>
        </p:nvSpPr>
        <p:spPr>
          <a:xfrm>
            <a:off x="192900" y="214325"/>
            <a:ext cx="3307500" cy="567900"/>
          </a:xfrm>
          <a:prstGeom prst="rect">
            <a:avLst/>
          </a:prstGeom>
          <a:solidFill>
            <a:srgbClr val="F3F3F3"/>
          </a:solidFill>
          <a:ln w="76200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/>
              <a:t>Uses in Pornography</a:t>
            </a:r>
            <a:endParaRPr sz="2600"/>
          </a:p>
        </p:txBody>
      </p:sp>
      <p:sp>
        <p:nvSpPr>
          <p:cNvPr id="108" name="Google Shape;108;p20"/>
          <p:cNvSpPr txBox="1"/>
          <p:nvPr/>
        </p:nvSpPr>
        <p:spPr>
          <a:xfrm>
            <a:off x="825125" y="1496000"/>
            <a:ext cx="3161100" cy="375000"/>
          </a:xfrm>
          <a:prstGeom prst="rect">
            <a:avLst/>
          </a:prstGeom>
          <a:solidFill>
            <a:srgbClr val="F3F3F3"/>
          </a:solidFill>
          <a:ln w="38100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96% “non-consensual” pornography</a:t>
            </a:r>
            <a:endParaRPr/>
          </a:p>
        </p:txBody>
      </p:sp>
      <p:sp>
        <p:nvSpPr>
          <p:cNvPr id="109" name="Google Shape;109;p20"/>
          <p:cNvSpPr txBox="1"/>
          <p:nvPr/>
        </p:nvSpPr>
        <p:spPr>
          <a:xfrm>
            <a:off x="1623425" y="996575"/>
            <a:ext cx="1564500" cy="375000"/>
          </a:xfrm>
          <a:prstGeom prst="rect">
            <a:avLst/>
          </a:prstGeom>
          <a:solidFill>
            <a:srgbClr val="F3F3F3"/>
          </a:solidFill>
          <a:ln w="38100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Deeptrace Labs</a:t>
            </a:r>
            <a:endParaRPr/>
          </a:p>
        </p:txBody>
      </p:sp>
      <p:pic>
        <p:nvPicPr>
          <p:cNvPr id="110" name="Google Shape;11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2900" y="1995425"/>
            <a:ext cx="2065800" cy="2065800"/>
          </a:xfrm>
          <a:prstGeom prst="rect">
            <a:avLst/>
          </a:prstGeom>
          <a:noFill/>
          <a:ln w="38100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11" name="Google Shape;111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06200" y="1995425"/>
            <a:ext cx="2065802" cy="2065802"/>
          </a:xfrm>
          <a:prstGeom prst="rect">
            <a:avLst/>
          </a:prstGeom>
          <a:noFill/>
          <a:ln w="38100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12" name="Google Shape;112;p20"/>
          <p:cNvSpPr txBox="1"/>
          <p:nvPr/>
        </p:nvSpPr>
        <p:spPr>
          <a:xfrm>
            <a:off x="6508375" y="996575"/>
            <a:ext cx="1350000" cy="375000"/>
          </a:xfrm>
          <a:prstGeom prst="rect">
            <a:avLst/>
          </a:prstGeom>
          <a:solidFill>
            <a:srgbClr val="F3F3F3"/>
          </a:solidFill>
          <a:ln w="38100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Revenge Porn</a:t>
            </a:r>
            <a:endParaRPr/>
          </a:p>
        </p:txBody>
      </p:sp>
      <p:pic>
        <p:nvPicPr>
          <p:cNvPr id="113" name="Google Shape;113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99527" y="1594775"/>
            <a:ext cx="2967699" cy="2967699"/>
          </a:xfrm>
          <a:prstGeom prst="rect">
            <a:avLst/>
          </a:prstGeom>
          <a:noFill/>
          <a:ln w="38100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1"/>
          <p:cNvSpPr txBox="1"/>
          <p:nvPr/>
        </p:nvSpPr>
        <p:spPr>
          <a:xfrm>
            <a:off x="3441450" y="321475"/>
            <a:ext cx="2261100" cy="642900"/>
          </a:xfrm>
          <a:prstGeom prst="rect">
            <a:avLst/>
          </a:prstGeom>
          <a:solidFill>
            <a:srgbClr val="F3F3F3"/>
          </a:solidFill>
          <a:ln w="76200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/>
              <a:t>Legislation</a:t>
            </a:r>
            <a:endParaRPr sz="3300"/>
          </a:p>
        </p:txBody>
      </p:sp>
      <p:sp>
        <p:nvSpPr>
          <p:cNvPr id="119" name="Google Shape;119;p21"/>
          <p:cNvSpPr txBox="1"/>
          <p:nvPr/>
        </p:nvSpPr>
        <p:spPr>
          <a:xfrm>
            <a:off x="1100100" y="1510950"/>
            <a:ext cx="6943800" cy="2121600"/>
          </a:xfrm>
          <a:prstGeom prst="rect">
            <a:avLst/>
          </a:prstGeom>
          <a:solidFill>
            <a:srgbClr val="F3F3F3"/>
          </a:solidFill>
          <a:ln w="38100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National Defense Authorization Act for Fiscal Year 2020 (NDAA)</a:t>
            </a:r>
            <a:endParaRPr sz="2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Virginia</a:t>
            </a:r>
            <a:endParaRPr sz="2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Texas</a:t>
            </a:r>
            <a:endParaRPr sz="2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California</a:t>
            </a:r>
            <a:endParaRPr sz="2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(16:9)</PresentationFormat>
  <Slides>19</Slides>
  <Notes>19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Simple Light</vt:lpstr>
      <vt:lpstr>PowerPoint Presentation</vt:lpstr>
      <vt:lpstr>Definition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revision>1</cp:revision>
  <dcterms:modified xsi:type="dcterms:W3CDTF">2022-04-19T15:05:12Z</dcterms:modified>
</cp:coreProperties>
</file>