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0" r:id="rId6"/>
    <p:sldId id="265" r:id="rId7"/>
    <p:sldId id="266" r:id="rId8"/>
    <p:sldId id="261" r:id="rId9"/>
    <p:sldId id="269" r:id="rId10"/>
    <p:sldId id="264" r:id="rId11"/>
    <p:sldId id="262" r:id="rId12"/>
    <p:sldId id="258" r:id="rId13"/>
    <p:sldId id="263" r:id="rId14"/>
    <p:sldId id="268" r:id="rId15"/>
    <p:sldId id="26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642265-1023-41B9-8E8A-321019ED0F10}" type="datetimeFigureOut">
              <a:rPr lang="en-US" smtClean="0"/>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F4377E-10EB-4F2F-B8DF-913022470C90}" type="slidenum">
              <a:rPr lang="en-US" smtClean="0"/>
              <a:t>‹#›</a:t>
            </a:fld>
            <a:endParaRPr lang="en-US"/>
          </a:p>
        </p:txBody>
      </p:sp>
    </p:spTree>
    <p:extLst>
      <p:ext uri="{BB962C8B-B14F-4D97-AF65-F5344CB8AC3E}">
        <p14:creationId xmlns:p14="http://schemas.microsoft.com/office/powerpoint/2010/main" val="812882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642265-1023-41B9-8E8A-321019ED0F10}" type="datetimeFigureOut">
              <a:rPr lang="en-US" smtClean="0"/>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F4377E-10EB-4F2F-B8DF-913022470C90}" type="slidenum">
              <a:rPr lang="en-US" smtClean="0"/>
              <a:t>‹#›</a:t>
            </a:fld>
            <a:endParaRPr lang="en-US"/>
          </a:p>
        </p:txBody>
      </p:sp>
    </p:spTree>
    <p:extLst>
      <p:ext uri="{BB962C8B-B14F-4D97-AF65-F5344CB8AC3E}">
        <p14:creationId xmlns:p14="http://schemas.microsoft.com/office/powerpoint/2010/main" val="562798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642265-1023-41B9-8E8A-321019ED0F10}" type="datetimeFigureOut">
              <a:rPr lang="en-US" smtClean="0"/>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F4377E-10EB-4F2F-B8DF-913022470C90}" type="slidenum">
              <a:rPr lang="en-US" smtClean="0"/>
              <a:t>‹#›</a:t>
            </a:fld>
            <a:endParaRPr lang="en-US"/>
          </a:p>
        </p:txBody>
      </p:sp>
    </p:spTree>
    <p:extLst>
      <p:ext uri="{BB962C8B-B14F-4D97-AF65-F5344CB8AC3E}">
        <p14:creationId xmlns:p14="http://schemas.microsoft.com/office/powerpoint/2010/main" val="3421373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642265-1023-41B9-8E8A-321019ED0F10}" type="datetimeFigureOut">
              <a:rPr lang="en-US" smtClean="0"/>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F4377E-10EB-4F2F-B8DF-913022470C90}" type="slidenum">
              <a:rPr lang="en-US" smtClean="0"/>
              <a:t>‹#›</a:t>
            </a:fld>
            <a:endParaRPr lang="en-US"/>
          </a:p>
        </p:txBody>
      </p:sp>
    </p:spTree>
    <p:extLst>
      <p:ext uri="{BB962C8B-B14F-4D97-AF65-F5344CB8AC3E}">
        <p14:creationId xmlns:p14="http://schemas.microsoft.com/office/powerpoint/2010/main" val="1134201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642265-1023-41B9-8E8A-321019ED0F10}" type="datetimeFigureOut">
              <a:rPr lang="en-US" smtClean="0"/>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F4377E-10EB-4F2F-B8DF-913022470C90}" type="slidenum">
              <a:rPr lang="en-US" smtClean="0"/>
              <a:t>‹#›</a:t>
            </a:fld>
            <a:endParaRPr lang="en-US"/>
          </a:p>
        </p:txBody>
      </p:sp>
    </p:spTree>
    <p:extLst>
      <p:ext uri="{BB962C8B-B14F-4D97-AF65-F5344CB8AC3E}">
        <p14:creationId xmlns:p14="http://schemas.microsoft.com/office/powerpoint/2010/main" val="1875046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642265-1023-41B9-8E8A-321019ED0F10}" type="datetimeFigureOut">
              <a:rPr lang="en-US" smtClean="0"/>
              <a:t>4/7/2020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F4377E-10EB-4F2F-B8DF-913022470C90}" type="slidenum">
              <a:rPr lang="en-US" smtClean="0"/>
              <a:t>‹#›</a:t>
            </a:fld>
            <a:endParaRPr lang="en-US"/>
          </a:p>
        </p:txBody>
      </p:sp>
    </p:spTree>
    <p:extLst>
      <p:ext uri="{BB962C8B-B14F-4D97-AF65-F5344CB8AC3E}">
        <p14:creationId xmlns:p14="http://schemas.microsoft.com/office/powerpoint/2010/main" val="2011975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642265-1023-41B9-8E8A-321019ED0F10}" type="datetimeFigureOut">
              <a:rPr lang="en-US" smtClean="0"/>
              <a:t>4/7/2020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F4377E-10EB-4F2F-B8DF-913022470C90}" type="slidenum">
              <a:rPr lang="en-US" smtClean="0"/>
              <a:t>‹#›</a:t>
            </a:fld>
            <a:endParaRPr lang="en-US"/>
          </a:p>
        </p:txBody>
      </p:sp>
    </p:spTree>
    <p:extLst>
      <p:ext uri="{BB962C8B-B14F-4D97-AF65-F5344CB8AC3E}">
        <p14:creationId xmlns:p14="http://schemas.microsoft.com/office/powerpoint/2010/main" val="2554999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642265-1023-41B9-8E8A-321019ED0F10}" type="datetimeFigureOut">
              <a:rPr lang="en-US" smtClean="0"/>
              <a:t>4/7/2020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F4377E-10EB-4F2F-B8DF-913022470C90}" type="slidenum">
              <a:rPr lang="en-US" smtClean="0"/>
              <a:t>‹#›</a:t>
            </a:fld>
            <a:endParaRPr lang="en-US"/>
          </a:p>
        </p:txBody>
      </p:sp>
    </p:spTree>
    <p:extLst>
      <p:ext uri="{BB962C8B-B14F-4D97-AF65-F5344CB8AC3E}">
        <p14:creationId xmlns:p14="http://schemas.microsoft.com/office/powerpoint/2010/main" val="3526178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642265-1023-41B9-8E8A-321019ED0F10}" type="datetimeFigureOut">
              <a:rPr lang="en-US" smtClean="0"/>
              <a:t>4/7/2020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F4377E-10EB-4F2F-B8DF-913022470C90}" type="slidenum">
              <a:rPr lang="en-US" smtClean="0"/>
              <a:t>‹#›</a:t>
            </a:fld>
            <a:endParaRPr lang="en-US"/>
          </a:p>
        </p:txBody>
      </p:sp>
    </p:spTree>
    <p:extLst>
      <p:ext uri="{BB962C8B-B14F-4D97-AF65-F5344CB8AC3E}">
        <p14:creationId xmlns:p14="http://schemas.microsoft.com/office/powerpoint/2010/main" val="1497194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642265-1023-41B9-8E8A-321019ED0F10}" type="datetimeFigureOut">
              <a:rPr lang="en-US" smtClean="0"/>
              <a:t>4/7/2020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F4377E-10EB-4F2F-B8DF-913022470C90}" type="slidenum">
              <a:rPr lang="en-US" smtClean="0"/>
              <a:t>‹#›</a:t>
            </a:fld>
            <a:endParaRPr lang="en-US"/>
          </a:p>
        </p:txBody>
      </p:sp>
    </p:spTree>
    <p:extLst>
      <p:ext uri="{BB962C8B-B14F-4D97-AF65-F5344CB8AC3E}">
        <p14:creationId xmlns:p14="http://schemas.microsoft.com/office/powerpoint/2010/main" val="520311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642265-1023-41B9-8E8A-321019ED0F10}" type="datetimeFigureOut">
              <a:rPr lang="en-US" smtClean="0"/>
              <a:t>4/7/2020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F4377E-10EB-4F2F-B8DF-913022470C90}" type="slidenum">
              <a:rPr lang="en-US" smtClean="0"/>
              <a:t>‹#›</a:t>
            </a:fld>
            <a:endParaRPr lang="en-US"/>
          </a:p>
        </p:txBody>
      </p:sp>
    </p:spTree>
    <p:extLst>
      <p:ext uri="{BB962C8B-B14F-4D97-AF65-F5344CB8AC3E}">
        <p14:creationId xmlns:p14="http://schemas.microsoft.com/office/powerpoint/2010/main" val="2361020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642265-1023-41B9-8E8A-321019ED0F10}" type="datetimeFigureOut">
              <a:rPr lang="en-US" smtClean="0"/>
              <a:t>4/7/2020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F4377E-10EB-4F2F-B8DF-913022470C90}" type="slidenum">
              <a:rPr lang="en-US" smtClean="0"/>
              <a:t>‹#›</a:t>
            </a:fld>
            <a:endParaRPr lang="en-US"/>
          </a:p>
        </p:txBody>
      </p:sp>
    </p:spTree>
    <p:extLst>
      <p:ext uri="{BB962C8B-B14F-4D97-AF65-F5344CB8AC3E}">
        <p14:creationId xmlns:p14="http://schemas.microsoft.com/office/powerpoint/2010/main" val="20920659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online.olivet.edu/programs/nursing" TargetMode="External"/><Relationship Id="rId2" Type="http://schemas.openxmlformats.org/officeDocument/2006/relationships/image" Target="../media/image8.jpg"/><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hyperlink" Target="https://online.olivet.edu/news/new-school-nursing-and-health-sciences-announced"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zillow.com/homedetails/1032-Country-Ln-Bourbonnais-IL-60914/76940452_zpid/" TargetMode="External"/><Relationship Id="rId2" Type="http://schemas.openxmlformats.org/officeDocument/2006/relationships/hyperlink" Target="https://www.zillow.com/homedetails/251-Highpoint-Cir-N-Bourbonnais-IL-60914/91365757_zpid" TargetMode="External"/><Relationship Id="rId1" Type="http://schemas.openxmlformats.org/officeDocument/2006/relationships/slideLayout" Target="../slideLayouts/slideLayout5.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carli.illinois.edu/products-services/prof-devel/carli-counts"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carli.illinois.edu/sites/files/carlicounts/CARLICountsCohort1Posters.pdf" TargetMode="External"/><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Scholar Week 2020</a:t>
            </a:r>
            <a:endParaRPr lang="en-US" dirty="0"/>
          </a:p>
        </p:txBody>
      </p:sp>
      <p:sp>
        <p:nvSpPr>
          <p:cNvPr id="3" name="Subtitle 2"/>
          <p:cNvSpPr>
            <a:spLocks noGrp="1"/>
          </p:cNvSpPr>
          <p:nvPr>
            <p:ph type="subTitle" idx="1"/>
          </p:nvPr>
        </p:nvSpPr>
        <p:spPr/>
        <p:txBody>
          <a:bodyPr/>
          <a:lstStyle/>
          <a:p>
            <a:r>
              <a:rPr lang="en-US" dirty="0" smtClean="0"/>
              <a:t>CARLI Counts: learning to assess impact of library services on student success … one small step at a time</a:t>
            </a:r>
            <a:endParaRPr lang="en-US" dirty="0"/>
          </a:p>
        </p:txBody>
      </p:sp>
      <p:sp>
        <p:nvSpPr>
          <p:cNvPr id="4" name="TextBox 3"/>
          <p:cNvSpPr txBox="1"/>
          <p:nvPr/>
        </p:nvSpPr>
        <p:spPr>
          <a:xfrm>
            <a:off x="4061254" y="4845908"/>
            <a:ext cx="3690552" cy="1908215"/>
          </a:xfrm>
          <a:prstGeom prst="rect">
            <a:avLst/>
          </a:prstGeom>
          <a:noFill/>
        </p:spPr>
        <p:txBody>
          <a:bodyPr wrap="square" rtlCol="0">
            <a:spAutoFit/>
          </a:bodyPr>
          <a:lstStyle/>
          <a:p>
            <a:pPr algn="ctr"/>
            <a:r>
              <a:rPr lang="en-US" sz="2800" dirty="0" smtClean="0"/>
              <a:t>Jasmine Cieszynski</a:t>
            </a:r>
          </a:p>
          <a:p>
            <a:pPr algn="ctr"/>
            <a:r>
              <a:rPr lang="en-US" b="1" dirty="0" smtClean="0"/>
              <a:t>Instructional Services Librarian</a:t>
            </a:r>
          </a:p>
          <a:p>
            <a:pPr algn="ctr"/>
            <a:r>
              <a:rPr lang="en-US" dirty="0" smtClean="0"/>
              <a:t>Associate </a:t>
            </a:r>
            <a:r>
              <a:rPr lang="en-US" dirty="0"/>
              <a:t>Professor of Library </a:t>
            </a:r>
            <a:r>
              <a:rPr lang="en-US" dirty="0" smtClean="0"/>
              <a:t>Science</a:t>
            </a:r>
          </a:p>
          <a:p>
            <a:pPr algn="ctr"/>
            <a:r>
              <a:rPr lang="en-US" dirty="0" smtClean="0"/>
              <a:t>Olivet Nazarene University</a:t>
            </a:r>
          </a:p>
          <a:p>
            <a:pPr algn="ctr"/>
            <a:r>
              <a:rPr lang="en-US" dirty="0" smtClean="0"/>
              <a:t>jcieszyn@olivet.edu</a:t>
            </a:r>
            <a:endParaRPr lang="en-US" dirty="0"/>
          </a:p>
          <a:p>
            <a:endParaRPr lang="en-US" dirty="0"/>
          </a:p>
        </p:txBody>
      </p:sp>
    </p:spTree>
    <p:extLst>
      <p:ext uri="{BB962C8B-B14F-4D97-AF65-F5344CB8AC3E}">
        <p14:creationId xmlns:p14="http://schemas.microsoft.com/office/powerpoint/2010/main" val="1527324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project</a:t>
            </a:r>
            <a:endParaRPr lang="en-US" dirty="0"/>
          </a:p>
        </p:txBody>
      </p:sp>
      <p:sp>
        <p:nvSpPr>
          <p:cNvPr id="3" name="Text Placeholder 2"/>
          <p:cNvSpPr>
            <a:spLocks noGrp="1"/>
          </p:cNvSpPr>
          <p:nvPr>
            <p:ph type="body" idx="1"/>
          </p:nvPr>
        </p:nvSpPr>
        <p:spPr/>
        <p:txBody>
          <a:bodyPr/>
          <a:lstStyle/>
          <a:p>
            <a:r>
              <a:rPr lang="en-US" dirty="0" smtClean="0">
                <a:solidFill>
                  <a:srgbClr val="002060"/>
                </a:solidFill>
              </a:rPr>
              <a:t>Measure (increased) use of library resources (ILL, databases &amp; tutorials, reference)</a:t>
            </a:r>
          </a:p>
          <a:p>
            <a:r>
              <a:rPr lang="en-US" dirty="0" smtClean="0">
                <a:solidFill>
                  <a:srgbClr val="002060"/>
                </a:solidFill>
              </a:rPr>
              <a:t>By students in School of Graduate &amp; Continuing Studies Nursing programs</a:t>
            </a:r>
          </a:p>
          <a:p>
            <a:r>
              <a:rPr lang="en-US" dirty="0" smtClean="0">
                <a:solidFill>
                  <a:srgbClr val="002060"/>
                </a:solidFill>
              </a:rPr>
              <a:t>Following contact to faculty regarding specific assignments </a:t>
            </a: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427070">
            <a:off x="5853802" y="642551"/>
            <a:ext cx="5278955" cy="351343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Rectangle 4"/>
          <p:cNvSpPr/>
          <p:nvPr/>
        </p:nvSpPr>
        <p:spPr>
          <a:xfrm>
            <a:off x="6096000" y="6322540"/>
            <a:ext cx="6096000" cy="415498"/>
          </a:xfrm>
          <a:prstGeom prst="rect">
            <a:avLst/>
          </a:prstGeom>
        </p:spPr>
        <p:txBody>
          <a:bodyPr>
            <a:spAutoFit/>
          </a:bodyPr>
          <a:lstStyle/>
          <a:p>
            <a:r>
              <a:rPr lang="en-US" sz="1050" dirty="0" smtClean="0"/>
              <a:t>Images from </a:t>
            </a:r>
            <a:r>
              <a:rPr lang="en-US" altLang="en-US" sz="1050" dirty="0" smtClean="0">
                <a:latin typeface="Calibri" panose="020F0502020204030204" pitchFamily="34" charset="0"/>
                <a:ea typeface="Calibri" panose="020F0502020204030204" pitchFamily="34" charset="0"/>
                <a:cs typeface="Times New Roman" panose="02020603050405020304" pitchFamily="18" charset="0"/>
                <a:hlinkClick r:id="rId3"/>
              </a:rPr>
              <a:t>https</a:t>
            </a:r>
            <a:r>
              <a:rPr lang="en-US" altLang="en-US" sz="1050" dirty="0">
                <a:latin typeface="Calibri" panose="020F0502020204030204" pitchFamily="34" charset="0"/>
                <a:ea typeface="Calibri" panose="020F0502020204030204" pitchFamily="34" charset="0"/>
                <a:cs typeface="Times New Roman" panose="02020603050405020304" pitchFamily="18" charset="0"/>
                <a:hlinkClick r:id="rId3"/>
              </a:rPr>
              <a:t>://online.olivet.edu/programs/nursing</a:t>
            </a:r>
            <a:r>
              <a:rPr lang="en-US" altLang="en-US" sz="1050" dirty="0">
                <a:latin typeface="Calibri" panose="020F0502020204030204" pitchFamily="34" charset="0"/>
                <a:ea typeface="Calibri" panose="020F0502020204030204" pitchFamily="34" charset="0"/>
                <a:cs typeface="Times New Roman" panose="02020603050405020304" pitchFamily="18" charset="0"/>
              </a:rPr>
              <a:t> </a:t>
            </a:r>
            <a:r>
              <a:rPr lang="en-US" sz="1050" dirty="0"/>
              <a:t>and</a:t>
            </a:r>
            <a:endParaRPr lang="en-US" altLang="en-US" sz="1050" dirty="0">
              <a:latin typeface="Arial" panose="020B0604020202020204" pitchFamily="34" charset="0"/>
            </a:endParaRPr>
          </a:p>
          <a:p>
            <a:r>
              <a:rPr lang="en-US" sz="1050" dirty="0" smtClean="0"/>
              <a:t> </a:t>
            </a:r>
            <a:r>
              <a:rPr lang="en-US" sz="1050" dirty="0" smtClean="0">
                <a:hlinkClick r:id="rId4"/>
              </a:rPr>
              <a:t>https</a:t>
            </a:r>
            <a:r>
              <a:rPr lang="en-US" sz="1050" dirty="0">
                <a:hlinkClick r:id="rId4"/>
              </a:rPr>
              <a:t>://</a:t>
            </a:r>
            <a:r>
              <a:rPr lang="en-US" sz="1050" dirty="0" smtClean="0">
                <a:hlinkClick r:id="rId4"/>
              </a:rPr>
              <a:t>online.olivet.edu/news/new-school-nursing-and-health-sciences-announced</a:t>
            </a:r>
            <a:endParaRPr lang="en-US" sz="1050" dirty="0"/>
          </a:p>
        </p:txBody>
      </p:sp>
      <p:pic>
        <p:nvPicPr>
          <p:cNvPr id="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0338" y="380941"/>
            <a:ext cx="5575134" cy="301093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23696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Tangible products</a:t>
            </a:r>
            <a:endParaRPr lang="en-US" dirty="0"/>
          </a:p>
        </p:txBody>
      </p:sp>
      <p:sp>
        <p:nvSpPr>
          <p:cNvPr id="3" name="Content Placeholder 2"/>
          <p:cNvSpPr>
            <a:spLocks noGrp="1"/>
          </p:cNvSpPr>
          <p:nvPr>
            <p:ph idx="1"/>
          </p:nvPr>
        </p:nvSpPr>
        <p:spPr>
          <a:xfrm>
            <a:off x="5405610" y="995363"/>
            <a:ext cx="6172200" cy="4873625"/>
          </a:xfrm>
        </p:spPr>
        <p:txBody>
          <a:bodyPr/>
          <a:lstStyle/>
          <a:p>
            <a:r>
              <a:rPr lang="en-US" dirty="0" smtClean="0"/>
              <a:t>Action-decision Journal (Jan-Dec 2020)</a:t>
            </a:r>
          </a:p>
          <a:p>
            <a:r>
              <a:rPr lang="en-US" dirty="0" smtClean="0"/>
              <a:t>Team Orange poster (Nov 2020)</a:t>
            </a:r>
          </a:p>
          <a:p>
            <a:r>
              <a:rPr lang="en-US" dirty="0" smtClean="0"/>
              <a:t>Individual </a:t>
            </a:r>
            <a:r>
              <a:rPr lang="en-US" smtClean="0"/>
              <a:t>Project Final (Status) </a:t>
            </a:r>
            <a:r>
              <a:rPr lang="en-US" dirty="0" smtClean="0"/>
              <a:t>Report (Dec 2020)</a:t>
            </a:r>
          </a:p>
          <a:p>
            <a:r>
              <a:rPr lang="en-US" dirty="0" smtClean="0"/>
              <a:t>Alumni panelist at cohort 2 meeting (Feb 2020)</a:t>
            </a:r>
            <a:endParaRPr lang="en-US" dirty="0"/>
          </a:p>
        </p:txBody>
      </p:sp>
      <p:sp>
        <p:nvSpPr>
          <p:cNvPr id="4" name="Text Placeholder 3"/>
          <p:cNvSpPr>
            <a:spLocks noGrp="1"/>
          </p:cNvSpPr>
          <p:nvPr>
            <p:ph type="body" sz="half" idx="2"/>
          </p:nvPr>
        </p:nvSpPr>
        <p:spPr/>
        <p:txBody>
          <a:bodyPr/>
          <a:lstStyle/>
          <a:p>
            <a:r>
              <a:rPr lang="en-US" dirty="0" smtClean="0"/>
              <a:t>“</a:t>
            </a:r>
            <a:r>
              <a:rPr lang="en-US" dirty="0"/>
              <a:t>CARLI Counts gave me a powerful incentive to follow-up with others at the SGCS despite the failure of my partnership with Nursing program directors.  As a result of approaching the ID team and Associate Dean, librarians were welcomed into the most critical phases of course development—an opening that was previously unattainable.  This break-through moment was powered by participating in CARLI Counts—thank you</a:t>
            </a:r>
            <a:r>
              <a:rPr lang="en-US" dirty="0" smtClean="0"/>
              <a:t>!”</a:t>
            </a:r>
            <a:endParaRPr lang="en-US" dirty="0"/>
          </a:p>
        </p:txBody>
      </p:sp>
      <p:sp>
        <p:nvSpPr>
          <p:cNvPr id="7" name="Rectangle 6"/>
          <p:cNvSpPr/>
          <p:nvPr/>
        </p:nvSpPr>
        <p:spPr>
          <a:xfrm>
            <a:off x="1021492" y="5614086"/>
            <a:ext cx="10124774" cy="906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1167328" y="5496932"/>
            <a:ext cx="362465" cy="349637"/>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9" name="Oval 8"/>
          <p:cNvSpPr/>
          <p:nvPr/>
        </p:nvSpPr>
        <p:spPr>
          <a:xfrm>
            <a:off x="6538139" y="5488459"/>
            <a:ext cx="362465" cy="349637"/>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0" name="Oval 9"/>
          <p:cNvSpPr/>
          <p:nvPr/>
        </p:nvSpPr>
        <p:spPr>
          <a:xfrm>
            <a:off x="2096058" y="5496932"/>
            <a:ext cx="362465" cy="349637"/>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1" name="Oval 10"/>
          <p:cNvSpPr/>
          <p:nvPr/>
        </p:nvSpPr>
        <p:spPr>
          <a:xfrm>
            <a:off x="9066212" y="5496932"/>
            <a:ext cx="362465" cy="349637"/>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2" name="Oval 11"/>
          <p:cNvSpPr/>
          <p:nvPr/>
        </p:nvSpPr>
        <p:spPr>
          <a:xfrm>
            <a:off x="10322011" y="5484576"/>
            <a:ext cx="362465" cy="349637"/>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920016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smtClean="0"/>
              <a:t>The </a:t>
            </a:r>
            <a:r>
              <a:rPr lang="en-US" dirty="0"/>
              <a:t>purpose of this project is to discover the impact of Benner Library on student learning and success at Olivet Nazarene University.  The claim being investigated is </a:t>
            </a:r>
            <a:r>
              <a:rPr lang="en-US" b="1" i="1" dirty="0"/>
              <a:t>librarian outreach to nursing faculty and program coordinators is correlated to increased use of library services by School of Graduate &amp; Continuing Studies (SGCS) students</a:t>
            </a:r>
            <a:r>
              <a:rPr lang="en-US" b="1" dirty="0"/>
              <a:t>.</a:t>
            </a:r>
            <a:r>
              <a:rPr lang="en-US" dirty="0"/>
              <a:t>   The independent variable(s) in this study are no contact from Benner Library, librarian-sent email messages to adjunct faculty which describe relevant library resources and library support content embedded into Canvas course templates.  The dependent variable(s) in this study are the number of Reference interactions, number of Interlibrary Loan requests by nursing patrons, CINAHL database usage during specific weeks, nursing Subject Guide usage and Nursing video tutorial (web stats) during the study period (Jan.-Aug. 2019) as compared with the control (Jan.-Aug. 2018).   </a:t>
            </a:r>
          </a:p>
          <a:p>
            <a:pPr marL="0" indent="0">
              <a:buNone/>
            </a:pPr>
            <a:endParaRPr lang="en-US" dirty="0"/>
          </a:p>
          <a:p>
            <a:pPr marL="0" indent="0">
              <a:buNone/>
            </a:pPr>
            <a:r>
              <a:rPr lang="en-US" dirty="0"/>
              <a:t>This study is informed by professional academic library standards, findings from Assessment in Action research projects indicating that increased use of library resources is correlated to increased measures of student success (retention, grades, etc.), and additional findings in the scholarly literature. This study will be undertaken in partnership with SGCS administrators and supports the University Value of Stewardship and Vision 2022’s Strategic Priority III: Achieving Financial Sustainability.  This assessment project is undertaken as part of Benner Library’s participation in CARLI Counts, am IMLS (Institute of Museum and Library Services) grant-funded program for enhancing assessment in academic libraries.  The study will review courses starting between January 1 and July 1, 2019</a:t>
            </a:r>
            <a:r>
              <a:rPr lang="en-US" dirty="0" smtClean="0"/>
              <a:t>.</a:t>
            </a:r>
            <a:endParaRPr lang="en-US" dirty="0"/>
          </a:p>
        </p:txBody>
      </p:sp>
      <p:sp>
        <p:nvSpPr>
          <p:cNvPr id="4" name="Rectangle 3"/>
          <p:cNvSpPr/>
          <p:nvPr/>
        </p:nvSpPr>
        <p:spPr>
          <a:xfrm>
            <a:off x="7720602" y="6311900"/>
            <a:ext cx="2138342" cy="369332"/>
          </a:xfrm>
          <a:prstGeom prst="rect">
            <a:avLst/>
          </a:prstGeom>
        </p:spPr>
        <p:txBody>
          <a:bodyPr wrap="none">
            <a:spAutoFit/>
          </a:bodyPr>
          <a:lstStyle/>
          <a:p>
            <a:r>
              <a:rPr lang="en-US" dirty="0" smtClean="0"/>
              <a:t>Revised June 4, 2019</a:t>
            </a:r>
          </a:p>
        </p:txBody>
      </p:sp>
    </p:spTree>
    <p:extLst>
      <p:ext uri="{BB962C8B-B14F-4D97-AF65-F5344CB8AC3E}">
        <p14:creationId xmlns:p14="http://schemas.microsoft.com/office/powerpoint/2010/main" val="3464910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429" y="221070"/>
            <a:ext cx="10515600" cy="1066413"/>
          </a:xfrm>
        </p:spPr>
        <p:txBody>
          <a:bodyPr/>
          <a:lstStyle/>
          <a:p>
            <a:r>
              <a:rPr lang="en-US" dirty="0" smtClean="0"/>
              <a:t>Assessment </a:t>
            </a:r>
            <a:r>
              <a:rPr lang="en-US" dirty="0" smtClean="0"/>
              <a:t>by </a:t>
            </a:r>
            <a:r>
              <a:rPr lang="en-US" dirty="0" smtClean="0"/>
              <a:t>academic libraries</a:t>
            </a:r>
            <a:endParaRPr lang="en-US" dirty="0"/>
          </a:p>
        </p:txBody>
      </p:sp>
      <p:sp>
        <p:nvSpPr>
          <p:cNvPr id="3" name="Text Placeholder 2"/>
          <p:cNvSpPr>
            <a:spLocks noGrp="1"/>
          </p:cNvSpPr>
          <p:nvPr>
            <p:ph type="body" idx="1"/>
          </p:nvPr>
        </p:nvSpPr>
        <p:spPr>
          <a:xfrm>
            <a:off x="518812" y="1540477"/>
            <a:ext cx="10515600" cy="3286896"/>
          </a:xfrm>
        </p:spPr>
        <p:txBody>
          <a:bodyPr>
            <a:normAutofit fontScale="62500" lnSpcReduction="20000"/>
          </a:bodyPr>
          <a:lstStyle/>
          <a:p>
            <a:r>
              <a:rPr lang="en-US" dirty="0" smtClean="0"/>
              <a:t>Assessment in Action (</a:t>
            </a:r>
            <a:r>
              <a:rPr lang="en-US" dirty="0" err="1" smtClean="0"/>
              <a:t>AiA</a:t>
            </a:r>
            <a:r>
              <a:rPr lang="en-US" dirty="0" smtClean="0"/>
              <a:t>) Compelling Evidence:</a:t>
            </a:r>
          </a:p>
          <a:p>
            <a:pPr marL="457200" indent="-457200">
              <a:buFont typeface="+mj-lt"/>
              <a:buAutoNum type="arabicPeriod"/>
            </a:pPr>
            <a:r>
              <a:rPr lang="en-US" i="1" dirty="0"/>
              <a:t>Students benefit from library instruction in their initial coursework. </a:t>
            </a:r>
            <a:r>
              <a:rPr lang="en-US" dirty="0"/>
              <a:t>Information literacy initiatives for freshmen and new students underscore that students receiving this instruction perform better in their courses than students who do not.</a:t>
            </a:r>
          </a:p>
          <a:p>
            <a:pPr marL="457200" indent="-457200">
              <a:buFont typeface="+mj-lt"/>
              <a:buAutoNum type="arabicPeriod"/>
            </a:pPr>
            <a:r>
              <a:rPr lang="en-US" b="1" i="1" dirty="0"/>
              <a:t>Library use increases student success. </a:t>
            </a:r>
            <a:r>
              <a:rPr lang="en-US" b="1" dirty="0"/>
              <a:t>Students who use the library in some way (e.g., circulation, library instruction session attendance, online databases access, study room use, interlibrary loan) achieve higher levels of academic success (e.g., GPA, course grades, retention) than students who did not use the library.</a:t>
            </a:r>
          </a:p>
          <a:p>
            <a:pPr marL="457200" indent="-457200">
              <a:buFont typeface="+mj-lt"/>
              <a:buAutoNum type="arabicPeriod"/>
            </a:pPr>
            <a:r>
              <a:rPr lang="en-US" i="1" dirty="0"/>
              <a:t>Collaborative academic programs and services involving the library enhance student learning. </a:t>
            </a:r>
            <a:r>
              <a:rPr lang="en-US" dirty="0"/>
              <a:t>Academic library partnerships with other campus units, such as the writing center, academic enrichment, and speech lab, yield positive benefits for students (e.g., higher grades, academic confidence, and retention).</a:t>
            </a:r>
          </a:p>
          <a:p>
            <a:pPr marL="457200" indent="-457200">
              <a:buFont typeface="+mj-lt"/>
              <a:buAutoNum type="arabicPeriod"/>
            </a:pPr>
            <a:r>
              <a:rPr lang="en-US" i="1" dirty="0"/>
              <a:t>Information literacy instruction strengthens general education outcomes. </a:t>
            </a:r>
            <a:r>
              <a:rPr lang="en-US" dirty="0"/>
              <a:t>Libraries improve their institution’s general education outcomes and demonstrate that information literacy contributes to inquiry-based and problem-solving learning, including critical thinking, ethical reasoning, global understanding, and civic engagement.</a:t>
            </a:r>
          </a:p>
          <a:p>
            <a:r>
              <a:rPr lang="en-US" dirty="0"/>
              <a:t>https://www.acrl.ala.org/acrlinsider/archives/11755</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227253"/>
            <a:ext cx="12192000" cy="1181100"/>
          </a:xfrm>
          <a:prstGeom prst="rect">
            <a:avLst/>
          </a:prstGeom>
        </p:spPr>
      </p:pic>
    </p:spTree>
    <p:extLst>
      <p:ext uri="{BB962C8B-B14F-4D97-AF65-F5344CB8AC3E}">
        <p14:creationId xmlns:p14="http://schemas.microsoft.com/office/powerpoint/2010/main" val="3366788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Mission </a:t>
            </a:r>
            <a:r>
              <a:rPr lang="en-US" b="1" dirty="0" smtClean="0"/>
              <a:t>Statement</a:t>
            </a:r>
            <a:endParaRPr lang="en-US" dirty="0"/>
          </a:p>
        </p:txBody>
      </p:sp>
      <p:sp>
        <p:nvSpPr>
          <p:cNvPr id="3" name="Content Placeholder 2"/>
          <p:cNvSpPr>
            <a:spLocks noGrp="1"/>
          </p:cNvSpPr>
          <p:nvPr>
            <p:ph idx="1"/>
          </p:nvPr>
        </p:nvSpPr>
        <p:spPr/>
        <p:txBody>
          <a:bodyPr/>
          <a:lstStyle/>
          <a:p>
            <a:pPr marL="0" indent="0">
              <a:buNone/>
            </a:pPr>
            <a:r>
              <a:rPr lang="en-US" dirty="0" smtClean="0"/>
              <a:t>Benner Library invests in scholarly resources, current technology, and knowledgeable staff in a Christian environment </a:t>
            </a:r>
            <a:r>
              <a:rPr lang="en-US" b="1" dirty="0" smtClean="0"/>
              <a:t>to promote student success, academic excellence, </a:t>
            </a:r>
            <a:r>
              <a:rPr lang="en-US" dirty="0" smtClean="0"/>
              <a:t>and life-long learning.</a:t>
            </a:r>
          </a:p>
          <a:p>
            <a:endParaRPr lang="en-US" dirty="0"/>
          </a:p>
        </p:txBody>
      </p:sp>
      <p:pic>
        <p:nvPicPr>
          <p:cNvPr id="5" name="Picture 4"/>
          <p:cNvPicPr>
            <a:picLocks noChangeAspect="1"/>
          </p:cNvPicPr>
          <p:nvPr/>
        </p:nvPicPr>
        <p:blipFill>
          <a:blip r:embed="rId2"/>
          <a:stretch>
            <a:fillRect/>
          </a:stretch>
        </p:blipFill>
        <p:spPr>
          <a:xfrm>
            <a:off x="1066790" y="5600700"/>
            <a:ext cx="10058420" cy="914402"/>
          </a:xfrm>
          <a:prstGeom prst="rect">
            <a:avLst/>
          </a:prstGeom>
        </p:spPr>
      </p:pic>
      <p:sp>
        <p:nvSpPr>
          <p:cNvPr id="6" name="Rectangle 5"/>
          <p:cNvSpPr/>
          <p:nvPr/>
        </p:nvSpPr>
        <p:spPr>
          <a:xfrm>
            <a:off x="7798835" y="6053437"/>
            <a:ext cx="2057999" cy="461665"/>
          </a:xfrm>
          <a:prstGeom prst="rect">
            <a:avLst/>
          </a:prstGeom>
        </p:spPr>
        <p:txBody>
          <a:bodyPr wrap="none">
            <a:spAutoFit/>
          </a:bodyPr>
          <a:lstStyle/>
          <a:p>
            <a:r>
              <a:rPr lang="en-US" sz="2400" b="1" dirty="0"/>
              <a:t>Benner Library</a:t>
            </a:r>
            <a:endParaRPr lang="en-US" sz="2400" dirty="0"/>
          </a:p>
        </p:txBody>
      </p:sp>
    </p:spTree>
    <p:extLst>
      <p:ext uri="{BB962C8B-B14F-4D97-AF65-F5344CB8AC3E}">
        <p14:creationId xmlns:p14="http://schemas.microsoft.com/office/powerpoint/2010/main" val="69108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Olivet Nazarene University Vision 2022</a:t>
            </a:r>
            <a:endParaRPr lang="en-US" dirty="0"/>
          </a:p>
        </p:txBody>
      </p:sp>
      <p:sp>
        <p:nvSpPr>
          <p:cNvPr id="3" name="Content Placeholder 2"/>
          <p:cNvSpPr>
            <a:spLocks noGrp="1"/>
          </p:cNvSpPr>
          <p:nvPr>
            <p:ph sz="half" idx="1"/>
          </p:nvPr>
        </p:nvSpPr>
        <p:spPr/>
        <p:txBody>
          <a:bodyPr/>
          <a:lstStyle/>
          <a:p>
            <a:r>
              <a:rPr lang="en-US" dirty="0"/>
              <a:t> Create system and structure to support anticipated online enrollment </a:t>
            </a:r>
            <a:r>
              <a:rPr lang="en-US" dirty="0" smtClean="0"/>
              <a:t>growth</a:t>
            </a:r>
            <a:endParaRPr lang="en-US" dirty="0"/>
          </a:p>
        </p:txBody>
      </p:sp>
      <p:sp>
        <p:nvSpPr>
          <p:cNvPr id="4" name="Content Placeholder 3"/>
          <p:cNvSpPr>
            <a:spLocks noGrp="1"/>
          </p:cNvSpPr>
          <p:nvPr>
            <p:ph sz="half" idx="2"/>
          </p:nvPr>
        </p:nvSpPr>
        <p:spPr/>
        <p:txBody>
          <a:bodyPr/>
          <a:lstStyle/>
          <a:p>
            <a:r>
              <a:rPr lang="en-US" dirty="0"/>
              <a:t>Become an industry leader by establishing </a:t>
            </a:r>
            <a:r>
              <a:rPr lang="en-US" b="1" dirty="0"/>
              <a:t>quality standards in academic </a:t>
            </a:r>
            <a:r>
              <a:rPr lang="en-US" b="1" dirty="0" smtClean="0"/>
              <a:t>programming </a:t>
            </a:r>
            <a:r>
              <a:rPr lang="en-US" b="1" dirty="0"/>
              <a:t>that creates the top level student experience </a:t>
            </a:r>
            <a:r>
              <a:rPr lang="en-US" dirty="0"/>
              <a:t>and be recognized as the model of online faith-based education in the Coalition of Christian Colleges and Universities (CCCU) by 2022</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38815" y="3336324"/>
            <a:ext cx="2932798" cy="2234513"/>
          </a:xfrm>
          <a:prstGeom prst="rect">
            <a:avLst/>
          </a:prstGeom>
        </p:spPr>
      </p:pic>
    </p:spTree>
    <p:extLst>
      <p:ext uri="{BB962C8B-B14F-4D97-AF65-F5344CB8AC3E}">
        <p14:creationId xmlns:p14="http://schemas.microsoft.com/office/powerpoint/2010/main" val="1891167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850" y="4275439"/>
            <a:ext cx="10515600" cy="1814212"/>
          </a:xfrm>
        </p:spPr>
        <p:txBody>
          <a:bodyPr>
            <a:normAutofit/>
          </a:bodyPr>
          <a:lstStyle/>
          <a:p>
            <a:r>
              <a:rPr lang="en-US" dirty="0" smtClean="0"/>
              <a:t>CARLI </a:t>
            </a:r>
            <a:r>
              <a:rPr lang="en-US" dirty="0"/>
              <a:t>serves 90% of Illinois higher education students, faculty, and staff at 130 member </a:t>
            </a:r>
            <a:r>
              <a:rPr lang="en-US" dirty="0" smtClean="0"/>
              <a:t>institutions</a:t>
            </a:r>
          </a:p>
          <a:p>
            <a:r>
              <a:rPr lang="en-US" dirty="0"/>
              <a:t>https://www.carli.illinois.edu/</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66994" y="2298357"/>
            <a:ext cx="9058985" cy="1672281"/>
          </a:xfrm>
          <a:prstGeom prst="rect">
            <a:avLst/>
          </a:prstGeom>
        </p:spPr>
      </p:pic>
    </p:spTree>
    <p:extLst>
      <p:ext uri="{BB962C8B-B14F-4D97-AF65-F5344CB8AC3E}">
        <p14:creationId xmlns:p14="http://schemas.microsoft.com/office/powerpoint/2010/main" val="7562290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Love it or List It?</a:t>
            </a:r>
            <a:endParaRPr lang="en-US" dirty="0"/>
          </a:p>
        </p:txBody>
      </p:sp>
      <p:sp>
        <p:nvSpPr>
          <p:cNvPr id="4" name="Content Placeholder 3"/>
          <p:cNvSpPr>
            <a:spLocks noGrp="1"/>
          </p:cNvSpPr>
          <p:nvPr>
            <p:ph sz="half" idx="2"/>
          </p:nvPr>
        </p:nvSpPr>
        <p:spPr>
          <a:xfrm>
            <a:off x="698989" y="4893276"/>
            <a:ext cx="5157787" cy="1864797"/>
          </a:xfrm>
        </p:spPr>
        <p:txBody>
          <a:bodyPr>
            <a:normAutofit/>
          </a:bodyPr>
          <a:lstStyle/>
          <a:p>
            <a:r>
              <a:rPr lang="en-US" sz="900" dirty="0">
                <a:hlinkClick r:id="rId2"/>
              </a:rPr>
              <a:t>https://</a:t>
            </a:r>
            <a:r>
              <a:rPr lang="en-US" sz="900" dirty="0" smtClean="0">
                <a:hlinkClick r:id="rId2"/>
              </a:rPr>
              <a:t>www.zillow.com/homedetails/251-Highpoint-Cir-N-Bourbonnais-IL-60914/91365757_zpid</a:t>
            </a:r>
            <a:endParaRPr lang="en-US" sz="900" dirty="0" smtClean="0"/>
          </a:p>
          <a:p>
            <a:r>
              <a:rPr lang="fr-FR" b="1" dirty="0" smtClean="0"/>
              <a:t>4 bd 3 </a:t>
            </a:r>
            <a:r>
              <a:rPr lang="fr-FR" b="1" dirty="0" err="1" smtClean="0"/>
              <a:t>ba</a:t>
            </a:r>
            <a:endParaRPr lang="fr-FR" b="1" dirty="0" smtClean="0"/>
          </a:p>
          <a:p>
            <a:r>
              <a:rPr lang="fr-FR" b="1" dirty="0" smtClean="0"/>
              <a:t>2,065 </a:t>
            </a:r>
            <a:r>
              <a:rPr lang="fr-FR" b="1" dirty="0" err="1"/>
              <a:t>sqft</a:t>
            </a:r>
            <a:endParaRPr lang="fr-FR" b="1" dirty="0"/>
          </a:p>
          <a:p>
            <a:r>
              <a:rPr lang="fr-FR" b="1" dirty="0" err="1" smtClean="0"/>
              <a:t>Highpoint</a:t>
            </a:r>
            <a:r>
              <a:rPr lang="fr-FR" b="1" dirty="0" smtClean="0"/>
              <a:t> Circle,</a:t>
            </a:r>
            <a:r>
              <a:rPr lang="fr-FR" b="1" dirty="0"/>
              <a:t> </a:t>
            </a:r>
            <a:r>
              <a:rPr lang="fr-FR" b="1" dirty="0" smtClean="0"/>
              <a:t>Bourbonnais</a:t>
            </a:r>
            <a:endParaRPr lang="fr-FR" b="1" dirty="0"/>
          </a:p>
        </p:txBody>
      </p:sp>
      <p:sp>
        <p:nvSpPr>
          <p:cNvPr id="6" name="Content Placeholder 5"/>
          <p:cNvSpPr>
            <a:spLocks noGrp="1"/>
          </p:cNvSpPr>
          <p:nvPr>
            <p:ph sz="quarter" idx="4"/>
          </p:nvPr>
        </p:nvSpPr>
        <p:spPr>
          <a:xfrm>
            <a:off x="6172200" y="4647360"/>
            <a:ext cx="5183188" cy="2210639"/>
          </a:xfrm>
        </p:spPr>
        <p:txBody>
          <a:bodyPr>
            <a:normAutofit fontScale="47500" lnSpcReduction="20000"/>
          </a:bodyPr>
          <a:lstStyle/>
          <a:p>
            <a:endParaRPr lang="fr-FR" b="1" dirty="0" smtClean="0"/>
          </a:p>
          <a:p>
            <a:r>
              <a:rPr lang="fr-FR" sz="1700" b="1" dirty="0">
                <a:hlinkClick r:id="rId3"/>
              </a:rPr>
              <a:t>https://www.zillow.com/homedetails/1032-Country-Ln-Bourbonnais-IL-60914/76940452_zpid</a:t>
            </a:r>
            <a:r>
              <a:rPr lang="fr-FR" sz="2500" b="1" dirty="0" smtClean="0">
                <a:hlinkClick r:id="rId3"/>
              </a:rPr>
              <a:t>/</a:t>
            </a:r>
            <a:endParaRPr lang="fr-FR" sz="2500" b="1" dirty="0" smtClean="0"/>
          </a:p>
          <a:p>
            <a:r>
              <a:rPr lang="fr-FR" sz="6500" b="1" dirty="0" smtClean="0"/>
              <a:t>4 bd 5 </a:t>
            </a:r>
            <a:r>
              <a:rPr lang="fr-FR" sz="6500" b="1" dirty="0" err="1" smtClean="0"/>
              <a:t>ba</a:t>
            </a:r>
            <a:endParaRPr lang="fr-FR" sz="6500" b="1" dirty="0"/>
          </a:p>
          <a:p>
            <a:r>
              <a:rPr lang="fr-FR" sz="6500" b="1" dirty="0"/>
              <a:t>3,833 </a:t>
            </a:r>
            <a:r>
              <a:rPr lang="fr-FR" sz="6500" b="1" dirty="0" err="1"/>
              <a:t>sqft</a:t>
            </a:r>
            <a:endParaRPr lang="fr-FR" sz="6500" b="1" dirty="0"/>
          </a:p>
          <a:p>
            <a:r>
              <a:rPr lang="fr-FR" sz="6500" b="1" dirty="0" smtClean="0"/>
              <a:t>Country Lane,</a:t>
            </a:r>
            <a:r>
              <a:rPr lang="fr-FR" sz="6500" b="1" dirty="0"/>
              <a:t> </a:t>
            </a:r>
            <a:r>
              <a:rPr lang="fr-FR" sz="6500" b="1" dirty="0" smtClean="0"/>
              <a:t>Bourbonnais</a:t>
            </a:r>
            <a:endParaRPr lang="en-US" sz="6500" dirty="0"/>
          </a:p>
        </p:txBody>
      </p:sp>
      <p:pic>
        <p:nvPicPr>
          <p:cNvPr id="9" name="Picture 8"/>
          <p:cNvPicPr>
            <a:picLocks noChangeAspect="1"/>
          </p:cNvPicPr>
          <p:nvPr/>
        </p:nvPicPr>
        <p:blipFill>
          <a:blip r:embed="rId4"/>
          <a:stretch>
            <a:fillRect/>
          </a:stretch>
        </p:blipFill>
        <p:spPr>
          <a:xfrm>
            <a:off x="980586" y="1523552"/>
            <a:ext cx="4876190" cy="3123809"/>
          </a:xfrm>
          <a:prstGeom prst="rect">
            <a:avLst/>
          </a:prstGeom>
        </p:spPr>
      </p:pic>
      <p:sp>
        <p:nvSpPr>
          <p:cNvPr id="3" name="Text Placeholder 2"/>
          <p:cNvSpPr>
            <a:spLocks noGrp="1"/>
          </p:cNvSpPr>
          <p:nvPr>
            <p:ph type="body" idx="1"/>
          </p:nvPr>
        </p:nvSpPr>
        <p:spPr>
          <a:xfrm>
            <a:off x="1065787" y="1401690"/>
            <a:ext cx="4275909" cy="823912"/>
          </a:xfrm>
        </p:spPr>
        <p:txBody>
          <a:bodyPr/>
          <a:lstStyle/>
          <a:p>
            <a:r>
              <a:rPr lang="en-US" dirty="0" smtClean="0"/>
              <a:t>$239,000</a:t>
            </a:r>
            <a:endParaRPr lang="en-US" dirty="0"/>
          </a:p>
        </p:txBody>
      </p:sp>
      <p:pic>
        <p:nvPicPr>
          <p:cNvPr id="10" name="Picture 9"/>
          <p:cNvPicPr>
            <a:picLocks noChangeAspect="1"/>
          </p:cNvPicPr>
          <p:nvPr/>
        </p:nvPicPr>
        <p:blipFill>
          <a:blip r:embed="rId5"/>
          <a:stretch>
            <a:fillRect/>
          </a:stretch>
        </p:blipFill>
        <p:spPr>
          <a:xfrm>
            <a:off x="6097588" y="1523552"/>
            <a:ext cx="5222928" cy="3123808"/>
          </a:xfrm>
          <a:prstGeom prst="rect">
            <a:avLst/>
          </a:prstGeom>
        </p:spPr>
      </p:pic>
      <p:sp>
        <p:nvSpPr>
          <p:cNvPr id="5" name="Text Placeholder 4"/>
          <p:cNvSpPr>
            <a:spLocks noGrp="1"/>
          </p:cNvSpPr>
          <p:nvPr>
            <p:ph type="body" sz="quarter" idx="3"/>
          </p:nvPr>
        </p:nvSpPr>
        <p:spPr>
          <a:xfrm>
            <a:off x="6413012" y="1278732"/>
            <a:ext cx="5183188" cy="823912"/>
          </a:xfrm>
        </p:spPr>
        <p:txBody>
          <a:bodyPr/>
          <a:lstStyle/>
          <a:p>
            <a:r>
              <a:rPr lang="en-US" dirty="0" smtClean="0"/>
              <a:t>$459,000</a:t>
            </a:r>
            <a:endParaRPr lang="en-US" dirty="0"/>
          </a:p>
        </p:txBody>
      </p:sp>
    </p:spTree>
    <p:extLst>
      <p:ext uri="{BB962C8B-B14F-4D97-AF65-F5344CB8AC3E}">
        <p14:creationId xmlns:p14="http://schemas.microsoft.com/office/powerpoint/2010/main" val="695925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Return on Investment: </a:t>
            </a:r>
            <a:br>
              <a:rPr lang="en-US" dirty="0" smtClean="0"/>
            </a:br>
            <a:r>
              <a:rPr lang="en-US" dirty="0" smtClean="0"/>
              <a:t>Olivet Nazarene </a:t>
            </a:r>
            <a:r>
              <a:rPr lang="en-US" dirty="0" smtClean="0"/>
              <a:t>University 2018-2019</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16623859"/>
              </p:ext>
            </p:extLst>
          </p:nvPr>
        </p:nvGraphicFramePr>
        <p:xfrm>
          <a:off x="1181100" y="1891527"/>
          <a:ext cx="8564262" cy="3977640"/>
        </p:xfrm>
        <a:graphic>
          <a:graphicData uri="http://schemas.openxmlformats.org/drawingml/2006/table">
            <a:tbl>
              <a:tblPr firstRow="1" bandRow="1">
                <a:tableStyleId>{5C22544A-7EE6-4342-B048-85BDC9FD1C3A}</a:tableStyleId>
              </a:tblPr>
              <a:tblGrid>
                <a:gridCol w="3363097"/>
                <a:gridCol w="1746422"/>
                <a:gridCol w="1952367"/>
                <a:gridCol w="1502376"/>
              </a:tblGrid>
              <a:tr h="370840">
                <a:tc>
                  <a:txBody>
                    <a:bodyPr/>
                    <a:lstStyle/>
                    <a:p>
                      <a:endParaRPr lang="en-US" dirty="0"/>
                    </a:p>
                  </a:txBody>
                  <a:tcPr/>
                </a:tc>
                <a:tc>
                  <a:txBody>
                    <a:bodyPr/>
                    <a:lstStyle/>
                    <a:p>
                      <a:r>
                        <a:rPr lang="en-US" dirty="0" smtClean="0"/>
                        <a:t>$ INVESTED BY </a:t>
                      </a:r>
                    </a:p>
                    <a:p>
                      <a:r>
                        <a:rPr lang="en-US" dirty="0" smtClean="0"/>
                        <a:t>ONU</a:t>
                      </a:r>
                      <a:endParaRPr lang="en-US" dirty="0"/>
                    </a:p>
                  </a:txBody>
                  <a:tcPr/>
                </a:tc>
                <a:tc>
                  <a:txBody>
                    <a:bodyPr/>
                    <a:lstStyle/>
                    <a:p>
                      <a:r>
                        <a:rPr lang="en-US" dirty="0" smtClean="0"/>
                        <a:t>$ VALUE OF</a:t>
                      </a:r>
                    </a:p>
                    <a:p>
                      <a:r>
                        <a:rPr lang="en-US" dirty="0" smtClean="0"/>
                        <a:t>products &amp; service</a:t>
                      </a:r>
                      <a:endParaRPr lang="en-US" dirty="0"/>
                    </a:p>
                  </a:txBody>
                  <a:tcPr/>
                </a:tc>
                <a:tc>
                  <a:txBody>
                    <a:bodyPr/>
                    <a:lstStyle/>
                    <a:p>
                      <a:r>
                        <a:rPr lang="en-US" dirty="0" smtClean="0"/>
                        <a:t>$ RETURN</a:t>
                      </a:r>
                      <a:endParaRPr lang="en-US" dirty="0"/>
                    </a:p>
                  </a:txBody>
                  <a:tcPr/>
                </a:tc>
              </a:tr>
              <a:tr h="370840">
                <a:tc>
                  <a:txBody>
                    <a:bodyPr/>
                    <a:lstStyle/>
                    <a:p>
                      <a:r>
                        <a:rPr lang="en-US" dirty="0" smtClean="0"/>
                        <a:t>Membership</a:t>
                      </a:r>
                      <a:endParaRPr lang="en-US" dirty="0"/>
                    </a:p>
                  </a:txBody>
                  <a:tcPr/>
                </a:tc>
                <a:tc>
                  <a:txBody>
                    <a:bodyPr/>
                    <a:lstStyle/>
                    <a:p>
                      <a:pPr algn="r"/>
                      <a:r>
                        <a:rPr lang="en-US" sz="1800" b="0" dirty="0" smtClean="0">
                          <a:solidFill>
                            <a:srgbClr val="FF0000"/>
                          </a:solidFill>
                        </a:rPr>
                        <a:t>$4,215</a:t>
                      </a:r>
                      <a:endParaRPr lang="en-US" sz="1800" b="0" dirty="0">
                        <a:solidFill>
                          <a:srgbClr val="FF0000"/>
                        </a:solidFill>
                      </a:endParaRPr>
                    </a:p>
                  </a:txBody>
                  <a:tcPr/>
                </a:tc>
                <a:tc>
                  <a:txBody>
                    <a:bodyPr/>
                    <a:lstStyle/>
                    <a:p>
                      <a:pPr algn="r"/>
                      <a:r>
                        <a:rPr lang="en-US" dirty="0" smtClean="0"/>
                        <a:t>--</a:t>
                      </a:r>
                      <a:endParaRPr lang="en-US" dirty="0"/>
                    </a:p>
                  </a:txBody>
                  <a:tcPr/>
                </a:tc>
                <a:tc>
                  <a:txBody>
                    <a:bodyPr/>
                    <a:lstStyle/>
                    <a:p>
                      <a:pPr algn="r"/>
                      <a:endParaRPr lang="en-US" dirty="0"/>
                    </a:p>
                  </a:txBody>
                  <a:tcPr/>
                </a:tc>
              </a:tr>
              <a:tr h="370840">
                <a:tc>
                  <a:txBody>
                    <a:bodyPr/>
                    <a:lstStyle/>
                    <a:p>
                      <a:r>
                        <a:rPr lang="en-US" dirty="0" smtClean="0"/>
                        <a:t>R&amp;D,</a:t>
                      </a:r>
                      <a:r>
                        <a:rPr lang="en-US" baseline="0" dirty="0" smtClean="0"/>
                        <a:t> infrastructure &amp; admin</a:t>
                      </a:r>
                      <a:endParaRPr lang="en-US" dirty="0"/>
                    </a:p>
                  </a:txBody>
                  <a:tcPr/>
                </a:tc>
                <a:tc>
                  <a:txBody>
                    <a:bodyPr/>
                    <a:lstStyle/>
                    <a:p>
                      <a:pPr algn="r"/>
                      <a:r>
                        <a:rPr lang="en-US" dirty="0" smtClean="0"/>
                        <a:t>$0</a:t>
                      </a:r>
                      <a:endParaRPr lang="en-US" dirty="0"/>
                    </a:p>
                  </a:txBody>
                  <a:tcPr/>
                </a:tc>
                <a:tc>
                  <a:txBody>
                    <a:bodyPr/>
                    <a:lstStyle/>
                    <a:p>
                      <a:pPr algn="r"/>
                      <a:r>
                        <a:rPr lang="en-US" dirty="0" smtClean="0">
                          <a:solidFill>
                            <a:srgbClr val="002060"/>
                          </a:solidFill>
                        </a:rPr>
                        <a:t>$5,831</a:t>
                      </a:r>
                      <a:endParaRPr lang="en-US" dirty="0">
                        <a:solidFill>
                          <a:srgbClr val="002060"/>
                        </a:solidFill>
                      </a:endParaRPr>
                    </a:p>
                  </a:txBody>
                  <a:tcPr/>
                </a:tc>
                <a:tc>
                  <a:txBody>
                    <a:bodyPr/>
                    <a:lstStyle/>
                    <a:p>
                      <a:pPr algn="r"/>
                      <a:r>
                        <a:rPr lang="en-US" b="1" dirty="0" smtClean="0">
                          <a:solidFill>
                            <a:schemeClr val="tx1"/>
                          </a:solidFill>
                        </a:rPr>
                        <a:t>+$5,831</a:t>
                      </a:r>
                      <a:endParaRPr lang="en-US" b="1" dirty="0">
                        <a:solidFill>
                          <a:schemeClr val="tx1"/>
                        </a:solidFill>
                      </a:endParaRPr>
                    </a:p>
                  </a:txBody>
                  <a:tcPr/>
                </a:tc>
              </a:tr>
              <a:tr h="370840">
                <a:tc>
                  <a:txBody>
                    <a:bodyPr/>
                    <a:lstStyle/>
                    <a:p>
                      <a:r>
                        <a:rPr lang="en-US" dirty="0" smtClean="0"/>
                        <a:t>I-Share</a:t>
                      </a:r>
                      <a:endParaRPr lang="en-US" dirty="0"/>
                    </a:p>
                  </a:txBody>
                  <a:tcPr/>
                </a:tc>
                <a:tc>
                  <a:txBody>
                    <a:bodyPr/>
                    <a:lstStyle/>
                    <a:p>
                      <a:pPr algn="r"/>
                      <a:r>
                        <a:rPr lang="en-US" dirty="0" smtClean="0">
                          <a:solidFill>
                            <a:srgbClr val="FF0000"/>
                          </a:solidFill>
                        </a:rPr>
                        <a:t>$9,483</a:t>
                      </a:r>
                      <a:endParaRPr lang="en-US" dirty="0">
                        <a:solidFill>
                          <a:srgbClr val="FF0000"/>
                        </a:solidFill>
                      </a:endParaRPr>
                    </a:p>
                  </a:txBody>
                  <a:tcPr/>
                </a:tc>
                <a:tc>
                  <a:txBody>
                    <a:bodyPr/>
                    <a:lstStyle/>
                    <a:p>
                      <a:pPr algn="r"/>
                      <a:r>
                        <a:rPr lang="en-US" dirty="0" smtClean="0">
                          <a:solidFill>
                            <a:srgbClr val="002060"/>
                          </a:solidFill>
                        </a:rPr>
                        <a:t>$138,763</a:t>
                      </a:r>
                      <a:endParaRPr lang="en-US" dirty="0">
                        <a:solidFill>
                          <a:srgbClr val="002060"/>
                        </a:solidFill>
                      </a:endParaRPr>
                    </a:p>
                  </a:txBody>
                  <a:tcPr/>
                </a:tc>
                <a:tc>
                  <a:txBody>
                    <a:bodyPr/>
                    <a:lstStyle/>
                    <a:p>
                      <a:pPr algn="r"/>
                      <a:r>
                        <a:rPr lang="en-US" b="1" dirty="0" smtClean="0">
                          <a:solidFill>
                            <a:schemeClr val="tx1"/>
                          </a:solidFill>
                        </a:rPr>
                        <a:t>+$129,280</a:t>
                      </a:r>
                      <a:endParaRPr lang="en-US" b="1" dirty="0">
                        <a:solidFill>
                          <a:schemeClr val="tx1"/>
                        </a:solidFill>
                      </a:endParaRPr>
                    </a:p>
                  </a:txBody>
                  <a:tcPr/>
                </a:tc>
              </a:tr>
              <a:tr h="370840">
                <a:tc>
                  <a:txBody>
                    <a:bodyPr/>
                    <a:lstStyle/>
                    <a:p>
                      <a:r>
                        <a:rPr lang="en-US" dirty="0" smtClean="0"/>
                        <a:t>Digital Collections</a:t>
                      </a:r>
                      <a:endParaRPr lang="en-US" dirty="0"/>
                    </a:p>
                  </a:txBody>
                  <a:tcPr/>
                </a:tc>
                <a:tc>
                  <a:txBody>
                    <a:bodyPr/>
                    <a:lstStyle/>
                    <a:p>
                      <a:pPr algn="r"/>
                      <a:r>
                        <a:rPr lang="en-US" dirty="0" smtClean="0"/>
                        <a:t>$0</a:t>
                      </a:r>
                      <a:endParaRPr lang="en-US" dirty="0"/>
                    </a:p>
                  </a:txBody>
                  <a:tcPr/>
                </a:tc>
                <a:tc>
                  <a:txBody>
                    <a:bodyPr/>
                    <a:lstStyle/>
                    <a:p>
                      <a:pPr algn="r"/>
                      <a:r>
                        <a:rPr lang="en-US" dirty="0" smtClean="0">
                          <a:solidFill>
                            <a:srgbClr val="002060"/>
                          </a:solidFill>
                        </a:rPr>
                        <a:t>$4,672</a:t>
                      </a:r>
                      <a:endParaRPr lang="en-US" dirty="0">
                        <a:solidFill>
                          <a:srgbClr val="002060"/>
                        </a:solidFill>
                      </a:endParaRPr>
                    </a:p>
                  </a:txBody>
                  <a:tcPr/>
                </a:tc>
                <a:tc>
                  <a:txBody>
                    <a:bodyPr/>
                    <a:lstStyle/>
                    <a:p>
                      <a:pPr algn="r"/>
                      <a:r>
                        <a:rPr lang="en-US" b="1" dirty="0" smtClean="0">
                          <a:solidFill>
                            <a:schemeClr val="tx1"/>
                          </a:solidFill>
                        </a:rPr>
                        <a:t>+$4,672</a:t>
                      </a:r>
                      <a:endParaRPr lang="en-US" b="1" dirty="0">
                        <a:solidFill>
                          <a:schemeClr val="tx1"/>
                        </a:solidFill>
                      </a:endParaRPr>
                    </a:p>
                  </a:txBody>
                  <a:tcPr/>
                </a:tc>
              </a:tr>
              <a:tr h="370840">
                <a:tc>
                  <a:txBody>
                    <a:bodyPr/>
                    <a:lstStyle/>
                    <a:p>
                      <a:r>
                        <a:rPr lang="en-US" dirty="0" smtClean="0"/>
                        <a:t>Subsidized products &amp; services</a:t>
                      </a:r>
                      <a:endParaRPr lang="en-US" dirty="0"/>
                    </a:p>
                  </a:txBody>
                  <a:tcPr/>
                </a:tc>
                <a:tc>
                  <a:txBody>
                    <a:bodyPr/>
                    <a:lstStyle/>
                    <a:p>
                      <a:pPr algn="r"/>
                      <a:r>
                        <a:rPr lang="en-US" dirty="0" smtClean="0"/>
                        <a:t>$0</a:t>
                      </a:r>
                      <a:endParaRPr lang="en-US" dirty="0"/>
                    </a:p>
                  </a:txBody>
                  <a:tcPr/>
                </a:tc>
                <a:tc>
                  <a:txBody>
                    <a:bodyPr/>
                    <a:lstStyle/>
                    <a:p>
                      <a:pPr algn="r"/>
                      <a:r>
                        <a:rPr lang="en-US" dirty="0" smtClean="0">
                          <a:solidFill>
                            <a:srgbClr val="002060"/>
                          </a:solidFill>
                        </a:rPr>
                        <a:t>$23,220</a:t>
                      </a:r>
                      <a:endParaRPr lang="en-US" dirty="0">
                        <a:solidFill>
                          <a:srgbClr val="002060"/>
                        </a:solidFill>
                      </a:endParaRPr>
                    </a:p>
                  </a:txBody>
                  <a:tcPr/>
                </a:tc>
                <a:tc>
                  <a:txBody>
                    <a:bodyPr/>
                    <a:lstStyle/>
                    <a:p>
                      <a:pPr algn="r"/>
                      <a:r>
                        <a:rPr lang="en-US" b="1" dirty="0" smtClean="0">
                          <a:solidFill>
                            <a:schemeClr val="tx1"/>
                          </a:solidFill>
                        </a:rPr>
                        <a:t>+$23,220</a:t>
                      </a:r>
                      <a:endParaRPr lang="en-US" b="1" dirty="0">
                        <a:solidFill>
                          <a:schemeClr val="tx1"/>
                        </a:solidFill>
                      </a:endParaRPr>
                    </a:p>
                  </a:txBody>
                  <a:tcPr/>
                </a:tc>
              </a:tr>
              <a:tr h="370840">
                <a:tc>
                  <a:txBody>
                    <a:bodyPr/>
                    <a:lstStyle/>
                    <a:p>
                      <a:r>
                        <a:rPr lang="en-US" dirty="0" smtClean="0"/>
                        <a:t>Brokered products &amp; services</a:t>
                      </a:r>
                      <a:endParaRPr lang="en-US" dirty="0"/>
                    </a:p>
                  </a:txBody>
                  <a:tcPr/>
                </a:tc>
                <a:tc>
                  <a:txBody>
                    <a:bodyPr/>
                    <a:lstStyle/>
                    <a:p>
                      <a:pPr algn="r"/>
                      <a:r>
                        <a:rPr lang="en-US" dirty="0" smtClean="0">
                          <a:solidFill>
                            <a:srgbClr val="FF0000"/>
                          </a:solidFill>
                        </a:rPr>
                        <a:t>$226,183</a:t>
                      </a:r>
                      <a:endParaRPr lang="en-US" dirty="0">
                        <a:solidFill>
                          <a:srgbClr val="FF0000"/>
                        </a:solidFill>
                      </a:endParaRPr>
                    </a:p>
                  </a:txBody>
                  <a:tcPr/>
                </a:tc>
                <a:tc>
                  <a:txBody>
                    <a:bodyPr/>
                    <a:lstStyle/>
                    <a:p>
                      <a:pPr algn="r"/>
                      <a:r>
                        <a:rPr lang="en-US" dirty="0" smtClean="0">
                          <a:solidFill>
                            <a:srgbClr val="002060"/>
                          </a:solidFill>
                        </a:rPr>
                        <a:t>$307,024</a:t>
                      </a:r>
                      <a:endParaRPr lang="en-US" dirty="0">
                        <a:solidFill>
                          <a:srgbClr val="002060"/>
                        </a:solidFill>
                      </a:endParaRPr>
                    </a:p>
                  </a:txBody>
                  <a:tcPr/>
                </a:tc>
                <a:tc>
                  <a:txBody>
                    <a:bodyPr/>
                    <a:lstStyle/>
                    <a:p>
                      <a:pPr algn="r"/>
                      <a:r>
                        <a:rPr lang="en-US" b="1" dirty="0" smtClean="0">
                          <a:solidFill>
                            <a:schemeClr val="tx1"/>
                          </a:solidFill>
                        </a:rPr>
                        <a:t>+$80,841</a:t>
                      </a:r>
                      <a:endParaRPr lang="en-US" b="1" dirty="0">
                        <a:solidFill>
                          <a:schemeClr val="tx1"/>
                        </a:solidFill>
                      </a:endParaRPr>
                    </a:p>
                  </a:txBody>
                  <a:tcPr/>
                </a:tc>
              </a:tr>
              <a:tr h="370840">
                <a:tc>
                  <a:txBody>
                    <a:bodyPr/>
                    <a:lstStyle/>
                    <a:p>
                      <a:r>
                        <a:rPr lang="en-US" dirty="0" smtClean="0"/>
                        <a:t>Education, training, networking</a:t>
                      </a:r>
                      <a:endParaRPr lang="en-US" dirty="0"/>
                    </a:p>
                  </a:txBody>
                  <a:tcPr/>
                </a:tc>
                <a:tc>
                  <a:txBody>
                    <a:bodyPr/>
                    <a:lstStyle/>
                    <a:p>
                      <a:pPr algn="r"/>
                      <a:r>
                        <a:rPr lang="en-US" dirty="0" smtClean="0"/>
                        <a:t>$0</a:t>
                      </a:r>
                      <a:endParaRPr lang="en-US" dirty="0"/>
                    </a:p>
                  </a:txBody>
                  <a:tcPr/>
                </a:tc>
                <a:tc>
                  <a:txBody>
                    <a:bodyPr/>
                    <a:lstStyle/>
                    <a:p>
                      <a:pPr algn="r"/>
                      <a:r>
                        <a:rPr lang="en-US" dirty="0" smtClean="0">
                          <a:solidFill>
                            <a:srgbClr val="002060"/>
                          </a:solidFill>
                        </a:rPr>
                        <a:t>$2,765</a:t>
                      </a:r>
                      <a:endParaRPr lang="en-US" dirty="0">
                        <a:solidFill>
                          <a:srgbClr val="002060"/>
                        </a:solidFill>
                      </a:endParaRPr>
                    </a:p>
                  </a:txBody>
                  <a:tcPr/>
                </a:tc>
                <a:tc>
                  <a:txBody>
                    <a:bodyPr/>
                    <a:lstStyle/>
                    <a:p>
                      <a:pPr algn="r"/>
                      <a:r>
                        <a:rPr lang="en-US" b="1" dirty="0" smtClean="0">
                          <a:solidFill>
                            <a:schemeClr val="tx1"/>
                          </a:solidFill>
                        </a:rPr>
                        <a:t>+$2,765</a:t>
                      </a:r>
                      <a:endParaRPr lang="en-US" b="1" dirty="0">
                        <a:solidFill>
                          <a:schemeClr val="tx1"/>
                        </a:solidFill>
                      </a:endParaRPr>
                    </a:p>
                  </a:txBody>
                  <a:tcPr/>
                </a:tc>
              </a:tr>
              <a:tr h="370840">
                <a:tc>
                  <a:txBody>
                    <a:bodyPr/>
                    <a:lstStyle/>
                    <a:p>
                      <a:r>
                        <a:rPr lang="en-US" dirty="0" smtClean="0"/>
                        <a:t>Delivery</a:t>
                      </a:r>
                      <a:r>
                        <a:rPr lang="en-US" baseline="0" dirty="0" smtClean="0"/>
                        <a:t> Service</a:t>
                      </a:r>
                      <a:endParaRPr lang="en-US" dirty="0"/>
                    </a:p>
                  </a:txBody>
                  <a:tcPr/>
                </a:tc>
                <a:tc>
                  <a:txBody>
                    <a:bodyPr/>
                    <a:lstStyle/>
                    <a:p>
                      <a:pPr algn="r"/>
                      <a:r>
                        <a:rPr lang="en-US" dirty="0" smtClean="0"/>
                        <a:t>$0</a:t>
                      </a:r>
                      <a:endParaRPr lang="en-US" dirty="0"/>
                    </a:p>
                  </a:txBody>
                  <a:tcPr/>
                </a:tc>
                <a:tc>
                  <a:txBody>
                    <a:bodyPr/>
                    <a:lstStyle/>
                    <a:p>
                      <a:pPr algn="r"/>
                      <a:r>
                        <a:rPr lang="en-US" dirty="0" smtClean="0">
                          <a:solidFill>
                            <a:srgbClr val="002060"/>
                          </a:solidFill>
                        </a:rPr>
                        <a:t>$4,454</a:t>
                      </a:r>
                      <a:endParaRPr lang="en-US" dirty="0">
                        <a:solidFill>
                          <a:srgbClr val="002060"/>
                        </a:solidFill>
                      </a:endParaRPr>
                    </a:p>
                  </a:txBody>
                  <a:tcPr/>
                </a:tc>
                <a:tc>
                  <a:txBody>
                    <a:bodyPr/>
                    <a:lstStyle/>
                    <a:p>
                      <a:pPr algn="r"/>
                      <a:r>
                        <a:rPr lang="en-US" b="1" dirty="0" smtClean="0">
                          <a:solidFill>
                            <a:schemeClr val="tx1"/>
                          </a:solidFill>
                        </a:rPr>
                        <a:t>+$4,454</a:t>
                      </a:r>
                      <a:endParaRPr lang="en-US" b="1" dirty="0">
                        <a:solidFill>
                          <a:schemeClr val="tx1"/>
                        </a:solidFill>
                      </a:endParaRPr>
                    </a:p>
                  </a:txBody>
                  <a:tcPr/>
                </a:tc>
              </a:tr>
              <a:tr h="370840">
                <a:tc>
                  <a:txBody>
                    <a:bodyPr/>
                    <a:lstStyle/>
                    <a:p>
                      <a:r>
                        <a:rPr lang="en-US" dirty="0" smtClean="0"/>
                        <a:t>Total</a:t>
                      </a:r>
                      <a:endParaRPr lang="en-US" dirty="0"/>
                    </a:p>
                  </a:txBody>
                  <a:tcPr/>
                </a:tc>
                <a:tc>
                  <a:txBody>
                    <a:bodyPr/>
                    <a:lstStyle/>
                    <a:p>
                      <a:pPr algn="r"/>
                      <a:r>
                        <a:rPr lang="en-US" dirty="0" smtClean="0">
                          <a:solidFill>
                            <a:srgbClr val="FF0000"/>
                          </a:solidFill>
                        </a:rPr>
                        <a:t>$239,881</a:t>
                      </a:r>
                      <a:endParaRPr lang="en-US" dirty="0">
                        <a:solidFill>
                          <a:srgbClr val="FF0000"/>
                        </a:solidFill>
                      </a:endParaRPr>
                    </a:p>
                  </a:txBody>
                  <a:tcPr/>
                </a:tc>
                <a:tc>
                  <a:txBody>
                    <a:bodyPr/>
                    <a:lstStyle/>
                    <a:p>
                      <a:pPr algn="r"/>
                      <a:r>
                        <a:rPr lang="en-US" dirty="0" smtClean="0">
                          <a:solidFill>
                            <a:srgbClr val="002060"/>
                          </a:solidFill>
                        </a:rPr>
                        <a:t>$468,730</a:t>
                      </a:r>
                      <a:endParaRPr lang="en-US" dirty="0">
                        <a:solidFill>
                          <a:srgbClr val="002060"/>
                        </a:solidFill>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+$228,849</a:t>
                      </a:r>
                    </a:p>
                  </a:txBody>
                  <a:tcPr/>
                </a:tc>
              </a:tr>
            </a:tbl>
          </a:graphicData>
        </a:graphic>
      </p:graphicFrame>
    </p:spTree>
    <p:extLst>
      <p:ext uri="{BB962C8B-B14F-4D97-AF65-F5344CB8AC3E}">
        <p14:creationId xmlns:p14="http://schemas.microsoft.com/office/powerpoint/2010/main" val="483608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1478305"/>
          </a:xfrm>
        </p:spPr>
        <p:txBody>
          <a:bodyPr/>
          <a:lstStyle/>
          <a:p>
            <a:r>
              <a:rPr lang="en-US" dirty="0" smtClean="0"/>
              <a:t>CARLI Counts</a:t>
            </a:r>
            <a:endParaRPr lang="en-US" dirty="0"/>
          </a:p>
        </p:txBody>
      </p:sp>
      <p:sp>
        <p:nvSpPr>
          <p:cNvPr id="3" name="Text Placeholder 2"/>
          <p:cNvSpPr>
            <a:spLocks noGrp="1"/>
          </p:cNvSpPr>
          <p:nvPr>
            <p:ph type="body" idx="1"/>
          </p:nvPr>
        </p:nvSpPr>
        <p:spPr>
          <a:xfrm>
            <a:off x="831850" y="3344562"/>
            <a:ext cx="10515600" cy="2745089"/>
          </a:xfrm>
        </p:spPr>
        <p:txBody>
          <a:bodyPr>
            <a:normAutofit/>
          </a:bodyPr>
          <a:lstStyle/>
          <a:p>
            <a:r>
              <a:rPr lang="en-US" dirty="0" smtClean="0">
                <a:solidFill>
                  <a:srgbClr val="002060"/>
                </a:solidFill>
              </a:rPr>
              <a:t>“</a:t>
            </a:r>
            <a:r>
              <a:rPr lang="en-US" dirty="0">
                <a:solidFill>
                  <a:srgbClr val="002060"/>
                </a:solidFill>
              </a:rPr>
              <a:t>CARLI Counts is a continuing education library leadership immersion program that </a:t>
            </a:r>
            <a:r>
              <a:rPr lang="en-US" b="1" dirty="0">
                <a:solidFill>
                  <a:srgbClr val="002060"/>
                </a:solidFill>
              </a:rPr>
              <a:t>prepares librarians to make effective use of research findings on the impact of academic libraries on student success for the twin purposes of service development and library advocacy. </a:t>
            </a:r>
            <a:r>
              <a:rPr lang="en-US" dirty="0">
                <a:solidFill>
                  <a:srgbClr val="002060"/>
                </a:solidFill>
              </a:rPr>
              <a:t>Program participants will learn how to use local library data analytics in alignment with institutional data, goals, and strategic priorities to improve their services and demonstrate their </a:t>
            </a:r>
            <a:r>
              <a:rPr lang="en-US" dirty="0" smtClean="0">
                <a:solidFill>
                  <a:srgbClr val="002060"/>
                </a:solidFill>
              </a:rPr>
              <a:t>value.</a:t>
            </a:r>
            <a:r>
              <a:rPr lang="en-US" dirty="0" smtClean="0">
                <a:solidFill>
                  <a:srgbClr val="002060"/>
                </a:solidFill>
              </a:rPr>
              <a:t>”</a:t>
            </a:r>
            <a:endParaRPr lang="en-US" dirty="0">
              <a:solidFill>
                <a:srgbClr val="002060"/>
              </a:solidFill>
            </a:endParaRPr>
          </a:p>
        </p:txBody>
      </p:sp>
      <p:sp>
        <p:nvSpPr>
          <p:cNvPr id="4" name="Rectangle 3"/>
          <p:cNvSpPr/>
          <p:nvPr/>
        </p:nvSpPr>
        <p:spPr>
          <a:xfrm>
            <a:off x="2051222" y="6089650"/>
            <a:ext cx="9143999" cy="369332"/>
          </a:xfrm>
          <a:prstGeom prst="rect">
            <a:avLst/>
          </a:prstGeom>
        </p:spPr>
        <p:txBody>
          <a:bodyPr wrap="square">
            <a:spAutoFit/>
          </a:bodyPr>
          <a:lstStyle/>
          <a:p>
            <a:r>
              <a:rPr lang="en-US" u="sng" dirty="0" smtClean="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https://www.carli.illinois.edu/products-services/prof-devel/carli-counts</a:t>
            </a:r>
            <a:r>
              <a:rPr lang="en-US" dirty="0" smtClean="0">
                <a:effectLst/>
                <a:latin typeface="Calibri" panose="020F0502020204030204" pitchFamily="34" charset="0"/>
                <a:ea typeface="Calibri" panose="020F0502020204030204" pitchFamily="34" charset="0"/>
                <a:cs typeface="Times New Roman" panose="02020603050405020304" pitchFamily="18" charset="0"/>
              </a:rPr>
              <a:t> project website</a:t>
            </a:r>
            <a:endParaRPr lang="en-US" dirty="0"/>
          </a:p>
        </p:txBody>
      </p:sp>
    </p:spTree>
    <p:extLst>
      <p:ext uri="{BB962C8B-B14F-4D97-AF65-F5344CB8AC3E}">
        <p14:creationId xmlns:p14="http://schemas.microsoft.com/office/powerpoint/2010/main" val="41582368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p:cNvPicPr>
            <a:picLocks noChangeAspect="1" noChangeArrowheads="1"/>
          </p:cNvPicPr>
          <p:nvPr/>
        </p:nvPicPr>
        <p:blipFill rotWithShape="1">
          <a:blip r:embed="rId2">
            <a:extLst>
              <a:ext uri="{28A0092B-C50C-407E-A947-70E740481C1C}">
                <a14:useLocalDpi xmlns:a14="http://schemas.microsoft.com/office/drawing/2010/main" val="0"/>
              </a:ext>
            </a:extLst>
          </a:blip>
          <a:srcRect t="937"/>
          <a:stretch/>
        </p:blipFill>
        <p:spPr bwMode="auto">
          <a:xfrm>
            <a:off x="263609" y="0"/>
            <a:ext cx="10413787" cy="674520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rot="5400000">
            <a:off x="8623485" y="3323940"/>
            <a:ext cx="645228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https://www.carli.illinois.edu/sites/files/carlicounts/CARLICountsCohort1Posters.pdf</a:t>
            </a:r>
            <a:r>
              <a:rPr kumimoji="0" lang="en-US" altLang="en-US"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589275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A70D184A64B6243AB09CB562AB36E24" ma:contentTypeVersion="4" ma:contentTypeDescription="Create a new document." ma:contentTypeScope="" ma:versionID="24cacbf3292667747b04ff1d98a4ca3b">
  <xsd:schema xmlns:xsd="http://www.w3.org/2001/XMLSchema" xmlns:xs="http://www.w3.org/2001/XMLSchema" xmlns:p="http://schemas.microsoft.com/office/2006/metadata/properties" xmlns:ns3="156dff8e-4a8d-4647-9777-b42ab3c5c9f3" targetNamespace="http://schemas.microsoft.com/office/2006/metadata/properties" ma:root="true" ma:fieldsID="3a4cb48aba0af47309b9c0c8d0a7a05f" ns3:_="">
    <xsd:import namespace="156dff8e-4a8d-4647-9777-b42ab3c5c9f3"/>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6dff8e-4a8d-4647-9777-b42ab3c5c9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96EE6B-B730-4387-A92A-6813D26C91DE}">
  <ds:schemaRefs>
    <ds:schemaRef ds:uri="http://purl.org/dc/dcmitype/"/>
    <ds:schemaRef ds:uri="http://www.w3.org/XML/1998/namespace"/>
    <ds:schemaRef ds:uri="http://purl.org/dc/term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156dff8e-4a8d-4647-9777-b42ab3c5c9f3"/>
    <ds:schemaRef ds:uri="http://schemas.microsoft.com/office/2006/metadata/properties"/>
  </ds:schemaRefs>
</ds:datastoreItem>
</file>

<file path=customXml/itemProps2.xml><?xml version="1.0" encoding="utf-8"?>
<ds:datastoreItem xmlns:ds="http://schemas.openxmlformats.org/officeDocument/2006/customXml" ds:itemID="{0BAE3A06-5BAC-4F02-999E-B6B8C3E9752A}">
  <ds:schemaRefs>
    <ds:schemaRef ds:uri="http://schemas.microsoft.com/sharepoint/v3/contenttype/forms"/>
  </ds:schemaRefs>
</ds:datastoreItem>
</file>

<file path=customXml/itemProps3.xml><?xml version="1.0" encoding="utf-8"?>
<ds:datastoreItem xmlns:ds="http://schemas.openxmlformats.org/officeDocument/2006/customXml" ds:itemID="{D7205397-CAAF-4B1A-9D92-8F57C6257B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56dff8e-4a8d-4647-9777-b42ab3c5c9f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133</TotalTime>
  <Words>996</Words>
  <Application>Microsoft Office PowerPoint</Application>
  <PresentationFormat>Widescreen</PresentationFormat>
  <Paragraphs>96</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Office Theme</vt:lpstr>
      <vt:lpstr>Scholar Week 2020</vt:lpstr>
      <vt:lpstr>Assessment by academic libraries</vt:lpstr>
      <vt:lpstr>Mission Statement</vt:lpstr>
      <vt:lpstr>Olivet Nazarene University Vision 2022</vt:lpstr>
      <vt:lpstr>PowerPoint Presentation</vt:lpstr>
      <vt:lpstr>Love it or List It?</vt:lpstr>
      <vt:lpstr>Return on Investment:  Olivet Nazarene University 2018-2019</vt:lpstr>
      <vt:lpstr>CARLI Counts</vt:lpstr>
      <vt:lpstr>PowerPoint Presentation</vt:lpstr>
      <vt:lpstr>My project</vt:lpstr>
      <vt:lpstr>Tangible products</vt:lpstr>
      <vt:lpstr>Abstract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Scholar Week 2020</dc:title>
  <dc:creator>Jasmine Cieszynski</dc:creator>
  <cp:lastModifiedBy>Jasmine Cieszynski</cp:lastModifiedBy>
  <cp:revision>24</cp:revision>
  <dcterms:created xsi:type="dcterms:W3CDTF">2020-04-02T15:44:18Z</dcterms:created>
  <dcterms:modified xsi:type="dcterms:W3CDTF">2020-04-07T17:03:12Z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0x010100FA70D184A64B6243AB09CB562AB36E24</vt:lpwstr>
  </property>
</Properties>
</file>