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494" r:id="rId1"/>
  </p:sldMasterIdLst>
  <p:notesMasterIdLst>
    <p:notesMasterId r:id="rId25"/>
  </p:notesMasterIdLst>
  <p:handoutMasterIdLst>
    <p:handoutMasterId r:id="rId26"/>
  </p:handoutMasterIdLst>
  <p:sldIdLst>
    <p:sldId id="257" r:id="rId2"/>
    <p:sldId id="306" r:id="rId3"/>
    <p:sldId id="343" r:id="rId4"/>
    <p:sldId id="337" r:id="rId5"/>
    <p:sldId id="304" r:id="rId6"/>
    <p:sldId id="344" r:id="rId7"/>
    <p:sldId id="299" r:id="rId8"/>
    <p:sldId id="275" r:id="rId9"/>
    <p:sldId id="274" r:id="rId10"/>
    <p:sldId id="300" r:id="rId11"/>
    <p:sldId id="276" r:id="rId12"/>
    <p:sldId id="346" r:id="rId13"/>
    <p:sldId id="293" r:id="rId14"/>
    <p:sldId id="315" r:id="rId15"/>
    <p:sldId id="294" r:id="rId16"/>
    <p:sldId id="314" r:id="rId17"/>
    <p:sldId id="316" r:id="rId18"/>
    <p:sldId id="347" r:id="rId19"/>
    <p:sldId id="348" r:id="rId20"/>
    <p:sldId id="349" r:id="rId21"/>
    <p:sldId id="350" r:id="rId22"/>
    <p:sldId id="353" r:id="rId23"/>
    <p:sldId id="352" r:id="rId24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2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therine Anstrom" initials="" lastIdx="44" clrIdx="0"/>
  <p:cmAuthor id="1" name="White, Linnette C" initials="WLC" lastIdx="1" clrIdx="1"/>
  <p:cmAuthor id="2" name="Linnette White" initials="LW" lastIdx="5" clrIdx="2"/>
  <p:cmAuthor id="3" name="Bonnie J. Perry" initials="BJP" lastIdx="24" clrIdx="3"/>
  <p:cmAuthor id="4" name="lcwhite" initials="l" lastIdx="1" clrIdx="4"/>
  <p:cmAuthor id="5" name="Linn White" initials="LW" lastIdx="1" clrIdx="5">
    <p:extLst>
      <p:ext uri="{19B8F6BF-5375-455C-9EA6-DF929625EA0E}">
        <p15:presenceInfo xmlns:p15="http://schemas.microsoft.com/office/powerpoint/2012/main" userId="84d3a24246de951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24" autoAdjust="0"/>
    <p:restoredTop sz="90613" autoAdjust="0"/>
  </p:normalViewPr>
  <p:slideViewPr>
    <p:cSldViewPr snapToGrid="0" snapToObjects="1">
      <p:cViewPr varScale="1">
        <p:scale>
          <a:sx n="71" d="100"/>
          <a:sy n="71" d="100"/>
        </p:scale>
        <p:origin x="78" y="642"/>
      </p:cViewPr>
      <p:guideLst>
        <p:guide orient="horz" pos="2592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2040" y="12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53FB49-602D-474F-B40F-2BC16F975895}" type="doc">
      <dgm:prSet loTypeId="urn:microsoft.com/office/officeart/2005/8/layout/vList2" loCatId="list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107652CF-5CCE-4BCB-BEE0-6100D16A1F0B}">
      <dgm:prSet custT="1"/>
      <dgm:spPr>
        <a:noFill/>
      </dgm:spPr>
      <dgm:t>
        <a:bodyPr/>
        <a:lstStyle/>
        <a:p>
          <a:r>
            <a:rPr lang="en-US" sz="2400" b="0" i="1" dirty="0">
              <a:latin typeface="+mn-lt"/>
            </a:rPr>
            <a:t>What Matters in College: Four </a:t>
          </a:r>
          <a:r>
            <a:rPr lang="en-US" sz="2400" b="0" i="1" dirty="0">
              <a:solidFill>
                <a:schemeClr val="tx1"/>
              </a:solidFill>
              <a:latin typeface="+mn-lt"/>
            </a:rPr>
            <a:t>Critical</a:t>
          </a:r>
          <a:r>
            <a:rPr lang="en-US" sz="2400" b="0" i="1" dirty="0">
              <a:latin typeface="+mn-lt"/>
            </a:rPr>
            <a:t> Years Revisited </a:t>
          </a:r>
          <a:r>
            <a:rPr lang="en-US" sz="1400" b="0" dirty="0">
              <a:latin typeface="+mn-lt"/>
            </a:rPr>
            <a:t>(Astin,1993) </a:t>
          </a:r>
          <a:endParaRPr lang="en-US" sz="1400" b="0" i="1" dirty="0">
            <a:latin typeface="+mn-lt"/>
          </a:endParaRPr>
        </a:p>
        <a:p>
          <a:r>
            <a:rPr lang="en-US" sz="2400" b="0" i="0" dirty="0">
              <a:latin typeface="+mn-lt"/>
            </a:rPr>
            <a:t>Extensive</a:t>
          </a:r>
          <a:r>
            <a:rPr lang="en-US" sz="2400" b="0" dirty="0">
              <a:latin typeface="+mn-lt"/>
            </a:rPr>
            <a:t> research related to college departure</a:t>
          </a:r>
          <a:r>
            <a:rPr lang="en-US" sz="2600" b="0" dirty="0">
              <a:latin typeface="+mn-lt"/>
            </a:rPr>
            <a:t> </a:t>
          </a:r>
          <a:r>
            <a:rPr lang="en-US" sz="1400" b="0" dirty="0">
              <a:latin typeface="+mn-lt"/>
            </a:rPr>
            <a:t>(Astin;  Tinto, 2010) </a:t>
          </a:r>
          <a:r>
            <a:rPr lang="en-US" sz="1900" b="0" dirty="0">
              <a:latin typeface="+mn-lt"/>
            </a:rPr>
            <a:t>	</a:t>
          </a:r>
        </a:p>
        <a:p>
          <a:r>
            <a:rPr lang="en-US" sz="1900" b="0" dirty="0">
              <a:latin typeface="+mn-lt"/>
              <a:cs typeface="Calibri" panose="020F0502020204030204" pitchFamily="34" charset="0"/>
            </a:rPr>
            <a:t>	</a:t>
          </a:r>
          <a:r>
            <a:rPr lang="en-US" sz="2200" b="0" dirty="0">
              <a:solidFill>
                <a:schemeClr val="accent2">
                  <a:lumMod val="75000"/>
                </a:schemeClr>
              </a:solidFill>
              <a:latin typeface="+mn-lt"/>
              <a:cs typeface="Calibri" panose="020F0502020204030204" pitchFamily="34" charset="0"/>
            </a:rPr>
            <a:t>▪</a:t>
          </a:r>
          <a:r>
            <a:rPr lang="en-US" sz="2200" b="0" dirty="0">
              <a:solidFill>
                <a:schemeClr val="tx1"/>
              </a:solidFill>
              <a:latin typeface="+mn-lt"/>
              <a:cs typeface="Calibri" panose="020F0502020204030204" pitchFamily="34" charset="0"/>
            </a:rPr>
            <a:t> S</a:t>
          </a:r>
          <a:r>
            <a:rPr lang="en-US" sz="2200" b="0" dirty="0">
              <a:solidFill>
                <a:schemeClr val="tx1"/>
              </a:solidFill>
              <a:latin typeface="+mn-lt"/>
            </a:rPr>
            <a:t>ocial history </a:t>
          </a:r>
        </a:p>
        <a:p>
          <a:r>
            <a:rPr lang="en-US" sz="2400" b="0" dirty="0">
              <a:latin typeface="+mn-lt"/>
            </a:rPr>
            <a:t>	</a:t>
          </a:r>
          <a:r>
            <a:rPr lang="en-US" sz="2200" b="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 </a:t>
          </a:r>
          <a:r>
            <a:rPr lang="en-US" sz="2200" b="0" dirty="0">
              <a:latin typeface="+mn-lt"/>
            </a:rPr>
            <a:t>Sense of belonging impacts student success </a:t>
          </a:r>
          <a:r>
            <a:rPr lang="en-US" sz="1400" b="0" dirty="0">
              <a:latin typeface="+mn-lt"/>
            </a:rPr>
            <a:t>(O’Keeffe, 2013) </a:t>
          </a:r>
        </a:p>
        <a:p>
          <a:r>
            <a:rPr lang="en-US" sz="2800" b="0" dirty="0">
              <a:latin typeface="+mn-lt"/>
              <a:cs typeface="Calibri" panose="020F0502020204030204" pitchFamily="34" charset="0"/>
            </a:rPr>
            <a:t>		</a:t>
          </a:r>
          <a:r>
            <a:rPr lang="en-US" sz="2200" b="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</a:t>
          </a:r>
          <a:r>
            <a:rPr lang="en-US" sz="2200" b="0" dirty="0">
              <a:latin typeface="+mn-lt"/>
              <a:cs typeface="Calibri" panose="020F0502020204030204" pitchFamily="34" charset="0"/>
            </a:rPr>
            <a:t> </a:t>
          </a:r>
          <a:r>
            <a:rPr lang="en-US" sz="2200" b="0" dirty="0">
              <a:latin typeface="+mn-lt"/>
            </a:rPr>
            <a:t>Attrition due to adjustments, expectations, and experiences</a:t>
          </a:r>
          <a:endParaRPr lang="en-US" sz="2200" b="0" baseline="0" dirty="0">
            <a:latin typeface="+mn-lt"/>
          </a:endParaRPr>
        </a:p>
        <a:p>
          <a:r>
            <a:rPr lang="en-US" sz="2400" b="0" dirty="0">
              <a:latin typeface="+mn-lt"/>
              <a:cs typeface="Calibri" panose="020F0502020204030204" pitchFamily="34" charset="0"/>
            </a:rPr>
            <a:t>C</a:t>
          </a:r>
          <a:r>
            <a:rPr lang="en-US" sz="2400" b="0" dirty="0">
              <a:latin typeface="+mn-lt"/>
            </a:rPr>
            <a:t>reating connective elements </a:t>
          </a:r>
          <a:r>
            <a:rPr lang="en-US" sz="1400" b="0" dirty="0">
              <a:latin typeface="+mn-lt"/>
            </a:rPr>
            <a:t>(Reason, 2009)</a:t>
          </a:r>
          <a:r>
            <a:rPr lang="en-US" sz="1800" b="0" dirty="0">
              <a:latin typeface="+mn-lt"/>
              <a:cs typeface="Calibri" panose="020F0502020204030204" pitchFamily="34" charset="0"/>
            </a:rPr>
            <a:t>                                                                                                                                                                                        </a:t>
          </a:r>
          <a:endParaRPr lang="en-US" sz="1800" b="0" dirty="0">
            <a:latin typeface="+mn-lt"/>
          </a:endParaRPr>
        </a:p>
        <a:p>
          <a:r>
            <a:rPr lang="en-US" sz="1800" b="0" dirty="0">
              <a:latin typeface="+mn-lt"/>
              <a:cs typeface="Calibri" panose="020F0502020204030204" pitchFamily="34" charset="0"/>
            </a:rPr>
            <a:t>	</a:t>
          </a:r>
          <a:r>
            <a:rPr lang="en-US" sz="2200" b="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 </a:t>
          </a:r>
          <a:r>
            <a:rPr lang="en-US" sz="2200" b="0" dirty="0">
              <a:latin typeface="+mn-lt"/>
              <a:cs typeface="Calibri" panose="020F0502020204030204" pitchFamily="34" charset="0"/>
            </a:rPr>
            <a:t>P</a:t>
          </a:r>
          <a:r>
            <a:rPr lang="en-US" sz="2200" b="0" dirty="0">
              <a:latin typeface="+mn-lt"/>
            </a:rPr>
            <a:t>olicies to reduce attrition 	</a:t>
          </a:r>
        </a:p>
        <a:p>
          <a:r>
            <a:rPr lang="en-US" sz="2200" b="0" dirty="0">
              <a:latin typeface="+mn-lt"/>
              <a:cs typeface="Calibri" panose="020F0502020204030204" pitchFamily="34" charset="0"/>
            </a:rPr>
            <a:t>	</a:t>
          </a:r>
          <a:r>
            <a:rPr lang="en-US" sz="2200" b="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</a:t>
          </a:r>
          <a:r>
            <a:rPr lang="en-US" sz="2200" b="0" dirty="0">
              <a:latin typeface="+mn-lt"/>
              <a:cs typeface="Calibri" panose="020F0502020204030204" pitchFamily="34" charset="0"/>
            </a:rPr>
            <a:t> </a:t>
          </a:r>
          <a:r>
            <a:rPr lang="en-US" sz="2200" b="0" dirty="0">
              <a:latin typeface="+mn-lt"/>
            </a:rPr>
            <a:t>Increase satisfaction and persistence</a:t>
          </a:r>
        </a:p>
      </dgm:t>
    </dgm:pt>
    <dgm:pt modelId="{98322714-5B15-41AB-A948-D1032B2CAE88}" type="parTrans" cxnId="{2DF35380-8C88-45CD-84C3-D239603C09B7}">
      <dgm:prSet/>
      <dgm:spPr/>
      <dgm:t>
        <a:bodyPr/>
        <a:lstStyle/>
        <a:p>
          <a:endParaRPr lang="en-US"/>
        </a:p>
      </dgm:t>
    </dgm:pt>
    <dgm:pt modelId="{10BFF8F1-F841-46DE-A239-622E60C7B9E0}" type="sibTrans" cxnId="{2DF35380-8C88-45CD-84C3-D239603C09B7}">
      <dgm:prSet/>
      <dgm:spPr/>
      <dgm:t>
        <a:bodyPr/>
        <a:lstStyle/>
        <a:p>
          <a:endParaRPr lang="en-US"/>
        </a:p>
      </dgm:t>
    </dgm:pt>
    <dgm:pt modelId="{652DF43D-C3BC-8A43-A6EB-5E3885EB2AE7}" type="pres">
      <dgm:prSet presAssocID="{E453FB49-602D-474F-B40F-2BC16F975895}" presName="linear" presStyleCnt="0">
        <dgm:presLayoutVars>
          <dgm:animLvl val="lvl"/>
          <dgm:resizeHandles val="exact"/>
        </dgm:presLayoutVars>
      </dgm:prSet>
      <dgm:spPr/>
    </dgm:pt>
    <dgm:pt modelId="{FC2C5AB9-01C3-4684-A3F7-79FB8ADA1B7E}" type="pres">
      <dgm:prSet presAssocID="{107652CF-5CCE-4BCB-BEE0-6100D16A1F0B}" presName="parentText" presStyleLbl="node1" presStyleIdx="0" presStyleCnt="1" custScaleY="110289" custLinFactNeighborX="168" custLinFactNeighborY="-5014">
        <dgm:presLayoutVars>
          <dgm:chMax val="0"/>
          <dgm:bulletEnabled val="1"/>
        </dgm:presLayoutVars>
      </dgm:prSet>
      <dgm:spPr/>
    </dgm:pt>
  </dgm:ptLst>
  <dgm:cxnLst>
    <dgm:cxn modelId="{2DF35380-8C88-45CD-84C3-D239603C09B7}" srcId="{E453FB49-602D-474F-B40F-2BC16F975895}" destId="{107652CF-5CCE-4BCB-BEE0-6100D16A1F0B}" srcOrd="0" destOrd="0" parTransId="{98322714-5B15-41AB-A948-D1032B2CAE88}" sibTransId="{10BFF8F1-F841-46DE-A239-622E60C7B9E0}"/>
    <dgm:cxn modelId="{A927B9EE-09DB-1C44-BADE-545962B7E07D}" type="presOf" srcId="{E453FB49-602D-474F-B40F-2BC16F975895}" destId="{652DF43D-C3BC-8A43-A6EB-5E3885EB2AE7}" srcOrd="0" destOrd="0" presId="urn:microsoft.com/office/officeart/2005/8/layout/vList2"/>
    <dgm:cxn modelId="{85E43BF2-49C1-4F87-A2CD-A5AC2E84ACAB}" type="presOf" srcId="{107652CF-5CCE-4BCB-BEE0-6100D16A1F0B}" destId="{FC2C5AB9-01C3-4684-A3F7-79FB8ADA1B7E}" srcOrd="0" destOrd="0" presId="urn:microsoft.com/office/officeart/2005/8/layout/vList2"/>
    <dgm:cxn modelId="{E2D000CB-D3FE-4B69-A195-ED4D3AFA126D}" type="presParOf" srcId="{652DF43D-C3BC-8A43-A6EB-5E3885EB2AE7}" destId="{FC2C5AB9-01C3-4684-A3F7-79FB8ADA1B7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53FB49-602D-474F-B40F-2BC16F975895}" type="doc">
      <dgm:prSet loTypeId="urn:microsoft.com/office/officeart/2005/8/layout/vList2" loCatId="list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107652CF-5CCE-4BCB-BEE0-6100D16A1F0B}">
      <dgm:prSet custT="1"/>
      <dgm:spPr>
        <a:noFill/>
      </dgm:spPr>
      <dgm:t>
        <a:bodyPr/>
        <a:lstStyle/>
        <a:p>
          <a:pPr>
            <a:lnSpc>
              <a:spcPct val="90000"/>
            </a:lnSpc>
          </a:pPr>
          <a:r>
            <a:rPr lang="en-US" sz="2400" b="0" i="0" dirty="0">
              <a:latin typeface="+mn-lt"/>
              <a:cs typeface="Calibri" panose="020F0502020204030204" pitchFamily="34" charset="0"/>
            </a:rPr>
            <a:t>Graduation </a:t>
          </a:r>
          <a:r>
            <a:rPr lang="en-US" sz="1400" dirty="0">
              <a:solidFill>
                <a:schemeClr val="tx1"/>
              </a:solidFill>
              <a:latin typeface="+mn-lt"/>
            </a:rPr>
            <a:t>(</a:t>
          </a:r>
          <a:r>
            <a:rPr lang="en-US" sz="1400" dirty="0">
              <a:solidFill>
                <a:schemeClr val="tx1"/>
              </a:solidFill>
            </a:rPr>
            <a:t>Association of American Medical Colleges, 2014</a:t>
          </a:r>
          <a:r>
            <a:rPr lang="en-US" sz="1400" dirty="0">
              <a:solidFill>
                <a:schemeClr val="tx1"/>
              </a:solidFill>
              <a:latin typeface="+mn-lt"/>
            </a:rPr>
            <a:t>)</a:t>
          </a:r>
          <a:endParaRPr lang="en-US" sz="1400" b="0" i="0" dirty="0">
            <a:solidFill>
              <a:schemeClr val="tx1"/>
            </a:solidFill>
            <a:latin typeface="+mn-lt"/>
            <a:cs typeface="Calibri" panose="020F0502020204030204" pitchFamily="34" charset="0"/>
          </a:endParaRPr>
        </a:p>
        <a:p>
          <a:pPr>
            <a:lnSpc>
              <a:spcPct val="90000"/>
            </a:lnSpc>
          </a:pPr>
          <a:r>
            <a:rPr lang="en-US" sz="2400" i="0" dirty="0">
              <a:latin typeface="+mn-lt"/>
              <a:cs typeface="Calibri" panose="020F0502020204030204" pitchFamily="34" charset="0"/>
            </a:rPr>
            <a:t>	</a:t>
          </a:r>
          <a:r>
            <a:rPr lang="en-US" sz="2200" i="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</a:t>
          </a:r>
          <a:r>
            <a:rPr lang="en-US" sz="2200" i="0" dirty="0">
              <a:latin typeface="+mn-lt"/>
              <a:cs typeface="Calibri" panose="020F0502020204030204" pitchFamily="34" charset="0"/>
            </a:rPr>
            <a:t> Range of 81.6% to 84.1% </a:t>
          </a:r>
        </a:p>
        <a:p>
          <a:pPr>
            <a:lnSpc>
              <a:spcPct val="90000"/>
            </a:lnSpc>
          </a:pPr>
          <a:r>
            <a:rPr lang="en-US" sz="2000" i="0" dirty="0">
              <a:latin typeface="+mn-lt"/>
              <a:cs typeface="Calibri" panose="020F0502020204030204" pitchFamily="34" charset="0"/>
            </a:rPr>
            <a:t>	</a:t>
          </a:r>
          <a:r>
            <a:rPr lang="en-US" sz="2200" i="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</a:t>
          </a:r>
          <a:r>
            <a:rPr lang="en-US" sz="2200" i="0" dirty="0">
              <a:latin typeface="+mn-lt"/>
              <a:cs typeface="Calibri" panose="020F0502020204030204" pitchFamily="34" charset="0"/>
            </a:rPr>
            <a:t> Pattern of decline</a:t>
          </a:r>
          <a:r>
            <a:rPr lang="en-US" sz="2200" i="0" dirty="0">
              <a:latin typeface="+mn-lt"/>
            </a:rPr>
            <a:t> </a:t>
          </a:r>
        </a:p>
        <a:p>
          <a:pPr>
            <a:lnSpc>
              <a:spcPct val="90000"/>
            </a:lnSpc>
          </a:pPr>
          <a:r>
            <a:rPr lang="en-US" sz="2400" i="0" dirty="0">
              <a:latin typeface="+mn-lt"/>
            </a:rPr>
            <a:t>Medical School Preclinical Years </a:t>
          </a:r>
          <a:r>
            <a:rPr lang="en-US" sz="1400" i="0" dirty="0">
              <a:latin typeface="+mn-lt"/>
            </a:rPr>
            <a:t>(Vyas, Stratton, &amp; Soares, 2017)</a:t>
          </a:r>
        </a:p>
        <a:p>
          <a:pPr>
            <a:lnSpc>
              <a:spcPct val="90000"/>
            </a:lnSpc>
          </a:pPr>
          <a:r>
            <a:rPr lang="en-US" sz="2800" i="0" dirty="0">
              <a:latin typeface="+mn-lt"/>
            </a:rPr>
            <a:t>	</a:t>
          </a:r>
          <a:r>
            <a:rPr lang="en-US" sz="220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 </a:t>
          </a:r>
          <a:r>
            <a:rPr lang="en-US" sz="2200" i="0" dirty="0">
              <a:latin typeface="+mn-lt"/>
            </a:rPr>
            <a:t>Framework for </a:t>
          </a:r>
          <a:r>
            <a:rPr lang="en-US" sz="2200" b="0" i="0" dirty="0">
              <a:latin typeface="+mn-lt"/>
            </a:rPr>
            <a:t>training in profession </a:t>
          </a:r>
          <a:r>
            <a:rPr lang="en-US" sz="2200" b="0" dirty="0">
              <a:latin typeface="+mn-lt"/>
            </a:rPr>
            <a:t>	 </a:t>
          </a:r>
          <a:endParaRPr lang="en-US" sz="2200" b="0" i="1" dirty="0">
            <a:latin typeface="+mn-lt"/>
          </a:endParaRPr>
        </a:p>
        <a:p>
          <a:pPr>
            <a:lnSpc>
              <a:spcPct val="90000"/>
            </a:lnSpc>
          </a:pPr>
          <a:r>
            <a:rPr lang="en-US" sz="2200" dirty="0">
              <a:latin typeface="+mn-lt"/>
              <a:cs typeface="Calibri" panose="020F0502020204030204" pitchFamily="34" charset="0"/>
            </a:rPr>
            <a:t>	</a:t>
          </a:r>
          <a:r>
            <a:rPr lang="en-US" sz="220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 </a:t>
          </a:r>
          <a:r>
            <a:rPr lang="en-US" sz="2200" dirty="0">
              <a:latin typeface="+mn-lt"/>
              <a:cs typeface="Calibri" panose="020F0502020204030204" pitchFamily="34" charset="0"/>
            </a:rPr>
            <a:t>R</a:t>
          </a:r>
          <a:r>
            <a:rPr lang="en-US" sz="2200" dirty="0">
              <a:latin typeface="+mn-lt"/>
            </a:rPr>
            <a:t>elocation, family and friend separation</a:t>
          </a:r>
        </a:p>
        <a:p>
          <a:pPr>
            <a:lnSpc>
              <a:spcPct val="90000"/>
            </a:lnSpc>
          </a:pPr>
          <a:r>
            <a:rPr lang="en-US" sz="2400" dirty="0">
              <a:latin typeface="+mn-lt"/>
            </a:rPr>
            <a:t>	</a:t>
          </a:r>
          <a:r>
            <a:rPr lang="en-US" sz="220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 </a:t>
          </a:r>
          <a:r>
            <a:rPr lang="en-US" sz="2200" dirty="0">
              <a:latin typeface="+mn-lt"/>
            </a:rPr>
            <a:t>Impact on students’ academic performance, mental and physical health</a:t>
          </a:r>
          <a:endParaRPr lang="en-US" sz="1400" dirty="0">
            <a:solidFill>
              <a:schemeClr val="tx1"/>
            </a:solidFill>
            <a:latin typeface="+mn-lt"/>
          </a:endParaRPr>
        </a:p>
        <a:p>
          <a:pPr>
            <a:lnSpc>
              <a:spcPct val="90000"/>
            </a:lnSpc>
          </a:pPr>
          <a:r>
            <a:rPr lang="en-US" sz="1400" dirty="0">
              <a:solidFill>
                <a:schemeClr val="tx1"/>
              </a:solidFill>
              <a:latin typeface="+mn-lt"/>
            </a:rPr>
            <a:t>	</a:t>
          </a:r>
          <a:r>
            <a:rPr lang="en-US" sz="220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</a:t>
          </a:r>
          <a:r>
            <a:rPr lang="en-US" sz="2200" dirty="0">
              <a:solidFill>
                <a:schemeClr val="tx1"/>
              </a:solidFill>
              <a:latin typeface="+mn-lt"/>
            </a:rPr>
            <a:t> Increased rates of stress and burnout, depression, and suicidal ideation</a:t>
          </a:r>
        </a:p>
        <a:p>
          <a:pPr>
            <a:lnSpc>
              <a:spcPct val="90000"/>
            </a:lnSpc>
          </a:pPr>
          <a:r>
            <a:rPr lang="en-US" sz="1400" dirty="0">
              <a:solidFill>
                <a:schemeClr val="tx1"/>
              </a:solidFill>
              <a:latin typeface="+mn-lt"/>
            </a:rPr>
            <a:t>   </a:t>
          </a:r>
        </a:p>
      </dgm:t>
    </dgm:pt>
    <dgm:pt modelId="{98322714-5B15-41AB-A948-D1032B2CAE88}" type="parTrans" cxnId="{2DF35380-8C88-45CD-84C3-D239603C09B7}">
      <dgm:prSet/>
      <dgm:spPr/>
      <dgm:t>
        <a:bodyPr/>
        <a:lstStyle/>
        <a:p>
          <a:endParaRPr lang="en-US"/>
        </a:p>
      </dgm:t>
    </dgm:pt>
    <dgm:pt modelId="{10BFF8F1-F841-46DE-A239-622E60C7B9E0}" type="sibTrans" cxnId="{2DF35380-8C88-45CD-84C3-D239603C09B7}">
      <dgm:prSet/>
      <dgm:spPr/>
      <dgm:t>
        <a:bodyPr/>
        <a:lstStyle/>
        <a:p>
          <a:endParaRPr lang="en-US"/>
        </a:p>
      </dgm:t>
    </dgm:pt>
    <dgm:pt modelId="{652DF43D-C3BC-8A43-A6EB-5E3885EB2AE7}" type="pres">
      <dgm:prSet presAssocID="{E453FB49-602D-474F-B40F-2BC16F975895}" presName="linear" presStyleCnt="0">
        <dgm:presLayoutVars>
          <dgm:animLvl val="lvl"/>
          <dgm:resizeHandles val="exact"/>
        </dgm:presLayoutVars>
      </dgm:prSet>
      <dgm:spPr/>
    </dgm:pt>
    <dgm:pt modelId="{FC2C5AB9-01C3-4684-A3F7-79FB8ADA1B7E}" type="pres">
      <dgm:prSet presAssocID="{107652CF-5CCE-4BCB-BEE0-6100D16A1F0B}" presName="parentText" presStyleLbl="node1" presStyleIdx="0" presStyleCnt="1" custScaleX="96417" custScaleY="178157" custLinFactNeighborY="-37872">
        <dgm:presLayoutVars>
          <dgm:chMax val="0"/>
          <dgm:bulletEnabled val="1"/>
        </dgm:presLayoutVars>
      </dgm:prSet>
      <dgm:spPr/>
    </dgm:pt>
  </dgm:ptLst>
  <dgm:cxnLst>
    <dgm:cxn modelId="{2DF35380-8C88-45CD-84C3-D239603C09B7}" srcId="{E453FB49-602D-474F-B40F-2BC16F975895}" destId="{107652CF-5CCE-4BCB-BEE0-6100D16A1F0B}" srcOrd="0" destOrd="0" parTransId="{98322714-5B15-41AB-A948-D1032B2CAE88}" sibTransId="{10BFF8F1-F841-46DE-A239-622E60C7B9E0}"/>
    <dgm:cxn modelId="{A927B9EE-09DB-1C44-BADE-545962B7E07D}" type="presOf" srcId="{E453FB49-602D-474F-B40F-2BC16F975895}" destId="{652DF43D-C3BC-8A43-A6EB-5E3885EB2AE7}" srcOrd="0" destOrd="0" presId="urn:microsoft.com/office/officeart/2005/8/layout/vList2"/>
    <dgm:cxn modelId="{85E43BF2-49C1-4F87-A2CD-A5AC2E84ACAB}" type="presOf" srcId="{107652CF-5CCE-4BCB-BEE0-6100D16A1F0B}" destId="{FC2C5AB9-01C3-4684-A3F7-79FB8ADA1B7E}" srcOrd="0" destOrd="0" presId="urn:microsoft.com/office/officeart/2005/8/layout/vList2"/>
    <dgm:cxn modelId="{E2D000CB-D3FE-4B69-A195-ED4D3AFA126D}" type="presParOf" srcId="{652DF43D-C3BC-8A43-A6EB-5E3885EB2AE7}" destId="{FC2C5AB9-01C3-4684-A3F7-79FB8ADA1B7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53FB49-602D-474F-B40F-2BC16F975895}" type="doc">
      <dgm:prSet loTypeId="urn:microsoft.com/office/officeart/2005/8/layout/vList2" loCatId="list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D22E65A5-C931-47B7-A5DA-7F12817D7480}">
      <dgm:prSet custT="1"/>
      <dgm:spPr>
        <a:noFill/>
      </dgm:spPr>
      <dgm:t>
        <a:bodyPr/>
        <a:lstStyle/>
        <a:p>
          <a:pPr>
            <a:lnSpc>
              <a:spcPct val="100000"/>
            </a:lnSpc>
          </a:pPr>
          <a:r>
            <a:rPr lang="en-US" sz="2400" b="0" dirty="0">
              <a:latin typeface="+mn-lt"/>
              <a:cs typeface="Calibri" panose="020F0502020204030204" pitchFamily="34" charset="0"/>
            </a:rPr>
            <a:t>Academics</a:t>
          </a:r>
          <a:r>
            <a:rPr lang="en-US" sz="1600" b="0" dirty="0">
              <a:latin typeface="+mn-lt"/>
            </a:rPr>
            <a:t> </a:t>
          </a:r>
          <a:r>
            <a:rPr lang="en-US" sz="2400" b="0" dirty="0">
              <a:latin typeface="+mn-lt"/>
            </a:rPr>
            <a:t>                                                                                                                                    	</a:t>
          </a:r>
          <a:r>
            <a:rPr lang="en-US" sz="2200" b="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</a:t>
          </a:r>
          <a:r>
            <a:rPr lang="en-US" sz="2200" b="0" dirty="0">
              <a:latin typeface="+mn-lt"/>
              <a:cs typeface="Calibri" panose="020F0502020204030204" pitchFamily="34" charset="0"/>
            </a:rPr>
            <a:t> Pass-Fail grade system to reduce stress </a:t>
          </a:r>
          <a:r>
            <a:rPr lang="en-US" sz="1400" b="0" dirty="0">
              <a:latin typeface="+mn-lt"/>
              <a:cs typeface="Calibri" panose="020F0502020204030204" pitchFamily="34" charset="0"/>
            </a:rPr>
            <a:t>(</a:t>
          </a:r>
          <a:r>
            <a:rPr lang="en-US" sz="1400" b="0" dirty="0" err="1">
              <a:latin typeface="+mn-lt"/>
            </a:rPr>
            <a:t>Krupat</a:t>
          </a:r>
          <a:r>
            <a:rPr lang="en-US" sz="1400" b="0" dirty="0">
              <a:latin typeface="+mn-lt"/>
            </a:rPr>
            <a:t>, Pelletier, &amp; </a:t>
          </a:r>
          <a:r>
            <a:rPr lang="en-US" sz="1400" b="0" dirty="0" err="1">
              <a:latin typeface="+mn-lt"/>
            </a:rPr>
            <a:t>Dienstag</a:t>
          </a:r>
          <a:r>
            <a:rPr lang="en-US" sz="1400" b="0" dirty="0">
              <a:latin typeface="+mn-lt"/>
            </a:rPr>
            <a:t>, 2017)</a:t>
          </a:r>
        </a:p>
        <a:p>
          <a:pPr>
            <a:lnSpc>
              <a:spcPct val="100000"/>
            </a:lnSpc>
          </a:pPr>
          <a:r>
            <a:rPr lang="en-US" sz="2400" b="0" dirty="0">
              <a:latin typeface="+mn-lt"/>
              <a:cs typeface="Calibri" panose="020F0502020204030204" pitchFamily="34" charset="0"/>
            </a:rPr>
            <a:t>Learning Styles </a:t>
          </a:r>
          <a:r>
            <a:rPr lang="en-US" sz="1400" b="0" dirty="0">
              <a:latin typeface="+mn-lt"/>
              <a:cs typeface="Calibri" panose="020F0502020204030204" pitchFamily="34" charset="0"/>
            </a:rPr>
            <a:t>(Park et al., 2015)</a:t>
          </a:r>
        </a:p>
        <a:p>
          <a:pPr>
            <a:lnSpc>
              <a:spcPct val="100000"/>
            </a:lnSpc>
          </a:pPr>
          <a:r>
            <a:rPr lang="en-US" sz="2400" b="0" dirty="0">
              <a:latin typeface="+mn-lt"/>
              <a:cs typeface="Calibri" panose="020F0502020204030204" pitchFamily="34" charset="0"/>
            </a:rPr>
            <a:t>	</a:t>
          </a:r>
          <a:r>
            <a:rPr lang="en-US" sz="2200" b="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</a:t>
          </a:r>
          <a:r>
            <a:rPr lang="en-US" sz="2200" b="0" dirty="0">
              <a:latin typeface="+mn-lt"/>
              <a:cs typeface="Calibri" panose="020F0502020204030204" pitchFamily="34" charset="0"/>
            </a:rPr>
            <a:t> Problem based learning</a:t>
          </a:r>
        </a:p>
        <a:p>
          <a:pPr>
            <a:lnSpc>
              <a:spcPct val="100000"/>
            </a:lnSpc>
          </a:pPr>
          <a:r>
            <a:rPr lang="en-US" sz="2400" b="0" dirty="0">
              <a:latin typeface="+mn-lt"/>
              <a:cs typeface="Calibri" panose="020F0502020204030204" pitchFamily="34" charset="0"/>
            </a:rPr>
            <a:t>	</a:t>
          </a:r>
          <a:endParaRPr lang="en-US" sz="2400" b="0" dirty="0">
            <a:latin typeface="+mn-lt"/>
          </a:endParaRPr>
        </a:p>
        <a:p>
          <a:pPr>
            <a:lnSpc>
              <a:spcPct val="100000"/>
            </a:lnSpc>
          </a:pPr>
          <a:endParaRPr lang="en-US" sz="2400" dirty="0"/>
        </a:p>
      </dgm:t>
    </dgm:pt>
    <dgm:pt modelId="{FA1BD3BB-7401-4D5E-9FD3-921716034A6B}" type="parTrans" cxnId="{8017B9FD-53CC-403E-9762-A8F2C2AF57DB}">
      <dgm:prSet/>
      <dgm:spPr/>
      <dgm:t>
        <a:bodyPr/>
        <a:lstStyle/>
        <a:p>
          <a:endParaRPr lang="en-US"/>
        </a:p>
      </dgm:t>
    </dgm:pt>
    <dgm:pt modelId="{3E4F845B-A181-4C7E-B1C9-79D0768D3C4B}" type="sibTrans" cxnId="{8017B9FD-53CC-403E-9762-A8F2C2AF57DB}">
      <dgm:prSet/>
      <dgm:spPr/>
      <dgm:t>
        <a:bodyPr/>
        <a:lstStyle/>
        <a:p>
          <a:endParaRPr lang="en-US"/>
        </a:p>
      </dgm:t>
    </dgm:pt>
    <dgm:pt modelId="{BB9AE3D7-6DB2-47AA-AFA2-0B5E183767FB}">
      <dgm:prSet custT="1"/>
      <dgm:spPr>
        <a:noFill/>
      </dgm:spPr>
      <dgm:t>
        <a:bodyPr/>
        <a:lstStyle/>
        <a:p>
          <a:r>
            <a:rPr lang="en-US" sz="2400" b="0" dirty="0">
              <a:latin typeface="+mn-lt"/>
              <a:cs typeface="Calibri" panose="020F0502020204030204" pitchFamily="34" charset="0"/>
            </a:rPr>
            <a:t>Anxiety and Stress</a:t>
          </a:r>
        </a:p>
        <a:p>
          <a:r>
            <a:rPr lang="en-US" sz="2600" b="0" dirty="0">
              <a:latin typeface="+mn-lt"/>
              <a:cs typeface="Calibri" panose="020F0502020204030204" pitchFamily="34" charset="0"/>
            </a:rPr>
            <a:t>	</a:t>
          </a:r>
          <a:r>
            <a:rPr lang="en-US" sz="2200" b="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</a:t>
          </a:r>
          <a:r>
            <a:rPr lang="en-US" sz="2200" b="0" dirty="0">
              <a:latin typeface="+mn-lt"/>
              <a:cs typeface="Calibri" panose="020F0502020204030204" pitchFamily="34" charset="0"/>
            </a:rPr>
            <a:t> </a:t>
          </a:r>
          <a:r>
            <a:rPr lang="en-US" sz="2200" b="0" dirty="0">
              <a:latin typeface="+mn-lt"/>
            </a:rPr>
            <a:t>Student behaviors and stressors </a:t>
          </a:r>
          <a:r>
            <a:rPr lang="en-US" sz="1400" b="0" dirty="0">
              <a:solidFill>
                <a:schemeClr val="tx1"/>
              </a:solidFill>
              <a:latin typeface="+mn-lt"/>
            </a:rPr>
            <a:t>(Janke et al., 2015; </a:t>
          </a:r>
          <a:r>
            <a:rPr lang="en-US" sz="1400" b="0" dirty="0">
              <a:latin typeface="+mn-lt"/>
            </a:rPr>
            <a:t>Soria, </a:t>
          </a:r>
          <a:r>
            <a:rPr lang="en-US" sz="1400" b="0" dirty="0" err="1">
              <a:latin typeface="+mn-lt"/>
            </a:rPr>
            <a:t>Laumer</a:t>
          </a:r>
          <a:r>
            <a:rPr lang="en-US" sz="1400" b="0" dirty="0">
              <a:latin typeface="+mn-lt"/>
            </a:rPr>
            <a:t>, Morrow &amp; </a:t>
          </a:r>
          <a:r>
            <a:rPr lang="en-US" sz="1400" b="0" dirty="0" err="1">
              <a:latin typeface="+mn-lt"/>
            </a:rPr>
            <a:t>Martinnen</a:t>
          </a:r>
          <a:r>
            <a:rPr lang="en-US" sz="1400" b="0" dirty="0">
              <a:latin typeface="+mn-lt"/>
            </a:rPr>
            <a:t>, 2017)</a:t>
          </a:r>
        </a:p>
        <a:p>
          <a:r>
            <a:rPr lang="en-US" sz="2400" b="0" dirty="0">
              <a:latin typeface="+mn-lt"/>
            </a:rPr>
            <a:t>Resilience</a:t>
          </a:r>
          <a:r>
            <a:rPr lang="en-US" sz="1400" b="0" dirty="0">
              <a:latin typeface="+mn-lt"/>
            </a:rPr>
            <a:t> (Duckworth &amp; Quinn, 2009)</a:t>
          </a:r>
        </a:p>
        <a:p>
          <a:r>
            <a:rPr lang="en-US" sz="1400" b="0" dirty="0">
              <a:latin typeface="+mn-lt"/>
            </a:rPr>
            <a:t>	</a:t>
          </a:r>
          <a:r>
            <a:rPr lang="en-US" sz="2200" b="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</a:t>
          </a:r>
          <a:r>
            <a:rPr lang="en-US" sz="2200" b="0" dirty="0">
              <a:latin typeface="+mn-lt"/>
              <a:cs typeface="Calibri" panose="020F0502020204030204" pitchFamily="34" charset="0"/>
            </a:rPr>
            <a:t> Programs that create resilience foster a strengths-based approach</a:t>
          </a:r>
          <a:r>
            <a:rPr lang="en-US" sz="2000" b="0" dirty="0">
              <a:latin typeface="+mn-lt"/>
              <a:cs typeface="Calibri" panose="020F0502020204030204" pitchFamily="34" charset="0"/>
            </a:rPr>
            <a:t> </a:t>
          </a:r>
          <a:r>
            <a:rPr lang="en-US" sz="1400" b="0" dirty="0">
              <a:latin typeface="+mn-lt"/>
              <a:cs typeface="Calibri" panose="020F0502020204030204" pitchFamily="34" charset="0"/>
            </a:rPr>
            <a:t>(Soria et al.)</a:t>
          </a:r>
          <a:endParaRPr lang="en-US" sz="1400" b="0" dirty="0">
            <a:latin typeface="+mn-lt"/>
          </a:endParaRPr>
        </a:p>
        <a:p>
          <a:r>
            <a:rPr lang="en-US" sz="1400" b="0" dirty="0">
              <a:latin typeface="+mn-lt"/>
            </a:rPr>
            <a:t>	</a:t>
          </a:r>
        </a:p>
        <a:p>
          <a:r>
            <a:rPr lang="en-US" sz="2400" dirty="0">
              <a:latin typeface="+mn-lt"/>
              <a:cs typeface="Calibri" panose="020F0502020204030204" pitchFamily="34" charset="0"/>
            </a:rPr>
            <a:t> </a:t>
          </a:r>
          <a:r>
            <a:rPr lang="en-US" sz="1600" b="0" dirty="0">
              <a:latin typeface="+mn-lt"/>
            </a:rPr>
            <a:t> </a:t>
          </a:r>
        </a:p>
        <a:p>
          <a:r>
            <a:rPr lang="en-US" sz="2400" dirty="0"/>
            <a:t>                                       </a:t>
          </a:r>
          <a:r>
            <a:rPr lang="en-US" sz="24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</a:p>
      </dgm:t>
    </dgm:pt>
    <dgm:pt modelId="{78ADBCD3-07BF-4EF8-BA67-C8E340BF62F1}" type="sibTrans" cxnId="{30FC2C41-16CE-4181-9538-A71AA3134F5A}">
      <dgm:prSet/>
      <dgm:spPr/>
      <dgm:t>
        <a:bodyPr/>
        <a:lstStyle/>
        <a:p>
          <a:endParaRPr lang="en-US"/>
        </a:p>
      </dgm:t>
    </dgm:pt>
    <dgm:pt modelId="{D5227FC1-5C5C-485A-9E59-E5D7A2037950}" type="parTrans" cxnId="{30FC2C41-16CE-4181-9538-A71AA3134F5A}">
      <dgm:prSet/>
      <dgm:spPr/>
      <dgm:t>
        <a:bodyPr/>
        <a:lstStyle/>
        <a:p>
          <a:endParaRPr lang="en-US"/>
        </a:p>
      </dgm:t>
    </dgm:pt>
    <dgm:pt modelId="{652DF43D-C3BC-8A43-A6EB-5E3885EB2AE7}" type="pres">
      <dgm:prSet presAssocID="{E453FB49-602D-474F-B40F-2BC16F975895}" presName="linear" presStyleCnt="0">
        <dgm:presLayoutVars>
          <dgm:animLvl val="lvl"/>
          <dgm:resizeHandles val="exact"/>
        </dgm:presLayoutVars>
      </dgm:prSet>
      <dgm:spPr/>
    </dgm:pt>
    <dgm:pt modelId="{6C31EF9F-2E18-4B49-9E90-AC4DD06B1979}" type="pres">
      <dgm:prSet presAssocID="{D22E65A5-C931-47B7-A5DA-7F12817D7480}" presName="parentText" presStyleLbl="node1" presStyleIdx="0" presStyleCnt="2" custScaleY="178308" custLinFactY="-139949" custLinFactNeighborY="-200000">
        <dgm:presLayoutVars>
          <dgm:chMax val="0"/>
          <dgm:bulletEnabled val="1"/>
        </dgm:presLayoutVars>
      </dgm:prSet>
      <dgm:spPr/>
    </dgm:pt>
    <dgm:pt modelId="{E8E730F0-6F63-42D7-9AAB-302A8312CFA8}" type="pres">
      <dgm:prSet presAssocID="{3E4F845B-A181-4C7E-B1C9-79D0768D3C4B}" presName="spacer" presStyleCnt="0"/>
      <dgm:spPr/>
    </dgm:pt>
    <dgm:pt modelId="{2D24402D-E725-4182-A660-F0B3CFD60B42}" type="pres">
      <dgm:prSet presAssocID="{BB9AE3D7-6DB2-47AA-AFA2-0B5E183767FB}" presName="parentText" presStyleLbl="node1" presStyleIdx="1" presStyleCnt="2" custScaleY="250800" custLinFactY="185804" custLinFactNeighborY="200000">
        <dgm:presLayoutVars>
          <dgm:chMax val="0"/>
          <dgm:bulletEnabled val="1"/>
        </dgm:presLayoutVars>
      </dgm:prSet>
      <dgm:spPr/>
    </dgm:pt>
  </dgm:ptLst>
  <dgm:cxnLst>
    <dgm:cxn modelId="{331B2314-3D65-4FDD-BAC6-B28EB79E4FB0}" type="presOf" srcId="{BB9AE3D7-6DB2-47AA-AFA2-0B5E183767FB}" destId="{2D24402D-E725-4182-A660-F0B3CFD60B42}" srcOrd="0" destOrd="0" presId="urn:microsoft.com/office/officeart/2005/8/layout/vList2"/>
    <dgm:cxn modelId="{30FC2C41-16CE-4181-9538-A71AA3134F5A}" srcId="{E453FB49-602D-474F-B40F-2BC16F975895}" destId="{BB9AE3D7-6DB2-47AA-AFA2-0B5E183767FB}" srcOrd="1" destOrd="0" parTransId="{D5227FC1-5C5C-485A-9E59-E5D7A2037950}" sibTransId="{78ADBCD3-07BF-4EF8-BA67-C8E340BF62F1}"/>
    <dgm:cxn modelId="{03E9525A-C1D7-4599-B848-351A45D6530F}" type="presOf" srcId="{D22E65A5-C931-47B7-A5DA-7F12817D7480}" destId="{6C31EF9F-2E18-4B49-9E90-AC4DD06B1979}" srcOrd="0" destOrd="0" presId="urn:microsoft.com/office/officeart/2005/8/layout/vList2"/>
    <dgm:cxn modelId="{A927B9EE-09DB-1C44-BADE-545962B7E07D}" type="presOf" srcId="{E453FB49-602D-474F-B40F-2BC16F975895}" destId="{652DF43D-C3BC-8A43-A6EB-5E3885EB2AE7}" srcOrd="0" destOrd="0" presId="urn:microsoft.com/office/officeart/2005/8/layout/vList2"/>
    <dgm:cxn modelId="{8017B9FD-53CC-403E-9762-A8F2C2AF57DB}" srcId="{E453FB49-602D-474F-B40F-2BC16F975895}" destId="{D22E65A5-C931-47B7-A5DA-7F12817D7480}" srcOrd="0" destOrd="0" parTransId="{FA1BD3BB-7401-4D5E-9FD3-921716034A6B}" sibTransId="{3E4F845B-A181-4C7E-B1C9-79D0768D3C4B}"/>
    <dgm:cxn modelId="{E2FB6A07-FC8A-43D3-AB72-B2BDEB57CA1A}" type="presParOf" srcId="{652DF43D-C3BC-8A43-A6EB-5E3885EB2AE7}" destId="{6C31EF9F-2E18-4B49-9E90-AC4DD06B1979}" srcOrd="0" destOrd="0" presId="urn:microsoft.com/office/officeart/2005/8/layout/vList2"/>
    <dgm:cxn modelId="{F3600478-513A-4EC3-A1BC-C9429CF3627D}" type="presParOf" srcId="{652DF43D-C3BC-8A43-A6EB-5E3885EB2AE7}" destId="{E8E730F0-6F63-42D7-9AAB-302A8312CFA8}" srcOrd="1" destOrd="0" presId="urn:microsoft.com/office/officeart/2005/8/layout/vList2"/>
    <dgm:cxn modelId="{40BB9B9A-C3B4-492C-AD22-46DDED46FB74}" type="presParOf" srcId="{652DF43D-C3BC-8A43-A6EB-5E3885EB2AE7}" destId="{2D24402D-E725-4182-A660-F0B3CFD60B4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BCB5DE-B595-4237-88F3-71843942A9C3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296A2A67-E13F-4D8F-8541-81F309C90968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800" dirty="0"/>
            <a:t>Support first-year medical students in academic performance and transition to medical school</a:t>
          </a:r>
        </a:p>
      </dgm:t>
    </dgm:pt>
    <dgm:pt modelId="{20F0D793-5883-4129-9464-5F4B7C1B0A56}" type="parTrans" cxnId="{34DA570D-8346-4A1B-BBC9-64C161837CE8}">
      <dgm:prSet/>
      <dgm:spPr/>
      <dgm:t>
        <a:bodyPr/>
        <a:lstStyle/>
        <a:p>
          <a:endParaRPr lang="en-US"/>
        </a:p>
      </dgm:t>
    </dgm:pt>
    <dgm:pt modelId="{F68DE2DD-2E59-48D2-B64D-E1A264FC061B}" type="sibTrans" cxnId="{34DA570D-8346-4A1B-BBC9-64C161837CE8}">
      <dgm:prSet/>
      <dgm:spPr/>
      <dgm:t>
        <a:bodyPr/>
        <a:lstStyle/>
        <a:p>
          <a:endParaRPr lang="en-US"/>
        </a:p>
      </dgm:t>
    </dgm:pt>
    <dgm:pt modelId="{468A0236-B2E5-4CDE-B885-B6C5E994F712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800" dirty="0"/>
            <a:t>Extend knowledge related to self-efficacy and resiliency among first-year medical students</a:t>
          </a:r>
        </a:p>
      </dgm:t>
    </dgm:pt>
    <dgm:pt modelId="{F2D3A130-A2E6-4C2E-92CC-57E840064910}" type="parTrans" cxnId="{28D5553E-14D7-4912-AE3D-A7736BC31E15}">
      <dgm:prSet/>
      <dgm:spPr/>
      <dgm:t>
        <a:bodyPr/>
        <a:lstStyle/>
        <a:p>
          <a:endParaRPr lang="en-US"/>
        </a:p>
      </dgm:t>
    </dgm:pt>
    <dgm:pt modelId="{302A3DC9-F92C-4604-9F0B-FB3D607E4792}" type="sibTrans" cxnId="{28D5553E-14D7-4912-AE3D-A7736BC31E15}">
      <dgm:prSet/>
      <dgm:spPr/>
      <dgm:t>
        <a:bodyPr/>
        <a:lstStyle/>
        <a:p>
          <a:endParaRPr lang="en-US"/>
        </a:p>
      </dgm:t>
    </dgm:pt>
    <dgm:pt modelId="{2011E0B6-A713-4EE7-8357-FD4E4A217434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800" dirty="0"/>
            <a:t>Increase body of knowledge using a  Strengths-based intervention to support first-year medical students</a:t>
          </a:r>
        </a:p>
      </dgm:t>
    </dgm:pt>
    <dgm:pt modelId="{D2DA18E3-EEA2-4542-A712-80A95685516C}" type="parTrans" cxnId="{8F678F42-4897-4C4C-80B6-937F7A0B69A4}">
      <dgm:prSet/>
      <dgm:spPr/>
      <dgm:t>
        <a:bodyPr/>
        <a:lstStyle/>
        <a:p>
          <a:endParaRPr lang="en-US"/>
        </a:p>
      </dgm:t>
    </dgm:pt>
    <dgm:pt modelId="{3CBFB884-2AC7-4C23-B077-3D0ADED34C01}" type="sibTrans" cxnId="{8F678F42-4897-4C4C-80B6-937F7A0B69A4}">
      <dgm:prSet/>
      <dgm:spPr/>
      <dgm:t>
        <a:bodyPr/>
        <a:lstStyle/>
        <a:p>
          <a:endParaRPr lang="en-US"/>
        </a:p>
      </dgm:t>
    </dgm:pt>
    <dgm:pt modelId="{91FD343D-3E29-4604-8227-C7F92A93FDE8}" type="pres">
      <dgm:prSet presAssocID="{CCBCB5DE-B595-4237-88F3-71843942A9C3}" presName="root" presStyleCnt="0">
        <dgm:presLayoutVars>
          <dgm:dir/>
          <dgm:resizeHandles val="exact"/>
        </dgm:presLayoutVars>
      </dgm:prSet>
      <dgm:spPr/>
    </dgm:pt>
    <dgm:pt modelId="{33EF888D-FEE9-442B-8CDD-3F3B9B874770}" type="pres">
      <dgm:prSet presAssocID="{296A2A67-E13F-4D8F-8541-81F309C90968}" presName="compNode" presStyleCnt="0"/>
      <dgm:spPr/>
    </dgm:pt>
    <dgm:pt modelId="{0CDE8B36-B33B-43E9-9B32-06B1BA8E0C32}" type="pres">
      <dgm:prSet presAssocID="{296A2A67-E13F-4D8F-8541-81F309C90968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B0DACE5C-75FA-4628-8F16-D7B81126877A}" type="pres">
      <dgm:prSet presAssocID="{296A2A67-E13F-4D8F-8541-81F309C90968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626B3275-3B38-4723-B1B0-74044FF8164A}" type="pres">
      <dgm:prSet presAssocID="{296A2A67-E13F-4D8F-8541-81F309C90968}" presName="spaceRect" presStyleCnt="0"/>
      <dgm:spPr/>
    </dgm:pt>
    <dgm:pt modelId="{F547B536-FBB8-4070-BBB7-2F826B2F6E69}" type="pres">
      <dgm:prSet presAssocID="{296A2A67-E13F-4D8F-8541-81F309C90968}" presName="textRect" presStyleLbl="revTx" presStyleIdx="0" presStyleCnt="3" custScaleX="116598" custScaleY="97016" custLinFactNeighborX="3020" custLinFactNeighborY="-38536">
        <dgm:presLayoutVars>
          <dgm:chMax val="1"/>
          <dgm:chPref val="1"/>
        </dgm:presLayoutVars>
      </dgm:prSet>
      <dgm:spPr/>
    </dgm:pt>
    <dgm:pt modelId="{C4E56C7A-DE9B-4C8D-8590-E56339FBCC8F}" type="pres">
      <dgm:prSet presAssocID="{F68DE2DD-2E59-48D2-B64D-E1A264FC061B}" presName="sibTrans" presStyleCnt="0"/>
      <dgm:spPr/>
    </dgm:pt>
    <dgm:pt modelId="{A9D9053D-6E63-47B4-8656-CA561147DBFA}" type="pres">
      <dgm:prSet presAssocID="{468A0236-B2E5-4CDE-B885-B6C5E994F712}" presName="compNode" presStyleCnt="0"/>
      <dgm:spPr/>
    </dgm:pt>
    <dgm:pt modelId="{45E3C871-1337-4A7F-8131-40B06ABAE975}" type="pres">
      <dgm:prSet presAssocID="{468A0236-B2E5-4CDE-B885-B6C5E994F712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54C42216-4694-4B28-951A-0457796EAD85}" type="pres">
      <dgm:prSet presAssocID="{468A0236-B2E5-4CDE-B885-B6C5E994F71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dical"/>
        </a:ext>
      </dgm:extLst>
    </dgm:pt>
    <dgm:pt modelId="{8C87014F-6261-4CD1-8A38-5A8E701BC58F}" type="pres">
      <dgm:prSet presAssocID="{468A0236-B2E5-4CDE-B885-B6C5E994F712}" presName="spaceRect" presStyleCnt="0"/>
      <dgm:spPr/>
    </dgm:pt>
    <dgm:pt modelId="{DD839C8A-E9A5-48BA-8468-56190EBD66F6}" type="pres">
      <dgm:prSet presAssocID="{468A0236-B2E5-4CDE-B885-B6C5E994F712}" presName="textRect" presStyleLbl="revTx" presStyleIdx="1" presStyleCnt="3" custScaleX="104951" custScaleY="132489" custLinFactNeighborX="2882" custLinFactNeighborY="-15438">
        <dgm:presLayoutVars>
          <dgm:chMax val="1"/>
          <dgm:chPref val="1"/>
        </dgm:presLayoutVars>
      </dgm:prSet>
      <dgm:spPr/>
    </dgm:pt>
    <dgm:pt modelId="{9228550D-F61B-4A4D-A3BF-090B87C0459A}" type="pres">
      <dgm:prSet presAssocID="{302A3DC9-F92C-4604-9F0B-FB3D607E4792}" presName="sibTrans" presStyleCnt="0"/>
      <dgm:spPr/>
    </dgm:pt>
    <dgm:pt modelId="{92E55F30-4441-442A-9127-D0556BDEED54}" type="pres">
      <dgm:prSet presAssocID="{2011E0B6-A713-4EE7-8357-FD4E4A217434}" presName="compNode" presStyleCnt="0"/>
      <dgm:spPr/>
    </dgm:pt>
    <dgm:pt modelId="{E260EDF1-175F-483F-8B5A-0630806854CB}" type="pres">
      <dgm:prSet presAssocID="{2011E0B6-A713-4EE7-8357-FD4E4A217434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AAE2596B-815A-440F-A8AC-1E2E20A74F00}" type="pres">
      <dgm:prSet presAssocID="{2011E0B6-A713-4EE7-8357-FD4E4A21743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64BAF6EC-E3EB-4AB2-B3F2-BF8BED34DA16}" type="pres">
      <dgm:prSet presAssocID="{2011E0B6-A713-4EE7-8357-FD4E4A217434}" presName="spaceRect" presStyleCnt="0"/>
      <dgm:spPr/>
    </dgm:pt>
    <dgm:pt modelId="{5568F3DA-ABAD-40F8-945C-BADD00991A52}" type="pres">
      <dgm:prSet presAssocID="{2011E0B6-A713-4EE7-8357-FD4E4A217434}" presName="textRect" presStyleLbl="revTx" presStyleIdx="2" presStyleCnt="3" custLinFactNeighborX="-5172" custLinFactNeighborY="-41656">
        <dgm:presLayoutVars>
          <dgm:chMax val="1"/>
          <dgm:chPref val="1"/>
        </dgm:presLayoutVars>
      </dgm:prSet>
      <dgm:spPr/>
    </dgm:pt>
  </dgm:ptLst>
  <dgm:cxnLst>
    <dgm:cxn modelId="{34DA570D-8346-4A1B-BBC9-64C161837CE8}" srcId="{CCBCB5DE-B595-4237-88F3-71843942A9C3}" destId="{296A2A67-E13F-4D8F-8541-81F309C90968}" srcOrd="0" destOrd="0" parTransId="{20F0D793-5883-4129-9464-5F4B7C1B0A56}" sibTransId="{F68DE2DD-2E59-48D2-B64D-E1A264FC061B}"/>
    <dgm:cxn modelId="{CF234E15-466C-5347-9884-A9DCF2A598CF}" type="presOf" srcId="{468A0236-B2E5-4CDE-B885-B6C5E994F712}" destId="{DD839C8A-E9A5-48BA-8468-56190EBD66F6}" srcOrd="0" destOrd="0" presId="urn:microsoft.com/office/officeart/2018/5/layout/IconLeafLabelList"/>
    <dgm:cxn modelId="{28D5553E-14D7-4912-AE3D-A7736BC31E15}" srcId="{CCBCB5DE-B595-4237-88F3-71843942A9C3}" destId="{468A0236-B2E5-4CDE-B885-B6C5E994F712}" srcOrd="1" destOrd="0" parTransId="{F2D3A130-A2E6-4C2E-92CC-57E840064910}" sibTransId="{302A3DC9-F92C-4604-9F0B-FB3D607E4792}"/>
    <dgm:cxn modelId="{9F684B62-46EA-6240-952B-CCBDF0907EF1}" type="presOf" srcId="{CCBCB5DE-B595-4237-88F3-71843942A9C3}" destId="{91FD343D-3E29-4604-8227-C7F92A93FDE8}" srcOrd="0" destOrd="0" presId="urn:microsoft.com/office/officeart/2018/5/layout/IconLeafLabelList"/>
    <dgm:cxn modelId="{8F678F42-4897-4C4C-80B6-937F7A0B69A4}" srcId="{CCBCB5DE-B595-4237-88F3-71843942A9C3}" destId="{2011E0B6-A713-4EE7-8357-FD4E4A217434}" srcOrd="2" destOrd="0" parTransId="{D2DA18E3-EEA2-4542-A712-80A95685516C}" sibTransId="{3CBFB884-2AC7-4C23-B077-3D0ADED34C01}"/>
    <dgm:cxn modelId="{EFFCC366-304D-3743-9EDE-92AF93964751}" type="presOf" srcId="{296A2A67-E13F-4D8F-8541-81F309C90968}" destId="{F547B536-FBB8-4070-BBB7-2F826B2F6E69}" srcOrd="0" destOrd="0" presId="urn:microsoft.com/office/officeart/2018/5/layout/IconLeafLabelList"/>
    <dgm:cxn modelId="{E87BCB79-4B32-B74F-A9BF-225CF14CBC91}" type="presOf" srcId="{2011E0B6-A713-4EE7-8357-FD4E4A217434}" destId="{5568F3DA-ABAD-40F8-945C-BADD00991A52}" srcOrd="0" destOrd="0" presId="urn:microsoft.com/office/officeart/2018/5/layout/IconLeafLabelList"/>
    <dgm:cxn modelId="{1F0D0934-00AC-E749-9CC9-01B136769E09}" type="presParOf" srcId="{91FD343D-3E29-4604-8227-C7F92A93FDE8}" destId="{33EF888D-FEE9-442B-8CDD-3F3B9B874770}" srcOrd="0" destOrd="0" presId="urn:microsoft.com/office/officeart/2018/5/layout/IconLeafLabelList"/>
    <dgm:cxn modelId="{8FED867F-89A6-2140-8615-DCBFF0A2C722}" type="presParOf" srcId="{33EF888D-FEE9-442B-8CDD-3F3B9B874770}" destId="{0CDE8B36-B33B-43E9-9B32-06B1BA8E0C32}" srcOrd="0" destOrd="0" presId="urn:microsoft.com/office/officeart/2018/5/layout/IconLeafLabelList"/>
    <dgm:cxn modelId="{F2E33A0D-89A4-A047-81DA-D82FF1898A22}" type="presParOf" srcId="{33EF888D-FEE9-442B-8CDD-3F3B9B874770}" destId="{B0DACE5C-75FA-4628-8F16-D7B81126877A}" srcOrd="1" destOrd="0" presId="urn:microsoft.com/office/officeart/2018/5/layout/IconLeafLabelList"/>
    <dgm:cxn modelId="{9CFC0551-C147-D548-877F-FB434D74C223}" type="presParOf" srcId="{33EF888D-FEE9-442B-8CDD-3F3B9B874770}" destId="{626B3275-3B38-4723-B1B0-74044FF8164A}" srcOrd="2" destOrd="0" presId="urn:microsoft.com/office/officeart/2018/5/layout/IconLeafLabelList"/>
    <dgm:cxn modelId="{087C04B2-6E21-764C-9A16-9D650C50D4C8}" type="presParOf" srcId="{33EF888D-FEE9-442B-8CDD-3F3B9B874770}" destId="{F547B536-FBB8-4070-BBB7-2F826B2F6E69}" srcOrd="3" destOrd="0" presId="urn:microsoft.com/office/officeart/2018/5/layout/IconLeafLabelList"/>
    <dgm:cxn modelId="{F95BB093-A007-0549-A452-AD203462CA9F}" type="presParOf" srcId="{91FD343D-3E29-4604-8227-C7F92A93FDE8}" destId="{C4E56C7A-DE9B-4C8D-8590-E56339FBCC8F}" srcOrd="1" destOrd="0" presId="urn:microsoft.com/office/officeart/2018/5/layout/IconLeafLabelList"/>
    <dgm:cxn modelId="{47AEE7C7-8204-2342-ACB8-424F0C98D4D2}" type="presParOf" srcId="{91FD343D-3E29-4604-8227-C7F92A93FDE8}" destId="{A9D9053D-6E63-47B4-8656-CA561147DBFA}" srcOrd="2" destOrd="0" presId="urn:microsoft.com/office/officeart/2018/5/layout/IconLeafLabelList"/>
    <dgm:cxn modelId="{A88E07F0-05D1-384D-9113-CBEFE79817A0}" type="presParOf" srcId="{A9D9053D-6E63-47B4-8656-CA561147DBFA}" destId="{45E3C871-1337-4A7F-8131-40B06ABAE975}" srcOrd="0" destOrd="0" presId="urn:microsoft.com/office/officeart/2018/5/layout/IconLeafLabelList"/>
    <dgm:cxn modelId="{02C8E2F8-EEA5-9646-BE0D-636D1701F831}" type="presParOf" srcId="{A9D9053D-6E63-47B4-8656-CA561147DBFA}" destId="{54C42216-4694-4B28-951A-0457796EAD85}" srcOrd="1" destOrd="0" presId="urn:microsoft.com/office/officeart/2018/5/layout/IconLeafLabelList"/>
    <dgm:cxn modelId="{31667646-0ADB-7A41-B5DB-70D2CA7FC023}" type="presParOf" srcId="{A9D9053D-6E63-47B4-8656-CA561147DBFA}" destId="{8C87014F-6261-4CD1-8A38-5A8E701BC58F}" srcOrd="2" destOrd="0" presId="urn:microsoft.com/office/officeart/2018/5/layout/IconLeafLabelList"/>
    <dgm:cxn modelId="{55DD5E40-F416-2D44-820E-FD34CCC48D81}" type="presParOf" srcId="{A9D9053D-6E63-47B4-8656-CA561147DBFA}" destId="{DD839C8A-E9A5-48BA-8468-56190EBD66F6}" srcOrd="3" destOrd="0" presId="urn:microsoft.com/office/officeart/2018/5/layout/IconLeafLabelList"/>
    <dgm:cxn modelId="{8454A4FA-CD15-0246-8642-F9CEF40443AF}" type="presParOf" srcId="{91FD343D-3E29-4604-8227-C7F92A93FDE8}" destId="{9228550D-F61B-4A4D-A3BF-090B87C0459A}" srcOrd="3" destOrd="0" presId="urn:microsoft.com/office/officeart/2018/5/layout/IconLeafLabelList"/>
    <dgm:cxn modelId="{6D9E6407-0732-AE43-A23F-851D5859BB66}" type="presParOf" srcId="{91FD343D-3E29-4604-8227-C7F92A93FDE8}" destId="{92E55F30-4441-442A-9127-D0556BDEED54}" srcOrd="4" destOrd="0" presId="urn:microsoft.com/office/officeart/2018/5/layout/IconLeafLabelList"/>
    <dgm:cxn modelId="{70CC45D0-15BC-124B-AF36-D949F5E5AD13}" type="presParOf" srcId="{92E55F30-4441-442A-9127-D0556BDEED54}" destId="{E260EDF1-175F-483F-8B5A-0630806854CB}" srcOrd="0" destOrd="0" presId="urn:microsoft.com/office/officeart/2018/5/layout/IconLeafLabelList"/>
    <dgm:cxn modelId="{F1FD7522-B7C0-9347-91B2-0AE5906724C8}" type="presParOf" srcId="{92E55F30-4441-442A-9127-D0556BDEED54}" destId="{AAE2596B-815A-440F-A8AC-1E2E20A74F00}" srcOrd="1" destOrd="0" presId="urn:microsoft.com/office/officeart/2018/5/layout/IconLeafLabelList"/>
    <dgm:cxn modelId="{0C71B054-E2AA-9448-952B-163C4B1B6006}" type="presParOf" srcId="{92E55F30-4441-442A-9127-D0556BDEED54}" destId="{64BAF6EC-E3EB-4AB2-B3F2-BF8BED34DA16}" srcOrd="2" destOrd="0" presId="urn:microsoft.com/office/officeart/2018/5/layout/IconLeafLabelList"/>
    <dgm:cxn modelId="{FB6FB698-B87D-3546-B331-C1D3CAA2768B}" type="presParOf" srcId="{92E55F30-4441-442A-9127-D0556BDEED54}" destId="{5568F3DA-ABAD-40F8-945C-BADD00991A52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9FFAE02-0BAB-496E-8B85-34B565F2BD6A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FEE1924-1836-E244-8A40-A1593D51133F}">
      <dgm:prSet custT="1"/>
      <dgm:spPr/>
      <dgm:t>
        <a:bodyPr/>
        <a:lstStyle/>
        <a:p>
          <a:endParaRPr lang="en-US" sz="2100" baseline="0" dirty="0"/>
        </a:p>
      </dgm:t>
    </dgm:pt>
    <dgm:pt modelId="{808A4086-5E9B-844F-8193-D079B29D94F7}" type="parTrans" cxnId="{2FBD14E3-A0FF-A049-904D-0763A79520F7}">
      <dgm:prSet/>
      <dgm:spPr/>
      <dgm:t>
        <a:bodyPr/>
        <a:lstStyle/>
        <a:p>
          <a:endParaRPr lang="en-US"/>
        </a:p>
      </dgm:t>
    </dgm:pt>
    <dgm:pt modelId="{2B8C88E2-ADF9-3B42-8C4A-DE665CA7BD46}" type="sibTrans" cxnId="{2FBD14E3-A0FF-A049-904D-0763A79520F7}">
      <dgm:prSet/>
      <dgm:spPr/>
      <dgm:t>
        <a:bodyPr/>
        <a:lstStyle/>
        <a:p>
          <a:endParaRPr lang="en-US"/>
        </a:p>
      </dgm:t>
    </dgm:pt>
    <dgm:pt modelId="{205077AD-1321-0E41-8068-802AAC09824E}">
      <dgm:prSet/>
      <dgm:spPr/>
      <dgm:t>
        <a:bodyPr/>
        <a:lstStyle/>
        <a:p>
          <a:endParaRPr lang="en-US" baseline="0" dirty="0"/>
        </a:p>
      </dgm:t>
    </dgm:pt>
    <dgm:pt modelId="{A47BAFCE-A419-3E42-93A3-6457834736D6}" type="parTrans" cxnId="{C429815C-7DD6-8448-8E92-D2FCF457B7A6}">
      <dgm:prSet/>
      <dgm:spPr/>
      <dgm:t>
        <a:bodyPr/>
        <a:lstStyle/>
        <a:p>
          <a:endParaRPr lang="en-US"/>
        </a:p>
      </dgm:t>
    </dgm:pt>
    <dgm:pt modelId="{962E1162-8074-1748-AF95-872F566CFCDF}" type="sibTrans" cxnId="{C429815C-7DD6-8448-8E92-D2FCF457B7A6}">
      <dgm:prSet/>
      <dgm:spPr/>
      <dgm:t>
        <a:bodyPr/>
        <a:lstStyle/>
        <a:p>
          <a:endParaRPr lang="en-US"/>
        </a:p>
      </dgm:t>
    </dgm:pt>
    <dgm:pt modelId="{D4F506D0-2172-4994-807D-FB4955038A3F}">
      <dgm:prSet custT="1"/>
      <dgm:spPr/>
      <dgm:t>
        <a:bodyPr/>
        <a:lstStyle/>
        <a:p>
          <a:endParaRPr lang="en-US" sz="2100" dirty="0"/>
        </a:p>
        <a:p>
          <a:endParaRPr lang="en-US" sz="2100" dirty="0"/>
        </a:p>
      </dgm:t>
    </dgm:pt>
    <dgm:pt modelId="{60E27AC6-6326-424A-9062-EC2A6DDCD96C}" type="sibTrans" cxnId="{CE39C3AF-B7B7-43BC-81B5-FC52750AEF30}">
      <dgm:prSet/>
      <dgm:spPr/>
      <dgm:t>
        <a:bodyPr/>
        <a:lstStyle/>
        <a:p>
          <a:endParaRPr lang="en-US"/>
        </a:p>
      </dgm:t>
    </dgm:pt>
    <dgm:pt modelId="{58330C57-5735-413B-B038-9576DCB0894D}" type="parTrans" cxnId="{CE39C3AF-B7B7-43BC-81B5-FC52750AEF30}">
      <dgm:prSet/>
      <dgm:spPr/>
      <dgm:t>
        <a:bodyPr/>
        <a:lstStyle/>
        <a:p>
          <a:endParaRPr lang="en-US"/>
        </a:p>
      </dgm:t>
    </dgm:pt>
    <dgm:pt modelId="{BF208F14-120B-4ABB-8A25-EAEBA4630805}">
      <dgm:prSet custT="1"/>
      <dgm:spPr/>
      <dgm:t>
        <a:bodyPr/>
        <a:lstStyle/>
        <a:p>
          <a:r>
            <a:rPr lang="en-US" sz="2600" dirty="0"/>
            <a:t>What difference is there in academic performance (based on basic science scores) between first-year medical students who have received training and results from the CliftonStrengths® assessment and those who have not?</a:t>
          </a:r>
        </a:p>
      </dgm:t>
    </dgm:pt>
    <dgm:pt modelId="{7246C163-4414-4921-99DB-D54E50559C95}" type="parTrans" cxnId="{AC12E7DD-1576-4F81-8288-F78E88DB61F5}">
      <dgm:prSet/>
      <dgm:spPr/>
      <dgm:t>
        <a:bodyPr/>
        <a:lstStyle/>
        <a:p>
          <a:endParaRPr lang="en-US"/>
        </a:p>
      </dgm:t>
    </dgm:pt>
    <dgm:pt modelId="{0708DAC7-A8FC-4026-AAD3-6A06570F7CC7}" type="sibTrans" cxnId="{AC12E7DD-1576-4F81-8288-F78E88DB61F5}">
      <dgm:prSet/>
      <dgm:spPr/>
      <dgm:t>
        <a:bodyPr/>
        <a:lstStyle/>
        <a:p>
          <a:endParaRPr lang="en-US"/>
        </a:p>
      </dgm:t>
    </dgm:pt>
    <dgm:pt modelId="{A7CAF193-3CC2-42CB-A448-649D666C9FA0}">
      <dgm:prSet/>
      <dgm:spPr/>
      <dgm:t>
        <a:bodyPr/>
        <a:lstStyle/>
        <a:p>
          <a:endParaRPr lang="en-US" dirty="0"/>
        </a:p>
      </dgm:t>
    </dgm:pt>
    <dgm:pt modelId="{A830E59A-8886-455F-9D80-510C6D1837DB}" type="parTrans" cxnId="{A263BB5F-CE7A-47AB-9E30-F96EE2EA2C75}">
      <dgm:prSet/>
      <dgm:spPr/>
      <dgm:t>
        <a:bodyPr/>
        <a:lstStyle/>
        <a:p>
          <a:endParaRPr lang="en-US"/>
        </a:p>
      </dgm:t>
    </dgm:pt>
    <dgm:pt modelId="{FC745805-AE0D-4271-A278-2C8DF23F6A6F}" type="sibTrans" cxnId="{A263BB5F-CE7A-47AB-9E30-F96EE2EA2C75}">
      <dgm:prSet/>
      <dgm:spPr/>
      <dgm:t>
        <a:bodyPr/>
        <a:lstStyle/>
        <a:p>
          <a:endParaRPr lang="en-US"/>
        </a:p>
      </dgm:t>
    </dgm:pt>
    <dgm:pt modelId="{9290A9F7-8698-4555-A9C6-C293F9C737F1}">
      <dgm:prSet/>
      <dgm:spPr/>
      <dgm:t>
        <a:bodyPr/>
        <a:lstStyle/>
        <a:p>
          <a:endParaRPr lang="en-US" dirty="0"/>
        </a:p>
      </dgm:t>
    </dgm:pt>
    <dgm:pt modelId="{185C4A7E-ECAE-4C22-8EF5-A5138554BA6A}" type="parTrans" cxnId="{9C73B262-4CED-4B74-A516-2A17AB2F69E3}">
      <dgm:prSet/>
      <dgm:spPr/>
      <dgm:t>
        <a:bodyPr/>
        <a:lstStyle/>
        <a:p>
          <a:endParaRPr lang="en-US"/>
        </a:p>
      </dgm:t>
    </dgm:pt>
    <dgm:pt modelId="{2DA1BE2E-44B3-4948-A21D-A0533699F932}" type="sibTrans" cxnId="{9C73B262-4CED-4B74-A516-2A17AB2F69E3}">
      <dgm:prSet/>
      <dgm:spPr/>
      <dgm:t>
        <a:bodyPr/>
        <a:lstStyle/>
        <a:p>
          <a:endParaRPr lang="en-US"/>
        </a:p>
      </dgm:t>
    </dgm:pt>
    <dgm:pt modelId="{59F98DED-5AB5-4F38-8FC7-2A5B31E22C8B}">
      <dgm:prSet/>
      <dgm:spPr/>
      <dgm:t>
        <a:bodyPr/>
        <a:lstStyle/>
        <a:p>
          <a:endParaRPr lang="en-US" dirty="0"/>
        </a:p>
      </dgm:t>
    </dgm:pt>
    <dgm:pt modelId="{054CCF4A-716B-4CB2-8605-F5014F2A0A06}" type="parTrans" cxnId="{41062734-0845-49D0-9080-CD91D62F1D4A}">
      <dgm:prSet/>
      <dgm:spPr/>
      <dgm:t>
        <a:bodyPr/>
        <a:lstStyle/>
        <a:p>
          <a:endParaRPr lang="en-US"/>
        </a:p>
      </dgm:t>
    </dgm:pt>
    <dgm:pt modelId="{AD406F4F-1175-47FC-9F46-F51CD0443C0B}" type="sibTrans" cxnId="{41062734-0845-49D0-9080-CD91D62F1D4A}">
      <dgm:prSet/>
      <dgm:spPr/>
      <dgm:t>
        <a:bodyPr/>
        <a:lstStyle/>
        <a:p>
          <a:endParaRPr lang="en-US"/>
        </a:p>
      </dgm:t>
    </dgm:pt>
    <dgm:pt modelId="{D82042C1-752D-9C4F-A0C5-1CAB3315CDFD}" type="pres">
      <dgm:prSet presAssocID="{99FFAE02-0BAB-496E-8B85-34B565F2BD6A}" presName="vert0" presStyleCnt="0">
        <dgm:presLayoutVars>
          <dgm:dir/>
          <dgm:animOne val="branch"/>
          <dgm:animLvl val="lvl"/>
        </dgm:presLayoutVars>
      </dgm:prSet>
      <dgm:spPr/>
    </dgm:pt>
    <dgm:pt modelId="{D5A5E63E-242E-6B4C-939D-0FAF54B2D4D6}" type="pres">
      <dgm:prSet presAssocID="{D4F506D0-2172-4994-807D-FB4955038A3F}" presName="thickLine" presStyleLbl="alignNode1" presStyleIdx="0" presStyleCnt="7"/>
      <dgm:spPr/>
    </dgm:pt>
    <dgm:pt modelId="{6C1E3FFC-52FC-BB4D-861C-87081F296542}" type="pres">
      <dgm:prSet presAssocID="{D4F506D0-2172-4994-807D-FB4955038A3F}" presName="horz1" presStyleCnt="0"/>
      <dgm:spPr/>
    </dgm:pt>
    <dgm:pt modelId="{A74D5998-AB59-194A-AADD-52591F461059}" type="pres">
      <dgm:prSet presAssocID="{D4F506D0-2172-4994-807D-FB4955038A3F}" presName="tx1" presStyleLbl="revTx" presStyleIdx="0" presStyleCnt="7"/>
      <dgm:spPr/>
    </dgm:pt>
    <dgm:pt modelId="{510321B5-A4A4-064A-86B4-DD7CF1270369}" type="pres">
      <dgm:prSet presAssocID="{D4F506D0-2172-4994-807D-FB4955038A3F}" presName="vert1" presStyleCnt="0"/>
      <dgm:spPr/>
    </dgm:pt>
    <dgm:pt modelId="{48FE3B40-2BB2-114C-8252-83DFD54D6053}" type="pres">
      <dgm:prSet presAssocID="{3FEE1924-1836-E244-8A40-A1593D51133F}" presName="thickLine" presStyleLbl="alignNode1" presStyleIdx="1" presStyleCnt="7" custLinFactNeighborX="1458" custLinFactNeighborY="-56846"/>
      <dgm:spPr/>
    </dgm:pt>
    <dgm:pt modelId="{9D400470-7779-0A4F-BCB2-4047C158EF94}" type="pres">
      <dgm:prSet presAssocID="{3FEE1924-1836-E244-8A40-A1593D51133F}" presName="horz1" presStyleCnt="0"/>
      <dgm:spPr/>
    </dgm:pt>
    <dgm:pt modelId="{9F57F2A4-CD48-D145-B3FE-1E2B7FE16971}" type="pres">
      <dgm:prSet presAssocID="{3FEE1924-1836-E244-8A40-A1593D51133F}" presName="tx1" presStyleLbl="revTx" presStyleIdx="1" presStyleCnt="7" custScaleY="176344"/>
      <dgm:spPr/>
    </dgm:pt>
    <dgm:pt modelId="{F8567F80-1335-C348-B6F5-685FC39E63AF}" type="pres">
      <dgm:prSet presAssocID="{3FEE1924-1836-E244-8A40-A1593D51133F}" presName="vert1" presStyleCnt="0"/>
      <dgm:spPr/>
    </dgm:pt>
    <dgm:pt modelId="{5F31FCF1-10CC-044A-AB84-EB9D0BBF1B5C}" type="pres">
      <dgm:prSet presAssocID="{205077AD-1321-0E41-8068-802AAC09824E}" presName="thickLine" presStyleLbl="alignNode1" presStyleIdx="2" presStyleCnt="7" custLinFactY="-200000" custLinFactNeighborX="-911" custLinFactNeighborY="-219199"/>
      <dgm:spPr/>
    </dgm:pt>
    <dgm:pt modelId="{A52A8F44-C53B-EB42-A56E-88C62792997D}" type="pres">
      <dgm:prSet presAssocID="{205077AD-1321-0E41-8068-802AAC09824E}" presName="horz1" presStyleCnt="0"/>
      <dgm:spPr/>
    </dgm:pt>
    <dgm:pt modelId="{FF332D9A-3B27-0343-BDBC-44F87CD554F2}" type="pres">
      <dgm:prSet presAssocID="{205077AD-1321-0E41-8068-802AAC09824E}" presName="tx1" presStyleLbl="revTx" presStyleIdx="2" presStyleCnt="7"/>
      <dgm:spPr/>
    </dgm:pt>
    <dgm:pt modelId="{5B1C5D70-C018-7D47-A97A-2314E6C53661}" type="pres">
      <dgm:prSet presAssocID="{205077AD-1321-0E41-8068-802AAC09824E}" presName="vert1" presStyleCnt="0"/>
      <dgm:spPr/>
    </dgm:pt>
    <dgm:pt modelId="{479E1183-E32A-43ED-BCDE-F9D03AC3A205}" type="pres">
      <dgm:prSet presAssocID="{BF208F14-120B-4ABB-8A25-EAEBA4630805}" presName="thickLine" presStyleLbl="alignNode1" presStyleIdx="3" presStyleCnt="7" custLinFactY="200000" custLinFactNeighborY="263233"/>
      <dgm:spPr/>
    </dgm:pt>
    <dgm:pt modelId="{C38D5103-1A50-4FB5-AAA8-DA368376693B}" type="pres">
      <dgm:prSet presAssocID="{BF208F14-120B-4ABB-8A25-EAEBA4630805}" presName="horz1" presStyleCnt="0"/>
      <dgm:spPr/>
    </dgm:pt>
    <dgm:pt modelId="{B679D71B-2B26-4D99-8093-9B10DE5BF9B5}" type="pres">
      <dgm:prSet presAssocID="{BF208F14-120B-4ABB-8A25-EAEBA4630805}" presName="tx1" presStyleLbl="revTx" presStyleIdx="3" presStyleCnt="7" custScaleX="100098" custScaleY="1371512" custLinFactY="-93558" custLinFactNeighborX="-3" custLinFactNeighborY="-100000"/>
      <dgm:spPr/>
    </dgm:pt>
    <dgm:pt modelId="{AB0CA16B-222B-4BF0-BA23-582484542C7B}" type="pres">
      <dgm:prSet presAssocID="{BF208F14-120B-4ABB-8A25-EAEBA4630805}" presName="vert1" presStyleCnt="0"/>
      <dgm:spPr/>
    </dgm:pt>
    <dgm:pt modelId="{656CCB86-3DF2-428C-86F5-97C5C6431882}" type="pres">
      <dgm:prSet presAssocID="{A7CAF193-3CC2-42CB-A448-649D666C9FA0}" presName="thickLine" presStyleLbl="alignNode1" presStyleIdx="4" presStyleCnt="7" custLinFactY="200000" custLinFactNeighborX="865" custLinFactNeighborY="263325"/>
      <dgm:spPr/>
    </dgm:pt>
    <dgm:pt modelId="{1F5DFB5C-5923-4380-AC77-FA36897AB223}" type="pres">
      <dgm:prSet presAssocID="{A7CAF193-3CC2-42CB-A448-649D666C9FA0}" presName="horz1" presStyleCnt="0"/>
      <dgm:spPr/>
    </dgm:pt>
    <dgm:pt modelId="{CA032760-319F-435C-925C-887F4870B921}" type="pres">
      <dgm:prSet presAssocID="{A7CAF193-3CC2-42CB-A448-649D666C9FA0}" presName="tx1" presStyleLbl="revTx" presStyleIdx="4" presStyleCnt="7"/>
      <dgm:spPr/>
    </dgm:pt>
    <dgm:pt modelId="{D5231937-FFB2-4608-B775-C081634AECE1}" type="pres">
      <dgm:prSet presAssocID="{A7CAF193-3CC2-42CB-A448-649D666C9FA0}" presName="vert1" presStyleCnt="0"/>
      <dgm:spPr/>
    </dgm:pt>
    <dgm:pt modelId="{A7940F36-3109-4C8F-82CD-AAD4F587CD02}" type="pres">
      <dgm:prSet presAssocID="{9290A9F7-8698-4555-A9C6-C293F9C737F1}" presName="thickLine" presStyleLbl="alignNode1" presStyleIdx="5" presStyleCnt="7" custLinFactY="100000" custLinFactNeighborY="192325"/>
      <dgm:spPr/>
    </dgm:pt>
    <dgm:pt modelId="{693C814E-87F5-44F1-8B99-F90F4A53D2C6}" type="pres">
      <dgm:prSet presAssocID="{9290A9F7-8698-4555-A9C6-C293F9C737F1}" presName="horz1" presStyleCnt="0"/>
      <dgm:spPr/>
    </dgm:pt>
    <dgm:pt modelId="{A5115EC2-625B-45DB-BEC3-4BF560CBC913}" type="pres">
      <dgm:prSet presAssocID="{9290A9F7-8698-4555-A9C6-C293F9C737F1}" presName="tx1" presStyleLbl="revTx" presStyleIdx="5" presStyleCnt="7"/>
      <dgm:spPr/>
    </dgm:pt>
    <dgm:pt modelId="{755853F6-39D7-4DF7-8E5C-F0E801C53D5C}" type="pres">
      <dgm:prSet presAssocID="{9290A9F7-8698-4555-A9C6-C293F9C737F1}" presName="vert1" presStyleCnt="0"/>
      <dgm:spPr/>
    </dgm:pt>
    <dgm:pt modelId="{4DB62A24-057F-4298-8D07-BEEA963F8022}" type="pres">
      <dgm:prSet presAssocID="{59F98DED-5AB5-4F38-8FC7-2A5B31E22C8B}" presName="thickLine" presStyleLbl="alignNode1" presStyleIdx="6" presStyleCnt="7" custLinFactY="400000" custLinFactNeighborY="464001"/>
      <dgm:spPr/>
    </dgm:pt>
    <dgm:pt modelId="{2BCE347C-41F7-4B4C-BEEF-B719FDC79115}" type="pres">
      <dgm:prSet presAssocID="{59F98DED-5AB5-4F38-8FC7-2A5B31E22C8B}" presName="horz1" presStyleCnt="0"/>
      <dgm:spPr/>
    </dgm:pt>
    <dgm:pt modelId="{737AC074-F2A6-421A-84C1-1218E7EC1D1C}" type="pres">
      <dgm:prSet presAssocID="{59F98DED-5AB5-4F38-8FC7-2A5B31E22C8B}" presName="tx1" presStyleLbl="revTx" presStyleIdx="6" presStyleCnt="7"/>
      <dgm:spPr/>
    </dgm:pt>
    <dgm:pt modelId="{65AFA566-10FD-40FA-BD15-F0368EC583A1}" type="pres">
      <dgm:prSet presAssocID="{59F98DED-5AB5-4F38-8FC7-2A5B31E22C8B}" presName="vert1" presStyleCnt="0"/>
      <dgm:spPr/>
    </dgm:pt>
  </dgm:ptLst>
  <dgm:cxnLst>
    <dgm:cxn modelId="{41062734-0845-49D0-9080-CD91D62F1D4A}" srcId="{99FFAE02-0BAB-496E-8B85-34B565F2BD6A}" destId="{59F98DED-5AB5-4F38-8FC7-2A5B31E22C8B}" srcOrd="6" destOrd="0" parTransId="{054CCF4A-716B-4CB2-8605-F5014F2A0A06}" sibTransId="{AD406F4F-1175-47FC-9F46-F51CD0443C0B}"/>
    <dgm:cxn modelId="{C429815C-7DD6-8448-8E92-D2FCF457B7A6}" srcId="{99FFAE02-0BAB-496E-8B85-34B565F2BD6A}" destId="{205077AD-1321-0E41-8068-802AAC09824E}" srcOrd="2" destOrd="0" parTransId="{A47BAFCE-A419-3E42-93A3-6457834736D6}" sibTransId="{962E1162-8074-1748-AF95-872F566CFCDF}"/>
    <dgm:cxn modelId="{A263BB5F-CE7A-47AB-9E30-F96EE2EA2C75}" srcId="{99FFAE02-0BAB-496E-8B85-34B565F2BD6A}" destId="{A7CAF193-3CC2-42CB-A448-649D666C9FA0}" srcOrd="4" destOrd="0" parTransId="{A830E59A-8886-455F-9D80-510C6D1837DB}" sibTransId="{FC745805-AE0D-4271-A278-2C8DF23F6A6F}"/>
    <dgm:cxn modelId="{166B6D61-1828-2348-B6B3-8798787F7A00}" type="presOf" srcId="{99FFAE02-0BAB-496E-8B85-34B565F2BD6A}" destId="{D82042C1-752D-9C4F-A0C5-1CAB3315CDFD}" srcOrd="0" destOrd="0" presId="urn:microsoft.com/office/officeart/2008/layout/LinedList"/>
    <dgm:cxn modelId="{D1B40662-93B5-D54D-A583-F076B1399B9B}" type="presOf" srcId="{3FEE1924-1836-E244-8A40-A1593D51133F}" destId="{9F57F2A4-CD48-D145-B3FE-1E2B7FE16971}" srcOrd="0" destOrd="0" presId="urn:microsoft.com/office/officeart/2008/layout/LinedList"/>
    <dgm:cxn modelId="{9C73B262-4CED-4B74-A516-2A17AB2F69E3}" srcId="{99FFAE02-0BAB-496E-8B85-34B565F2BD6A}" destId="{9290A9F7-8698-4555-A9C6-C293F9C737F1}" srcOrd="5" destOrd="0" parTransId="{185C4A7E-ECAE-4C22-8EF5-A5138554BA6A}" sibTransId="{2DA1BE2E-44B3-4948-A21D-A0533699F932}"/>
    <dgm:cxn modelId="{FE6A6063-D77F-3744-A344-C0976A3F0C6E}" type="presOf" srcId="{205077AD-1321-0E41-8068-802AAC09824E}" destId="{FF332D9A-3B27-0343-BDBC-44F87CD554F2}" srcOrd="0" destOrd="0" presId="urn:microsoft.com/office/officeart/2008/layout/LinedList"/>
    <dgm:cxn modelId="{FD54A144-D5DA-40E5-855C-4A9598704E28}" type="presOf" srcId="{9290A9F7-8698-4555-A9C6-C293F9C737F1}" destId="{A5115EC2-625B-45DB-BEC3-4BF560CBC913}" srcOrd="0" destOrd="0" presId="urn:microsoft.com/office/officeart/2008/layout/LinedList"/>
    <dgm:cxn modelId="{1B557E93-9636-C444-99AA-8ECC79C2C049}" type="presOf" srcId="{D4F506D0-2172-4994-807D-FB4955038A3F}" destId="{A74D5998-AB59-194A-AADD-52591F461059}" srcOrd="0" destOrd="0" presId="urn:microsoft.com/office/officeart/2008/layout/LinedList"/>
    <dgm:cxn modelId="{8AE2CA9E-3C33-4B72-85EA-142C48E7A4C3}" type="presOf" srcId="{BF208F14-120B-4ABB-8A25-EAEBA4630805}" destId="{B679D71B-2B26-4D99-8093-9B10DE5BF9B5}" srcOrd="0" destOrd="0" presId="urn:microsoft.com/office/officeart/2008/layout/LinedList"/>
    <dgm:cxn modelId="{C5566BA7-2ACB-481F-91D7-3AD432F27551}" type="presOf" srcId="{A7CAF193-3CC2-42CB-A448-649D666C9FA0}" destId="{CA032760-319F-435C-925C-887F4870B921}" srcOrd="0" destOrd="0" presId="urn:microsoft.com/office/officeart/2008/layout/LinedList"/>
    <dgm:cxn modelId="{6B66A3AB-F828-43F6-9BD6-9A187A9D1BD8}" type="presOf" srcId="{59F98DED-5AB5-4F38-8FC7-2A5B31E22C8B}" destId="{737AC074-F2A6-421A-84C1-1218E7EC1D1C}" srcOrd="0" destOrd="0" presId="urn:microsoft.com/office/officeart/2008/layout/LinedList"/>
    <dgm:cxn modelId="{CE39C3AF-B7B7-43BC-81B5-FC52750AEF30}" srcId="{99FFAE02-0BAB-496E-8B85-34B565F2BD6A}" destId="{D4F506D0-2172-4994-807D-FB4955038A3F}" srcOrd="0" destOrd="0" parTransId="{58330C57-5735-413B-B038-9576DCB0894D}" sibTransId="{60E27AC6-6326-424A-9062-EC2A6DDCD96C}"/>
    <dgm:cxn modelId="{AC12E7DD-1576-4F81-8288-F78E88DB61F5}" srcId="{99FFAE02-0BAB-496E-8B85-34B565F2BD6A}" destId="{BF208F14-120B-4ABB-8A25-EAEBA4630805}" srcOrd="3" destOrd="0" parTransId="{7246C163-4414-4921-99DB-D54E50559C95}" sibTransId="{0708DAC7-A8FC-4026-AAD3-6A06570F7CC7}"/>
    <dgm:cxn modelId="{2FBD14E3-A0FF-A049-904D-0763A79520F7}" srcId="{99FFAE02-0BAB-496E-8B85-34B565F2BD6A}" destId="{3FEE1924-1836-E244-8A40-A1593D51133F}" srcOrd="1" destOrd="0" parTransId="{808A4086-5E9B-844F-8193-D079B29D94F7}" sibTransId="{2B8C88E2-ADF9-3B42-8C4A-DE665CA7BD46}"/>
    <dgm:cxn modelId="{CF487C72-C3CF-F049-ACCA-E6C4D7302E08}" type="presParOf" srcId="{D82042C1-752D-9C4F-A0C5-1CAB3315CDFD}" destId="{D5A5E63E-242E-6B4C-939D-0FAF54B2D4D6}" srcOrd="0" destOrd="0" presId="urn:microsoft.com/office/officeart/2008/layout/LinedList"/>
    <dgm:cxn modelId="{5149CEC5-FCA5-8445-B57C-E83CE6AD5471}" type="presParOf" srcId="{D82042C1-752D-9C4F-A0C5-1CAB3315CDFD}" destId="{6C1E3FFC-52FC-BB4D-861C-87081F296542}" srcOrd="1" destOrd="0" presId="urn:microsoft.com/office/officeart/2008/layout/LinedList"/>
    <dgm:cxn modelId="{20E5E745-05E7-C040-8B18-7B60580E0887}" type="presParOf" srcId="{6C1E3FFC-52FC-BB4D-861C-87081F296542}" destId="{A74D5998-AB59-194A-AADD-52591F461059}" srcOrd="0" destOrd="0" presId="urn:microsoft.com/office/officeart/2008/layout/LinedList"/>
    <dgm:cxn modelId="{00A55A3F-1F2F-F344-AC84-AED869A2FF53}" type="presParOf" srcId="{6C1E3FFC-52FC-BB4D-861C-87081F296542}" destId="{510321B5-A4A4-064A-86B4-DD7CF1270369}" srcOrd="1" destOrd="0" presId="urn:microsoft.com/office/officeart/2008/layout/LinedList"/>
    <dgm:cxn modelId="{B49CBA4B-7BA5-3A4C-BE4E-5E292668F149}" type="presParOf" srcId="{D82042C1-752D-9C4F-A0C5-1CAB3315CDFD}" destId="{48FE3B40-2BB2-114C-8252-83DFD54D6053}" srcOrd="2" destOrd="0" presId="urn:microsoft.com/office/officeart/2008/layout/LinedList"/>
    <dgm:cxn modelId="{061FDEF0-5DE1-1943-A5EC-49C3FA20C7E4}" type="presParOf" srcId="{D82042C1-752D-9C4F-A0C5-1CAB3315CDFD}" destId="{9D400470-7779-0A4F-BCB2-4047C158EF94}" srcOrd="3" destOrd="0" presId="urn:microsoft.com/office/officeart/2008/layout/LinedList"/>
    <dgm:cxn modelId="{0765B0AC-6096-B54A-AE15-4146C3EF73C6}" type="presParOf" srcId="{9D400470-7779-0A4F-BCB2-4047C158EF94}" destId="{9F57F2A4-CD48-D145-B3FE-1E2B7FE16971}" srcOrd="0" destOrd="0" presId="urn:microsoft.com/office/officeart/2008/layout/LinedList"/>
    <dgm:cxn modelId="{292B03B7-3565-FC48-9E89-F91714C25A27}" type="presParOf" srcId="{9D400470-7779-0A4F-BCB2-4047C158EF94}" destId="{F8567F80-1335-C348-B6F5-685FC39E63AF}" srcOrd="1" destOrd="0" presId="urn:microsoft.com/office/officeart/2008/layout/LinedList"/>
    <dgm:cxn modelId="{06282D6C-4FFE-8A41-8A5A-301CD5E6BFD6}" type="presParOf" srcId="{D82042C1-752D-9C4F-A0C5-1CAB3315CDFD}" destId="{5F31FCF1-10CC-044A-AB84-EB9D0BBF1B5C}" srcOrd="4" destOrd="0" presId="urn:microsoft.com/office/officeart/2008/layout/LinedList"/>
    <dgm:cxn modelId="{F39817DF-7E12-C947-A0D2-4B89DEE9AD8C}" type="presParOf" srcId="{D82042C1-752D-9C4F-A0C5-1CAB3315CDFD}" destId="{A52A8F44-C53B-EB42-A56E-88C62792997D}" srcOrd="5" destOrd="0" presId="urn:microsoft.com/office/officeart/2008/layout/LinedList"/>
    <dgm:cxn modelId="{1759DE9E-9C3B-794D-B042-D249BFF4D56A}" type="presParOf" srcId="{A52A8F44-C53B-EB42-A56E-88C62792997D}" destId="{FF332D9A-3B27-0343-BDBC-44F87CD554F2}" srcOrd="0" destOrd="0" presId="urn:microsoft.com/office/officeart/2008/layout/LinedList"/>
    <dgm:cxn modelId="{2658F993-876F-CD43-8EAF-3D6791396476}" type="presParOf" srcId="{A52A8F44-C53B-EB42-A56E-88C62792997D}" destId="{5B1C5D70-C018-7D47-A97A-2314E6C53661}" srcOrd="1" destOrd="0" presId="urn:microsoft.com/office/officeart/2008/layout/LinedList"/>
    <dgm:cxn modelId="{CAD4F066-84DE-434E-973B-928279164C12}" type="presParOf" srcId="{D82042C1-752D-9C4F-A0C5-1CAB3315CDFD}" destId="{479E1183-E32A-43ED-BCDE-F9D03AC3A205}" srcOrd="6" destOrd="0" presId="urn:microsoft.com/office/officeart/2008/layout/LinedList"/>
    <dgm:cxn modelId="{859AAC28-B960-4800-8A27-F74A9E09D8C2}" type="presParOf" srcId="{D82042C1-752D-9C4F-A0C5-1CAB3315CDFD}" destId="{C38D5103-1A50-4FB5-AAA8-DA368376693B}" srcOrd="7" destOrd="0" presId="urn:microsoft.com/office/officeart/2008/layout/LinedList"/>
    <dgm:cxn modelId="{E2CFAB14-E30C-468A-92C0-3898E3AAA236}" type="presParOf" srcId="{C38D5103-1A50-4FB5-AAA8-DA368376693B}" destId="{B679D71B-2B26-4D99-8093-9B10DE5BF9B5}" srcOrd="0" destOrd="0" presId="urn:microsoft.com/office/officeart/2008/layout/LinedList"/>
    <dgm:cxn modelId="{B8A127AD-EFF5-4015-B82E-CB29F6783022}" type="presParOf" srcId="{C38D5103-1A50-4FB5-AAA8-DA368376693B}" destId="{AB0CA16B-222B-4BF0-BA23-582484542C7B}" srcOrd="1" destOrd="0" presId="urn:microsoft.com/office/officeart/2008/layout/LinedList"/>
    <dgm:cxn modelId="{FAE5F477-DC86-4331-B9EB-5BF56A02F395}" type="presParOf" srcId="{D82042C1-752D-9C4F-A0C5-1CAB3315CDFD}" destId="{656CCB86-3DF2-428C-86F5-97C5C6431882}" srcOrd="8" destOrd="0" presId="urn:microsoft.com/office/officeart/2008/layout/LinedList"/>
    <dgm:cxn modelId="{2916696F-1E18-4102-AF9D-DCCEA35EB0C9}" type="presParOf" srcId="{D82042C1-752D-9C4F-A0C5-1CAB3315CDFD}" destId="{1F5DFB5C-5923-4380-AC77-FA36897AB223}" srcOrd="9" destOrd="0" presId="urn:microsoft.com/office/officeart/2008/layout/LinedList"/>
    <dgm:cxn modelId="{D1399FB4-6A29-4045-B65B-411D7CE0A926}" type="presParOf" srcId="{1F5DFB5C-5923-4380-AC77-FA36897AB223}" destId="{CA032760-319F-435C-925C-887F4870B921}" srcOrd="0" destOrd="0" presId="urn:microsoft.com/office/officeart/2008/layout/LinedList"/>
    <dgm:cxn modelId="{B1A04A4D-639C-4EAB-9E03-3AA461F3B4D3}" type="presParOf" srcId="{1F5DFB5C-5923-4380-AC77-FA36897AB223}" destId="{D5231937-FFB2-4608-B775-C081634AECE1}" srcOrd="1" destOrd="0" presId="urn:microsoft.com/office/officeart/2008/layout/LinedList"/>
    <dgm:cxn modelId="{F40BEBAD-756C-4C8F-851D-CC049E621B03}" type="presParOf" srcId="{D82042C1-752D-9C4F-A0C5-1CAB3315CDFD}" destId="{A7940F36-3109-4C8F-82CD-AAD4F587CD02}" srcOrd="10" destOrd="0" presId="urn:microsoft.com/office/officeart/2008/layout/LinedList"/>
    <dgm:cxn modelId="{98041A08-F526-4700-918B-44277D3FA52D}" type="presParOf" srcId="{D82042C1-752D-9C4F-A0C5-1CAB3315CDFD}" destId="{693C814E-87F5-44F1-8B99-F90F4A53D2C6}" srcOrd="11" destOrd="0" presId="urn:microsoft.com/office/officeart/2008/layout/LinedList"/>
    <dgm:cxn modelId="{8D5CDEE0-0E6F-4C5E-A243-E58B97767CA2}" type="presParOf" srcId="{693C814E-87F5-44F1-8B99-F90F4A53D2C6}" destId="{A5115EC2-625B-45DB-BEC3-4BF560CBC913}" srcOrd="0" destOrd="0" presId="urn:microsoft.com/office/officeart/2008/layout/LinedList"/>
    <dgm:cxn modelId="{FCEB3379-5F68-4751-8112-3A1F86680618}" type="presParOf" srcId="{693C814E-87F5-44F1-8B99-F90F4A53D2C6}" destId="{755853F6-39D7-4DF7-8E5C-F0E801C53D5C}" srcOrd="1" destOrd="0" presId="urn:microsoft.com/office/officeart/2008/layout/LinedList"/>
    <dgm:cxn modelId="{A9CDD2B2-E13C-4A9A-AB0F-C7262D93EAF2}" type="presParOf" srcId="{D82042C1-752D-9C4F-A0C5-1CAB3315CDFD}" destId="{4DB62A24-057F-4298-8D07-BEEA963F8022}" srcOrd="12" destOrd="0" presId="urn:microsoft.com/office/officeart/2008/layout/LinedList"/>
    <dgm:cxn modelId="{0435DFFF-70CF-4E8E-9C90-7F625317D101}" type="presParOf" srcId="{D82042C1-752D-9C4F-A0C5-1CAB3315CDFD}" destId="{2BCE347C-41F7-4B4C-BEEF-B719FDC79115}" srcOrd="13" destOrd="0" presId="urn:microsoft.com/office/officeart/2008/layout/LinedList"/>
    <dgm:cxn modelId="{B232D03D-B5E7-403E-87EF-3EBFF1E6C09C}" type="presParOf" srcId="{2BCE347C-41F7-4B4C-BEEF-B719FDC79115}" destId="{737AC074-F2A6-421A-84C1-1218E7EC1D1C}" srcOrd="0" destOrd="0" presId="urn:microsoft.com/office/officeart/2008/layout/LinedList"/>
    <dgm:cxn modelId="{DBEA9219-211C-4908-BFD2-C636B39D132D}" type="presParOf" srcId="{2BCE347C-41F7-4B4C-BEEF-B719FDC79115}" destId="{65AFA566-10FD-40FA-BD15-F0368EC583A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9FFAE02-0BAB-496E-8B85-34B565F2BD6A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4F506D0-2172-4994-807D-FB4955038A3F}">
      <dgm:prSet custT="1"/>
      <dgm:spPr/>
      <dgm:t>
        <a:bodyPr/>
        <a:lstStyle/>
        <a:p>
          <a:endParaRPr lang="en-US" sz="2100" dirty="0"/>
        </a:p>
      </dgm:t>
    </dgm:pt>
    <dgm:pt modelId="{58330C57-5735-413B-B038-9576DCB0894D}" type="parTrans" cxnId="{CE39C3AF-B7B7-43BC-81B5-FC52750AEF30}">
      <dgm:prSet/>
      <dgm:spPr/>
      <dgm:t>
        <a:bodyPr/>
        <a:lstStyle/>
        <a:p>
          <a:endParaRPr lang="en-US"/>
        </a:p>
      </dgm:t>
    </dgm:pt>
    <dgm:pt modelId="{60E27AC6-6326-424A-9062-EC2A6DDCD96C}" type="sibTrans" cxnId="{CE39C3AF-B7B7-43BC-81B5-FC52750AEF30}">
      <dgm:prSet/>
      <dgm:spPr/>
      <dgm:t>
        <a:bodyPr/>
        <a:lstStyle/>
        <a:p>
          <a:endParaRPr lang="en-US"/>
        </a:p>
      </dgm:t>
    </dgm:pt>
    <dgm:pt modelId="{3FEE1924-1836-E244-8A40-A1593D51133F}">
      <dgm:prSet custT="1"/>
      <dgm:spPr/>
      <dgm:t>
        <a:bodyPr/>
        <a:lstStyle/>
        <a:p>
          <a:r>
            <a:rPr lang="en-US" sz="2400" dirty="0"/>
            <a:t>2. What difference is there in self-efficacy between first-year medical students who have received training and results from the CliftonStrengths® assessment and those who have not?</a:t>
          </a:r>
        </a:p>
        <a:p>
          <a:pPr lvl="0"/>
          <a:r>
            <a:rPr lang="en-US" sz="2400" dirty="0">
              <a:solidFill>
                <a:schemeClr val="accent2"/>
              </a:solidFill>
              <a:cs typeface="Calibri" panose="020F0502020204030204" pitchFamily="34" charset="0"/>
            </a:rPr>
            <a:t>▪</a:t>
          </a:r>
          <a:r>
            <a:rPr lang="en-US" sz="2400" b="1" dirty="0">
              <a:solidFill>
                <a:schemeClr val="accent2"/>
              </a:solidFill>
              <a:latin typeface="Gill Sans MT" panose="020B0502020104020203" pitchFamily="34" charset="0"/>
            </a:rPr>
            <a:t> </a:t>
          </a:r>
          <a:r>
            <a:rPr lang="en-US" sz="2400" b="1" dirty="0">
              <a:solidFill>
                <a:schemeClr val="accent2"/>
              </a:solidFill>
            </a:rPr>
            <a:t>Independent Variable:  			</a:t>
          </a:r>
          <a:r>
            <a:rPr lang="en-US" sz="2400" dirty="0">
              <a:solidFill>
                <a:schemeClr val="accent2"/>
              </a:solidFill>
              <a:cs typeface="Calibri" panose="020F0502020204030204" pitchFamily="34" charset="0"/>
            </a:rPr>
            <a:t>▪</a:t>
          </a:r>
          <a:r>
            <a:rPr lang="en-US" sz="2400" b="1" dirty="0">
              <a:solidFill>
                <a:schemeClr val="accent2"/>
              </a:solidFill>
            </a:rPr>
            <a:t> Dependent Variable: </a:t>
          </a:r>
        </a:p>
        <a:p>
          <a:pPr lvl="0"/>
          <a:r>
            <a:rPr lang="en-US" sz="2400" b="1" dirty="0">
              <a:solidFill>
                <a:schemeClr val="accent2"/>
              </a:solidFill>
            </a:rPr>
            <a:t>  </a:t>
          </a:r>
          <a:r>
            <a:rPr lang="en-US" sz="2400" b="0" dirty="0">
              <a:solidFill>
                <a:schemeClr val="tx1"/>
              </a:solidFill>
            </a:rPr>
            <a:t>T</a:t>
          </a:r>
          <a:r>
            <a:rPr lang="en-US" sz="2400" dirty="0"/>
            <a:t>raining group: Trained vs. Non-Trained 		   </a:t>
          </a:r>
          <a:r>
            <a:rPr lang="en-US" sz="2400" u="none" dirty="0"/>
            <a:t>Self-Efficacy</a:t>
          </a:r>
          <a:endParaRPr lang="en-US" sz="2400" b="1" u="none" dirty="0">
            <a:solidFill>
              <a:schemeClr val="accent2"/>
            </a:solidFill>
          </a:endParaRPr>
        </a:p>
        <a:p>
          <a:endParaRPr lang="en-US" sz="2400" baseline="0" dirty="0"/>
        </a:p>
        <a:p>
          <a:r>
            <a:rPr lang="en-US" sz="2400" baseline="0" dirty="0"/>
            <a:t>3. </a:t>
          </a:r>
          <a:r>
            <a:rPr lang="en-US" sz="2400" dirty="0"/>
            <a:t>What difference is there in resiliency between first-year medical students who have    received training and results from the Clifton Strengths® assessment and those who have not?</a:t>
          </a:r>
          <a:r>
            <a:rPr lang="en-US" sz="2400" baseline="0" dirty="0"/>
            <a:t>        </a:t>
          </a:r>
        </a:p>
      </dgm:t>
    </dgm:pt>
    <dgm:pt modelId="{808A4086-5E9B-844F-8193-D079B29D94F7}" type="parTrans" cxnId="{2FBD14E3-A0FF-A049-904D-0763A79520F7}">
      <dgm:prSet/>
      <dgm:spPr/>
      <dgm:t>
        <a:bodyPr/>
        <a:lstStyle/>
        <a:p>
          <a:endParaRPr lang="en-US"/>
        </a:p>
      </dgm:t>
    </dgm:pt>
    <dgm:pt modelId="{2B8C88E2-ADF9-3B42-8C4A-DE665CA7BD46}" type="sibTrans" cxnId="{2FBD14E3-A0FF-A049-904D-0763A79520F7}">
      <dgm:prSet/>
      <dgm:spPr/>
      <dgm:t>
        <a:bodyPr/>
        <a:lstStyle/>
        <a:p>
          <a:endParaRPr lang="en-US"/>
        </a:p>
      </dgm:t>
    </dgm:pt>
    <dgm:pt modelId="{205077AD-1321-0E41-8068-802AAC09824E}">
      <dgm:prSet/>
      <dgm:spPr/>
      <dgm:t>
        <a:bodyPr/>
        <a:lstStyle/>
        <a:p>
          <a:endParaRPr lang="en-US" baseline="0" dirty="0"/>
        </a:p>
      </dgm:t>
    </dgm:pt>
    <dgm:pt modelId="{A47BAFCE-A419-3E42-93A3-6457834736D6}" type="parTrans" cxnId="{C429815C-7DD6-8448-8E92-D2FCF457B7A6}">
      <dgm:prSet/>
      <dgm:spPr/>
      <dgm:t>
        <a:bodyPr/>
        <a:lstStyle/>
        <a:p>
          <a:endParaRPr lang="en-US"/>
        </a:p>
      </dgm:t>
    </dgm:pt>
    <dgm:pt modelId="{962E1162-8074-1748-AF95-872F566CFCDF}" type="sibTrans" cxnId="{C429815C-7DD6-8448-8E92-D2FCF457B7A6}">
      <dgm:prSet/>
      <dgm:spPr/>
      <dgm:t>
        <a:bodyPr/>
        <a:lstStyle/>
        <a:p>
          <a:endParaRPr lang="en-US"/>
        </a:p>
      </dgm:t>
    </dgm:pt>
    <dgm:pt modelId="{D82042C1-752D-9C4F-A0C5-1CAB3315CDFD}" type="pres">
      <dgm:prSet presAssocID="{99FFAE02-0BAB-496E-8B85-34B565F2BD6A}" presName="vert0" presStyleCnt="0">
        <dgm:presLayoutVars>
          <dgm:dir/>
          <dgm:animOne val="branch"/>
          <dgm:animLvl val="lvl"/>
        </dgm:presLayoutVars>
      </dgm:prSet>
      <dgm:spPr/>
    </dgm:pt>
    <dgm:pt modelId="{D5A5E63E-242E-6B4C-939D-0FAF54B2D4D6}" type="pres">
      <dgm:prSet presAssocID="{D4F506D0-2172-4994-807D-FB4955038A3F}" presName="thickLine" presStyleLbl="alignNode1" presStyleIdx="0" presStyleCnt="3"/>
      <dgm:spPr/>
    </dgm:pt>
    <dgm:pt modelId="{6C1E3FFC-52FC-BB4D-861C-87081F296542}" type="pres">
      <dgm:prSet presAssocID="{D4F506D0-2172-4994-807D-FB4955038A3F}" presName="horz1" presStyleCnt="0"/>
      <dgm:spPr/>
    </dgm:pt>
    <dgm:pt modelId="{A74D5998-AB59-194A-AADD-52591F461059}" type="pres">
      <dgm:prSet presAssocID="{D4F506D0-2172-4994-807D-FB4955038A3F}" presName="tx1" presStyleLbl="revTx" presStyleIdx="0" presStyleCnt="3"/>
      <dgm:spPr/>
    </dgm:pt>
    <dgm:pt modelId="{510321B5-A4A4-064A-86B4-DD7CF1270369}" type="pres">
      <dgm:prSet presAssocID="{D4F506D0-2172-4994-807D-FB4955038A3F}" presName="vert1" presStyleCnt="0"/>
      <dgm:spPr/>
    </dgm:pt>
    <dgm:pt modelId="{48FE3B40-2BB2-114C-8252-83DFD54D6053}" type="pres">
      <dgm:prSet presAssocID="{3FEE1924-1836-E244-8A40-A1593D51133F}" presName="thickLine" presStyleLbl="alignNode1" presStyleIdx="1" presStyleCnt="3" custLinFactY="-100000" custLinFactNeighborX="-2141" custLinFactNeighborY="-109767"/>
      <dgm:spPr/>
    </dgm:pt>
    <dgm:pt modelId="{9D400470-7779-0A4F-BCB2-4047C158EF94}" type="pres">
      <dgm:prSet presAssocID="{3FEE1924-1836-E244-8A40-A1593D51133F}" presName="horz1" presStyleCnt="0"/>
      <dgm:spPr/>
    </dgm:pt>
    <dgm:pt modelId="{9F57F2A4-CD48-D145-B3FE-1E2B7FE16971}" type="pres">
      <dgm:prSet presAssocID="{3FEE1924-1836-E244-8A40-A1593D51133F}" presName="tx1" presStyleLbl="revTx" presStyleIdx="1" presStyleCnt="3" custScaleX="100098" custScaleY="204653" custLinFactY="-41373" custLinFactNeighborX="-48" custLinFactNeighborY="-100000"/>
      <dgm:spPr/>
    </dgm:pt>
    <dgm:pt modelId="{F8567F80-1335-C348-B6F5-685FC39E63AF}" type="pres">
      <dgm:prSet presAssocID="{3FEE1924-1836-E244-8A40-A1593D51133F}" presName="vert1" presStyleCnt="0"/>
      <dgm:spPr/>
    </dgm:pt>
    <dgm:pt modelId="{5F31FCF1-10CC-044A-AB84-EB9D0BBF1B5C}" type="pres">
      <dgm:prSet presAssocID="{205077AD-1321-0E41-8068-802AAC09824E}" presName="thickLine" presStyleLbl="alignNode1" presStyleIdx="2" presStyleCnt="3" custLinFactY="26234" custLinFactNeighborX="-1458" custLinFactNeighborY="100000"/>
      <dgm:spPr/>
    </dgm:pt>
    <dgm:pt modelId="{A52A8F44-C53B-EB42-A56E-88C62792997D}" type="pres">
      <dgm:prSet presAssocID="{205077AD-1321-0E41-8068-802AAC09824E}" presName="horz1" presStyleCnt="0"/>
      <dgm:spPr/>
    </dgm:pt>
    <dgm:pt modelId="{FF332D9A-3B27-0343-BDBC-44F87CD554F2}" type="pres">
      <dgm:prSet presAssocID="{205077AD-1321-0E41-8068-802AAC09824E}" presName="tx1" presStyleLbl="revTx" presStyleIdx="2" presStyleCnt="3"/>
      <dgm:spPr/>
    </dgm:pt>
    <dgm:pt modelId="{5B1C5D70-C018-7D47-A97A-2314E6C53661}" type="pres">
      <dgm:prSet presAssocID="{205077AD-1321-0E41-8068-802AAC09824E}" presName="vert1" presStyleCnt="0"/>
      <dgm:spPr/>
    </dgm:pt>
  </dgm:ptLst>
  <dgm:cxnLst>
    <dgm:cxn modelId="{C429815C-7DD6-8448-8E92-D2FCF457B7A6}" srcId="{99FFAE02-0BAB-496E-8B85-34B565F2BD6A}" destId="{205077AD-1321-0E41-8068-802AAC09824E}" srcOrd="2" destOrd="0" parTransId="{A47BAFCE-A419-3E42-93A3-6457834736D6}" sibTransId="{962E1162-8074-1748-AF95-872F566CFCDF}"/>
    <dgm:cxn modelId="{166B6D61-1828-2348-B6B3-8798787F7A00}" type="presOf" srcId="{99FFAE02-0BAB-496E-8B85-34B565F2BD6A}" destId="{D82042C1-752D-9C4F-A0C5-1CAB3315CDFD}" srcOrd="0" destOrd="0" presId="urn:microsoft.com/office/officeart/2008/layout/LinedList"/>
    <dgm:cxn modelId="{D1B40662-93B5-D54D-A583-F076B1399B9B}" type="presOf" srcId="{3FEE1924-1836-E244-8A40-A1593D51133F}" destId="{9F57F2A4-CD48-D145-B3FE-1E2B7FE16971}" srcOrd="0" destOrd="0" presId="urn:microsoft.com/office/officeart/2008/layout/LinedList"/>
    <dgm:cxn modelId="{FE6A6063-D77F-3744-A344-C0976A3F0C6E}" type="presOf" srcId="{205077AD-1321-0E41-8068-802AAC09824E}" destId="{FF332D9A-3B27-0343-BDBC-44F87CD554F2}" srcOrd="0" destOrd="0" presId="urn:microsoft.com/office/officeart/2008/layout/LinedList"/>
    <dgm:cxn modelId="{1B557E93-9636-C444-99AA-8ECC79C2C049}" type="presOf" srcId="{D4F506D0-2172-4994-807D-FB4955038A3F}" destId="{A74D5998-AB59-194A-AADD-52591F461059}" srcOrd="0" destOrd="0" presId="urn:microsoft.com/office/officeart/2008/layout/LinedList"/>
    <dgm:cxn modelId="{CE39C3AF-B7B7-43BC-81B5-FC52750AEF30}" srcId="{99FFAE02-0BAB-496E-8B85-34B565F2BD6A}" destId="{D4F506D0-2172-4994-807D-FB4955038A3F}" srcOrd="0" destOrd="0" parTransId="{58330C57-5735-413B-B038-9576DCB0894D}" sibTransId="{60E27AC6-6326-424A-9062-EC2A6DDCD96C}"/>
    <dgm:cxn modelId="{2FBD14E3-A0FF-A049-904D-0763A79520F7}" srcId="{99FFAE02-0BAB-496E-8B85-34B565F2BD6A}" destId="{3FEE1924-1836-E244-8A40-A1593D51133F}" srcOrd="1" destOrd="0" parTransId="{808A4086-5E9B-844F-8193-D079B29D94F7}" sibTransId="{2B8C88E2-ADF9-3B42-8C4A-DE665CA7BD46}"/>
    <dgm:cxn modelId="{CF487C72-C3CF-F049-ACCA-E6C4D7302E08}" type="presParOf" srcId="{D82042C1-752D-9C4F-A0C5-1CAB3315CDFD}" destId="{D5A5E63E-242E-6B4C-939D-0FAF54B2D4D6}" srcOrd="0" destOrd="0" presId="urn:microsoft.com/office/officeart/2008/layout/LinedList"/>
    <dgm:cxn modelId="{5149CEC5-FCA5-8445-B57C-E83CE6AD5471}" type="presParOf" srcId="{D82042C1-752D-9C4F-A0C5-1CAB3315CDFD}" destId="{6C1E3FFC-52FC-BB4D-861C-87081F296542}" srcOrd="1" destOrd="0" presId="urn:microsoft.com/office/officeart/2008/layout/LinedList"/>
    <dgm:cxn modelId="{20E5E745-05E7-C040-8B18-7B60580E0887}" type="presParOf" srcId="{6C1E3FFC-52FC-BB4D-861C-87081F296542}" destId="{A74D5998-AB59-194A-AADD-52591F461059}" srcOrd="0" destOrd="0" presId="urn:microsoft.com/office/officeart/2008/layout/LinedList"/>
    <dgm:cxn modelId="{00A55A3F-1F2F-F344-AC84-AED869A2FF53}" type="presParOf" srcId="{6C1E3FFC-52FC-BB4D-861C-87081F296542}" destId="{510321B5-A4A4-064A-86B4-DD7CF1270369}" srcOrd="1" destOrd="0" presId="urn:microsoft.com/office/officeart/2008/layout/LinedList"/>
    <dgm:cxn modelId="{B49CBA4B-7BA5-3A4C-BE4E-5E292668F149}" type="presParOf" srcId="{D82042C1-752D-9C4F-A0C5-1CAB3315CDFD}" destId="{48FE3B40-2BB2-114C-8252-83DFD54D6053}" srcOrd="2" destOrd="0" presId="urn:microsoft.com/office/officeart/2008/layout/LinedList"/>
    <dgm:cxn modelId="{061FDEF0-5DE1-1943-A5EC-49C3FA20C7E4}" type="presParOf" srcId="{D82042C1-752D-9C4F-A0C5-1CAB3315CDFD}" destId="{9D400470-7779-0A4F-BCB2-4047C158EF94}" srcOrd="3" destOrd="0" presId="urn:microsoft.com/office/officeart/2008/layout/LinedList"/>
    <dgm:cxn modelId="{0765B0AC-6096-B54A-AE15-4146C3EF73C6}" type="presParOf" srcId="{9D400470-7779-0A4F-BCB2-4047C158EF94}" destId="{9F57F2A4-CD48-D145-B3FE-1E2B7FE16971}" srcOrd="0" destOrd="0" presId="urn:microsoft.com/office/officeart/2008/layout/LinedList"/>
    <dgm:cxn modelId="{292B03B7-3565-FC48-9E89-F91714C25A27}" type="presParOf" srcId="{9D400470-7779-0A4F-BCB2-4047C158EF94}" destId="{F8567F80-1335-C348-B6F5-685FC39E63AF}" srcOrd="1" destOrd="0" presId="urn:microsoft.com/office/officeart/2008/layout/LinedList"/>
    <dgm:cxn modelId="{06282D6C-4FFE-8A41-8A5A-301CD5E6BFD6}" type="presParOf" srcId="{D82042C1-752D-9C4F-A0C5-1CAB3315CDFD}" destId="{5F31FCF1-10CC-044A-AB84-EB9D0BBF1B5C}" srcOrd="4" destOrd="0" presId="urn:microsoft.com/office/officeart/2008/layout/LinedList"/>
    <dgm:cxn modelId="{F39817DF-7E12-C947-A0D2-4B89DEE9AD8C}" type="presParOf" srcId="{D82042C1-752D-9C4F-A0C5-1CAB3315CDFD}" destId="{A52A8F44-C53B-EB42-A56E-88C62792997D}" srcOrd="5" destOrd="0" presId="urn:microsoft.com/office/officeart/2008/layout/LinedList"/>
    <dgm:cxn modelId="{1759DE9E-9C3B-794D-B042-D249BFF4D56A}" type="presParOf" srcId="{A52A8F44-C53B-EB42-A56E-88C62792997D}" destId="{FF332D9A-3B27-0343-BDBC-44F87CD554F2}" srcOrd="0" destOrd="0" presId="urn:microsoft.com/office/officeart/2008/layout/LinedList"/>
    <dgm:cxn modelId="{2658F993-876F-CD43-8EAF-3D6791396476}" type="presParOf" srcId="{A52A8F44-C53B-EB42-A56E-88C62792997D}" destId="{5B1C5D70-C018-7D47-A97A-2314E6C5366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2C5AB9-01C3-4684-A3F7-79FB8ADA1B7E}">
      <dsp:nvSpPr>
        <dsp:cNvPr id="0" name=""/>
        <dsp:cNvSpPr/>
      </dsp:nvSpPr>
      <dsp:spPr>
        <a:xfrm>
          <a:off x="0" y="0"/>
          <a:ext cx="11293381" cy="4529238"/>
        </a:xfrm>
        <a:prstGeom prst="round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1" kern="1200" dirty="0">
              <a:latin typeface="+mn-lt"/>
            </a:rPr>
            <a:t>What Matters in College: Four </a:t>
          </a:r>
          <a:r>
            <a:rPr lang="en-US" sz="2400" b="0" i="1" kern="1200" dirty="0">
              <a:solidFill>
                <a:schemeClr val="tx1"/>
              </a:solidFill>
              <a:latin typeface="+mn-lt"/>
            </a:rPr>
            <a:t>Critical</a:t>
          </a:r>
          <a:r>
            <a:rPr lang="en-US" sz="2400" b="0" i="1" kern="1200" dirty="0">
              <a:latin typeface="+mn-lt"/>
            </a:rPr>
            <a:t> Years Revisited </a:t>
          </a:r>
          <a:r>
            <a:rPr lang="en-US" sz="1400" b="0" kern="1200" dirty="0">
              <a:latin typeface="+mn-lt"/>
            </a:rPr>
            <a:t>(Astin,1993) </a:t>
          </a:r>
          <a:endParaRPr lang="en-US" sz="1400" b="0" i="1" kern="1200" dirty="0">
            <a:latin typeface="+mn-lt"/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dirty="0">
              <a:latin typeface="+mn-lt"/>
            </a:rPr>
            <a:t>Extensive</a:t>
          </a:r>
          <a:r>
            <a:rPr lang="en-US" sz="2400" b="0" kern="1200" dirty="0">
              <a:latin typeface="+mn-lt"/>
            </a:rPr>
            <a:t> research related to college departure</a:t>
          </a:r>
          <a:r>
            <a:rPr lang="en-US" sz="2600" b="0" kern="1200" dirty="0">
              <a:latin typeface="+mn-lt"/>
            </a:rPr>
            <a:t> </a:t>
          </a:r>
          <a:r>
            <a:rPr lang="en-US" sz="1400" b="0" kern="1200" dirty="0">
              <a:latin typeface="+mn-lt"/>
            </a:rPr>
            <a:t>(Astin;  Tinto, 2010) </a:t>
          </a:r>
          <a:r>
            <a:rPr lang="en-US" sz="1900" b="0" kern="1200" dirty="0">
              <a:latin typeface="+mn-lt"/>
            </a:rPr>
            <a:t>	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kern="1200" dirty="0">
              <a:latin typeface="+mn-lt"/>
              <a:cs typeface="Calibri" panose="020F0502020204030204" pitchFamily="34" charset="0"/>
            </a:rPr>
            <a:t>	</a:t>
          </a:r>
          <a:r>
            <a:rPr lang="en-US" sz="2200" b="0" kern="1200" dirty="0">
              <a:solidFill>
                <a:schemeClr val="accent2">
                  <a:lumMod val="75000"/>
                </a:schemeClr>
              </a:solidFill>
              <a:latin typeface="+mn-lt"/>
              <a:cs typeface="Calibri" panose="020F0502020204030204" pitchFamily="34" charset="0"/>
            </a:rPr>
            <a:t>▪</a:t>
          </a:r>
          <a:r>
            <a:rPr lang="en-US" sz="2200" b="0" kern="1200" dirty="0">
              <a:solidFill>
                <a:schemeClr val="tx1"/>
              </a:solidFill>
              <a:latin typeface="+mn-lt"/>
              <a:cs typeface="Calibri" panose="020F0502020204030204" pitchFamily="34" charset="0"/>
            </a:rPr>
            <a:t> S</a:t>
          </a:r>
          <a:r>
            <a:rPr lang="en-US" sz="2200" b="0" kern="1200" dirty="0">
              <a:solidFill>
                <a:schemeClr val="tx1"/>
              </a:solidFill>
              <a:latin typeface="+mn-lt"/>
            </a:rPr>
            <a:t>ocial history 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latin typeface="+mn-lt"/>
            </a:rPr>
            <a:t>	</a:t>
          </a:r>
          <a:r>
            <a:rPr lang="en-US" sz="2200" b="0" kern="120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 </a:t>
          </a:r>
          <a:r>
            <a:rPr lang="en-US" sz="2200" b="0" kern="1200" dirty="0">
              <a:latin typeface="+mn-lt"/>
            </a:rPr>
            <a:t>Sense of belonging impacts student success </a:t>
          </a:r>
          <a:r>
            <a:rPr lang="en-US" sz="1400" b="0" kern="1200" dirty="0">
              <a:latin typeface="+mn-lt"/>
            </a:rPr>
            <a:t>(O’Keeffe, 2013) 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0" kern="1200" dirty="0">
              <a:latin typeface="+mn-lt"/>
              <a:cs typeface="Calibri" panose="020F0502020204030204" pitchFamily="34" charset="0"/>
            </a:rPr>
            <a:t>		</a:t>
          </a:r>
          <a:r>
            <a:rPr lang="en-US" sz="2200" b="0" kern="120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</a:t>
          </a:r>
          <a:r>
            <a:rPr lang="en-US" sz="2200" b="0" kern="1200" dirty="0">
              <a:latin typeface="+mn-lt"/>
              <a:cs typeface="Calibri" panose="020F0502020204030204" pitchFamily="34" charset="0"/>
            </a:rPr>
            <a:t> </a:t>
          </a:r>
          <a:r>
            <a:rPr lang="en-US" sz="2200" b="0" kern="1200" dirty="0">
              <a:latin typeface="+mn-lt"/>
            </a:rPr>
            <a:t>Attrition due to adjustments, expectations, and experiences</a:t>
          </a:r>
          <a:endParaRPr lang="en-US" sz="2200" b="0" kern="1200" baseline="0" dirty="0">
            <a:latin typeface="+mn-lt"/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latin typeface="+mn-lt"/>
              <a:cs typeface="Calibri" panose="020F0502020204030204" pitchFamily="34" charset="0"/>
            </a:rPr>
            <a:t>C</a:t>
          </a:r>
          <a:r>
            <a:rPr lang="en-US" sz="2400" b="0" kern="1200" dirty="0">
              <a:latin typeface="+mn-lt"/>
            </a:rPr>
            <a:t>reating connective elements </a:t>
          </a:r>
          <a:r>
            <a:rPr lang="en-US" sz="1400" b="0" kern="1200" dirty="0">
              <a:latin typeface="+mn-lt"/>
            </a:rPr>
            <a:t>(Reason, 2009)</a:t>
          </a:r>
          <a:r>
            <a:rPr lang="en-US" sz="1800" b="0" kern="1200" dirty="0">
              <a:latin typeface="+mn-lt"/>
              <a:cs typeface="Calibri" panose="020F0502020204030204" pitchFamily="34" charset="0"/>
            </a:rPr>
            <a:t>                                                                                                                                                                                        </a:t>
          </a:r>
          <a:endParaRPr lang="en-US" sz="1800" b="0" kern="1200" dirty="0">
            <a:latin typeface="+mn-lt"/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>
              <a:latin typeface="+mn-lt"/>
              <a:cs typeface="Calibri" panose="020F0502020204030204" pitchFamily="34" charset="0"/>
            </a:rPr>
            <a:t>	</a:t>
          </a:r>
          <a:r>
            <a:rPr lang="en-US" sz="2200" b="0" kern="120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 </a:t>
          </a:r>
          <a:r>
            <a:rPr lang="en-US" sz="2200" b="0" kern="1200" dirty="0">
              <a:latin typeface="+mn-lt"/>
              <a:cs typeface="Calibri" panose="020F0502020204030204" pitchFamily="34" charset="0"/>
            </a:rPr>
            <a:t>P</a:t>
          </a:r>
          <a:r>
            <a:rPr lang="en-US" sz="2200" b="0" kern="1200" dirty="0">
              <a:latin typeface="+mn-lt"/>
            </a:rPr>
            <a:t>olicies to reduce attrition 	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 dirty="0">
              <a:latin typeface="+mn-lt"/>
              <a:cs typeface="Calibri" panose="020F0502020204030204" pitchFamily="34" charset="0"/>
            </a:rPr>
            <a:t>	</a:t>
          </a:r>
          <a:r>
            <a:rPr lang="en-US" sz="2200" b="0" kern="120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</a:t>
          </a:r>
          <a:r>
            <a:rPr lang="en-US" sz="2200" b="0" kern="1200" dirty="0">
              <a:latin typeface="+mn-lt"/>
              <a:cs typeface="Calibri" panose="020F0502020204030204" pitchFamily="34" charset="0"/>
            </a:rPr>
            <a:t> </a:t>
          </a:r>
          <a:r>
            <a:rPr lang="en-US" sz="2200" b="0" kern="1200" dirty="0">
              <a:latin typeface="+mn-lt"/>
            </a:rPr>
            <a:t>Increase satisfaction and persistence</a:t>
          </a:r>
        </a:p>
      </dsp:txBody>
      <dsp:txXfrm>
        <a:off x="221099" y="221099"/>
        <a:ext cx="10851183" cy="40870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2C5AB9-01C3-4684-A3F7-79FB8ADA1B7E}">
      <dsp:nvSpPr>
        <dsp:cNvPr id="0" name=""/>
        <dsp:cNvSpPr/>
      </dsp:nvSpPr>
      <dsp:spPr>
        <a:xfrm>
          <a:off x="429013" y="467020"/>
          <a:ext cx="11333973" cy="2040753"/>
        </a:xfrm>
        <a:prstGeom prst="round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dirty="0">
              <a:latin typeface="+mn-lt"/>
              <a:cs typeface="Calibri" panose="020F0502020204030204" pitchFamily="34" charset="0"/>
            </a:rPr>
            <a:t>Graduation </a:t>
          </a:r>
          <a:r>
            <a:rPr lang="en-US" sz="1400" kern="1200" dirty="0">
              <a:solidFill>
                <a:schemeClr val="tx1"/>
              </a:solidFill>
              <a:latin typeface="+mn-lt"/>
            </a:rPr>
            <a:t>(</a:t>
          </a:r>
          <a:r>
            <a:rPr lang="en-US" sz="1400" kern="1200" dirty="0">
              <a:solidFill>
                <a:schemeClr val="tx1"/>
              </a:solidFill>
            </a:rPr>
            <a:t>Association of American Medical Colleges, 2014</a:t>
          </a:r>
          <a:r>
            <a:rPr lang="en-US" sz="1400" kern="1200" dirty="0">
              <a:solidFill>
                <a:schemeClr val="tx1"/>
              </a:solidFill>
              <a:latin typeface="+mn-lt"/>
            </a:rPr>
            <a:t>)</a:t>
          </a:r>
          <a:endParaRPr lang="en-US" sz="1400" b="0" i="0" kern="1200" dirty="0">
            <a:solidFill>
              <a:schemeClr val="tx1"/>
            </a:solidFill>
            <a:latin typeface="+mn-lt"/>
            <a:cs typeface="Calibri" panose="020F0502020204030204" pitchFamily="34" charset="0"/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i="0" kern="1200" dirty="0">
              <a:latin typeface="+mn-lt"/>
              <a:cs typeface="Calibri" panose="020F0502020204030204" pitchFamily="34" charset="0"/>
            </a:rPr>
            <a:t>	</a:t>
          </a:r>
          <a:r>
            <a:rPr lang="en-US" sz="2200" i="0" kern="120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</a:t>
          </a:r>
          <a:r>
            <a:rPr lang="en-US" sz="2200" i="0" kern="1200" dirty="0">
              <a:latin typeface="+mn-lt"/>
              <a:cs typeface="Calibri" panose="020F0502020204030204" pitchFamily="34" charset="0"/>
            </a:rPr>
            <a:t> Range of 81.6% to 84.1% 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i="0" kern="1200" dirty="0">
              <a:latin typeface="+mn-lt"/>
              <a:cs typeface="Calibri" panose="020F0502020204030204" pitchFamily="34" charset="0"/>
            </a:rPr>
            <a:t>	</a:t>
          </a:r>
          <a:r>
            <a:rPr lang="en-US" sz="2200" i="0" kern="120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</a:t>
          </a:r>
          <a:r>
            <a:rPr lang="en-US" sz="2200" i="0" kern="1200" dirty="0">
              <a:latin typeface="+mn-lt"/>
              <a:cs typeface="Calibri" panose="020F0502020204030204" pitchFamily="34" charset="0"/>
            </a:rPr>
            <a:t> Pattern of decline</a:t>
          </a:r>
          <a:r>
            <a:rPr lang="en-US" sz="2200" i="0" kern="1200" dirty="0">
              <a:latin typeface="+mn-lt"/>
            </a:rPr>
            <a:t> 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i="0" kern="1200" dirty="0">
              <a:latin typeface="+mn-lt"/>
            </a:rPr>
            <a:t>Medical School Preclinical Years </a:t>
          </a:r>
          <a:r>
            <a:rPr lang="en-US" sz="1400" i="0" kern="1200" dirty="0">
              <a:latin typeface="+mn-lt"/>
            </a:rPr>
            <a:t>(Vyas, Stratton, &amp; Soares, 2017)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i="0" kern="1200" dirty="0">
              <a:latin typeface="+mn-lt"/>
            </a:rPr>
            <a:t>	</a:t>
          </a:r>
          <a:r>
            <a:rPr lang="en-US" sz="2200" kern="120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 </a:t>
          </a:r>
          <a:r>
            <a:rPr lang="en-US" sz="2200" i="0" kern="1200" dirty="0">
              <a:latin typeface="+mn-lt"/>
            </a:rPr>
            <a:t>Framework for </a:t>
          </a:r>
          <a:r>
            <a:rPr lang="en-US" sz="2200" b="0" i="0" kern="1200" dirty="0">
              <a:latin typeface="+mn-lt"/>
            </a:rPr>
            <a:t>training in profession </a:t>
          </a:r>
          <a:r>
            <a:rPr lang="en-US" sz="2200" b="0" kern="1200" dirty="0">
              <a:latin typeface="+mn-lt"/>
            </a:rPr>
            <a:t>	 </a:t>
          </a:r>
          <a:endParaRPr lang="en-US" sz="2200" b="0" i="1" kern="1200" dirty="0">
            <a:latin typeface="+mn-lt"/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+mn-lt"/>
              <a:cs typeface="Calibri" panose="020F0502020204030204" pitchFamily="34" charset="0"/>
            </a:rPr>
            <a:t>	</a:t>
          </a:r>
          <a:r>
            <a:rPr lang="en-US" sz="2200" kern="120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 </a:t>
          </a:r>
          <a:r>
            <a:rPr lang="en-US" sz="2200" kern="1200" dirty="0">
              <a:latin typeface="+mn-lt"/>
              <a:cs typeface="Calibri" panose="020F0502020204030204" pitchFamily="34" charset="0"/>
            </a:rPr>
            <a:t>R</a:t>
          </a:r>
          <a:r>
            <a:rPr lang="en-US" sz="2200" kern="1200" dirty="0">
              <a:latin typeface="+mn-lt"/>
            </a:rPr>
            <a:t>elocation, family and friend separation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+mn-lt"/>
            </a:rPr>
            <a:t>	</a:t>
          </a:r>
          <a:r>
            <a:rPr lang="en-US" sz="2200" kern="120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 </a:t>
          </a:r>
          <a:r>
            <a:rPr lang="en-US" sz="2200" kern="1200" dirty="0">
              <a:latin typeface="+mn-lt"/>
            </a:rPr>
            <a:t>Impact on students’ academic performance, mental and physical health</a:t>
          </a:r>
          <a:endParaRPr lang="en-US" sz="1400" kern="1200" dirty="0">
            <a:solidFill>
              <a:schemeClr val="tx1"/>
            </a:solidFill>
            <a:latin typeface="+mn-lt"/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  <a:latin typeface="+mn-lt"/>
            </a:rPr>
            <a:t>	</a:t>
          </a:r>
          <a:r>
            <a:rPr lang="en-US" sz="2200" kern="120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</a:t>
          </a:r>
          <a:r>
            <a:rPr lang="en-US" sz="2200" kern="1200" dirty="0">
              <a:solidFill>
                <a:schemeClr val="tx1"/>
              </a:solidFill>
              <a:latin typeface="+mn-lt"/>
            </a:rPr>
            <a:t> Increased rates of stress and burnout, depression, and suicidal ideation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  <a:latin typeface="+mn-lt"/>
            </a:rPr>
            <a:t>   </a:t>
          </a:r>
        </a:p>
      </dsp:txBody>
      <dsp:txXfrm>
        <a:off x="528634" y="566641"/>
        <a:ext cx="11134731" cy="18415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31EF9F-2E18-4B49-9E90-AC4DD06B1979}">
      <dsp:nvSpPr>
        <dsp:cNvPr id="0" name=""/>
        <dsp:cNvSpPr/>
      </dsp:nvSpPr>
      <dsp:spPr>
        <a:xfrm>
          <a:off x="0" y="624736"/>
          <a:ext cx="11390324" cy="628382"/>
        </a:xfrm>
        <a:prstGeom prst="round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latin typeface="+mn-lt"/>
              <a:cs typeface="Calibri" panose="020F0502020204030204" pitchFamily="34" charset="0"/>
            </a:rPr>
            <a:t>Academics</a:t>
          </a:r>
          <a:r>
            <a:rPr lang="en-US" sz="1600" b="0" kern="1200" dirty="0">
              <a:latin typeface="+mn-lt"/>
            </a:rPr>
            <a:t> </a:t>
          </a:r>
          <a:r>
            <a:rPr lang="en-US" sz="2400" b="0" kern="1200" dirty="0">
              <a:latin typeface="+mn-lt"/>
            </a:rPr>
            <a:t>                                                                                                                                    	</a:t>
          </a:r>
          <a:r>
            <a:rPr lang="en-US" sz="2200" b="0" kern="120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</a:t>
          </a:r>
          <a:r>
            <a:rPr lang="en-US" sz="2200" b="0" kern="1200" dirty="0">
              <a:latin typeface="+mn-lt"/>
              <a:cs typeface="Calibri" panose="020F0502020204030204" pitchFamily="34" charset="0"/>
            </a:rPr>
            <a:t> Pass-Fail grade system to reduce stress </a:t>
          </a:r>
          <a:r>
            <a:rPr lang="en-US" sz="1400" b="0" kern="1200" dirty="0">
              <a:latin typeface="+mn-lt"/>
              <a:cs typeface="Calibri" panose="020F0502020204030204" pitchFamily="34" charset="0"/>
            </a:rPr>
            <a:t>(</a:t>
          </a:r>
          <a:r>
            <a:rPr lang="en-US" sz="1400" b="0" kern="1200" dirty="0" err="1">
              <a:latin typeface="+mn-lt"/>
            </a:rPr>
            <a:t>Krupat</a:t>
          </a:r>
          <a:r>
            <a:rPr lang="en-US" sz="1400" b="0" kern="1200" dirty="0">
              <a:latin typeface="+mn-lt"/>
            </a:rPr>
            <a:t>, Pelletier, &amp; </a:t>
          </a:r>
          <a:r>
            <a:rPr lang="en-US" sz="1400" b="0" kern="1200" dirty="0" err="1">
              <a:latin typeface="+mn-lt"/>
            </a:rPr>
            <a:t>Dienstag</a:t>
          </a:r>
          <a:r>
            <a:rPr lang="en-US" sz="1400" b="0" kern="1200" dirty="0">
              <a:latin typeface="+mn-lt"/>
            </a:rPr>
            <a:t>, 2017)</a:t>
          </a:r>
        </a:p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latin typeface="+mn-lt"/>
              <a:cs typeface="Calibri" panose="020F0502020204030204" pitchFamily="34" charset="0"/>
            </a:rPr>
            <a:t>Learning Styles </a:t>
          </a:r>
          <a:r>
            <a:rPr lang="en-US" sz="1400" b="0" kern="1200" dirty="0">
              <a:latin typeface="+mn-lt"/>
              <a:cs typeface="Calibri" panose="020F0502020204030204" pitchFamily="34" charset="0"/>
            </a:rPr>
            <a:t>(Park et al., 2015)</a:t>
          </a:r>
        </a:p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latin typeface="+mn-lt"/>
              <a:cs typeface="Calibri" panose="020F0502020204030204" pitchFamily="34" charset="0"/>
            </a:rPr>
            <a:t>	</a:t>
          </a:r>
          <a:r>
            <a:rPr lang="en-US" sz="2200" b="0" kern="120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</a:t>
          </a:r>
          <a:r>
            <a:rPr lang="en-US" sz="2200" b="0" kern="1200" dirty="0">
              <a:latin typeface="+mn-lt"/>
              <a:cs typeface="Calibri" panose="020F0502020204030204" pitchFamily="34" charset="0"/>
            </a:rPr>
            <a:t> Problem based learning</a:t>
          </a:r>
        </a:p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latin typeface="+mn-lt"/>
              <a:cs typeface="Calibri" panose="020F0502020204030204" pitchFamily="34" charset="0"/>
            </a:rPr>
            <a:t>	</a:t>
          </a:r>
          <a:endParaRPr lang="en-US" sz="2400" b="0" kern="1200" dirty="0">
            <a:latin typeface="+mn-lt"/>
          </a:endParaRPr>
        </a:p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/>
        </a:p>
      </dsp:txBody>
      <dsp:txXfrm>
        <a:off x="30675" y="655411"/>
        <a:ext cx="11328974" cy="567032"/>
      </dsp:txXfrm>
    </dsp:sp>
    <dsp:sp modelId="{2D24402D-E725-4182-A660-F0B3CFD60B42}">
      <dsp:nvSpPr>
        <dsp:cNvPr id="0" name=""/>
        <dsp:cNvSpPr/>
      </dsp:nvSpPr>
      <dsp:spPr>
        <a:xfrm>
          <a:off x="0" y="2459898"/>
          <a:ext cx="11390324" cy="883854"/>
        </a:xfrm>
        <a:prstGeom prst="round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latin typeface="+mn-lt"/>
              <a:cs typeface="Calibri" panose="020F0502020204030204" pitchFamily="34" charset="0"/>
            </a:rPr>
            <a:t>Anxiety and Stress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 dirty="0">
              <a:latin typeface="+mn-lt"/>
              <a:cs typeface="Calibri" panose="020F0502020204030204" pitchFamily="34" charset="0"/>
            </a:rPr>
            <a:t>	</a:t>
          </a:r>
          <a:r>
            <a:rPr lang="en-US" sz="2200" b="0" kern="120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</a:t>
          </a:r>
          <a:r>
            <a:rPr lang="en-US" sz="2200" b="0" kern="1200" dirty="0">
              <a:latin typeface="+mn-lt"/>
              <a:cs typeface="Calibri" panose="020F0502020204030204" pitchFamily="34" charset="0"/>
            </a:rPr>
            <a:t> </a:t>
          </a:r>
          <a:r>
            <a:rPr lang="en-US" sz="2200" b="0" kern="1200" dirty="0">
              <a:latin typeface="+mn-lt"/>
            </a:rPr>
            <a:t>Student behaviors and stressors </a:t>
          </a:r>
          <a:r>
            <a:rPr lang="en-US" sz="1400" b="0" kern="1200" dirty="0">
              <a:solidFill>
                <a:schemeClr val="tx1"/>
              </a:solidFill>
              <a:latin typeface="+mn-lt"/>
            </a:rPr>
            <a:t>(Janke et al., 2015; </a:t>
          </a:r>
          <a:r>
            <a:rPr lang="en-US" sz="1400" b="0" kern="1200" dirty="0">
              <a:latin typeface="+mn-lt"/>
            </a:rPr>
            <a:t>Soria, </a:t>
          </a:r>
          <a:r>
            <a:rPr lang="en-US" sz="1400" b="0" kern="1200" dirty="0" err="1">
              <a:latin typeface="+mn-lt"/>
            </a:rPr>
            <a:t>Laumer</a:t>
          </a:r>
          <a:r>
            <a:rPr lang="en-US" sz="1400" b="0" kern="1200" dirty="0">
              <a:latin typeface="+mn-lt"/>
            </a:rPr>
            <a:t>, Morrow &amp; </a:t>
          </a:r>
          <a:r>
            <a:rPr lang="en-US" sz="1400" b="0" kern="1200" dirty="0" err="1">
              <a:latin typeface="+mn-lt"/>
            </a:rPr>
            <a:t>Martinnen</a:t>
          </a:r>
          <a:r>
            <a:rPr lang="en-US" sz="1400" b="0" kern="1200" dirty="0">
              <a:latin typeface="+mn-lt"/>
            </a:rPr>
            <a:t>, 2017)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latin typeface="+mn-lt"/>
            </a:rPr>
            <a:t>Resilience</a:t>
          </a:r>
          <a:r>
            <a:rPr lang="en-US" sz="1400" b="0" kern="1200" dirty="0">
              <a:latin typeface="+mn-lt"/>
            </a:rPr>
            <a:t> (Duckworth &amp; Quinn, 2009)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latin typeface="+mn-lt"/>
            </a:rPr>
            <a:t>	</a:t>
          </a:r>
          <a:r>
            <a:rPr lang="en-US" sz="2200" b="0" kern="1200" dirty="0">
              <a:solidFill>
                <a:schemeClr val="accent3"/>
              </a:solidFill>
              <a:latin typeface="+mn-lt"/>
              <a:cs typeface="Calibri" panose="020F0502020204030204" pitchFamily="34" charset="0"/>
            </a:rPr>
            <a:t>▪</a:t>
          </a:r>
          <a:r>
            <a:rPr lang="en-US" sz="2200" b="0" kern="1200" dirty="0">
              <a:latin typeface="+mn-lt"/>
              <a:cs typeface="Calibri" panose="020F0502020204030204" pitchFamily="34" charset="0"/>
            </a:rPr>
            <a:t> Programs that create resilience foster a strengths-based approach</a:t>
          </a:r>
          <a:r>
            <a:rPr lang="en-US" sz="2000" b="0" kern="1200" dirty="0">
              <a:latin typeface="+mn-lt"/>
              <a:cs typeface="Calibri" panose="020F0502020204030204" pitchFamily="34" charset="0"/>
            </a:rPr>
            <a:t> </a:t>
          </a:r>
          <a:r>
            <a:rPr lang="en-US" sz="1400" b="0" kern="1200" dirty="0">
              <a:latin typeface="+mn-lt"/>
              <a:cs typeface="Calibri" panose="020F0502020204030204" pitchFamily="34" charset="0"/>
            </a:rPr>
            <a:t>(Soria et al.)</a:t>
          </a:r>
          <a:endParaRPr lang="en-US" sz="1400" b="0" kern="1200" dirty="0">
            <a:latin typeface="+mn-lt"/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latin typeface="+mn-lt"/>
            </a:rPr>
            <a:t>	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+mn-lt"/>
              <a:cs typeface="Calibri" panose="020F0502020204030204" pitchFamily="34" charset="0"/>
            </a:rPr>
            <a:t> </a:t>
          </a:r>
          <a:r>
            <a:rPr lang="en-US" sz="1600" b="0" kern="1200" dirty="0">
              <a:latin typeface="+mn-lt"/>
            </a:rPr>
            <a:t> 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                                       </a:t>
          </a:r>
          <a:r>
            <a:rPr lang="en-US" sz="240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</a:p>
      </dsp:txBody>
      <dsp:txXfrm>
        <a:off x="43146" y="2503044"/>
        <a:ext cx="11304032" cy="7975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DE8B36-B33B-43E9-9B32-06B1BA8E0C32}">
      <dsp:nvSpPr>
        <dsp:cNvPr id="0" name=""/>
        <dsp:cNvSpPr/>
      </dsp:nvSpPr>
      <dsp:spPr>
        <a:xfrm>
          <a:off x="890595" y="468844"/>
          <a:ext cx="1887187" cy="188718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DACE5C-75FA-4628-8F16-D7B81126877A}">
      <dsp:nvSpPr>
        <dsp:cNvPr id="0" name=""/>
        <dsp:cNvSpPr/>
      </dsp:nvSpPr>
      <dsp:spPr>
        <a:xfrm>
          <a:off x="1292783" y="871031"/>
          <a:ext cx="1082812" cy="10828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222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47B536-FBB8-4070-BBB7-2F826B2F6E69}">
      <dsp:nvSpPr>
        <dsp:cNvPr id="0" name=""/>
        <dsp:cNvSpPr/>
      </dsp:nvSpPr>
      <dsp:spPr>
        <a:xfrm>
          <a:off x="123995" y="2570293"/>
          <a:ext cx="3607250" cy="9783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 dirty="0"/>
            <a:t>Support first-year medical students in academic performance and transition to medical school</a:t>
          </a:r>
        </a:p>
      </dsp:txBody>
      <dsp:txXfrm>
        <a:off x="123995" y="2570293"/>
        <a:ext cx="3607250" cy="978307"/>
      </dsp:txXfrm>
    </dsp:sp>
    <dsp:sp modelId="{45E3C871-1337-4A7F-8131-40B06ABAE975}">
      <dsp:nvSpPr>
        <dsp:cNvPr id="0" name=""/>
        <dsp:cNvSpPr/>
      </dsp:nvSpPr>
      <dsp:spPr>
        <a:xfrm>
          <a:off x="4859088" y="379417"/>
          <a:ext cx="1887187" cy="188718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C42216-4694-4B28-951A-0457796EAD85}">
      <dsp:nvSpPr>
        <dsp:cNvPr id="0" name=""/>
        <dsp:cNvSpPr/>
      </dsp:nvSpPr>
      <dsp:spPr>
        <a:xfrm>
          <a:off x="5261275" y="781604"/>
          <a:ext cx="1082812" cy="10828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222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839C8A-E9A5-48BA-8468-56190EBD66F6}">
      <dsp:nvSpPr>
        <dsp:cNvPr id="0" name=""/>
        <dsp:cNvSpPr/>
      </dsp:nvSpPr>
      <dsp:spPr>
        <a:xfrm>
          <a:off x="4268382" y="2534931"/>
          <a:ext cx="3246921" cy="13360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 dirty="0"/>
            <a:t>Extend knowledge related to self-efficacy and resiliency among first-year medical students</a:t>
          </a:r>
        </a:p>
      </dsp:txBody>
      <dsp:txXfrm>
        <a:off x="4268382" y="2534931"/>
        <a:ext cx="3246921" cy="1336016"/>
      </dsp:txXfrm>
    </dsp:sp>
    <dsp:sp modelId="{E260EDF1-175F-483F-8B5A-0630806854CB}">
      <dsp:nvSpPr>
        <dsp:cNvPr id="0" name=""/>
        <dsp:cNvSpPr/>
      </dsp:nvSpPr>
      <dsp:spPr>
        <a:xfrm>
          <a:off x="8570830" y="461321"/>
          <a:ext cx="1887187" cy="188718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E2596B-815A-440F-A8AC-1E2E20A74F00}">
      <dsp:nvSpPr>
        <dsp:cNvPr id="0" name=""/>
        <dsp:cNvSpPr/>
      </dsp:nvSpPr>
      <dsp:spPr>
        <a:xfrm>
          <a:off x="8973017" y="863509"/>
          <a:ext cx="1082812" cy="108281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222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68F3DA-ABAD-40F8-945C-BADD00991A52}">
      <dsp:nvSpPr>
        <dsp:cNvPr id="0" name=""/>
        <dsp:cNvSpPr/>
      </dsp:nvSpPr>
      <dsp:spPr>
        <a:xfrm>
          <a:off x="7807540" y="2516263"/>
          <a:ext cx="3093750" cy="10083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 dirty="0"/>
            <a:t>Increase body of knowledge using a  Strengths-based intervention to support first-year medical students</a:t>
          </a:r>
        </a:p>
      </dsp:txBody>
      <dsp:txXfrm>
        <a:off x="7807540" y="2516263"/>
        <a:ext cx="3093750" cy="100839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A5E63E-242E-6B4C-939D-0FAF54B2D4D6}">
      <dsp:nvSpPr>
        <dsp:cNvPr id="0" name=""/>
        <dsp:cNvSpPr/>
      </dsp:nvSpPr>
      <dsp:spPr>
        <a:xfrm>
          <a:off x="0" y="74"/>
          <a:ext cx="1129446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4D5998-AB59-194A-AADD-52591F461059}">
      <dsp:nvSpPr>
        <dsp:cNvPr id="0" name=""/>
        <dsp:cNvSpPr/>
      </dsp:nvSpPr>
      <dsp:spPr>
        <a:xfrm>
          <a:off x="0" y="74"/>
          <a:ext cx="11294462" cy="103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 dirty="0"/>
        </a:p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 dirty="0"/>
        </a:p>
      </dsp:txBody>
      <dsp:txXfrm>
        <a:off x="0" y="74"/>
        <a:ext cx="11294462" cy="103770"/>
      </dsp:txXfrm>
    </dsp:sp>
    <dsp:sp modelId="{48FE3B40-2BB2-114C-8252-83DFD54D6053}">
      <dsp:nvSpPr>
        <dsp:cNvPr id="0" name=""/>
        <dsp:cNvSpPr/>
      </dsp:nvSpPr>
      <dsp:spPr>
        <a:xfrm>
          <a:off x="0" y="0"/>
          <a:ext cx="11294462" cy="0"/>
        </a:xfrm>
        <a:prstGeom prst="line">
          <a:avLst/>
        </a:prstGeom>
        <a:solidFill>
          <a:schemeClr val="accent2">
            <a:hueOff val="198622"/>
            <a:satOff val="1152"/>
            <a:lumOff val="1144"/>
            <a:alphaOff val="0"/>
          </a:schemeClr>
        </a:solidFill>
        <a:ln w="22225" cap="rnd" cmpd="sng" algn="ctr">
          <a:solidFill>
            <a:schemeClr val="accent2">
              <a:hueOff val="198622"/>
              <a:satOff val="1152"/>
              <a:lumOff val="114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57F2A4-CD48-D145-B3FE-1E2B7FE16971}">
      <dsp:nvSpPr>
        <dsp:cNvPr id="0" name=""/>
        <dsp:cNvSpPr/>
      </dsp:nvSpPr>
      <dsp:spPr>
        <a:xfrm>
          <a:off x="0" y="103845"/>
          <a:ext cx="11283433" cy="1829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 baseline="0" dirty="0"/>
        </a:p>
      </dsp:txBody>
      <dsp:txXfrm>
        <a:off x="0" y="103845"/>
        <a:ext cx="11283433" cy="182993"/>
      </dsp:txXfrm>
    </dsp:sp>
    <dsp:sp modelId="{5F31FCF1-10CC-044A-AB84-EB9D0BBF1B5C}">
      <dsp:nvSpPr>
        <dsp:cNvPr id="0" name=""/>
        <dsp:cNvSpPr/>
      </dsp:nvSpPr>
      <dsp:spPr>
        <a:xfrm>
          <a:off x="0" y="0"/>
          <a:ext cx="11294462" cy="0"/>
        </a:xfrm>
        <a:prstGeom prst="line">
          <a:avLst/>
        </a:prstGeom>
        <a:solidFill>
          <a:schemeClr val="accent2">
            <a:hueOff val="397245"/>
            <a:satOff val="2304"/>
            <a:lumOff val="2288"/>
            <a:alphaOff val="0"/>
          </a:schemeClr>
        </a:solidFill>
        <a:ln w="22225" cap="rnd" cmpd="sng" algn="ctr">
          <a:solidFill>
            <a:schemeClr val="accent2">
              <a:hueOff val="397245"/>
              <a:satOff val="2304"/>
              <a:lumOff val="22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332D9A-3B27-0343-BDBC-44F87CD554F2}">
      <dsp:nvSpPr>
        <dsp:cNvPr id="0" name=""/>
        <dsp:cNvSpPr/>
      </dsp:nvSpPr>
      <dsp:spPr>
        <a:xfrm>
          <a:off x="0" y="286839"/>
          <a:ext cx="11294462" cy="103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marL="0" lvl="0" indent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baseline="0" dirty="0"/>
        </a:p>
      </dsp:txBody>
      <dsp:txXfrm>
        <a:off x="0" y="286839"/>
        <a:ext cx="11294462" cy="103770"/>
      </dsp:txXfrm>
    </dsp:sp>
    <dsp:sp modelId="{479E1183-E32A-43ED-BCDE-F9D03AC3A205}">
      <dsp:nvSpPr>
        <dsp:cNvPr id="0" name=""/>
        <dsp:cNvSpPr/>
      </dsp:nvSpPr>
      <dsp:spPr>
        <a:xfrm>
          <a:off x="0" y="2125226"/>
          <a:ext cx="11294462" cy="0"/>
        </a:xfrm>
        <a:prstGeom prst="line">
          <a:avLst/>
        </a:prstGeom>
        <a:solidFill>
          <a:schemeClr val="accent2">
            <a:hueOff val="595867"/>
            <a:satOff val="3457"/>
            <a:lumOff val="3432"/>
            <a:alphaOff val="0"/>
          </a:schemeClr>
        </a:solidFill>
        <a:ln w="22225" cap="rnd" cmpd="sng" algn="ctr">
          <a:solidFill>
            <a:schemeClr val="accent2">
              <a:hueOff val="595867"/>
              <a:satOff val="3457"/>
              <a:lumOff val="34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79D71B-2B26-4D99-8093-9B10DE5BF9B5}">
      <dsp:nvSpPr>
        <dsp:cNvPr id="0" name=""/>
        <dsp:cNvSpPr/>
      </dsp:nvSpPr>
      <dsp:spPr>
        <a:xfrm>
          <a:off x="0" y="189753"/>
          <a:ext cx="11283450" cy="14232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What difference is there in academic performance (based on basic science scores) between first-year medical students who have received training and results from the CliftonStrengths® assessment and those who have not?</a:t>
          </a:r>
        </a:p>
      </dsp:txBody>
      <dsp:txXfrm>
        <a:off x="0" y="189753"/>
        <a:ext cx="11283450" cy="1423228"/>
      </dsp:txXfrm>
    </dsp:sp>
    <dsp:sp modelId="{656CCB86-3DF2-428C-86F5-97C5C6431882}">
      <dsp:nvSpPr>
        <dsp:cNvPr id="0" name=""/>
        <dsp:cNvSpPr/>
      </dsp:nvSpPr>
      <dsp:spPr>
        <a:xfrm>
          <a:off x="0" y="2125226"/>
          <a:ext cx="11294462" cy="0"/>
        </a:xfrm>
        <a:prstGeom prst="line">
          <a:avLst/>
        </a:prstGeom>
        <a:solidFill>
          <a:schemeClr val="accent2">
            <a:hueOff val="794490"/>
            <a:satOff val="4609"/>
            <a:lumOff val="4576"/>
            <a:alphaOff val="0"/>
          </a:schemeClr>
        </a:solidFill>
        <a:ln w="22225" cap="rnd" cmpd="sng" algn="ctr">
          <a:solidFill>
            <a:schemeClr val="accent2">
              <a:hueOff val="794490"/>
              <a:satOff val="4609"/>
              <a:lumOff val="45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032760-319F-435C-925C-887F4870B921}">
      <dsp:nvSpPr>
        <dsp:cNvPr id="0" name=""/>
        <dsp:cNvSpPr/>
      </dsp:nvSpPr>
      <dsp:spPr>
        <a:xfrm>
          <a:off x="0" y="1813838"/>
          <a:ext cx="11294462" cy="103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marL="0" lvl="0" indent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0" y="1813838"/>
        <a:ext cx="11294462" cy="103770"/>
      </dsp:txXfrm>
    </dsp:sp>
    <dsp:sp modelId="{A7940F36-3109-4C8F-82CD-AAD4F587CD02}">
      <dsp:nvSpPr>
        <dsp:cNvPr id="0" name=""/>
        <dsp:cNvSpPr/>
      </dsp:nvSpPr>
      <dsp:spPr>
        <a:xfrm>
          <a:off x="0" y="2125226"/>
          <a:ext cx="11294462" cy="0"/>
        </a:xfrm>
        <a:prstGeom prst="line">
          <a:avLst/>
        </a:prstGeom>
        <a:solidFill>
          <a:schemeClr val="accent2">
            <a:hueOff val="993112"/>
            <a:satOff val="5761"/>
            <a:lumOff val="5720"/>
            <a:alphaOff val="0"/>
          </a:schemeClr>
        </a:solidFill>
        <a:ln w="22225" cap="rnd" cmpd="sng" algn="ctr">
          <a:solidFill>
            <a:schemeClr val="accent2">
              <a:hueOff val="993112"/>
              <a:satOff val="5761"/>
              <a:lumOff val="57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115EC2-625B-45DB-BEC3-4BF560CBC913}">
      <dsp:nvSpPr>
        <dsp:cNvPr id="0" name=""/>
        <dsp:cNvSpPr/>
      </dsp:nvSpPr>
      <dsp:spPr>
        <a:xfrm>
          <a:off x="0" y="1917609"/>
          <a:ext cx="11294462" cy="103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marL="0" lvl="0" indent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0" y="1917609"/>
        <a:ext cx="11294462" cy="103770"/>
      </dsp:txXfrm>
    </dsp:sp>
    <dsp:sp modelId="{4DB62A24-057F-4298-8D07-BEEA963F8022}">
      <dsp:nvSpPr>
        <dsp:cNvPr id="0" name=""/>
        <dsp:cNvSpPr/>
      </dsp:nvSpPr>
      <dsp:spPr>
        <a:xfrm>
          <a:off x="0" y="2125226"/>
          <a:ext cx="11294462" cy="0"/>
        </a:xfrm>
        <a:prstGeom prst="line">
          <a:avLst/>
        </a:prstGeom>
        <a:solidFill>
          <a:schemeClr val="accent2">
            <a:hueOff val="1191735"/>
            <a:satOff val="6913"/>
            <a:lumOff val="6864"/>
            <a:alphaOff val="0"/>
          </a:schemeClr>
        </a:solidFill>
        <a:ln w="22225" cap="rnd" cmpd="sng" algn="ctr">
          <a:solidFill>
            <a:schemeClr val="accent2">
              <a:hueOff val="1191735"/>
              <a:satOff val="6913"/>
              <a:lumOff val="68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7AC074-F2A6-421A-84C1-1218E7EC1D1C}">
      <dsp:nvSpPr>
        <dsp:cNvPr id="0" name=""/>
        <dsp:cNvSpPr/>
      </dsp:nvSpPr>
      <dsp:spPr>
        <a:xfrm>
          <a:off x="0" y="2021380"/>
          <a:ext cx="11294462" cy="103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marL="0" lvl="0" indent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0" y="2021380"/>
        <a:ext cx="11294462" cy="10377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A5E63E-242E-6B4C-939D-0FAF54B2D4D6}">
      <dsp:nvSpPr>
        <dsp:cNvPr id="0" name=""/>
        <dsp:cNvSpPr/>
      </dsp:nvSpPr>
      <dsp:spPr>
        <a:xfrm>
          <a:off x="0" y="244"/>
          <a:ext cx="1173480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4D5998-AB59-194A-AADD-52591F461059}">
      <dsp:nvSpPr>
        <dsp:cNvPr id="0" name=""/>
        <dsp:cNvSpPr/>
      </dsp:nvSpPr>
      <dsp:spPr>
        <a:xfrm>
          <a:off x="0" y="244"/>
          <a:ext cx="11734801" cy="543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 dirty="0"/>
        </a:p>
      </dsp:txBody>
      <dsp:txXfrm>
        <a:off x="0" y="244"/>
        <a:ext cx="11734801" cy="543171"/>
      </dsp:txXfrm>
    </dsp:sp>
    <dsp:sp modelId="{48FE3B40-2BB2-114C-8252-83DFD54D6053}">
      <dsp:nvSpPr>
        <dsp:cNvPr id="0" name=""/>
        <dsp:cNvSpPr/>
      </dsp:nvSpPr>
      <dsp:spPr>
        <a:xfrm>
          <a:off x="0" y="0"/>
          <a:ext cx="11734801" cy="0"/>
        </a:xfrm>
        <a:prstGeom prst="line">
          <a:avLst/>
        </a:prstGeom>
        <a:solidFill>
          <a:schemeClr val="accent2">
            <a:hueOff val="595867"/>
            <a:satOff val="3457"/>
            <a:lumOff val="3432"/>
            <a:alphaOff val="0"/>
          </a:schemeClr>
        </a:solidFill>
        <a:ln w="22225" cap="rnd" cmpd="sng" algn="ctr">
          <a:solidFill>
            <a:schemeClr val="accent2">
              <a:hueOff val="595867"/>
              <a:satOff val="3457"/>
              <a:lumOff val="34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57F2A4-CD48-D145-B3FE-1E2B7FE16971}">
      <dsp:nvSpPr>
        <dsp:cNvPr id="0" name=""/>
        <dsp:cNvSpPr/>
      </dsp:nvSpPr>
      <dsp:spPr>
        <a:xfrm>
          <a:off x="0" y="0"/>
          <a:ext cx="11723359" cy="1111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2. What difference is there in self-efficacy between first-year medical students who have received training and results from the CliftonStrengths® assessment and those who have not?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accent2"/>
              </a:solidFill>
              <a:cs typeface="Calibri" panose="020F0502020204030204" pitchFamily="34" charset="0"/>
            </a:rPr>
            <a:t>▪</a:t>
          </a:r>
          <a:r>
            <a:rPr lang="en-US" sz="2400" b="1" kern="1200" dirty="0">
              <a:solidFill>
                <a:schemeClr val="accent2"/>
              </a:solidFill>
              <a:latin typeface="Gill Sans MT" panose="020B0502020104020203" pitchFamily="34" charset="0"/>
            </a:rPr>
            <a:t> </a:t>
          </a:r>
          <a:r>
            <a:rPr lang="en-US" sz="2400" b="1" kern="1200" dirty="0">
              <a:solidFill>
                <a:schemeClr val="accent2"/>
              </a:solidFill>
            </a:rPr>
            <a:t>Independent Variable:  			</a:t>
          </a:r>
          <a:r>
            <a:rPr lang="en-US" sz="2400" kern="1200" dirty="0">
              <a:solidFill>
                <a:schemeClr val="accent2"/>
              </a:solidFill>
              <a:cs typeface="Calibri" panose="020F0502020204030204" pitchFamily="34" charset="0"/>
            </a:rPr>
            <a:t>▪</a:t>
          </a:r>
          <a:r>
            <a:rPr lang="en-US" sz="2400" b="1" kern="1200" dirty="0">
              <a:solidFill>
                <a:schemeClr val="accent2"/>
              </a:solidFill>
            </a:rPr>
            <a:t> Dependent Variable: 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accent2"/>
              </a:solidFill>
            </a:rPr>
            <a:t>  </a:t>
          </a:r>
          <a:r>
            <a:rPr lang="en-US" sz="2400" b="0" kern="1200" dirty="0">
              <a:solidFill>
                <a:schemeClr val="tx1"/>
              </a:solidFill>
            </a:rPr>
            <a:t>T</a:t>
          </a:r>
          <a:r>
            <a:rPr lang="en-US" sz="2400" kern="1200" dirty="0"/>
            <a:t>raining group: Trained vs. Non-Trained 		   </a:t>
          </a:r>
          <a:r>
            <a:rPr lang="en-US" sz="2400" u="none" kern="1200" dirty="0"/>
            <a:t>Self-Efficacy</a:t>
          </a:r>
          <a:endParaRPr lang="en-US" sz="2400" b="1" u="none" kern="1200" dirty="0">
            <a:solidFill>
              <a:schemeClr val="accent2"/>
            </a:solidFill>
          </a:endParaRPr>
        </a:p>
        <a:p>
          <a:pPr mar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baseline="0" dirty="0"/>
        </a:p>
        <a:p>
          <a:pPr mar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baseline="0" dirty="0"/>
            <a:t>3. </a:t>
          </a:r>
          <a:r>
            <a:rPr lang="en-US" sz="2400" kern="1200" dirty="0"/>
            <a:t>What difference is there in resiliency between first-year medical students who have    received training and results from the Clifton Strengths® assessment and those who have not?</a:t>
          </a:r>
          <a:r>
            <a:rPr lang="en-US" sz="2400" kern="1200" baseline="0" dirty="0"/>
            <a:t>        </a:t>
          </a:r>
        </a:p>
      </dsp:txBody>
      <dsp:txXfrm>
        <a:off x="0" y="0"/>
        <a:ext cx="11723359" cy="1111617"/>
      </dsp:txXfrm>
    </dsp:sp>
    <dsp:sp modelId="{5F31FCF1-10CC-044A-AB84-EB9D0BBF1B5C}">
      <dsp:nvSpPr>
        <dsp:cNvPr id="0" name=""/>
        <dsp:cNvSpPr/>
      </dsp:nvSpPr>
      <dsp:spPr>
        <a:xfrm>
          <a:off x="0" y="2198451"/>
          <a:ext cx="11734801" cy="0"/>
        </a:xfrm>
        <a:prstGeom prst="line">
          <a:avLst/>
        </a:prstGeom>
        <a:solidFill>
          <a:schemeClr val="accent2">
            <a:hueOff val="1191735"/>
            <a:satOff val="6913"/>
            <a:lumOff val="6864"/>
            <a:alphaOff val="0"/>
          </a:schemeClr>
        </a:solidFill>
        <a:ln w="22225" cap="rnd" cmpd="sng" algn="ctr">
          <a:solidFill>
            <a:schemeClr val="accent2">
              <a:hueOff val="1191735"/>
              <a:satOff val="6913"/>
              <a:lumOff val="68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332D9A-3B27-0343-BDBC-44F87CD554F2}">
      <dsp:nvSpPr>
        <dsp:cNvPr id="0" name=""/>
        <dsp:cNvSpPr/>
      </dsp:nvSpPr>
      <dsp:spPr>
        <a:xfrm>
          <a:off x="0" y="1655034"/>
          <a:ext cx="11734801" cy="543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 baseline="0" dirty="0"/>
        </a:p>
      </dsp:txBody>
      <dsp:txXfrm>
        <a:off x="0" y="1655034"/>
        <a:ext cx="11734801" cy="5431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5FFF4C7-6EE4-D243-BFA1-611F1358349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344" cy="467071"/>
          </a:xfrm>
          <a:prstGeom prst="rect">
            <a:avLst/>
          </a:prstGeom>
        </p:spPr>
        <p:txBody>
          <a:bodyPr vert="horz" lIns="93293" tIns="46647" rIns="93293" bIns="46647" rtlCol="0"/>
          <a:lstStyle>
            <a:lvl1pPr algn="l">
              <a:defRPr sz="1200"/>
            </a:lvl1pPr>
          </a:lstStyle>
          <a:p>
            <a:r>
              <a:rPr lang="en-US" dirty="0"/>
              <a:t>White      #1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642FBA-1F94-6A44-A41B-DF4C98DD102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8131" y="0"/>
            <a:ext cx="3043344" cy="467071"/>
          </a:xfrm>
          <a:prstGeom prst="rect">
            <a:avLst/>
          </a:prstGeom>
        </p:spPr>
        <p:txBody>
          <a:bodyPr vert="horz" lIns="93293" tIns="46647" rIns="93293" bIns="46647" rtlCol="0"/>
          <a:lstStyle>
            <a:lvl1pPr algn="r">
              <a:defRPr sz="1200"/>
            </a:lvl1pPr>
          </a:lstStyle>
          <a:p>
            <a:r>
              <a:rPr lang="en-US" dirty="0"/>
              <a:t>White      #1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B2735D-BACC-E64D-8FE3-4226693E01D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8842033"/>
            <a:ext cx="3043344" cy="467070"/>
          </a:xfrm>
          <a:prstGeom prst="rect">
            <a:avLst/>
          </a:prstGeom>
        </p:spPr>
        <p:txBody>
          <a:bodyPr vert="horz" lIns="93293" tIns="46647" rIns="93293" bIns="4664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6CD054-04B8-7C46-AEF8-B1DB4E492E2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8131" y="8842033"/>
            <a:ext cx="3043344" cy="467070"/>
          </a:xfrm>
          <a:prstGeom prst="rect">
            <a:avLst/>
          </a:prstGeom>
        </p:spPr>
        <p:txBody>
          <a:bodyPr vert="horz" lIns="93293" tIns="46647" rIns="93293" bIns="46647" rtlCol="0" anchor="b"/>
          <a:lstStyle>
            <a:lvl1pPr algn="r">
              <a:defRPr sz="1200"/>
            </a:lvl1pPr>
          </a:lstStyle>
          <a:p>
            <a:fld id="{4D73E85F-8C06-BE48-B37C-39B5779A07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6941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344" cy="467071"/>
          </a:xfrm>
          <a:prstGeom prst="rect">
            <a:avLst/>
          </a:prstGeom>
        </p:spPr>
        <p:txBody>
          <a:bodyPr vert="horz" lIns="93293" tIns="46647" rIns="93293" bIns="4664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1" y="0"/>
            <a:ext cx="3043344" cy="467071"/>
          </a:xfrm>
          <a:prstGeom prst="rect">
            <a:avLst/>
          </a:prstGeom>
        </p:spPr>
        <p:txBody>
          <a:bodyPr vert="horz" lIns="93293" tIns="46647" rIns="93293" bIns="46647" rtlCol="0"/>
          <a:lstStyle>
            <a:lvl1pPr algn="r">
              <a:defRPr sz="1200"/>
            </a:lvl1pPr>
          </a:lstStyle>
          <a:p>
            <a:fld id="{C5546A9E-0949-3141-8C7B-CAEFC65C8B8A}" type="datetimeFigureOut">
              <a:rPr lang="en-US" smtClean="0"/>
              <a:t>3/17/2021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20725" y="1165225"/>
            <a:ext cx="5581650" cy="3140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93" tIns="46647" rIns="93293" bIns="4664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293" tIns="46647" rIns="93293" bIns="46647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033"/>
            <a:ext cx="3043344" cy="467070"/>
          </a:xfrm>
          <a:prstGeom prst="rect">
            <a:avLst/>
          </a:prstGeom>
        </p:spPr>
        <p:txBody>
          <a:bodyPr vert="horz" lIns="93293" tIns="46647" rIns="93293" bIns="4664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1" y="8842033"/>
            <a:ext cx="3043344" cy="467070"/>
          </a:xfrm>
          <a:prstGeom prst="rect">
            <a:avLst/>
          </a:prstGeom>
        </p:spPr>
        <p:txBody>
          <a:bodyPr vert="horz" lIns="93293" tIns="46647" rIns="93293" bIns="46647" rtlCol="0" anchor="b"/>
          <a:lstStyle>
            <a:lvl1pPr algn="r">
              <a:defRPr sz="1200"/>
            </a:lvl1pPr>
          </a:lstStyle>
          <a:p>
            <a:fld id="{5A7F7A77-1471-7945-BEAC-24D5319A7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402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7F7A77-1471-7945-BEAC-24D5319A77D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5306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7F7A77-1471-7945-BEAC-24D5319A77D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476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F7A77-1471-7945-BEAC-24D5319A77D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423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7F7A77-1471-7945-BEAC-24D5319A77D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9617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F7A77-1471-7945-BEAC-24D5319A77DE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1768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F7A77-1471-7945-BEAC-24D5319A77DE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490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F7A77-1471-7945-BEAC-24D5319A77DE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2626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F7A77-1471-7945-BEAC-24D5319A77DE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9917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F7A77-1471-7945-BEAC-24D5319A77DE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5850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40" indent="-22864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F7A77-1471-7945-BEAC-24D5319A77DE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6031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F7A77-1471-7945-BEAC-24D5319A77DE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352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7F7A77-1471-7945-BEAC-24D5319A77D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4576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5530">
              <a:defRPr/>
            </a:pPr>
            <a:endParaRPr lang="en-US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F7A77-1471-7945-BEAC-24D5319A77DE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894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F7A77-1471-7945-BEAC-24D5319A77DE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6826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F7A77-1471-7945-BEAC-24D5319A77DE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341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7F7A77-1471-7945-BEAC-24D5319A77D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431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57233">
              <a:defRPr/>
            </a:pPr>
            <a:fld id="{5A7F7A77-1471-7945-BEAC-24D5319A77DE}" type="slidenum">
              <a:rPr lang="en-US">
                <a:solidFill>
                  <a:prstClr val="black"/>
                </a:solidFill>
                <a:latin typeface="Calibri"/>
              </a:rPr>
              <a:pPr defTabSz="457233">
                <a:defRPr/>
              </a:pPr>
              <a:t>4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2951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7F7A77-1471-7945-BEAC-24D5319A77D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9397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F7A77-1471-7945-BEAC-24D5319A77D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7517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F7A77-1471-7945-BEAC-24D5319A77D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4343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7F7A77-1471-7945-BEAC-24D5319A77D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2362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F7A77-1471-7945-BEAC-24D5319A77DE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837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430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01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953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357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371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240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642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94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38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3/17/2021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078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662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chemeClr val="accent1">
                <a:lumMod val="5000"/>
                <a:lumOff val="95000"/>
              </a:schemeClr>
            </a:gs>
            <a:gs pos="9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26160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heconversation.com/good-news-for-rural-health-physician-assistants-join-the-workforce-35312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ork-girl.blogspot.com/2010/10/what-are-your-strengths.html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hyperlink" Target="https://andriybuday.com/2018/04/strengthsfinder-2-0-book-assessment.html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spiringprofessionalshub.com/2015/10/15/bridging-the-skills-gap-are-you-skilled-to-kill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ixnio.com/objects/computer/laptop-computer-computer-keyboard-mobile-phone-hand-office-pencil-workplace-paper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roundreport.com/university-of-idaho-students-being-urged-to-avoid-travel-to-mexico-during-spring-and-summer-break/" TargetMode="External"/><Relationship Id="rId5" Type="http://schemas.openxmlformats.org/officeDocument/2006/relationships/image" Target="../media/image11.jpg"/><Relationship Id="rId4" Type="http://schemas.openxmlformats.org/officeDocument/2006/relationships/hyperlink" Target="https://www.inhalton.com/youth-job-connection-sessions-launched-in-halt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ood news for rural health: physician assistants join the ...">
            <a:extLst>
              <a:ext uri="{FF2B5EF4-FFF2-40B4-BE49-F238E27FC236}">
                <a16:creationId xmlns:a16="http://schemas.microsoft.com/office/drawing/2014/main" id="{C25A99DB-5A8D-F843-AAD9-CFC601968D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r="34946" b="1"/>
          <a:stretch/>
        </p:blipFill>
        <p:spPr>
          <a:xfrm>
            <a:off x="312516" y="854833"/>
            <a:ext cx="6856769" cy="567690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77DFE5-81FB-764C-BF9F-235F8D5CA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0026" y="5204298"/>
            <a:ext cx="4572588" cy="1521821"/>
          </a:xfrm>
          <a:solidFill>
            <a:schemeClr val="accent1">
              <a:lumMod val="75000"/>
              <a:lumOff val="25000"/>
            </a:schemeClr>
          </a:solidFill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0" indent="0" algn="ctr">
              <a:buNone/>
            </a:pPr>
            <a:r>
              <a:rPr lang="en-US" sz="2400" cap="all" dirty="0">
                <a:solidFill>
                  <a:schemeClr val="bg2"/>
                </a:solidFill>
              </a:rPr>
              <a:t>Linnette C.  White</a:t>
            </a:r>
          </a:p>
          <a:p>
            <a:pPr marL="0" indent="0" algn="ctr">
              <a:buNone/>
            </a:pPr>
            <a:r>
              <a:rPr lang="en-US" sz="2400" cap="all" dirty="0">
                <a:solidFill>
                  <a:schemeClr val="bg2"/>
                </a:solidFill>
              </a:rPr>
              <a:t>Olivet Nazarene Colloquium</a:t>
            </a:r>
          </a:p>
          <a:p>
            <a:pPr marL="0" indent="0" algn="ctr">
              <a:buNone/>
            </a:pPr>
            <a:r>
              <a:rPr lang="en-US" sz="2400" cap="all" dirty="0">
                <a:solidFill>
                  <a:schemeClr val="bg2"/>
                </a:solidFill>
              </a:rPr>
              <a:t>April 17, 2021</a:t>
            </a:r>
          </a:p>
        </p:txBody>
      </p:sp>
      <p:sp>
        <p:nvSpPr>
          <p:cNvPr id="4" name="Rectangle 3"/>
          <p:cNvSpPr/>
          <p:nvPr/>
        </p:nvSpPr>
        <p:spPr>
          <a:xfrm>
            <a:off x="7336689" y="1871007"/>
            <a:ext cx="4735925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600" b="1" dirty="0">
                <a:latin typeface="Copperplate Gothic Bold" panose="020E0705020206020404" pitchFamily="34" charset="0"/>
              </a:rPr>
              <a:t>Assessment </a:t>
            </a:r>
          </a:p>
          <a:p>
            <a:pPr algn="ctr">
              <a:lnSpc>
                <a:spcPct val="90000"/>
              </a:lnSpc>
            </a:pPr>
            <a:r>
              <a:rPr lang="en-US" sz="3600" b="1" dirty="0">
                <a:latin typeface="Copperplate Gothic Bold" panose="020E0705020206020404" pitchFamily="34" charset="0"/>
              </a:rPr>
              <a:t>of</a:t>
            </a:r>
            <a:r>
              <a:rPr lang="en-US" sz="3400" b="1" dirty="0">
                <a:latin typeface="Copperplate Gothic Bold" panose="020E0705020206020404" pitchFamily="34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sz="3600" b="1" dirty="0">
                <a:latin typeface="Copperplate Gothic Bold" panose="020E0705020206020404" pitchFamily="34" charset="0"/>
              </a:rPr>
              <a:t>strengths-based interventions</a:t>
            </a:r>
            <a:br>
              <a:rPr lang="en-US" sz="3600" b="1" dirty="0">
                <a:latin typeface="Copperplate Gothic Bold" panose="020E0705020206020404" pitchFamily="34" charset="0"/>
              </a:rPr>
            </a:br>
            <a:r>
              <a:rPr lang="en-US" sz="3600" b="1" dirty="0">
                <a:latin typeface="Copperplate Gothic Bold" panose="020E0705020206020404" pitchFamily="34" charset="0"/>
              </a:rPr>
              <a:t>on first-year </a:t>
            </a:r>
            <a:br>
              <a:rPr lang="en-US" sz="3600" b="1" dirty="0">
                <a:latin typeface="Copperplate Gothic Bold" panose="020E0705020206020404" pitchFamily="34" charset="0"/>
              </a:rPr>
            </a:br>
            <a:r>
              <a:rPr lang="en-US" sz="3600" b="1" dirty="0">
                <a:latin typeface="Copperplate Gothic Bold" panose="020E0705020206020404" pitchFamily="34" charset="0"/>
              </a:rPr>
              <a:t>medical students </a:t>
            </a:r>
          </a:p>
        </p:txBody>
      </p:sp>
    </p:spTree>
    <p:extLst>
      <p:ext uri="{BB962C8B-B14F-4D97-AF65-F5344CB8AC3E}">
        <p14:creationId xmlns:p14="http://schemas.microsoft.com/office/powerpoint/2010/main" val="408948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CF7D439-4BDF-AC47-8AAF-872F4BE3E4E5}"/>
              </a:ext>
            </a:extLst>
          </p:cNvPr>
          <p:cNvSpPr txBox="1">
            <a:spLocks/>
          </p:cNvSpPr>
          <p:nvPr/>
        </p:nvSpPr>
        <p:spPr>
          <a:xfrm>
            <a:off x="311649" y="1586405"/>
            <a:ext cx="5613047" cy="37805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None/>
            </a:pPr>
            <a:r>
              <a:rPr lang="en-US" b="1" dirty="0"/>
              <a:t>CliftonStrengths® </a:t>
            </a:r>
            <a:r>
              <a:rPr lang="en-US" sz="1400" dirty="0"/>
              <a:t>(Rath, 2007)</a:t>
            </a:r>
          </a:p>
          <a:p>
            <a:pPr marL="457200" lvl="1" indent="0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200" dirty="0"/>
              <a:t> Experimental group </a:t>
            </a:r>
          </a:p>
          <a:p>
            <a:pPr lvl="2"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000" dirty="0"/>
              <a:t>Primary manipulation, via web link</a:t>
            </a:r>
          </a:p>
          <a:p>
            <a:pPr lvl="2"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000" dirty="0"/>
              <a:t>No cost to participants, valued at $24.99</a:t>
            </a:r>
          </a:p>
          <a:p>
            <a:pPr lvl="1"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dirty="0"/>
              <a:t>180 questions with 30 minutes to complete</a:t>
            </a:r>
          </a:p>
          <a:p>
            <a:pPr lvl="1"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dirty="0"/>
              <a:t>Established validity on 34 themes</a:t>
            </a:r>
          </a:p>
          <a:p>
            <a:pPr lvl="2"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000" dirty="0"/>
              <a:t>Coefficient of reliability, </a:t>
            </a:r>
            <a:r>
              <a:rPr lang="en-US" sz="2000" i="1" dirty="0"/>
              <a:t>a</a:t>
            </a:r>
            <a:r>
              <a:rPr lang="en-US" sz="2000" dirty="0"/>
              <a:t>=.70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75B9BD7-046F-8E45-B0FD-56352B81C0E2}"/>
              </a:ext>
            </a:extLst>
          </p:cNvPr>
          <p:cNvSpPr txBox="1">
            <a:spLocks/>
          </p:cNvSpPr>
          <p:nvPr/>
        </p:nvSpPr>
        <p:spPr>
          <a:xfrm>
            <a:off x="428763" y="585516"/>
            <a:ext cx="3530394" cy="896640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>
                <a:solidFill>
                  <a:srgbClr val="FFFFFF"/>
                </a:solidFill>
              </a:rPr>
              <a:t>instruments</a:t>
            </a:r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CD8D8EB2-78F9-454E-A1BC-7DE0C67A89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11649" y="5471163"/>
            <a:ext cx="933110" cy="128704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165857" y="963038"/>
            <a:ext cx="5612132" cy="5466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</a:pPr>
            <a:r>
              <a:rPr lang="en-US" sz="2400" b="1" dirty="0"/>
              <a:t>Body-Mind Spirt Wellness Behavior and Characteristic Inventory            </a:t>
            </a:r>
            <a:r>
              <a:rPr lang="en-US" sz="1400" dirty="0"/>
              <a:t>(Hey, Calderon, &amp; Carroll, 2006)</a:t>
            </a:r>
          </a:p>
          <a:p>
            <a:pPr lvl="1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200" dirty="0">
                <a:solidFill>
                  <a:prstClr val="black"/>
                </a:solidFill>
              </a:rPr>
              <a:t> Control group </a:t>
            </a:r>
          </a:p>
          <a:p>
            <a:pPr lvl="1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000" dirty="0">
                <a:solidFill>
                  <a:prstClr val="black"/>
                </a:solidFill>
              </a:rPr>
              <a:t> 44 Likert scale items</a:t>
            </a:r>
          </a:p>
          <a:p>
            <a:pPr lvl="2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000" dirty="0"/>
              <a:t>Coefficient of reliability, </a:t>
            </a:r>
            <a:r>
              <a:rPr lang="en-US" sz="2000" i="1" dirty="0"/>
              <a:t>a</a:t>
            </a:r>
            <a:r>
              <a:rPr lang="en-US" sz="2000" dirty="0"/>
              <a:t>=.</a:t>
            </a:r>
            <a:r>
              <a:rPr lang="en-US" sz="2000" dirty="0">
                <a:solidFill>
                  <a:prstClr val="black"/>
                </a:solidFill>
              </a:rPr>
              <a:t>76 to .95</a:t>
            </a:r>
            <a:endParaRPr lang="en-US" sz="2000" dirty="0">
              <a:solidFill>
                <a:srgbClr val="3D3D3D"/>
              </a:solidFill>
            </a:endParaRPr>
          </a:p>
          <a:p>
            <a:pPr lvl="2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000" dirty="0">
                <a:solidFill>
                  <a:prstClr val="black"/>
                </a:solidFill>
              </a:rPr>
              <a:t>Measured wellness dimensions (physical,                           emotional, intellectual, occupational, social, and spiritual wellness)</a:t>
            </a:r>
          </a:p>
          <a:p>
            <a:pPr lvl="2"/>
            <a:r>
              <a:rPr lang="en-US" dirty="0">
                <a:solidFill>
                  <a:prstClr val="black"/>
                </a:solidFill>
              </a:rPr>
              <a:t>Statements include:</a:t>
            </a:r>
          </a:p>
          <a:p>
            <a:pPr lvl="3"/>
            <a:r>
              <a:rPr lang="en-US" sz="1600" dirty="0">
                <a:solidFill>
                  <a:prstClr val="black"/>
                </a:solidFill>
              </a:rPr>
              <a:t>Body:  “I limit risky behaviors.” </a:t>
            </a:r>
          </a:p>
          <a:p>
            <a:pPr lvl="3"/>
            <a:r>
              <a:rPr lang="en-US" sz="1600" dirty="0">
                <a:solidFill>
                  <a:prstClr val="black"/>
                </a:solidFill>
              </a:rPr>
              <a:t>Mind:  “I learn from my past life experiences.”</a:t>
            </a:r>
          </a:p>
          <a:p>
            <a:pPr lvl="3"/>
            <a:r>
              <a:rPr lang="en-US" sz="1600" dirty="0">
                <a:solidFill>
                  <a:prstClr val="black"/>
                </a:solidFill>
              </a:rPr>
              <a:t>Spirit:  “I experience peace of mind.”</a:t>
            </a:r>
          </a:p>
          <a:p>
            <a:pPr lvl="1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  <a:buFont typeface="Wingdings 2" panose="05020102010507070707" pitchFamily="18" charset="2"/>
              <a:buChar char=""/>
            </a:pPr>
            <a:endParaRPr lang="en-US" sz="2200" dirty="0">
              <a:solidFill>
                <a:prstClr val="black"/>
              </a:solidFill>
            </a:endParaRPr>
          </a:p>
          <a:p>
            <a:pPr lvl="1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  <a:buFont typeface="Wingdings 2" panose="05020102010507070707" pitchFamily="18" charset="2"/>
              <a:buChar char=""/>
            </a:pPr>
            <a:endParaRPr lang="en-US" sz="2200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137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8BB58-523C-C040-8E64-A5187A97714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76023" y="596565"/>
            <a:ext cx="3541499" cy="780281"/>
          </a:xfrm>
          <a:solidFill>
            <a:schemeClr val="accent2"/>
          </a:solidFill>
        </p:spPr>
        <p:txBody>
          <a:bodyPr anchor="ctr"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instruments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8C1F0FD-C9BE-B949-A1A5-1575E375959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439711" y="1860355"/>
            <a:ext cx="5574263" cy="506923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Duckworth 8-Item Short Grit Scale (Grit-S) </a:t>
            </a:r>
            <a:r>
              <a:rPr lang="en-US" sz="1400" dirty="0">
                <a:solidFill>
                  <a:schemeClr val="tx1"/>
                </a:solidFill>
              </a:rPr>
              <a:t>(Duckworth &amp; Quinn, 2009)</a:t>
            </a:r>
          </a:p>
          <a:p>
            <a:pPr lvl="1">
              <a:buClr>
                <a:srgbClr val="903163"/>
              </a:buClr>
            </a:pPr>
            <a:r>
              <a:rPr lang="en-US" sz="2000" dirty="0">
                <a:solidFill>
                  <a:schemeClr val="tx1"/>
                </a:solidFill>
              </a:rPr>
              <a:t>8 Likert scale statements</a:t>
            </a:r>
          </a:p>
          <a:p>
            <a:pPr lvl="1">
              <a:buClr>
                <a:srgbClr val="903163"/>
              </a:buClr>
            </a:pPr>
            <a:r>
              <a:rPr lang="en-US" sz="2000" dirty="0">
                <a:solidFill>
                  <a:schemeClr val="tx1"/>
                </a:solidFill>
              </a:rPr>
              <a:t>Coefficient of reliability,  </a:t>
            </a:r>
            <a:r>
              <a:rPr lang="en-US" sz="2000" i="1" dirty="0">
                <a:solidFill>
                  <a:schemeClr val="tx1"/>
                </a:solidFill>
              </a:rPr>
              <a:t>a</a:t>
            </a:r>
            <a:r>
              <a:rPr lang="en-US" sz="2000" dirty="0">
                <a:solidFill>
                  <a:schemeClr val="tx1"/>
                </a:solidFill>
              </a:rPr>
              <a:t>=&lt;.70</a:t>
            </a:r>
          </a:p>
          <a:p>
            <a:pPr lvl="1">
              <a:buClr>
                <a:srgbClr val="903163"/>
              </a:buClr>
            </a:pPr>
            <a:r>
              <a:rPr lang="en-US" sz="2000" dirty="0">
                <a:solidFill>
                  <a:schemeClr val="tx1"/>
                </a:solidFill>
              </a:rPr>
              <a:t>Measure resilience, also referred as “grit” </a:t>
            </a:r>
          </a:p>
          <a:p>
            <a:pPr lvl="2"/>
            <a:r>
              <a:rPr lang="en-US" sz="2000" dirty="0">
                <a:solidFill>
                  <a:schemeClr val="tx1"/>
                </a:solidFill>
              </a:rPr>
              <a:t>Passion and perseverance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Statements include:</a:t>
            </a:r>
          </a:p>
          <a:p>
            <a:pPr lvl="2"/>
            <a:r>
              <a:rPr lang="en-US" sz="2000" dirty="0">
                <a:solidFill>
                  <a:schemeClr val="tx1"/>
                </a:solidFill>
              </a:rPr>
              <a:t>“Setbacks don’t discourage me.” </a:t>
            </a:r>
          </a:p>
          <a:p>
            <a:pPr lvl="2"/>
            <a:r>
              <a:rPr lang="en-US" sz="2000" dirty="0">
                <a:solidFill>
                  <a:schemeClr val="tx1"/>
                </a:solidFill>
              </a:rPr>
              <a:t>“I often set a goal, but later choose to pursue a different one.”</a:t>
            </a:r>
          </a:p>
          <a:p>
            <a:pPr marL="0" indent="0">
              <a:buNone/>
            </a:pPr>
            <a:endParaRPr lang="en-US" sz="24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788277" y="1765933"/>
            <a:ext cx="2106684" cy="3350816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Rectangle 17"/>
          <p:cNvSpPr/>
          <p:nvPr/>
        </p:nvSpPr>
        <p:spPr>
          <a:xfrm>
            <a:off x="149844" y="1748088"/>
            <a:ext cx="5745117" cy="361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Sherer Modified General Self-Efficacy Scale       </a:t>
            </a:r>
            <a:r>
              <a:rPr lang="en-US" sz="1400" dirty="0"/>
              <a:t>(Henry, 2016; Sherer et al., 1982)</a:t>
            </a:r>
          </a:p>
          <a:p>
            <a:endParaRPr lang="en-US" sz="1400" b="1" dirty="0"/>
          </a:p>
          <a:p>
            <a:pPr marL="630000" lvl="1" indent="-30600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000" dirty="0"/>
              <a:t>12 Likert statements</a:t>
            </a:r>
          </a:p>
          <a:p>
            <a:pPr marL="630000" lvl="1" indent="-30600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000" dirty="0"/>
              <a:t>Coefficient of reliability, </a:t>
            </a:r>
            <a:r>
              <a:rPr lang="en-US" sz="2000" i="1" dirty="0"/>
              <a:t>a</a:t>
            </a:r>
            <a:r>
              <a:rPr lang="en-US" sz="2000" dirty="0"/>
              <a:t>=.76 to .89 </a:t>
            </a:r>
          </a:p>
          <a:p>
            <a:pPr marL="630000" lvl="1" indent="-30600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000" dirty="0"/>
              <a:t>Statements include:</a:t>
            </a:r>
          </a:p>
          <a:p>
            <a:pPr marL="1087200" lvl="2" indent="-30600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000" dirty="0"/>
              <a:t>“If something looks too complicated, I will not even bother to try it.” </a:t>
            </a:r>
          </a:p>
          <a:p>
            <a:pPr marL="1087200" lvl="2" indent="-30600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000" dirty="0"/>
              <a:t>“I feel insecure about my academic ability.”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16107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3" y="1937305"/>
            <a:ext cx="11029615" cy="4803963"/>
          </a:xfrm>
        </p:spPr>
        <p:txBody>
          <a:bodyPr>
            <a:normAutofit fontScale="85000" lnSpcReduction="10000"/>
          </a:bodyPr>
          <a:lstStyle/>
          <a:p>
            <a:pPr marL="0" lvl="0" indent="0">
              <a:buClr>
                <a:srgbClr val="903163"/>
              </a:buClr>
              <a:buNone/>
            </a:pPr>
            <a:r>
              <a:rPr lang="en-US" sz="2800" dirty="0">
                <a:solidFill>
                  <a:srgbClr val="903163">
                    <a:lumMod val="50000"/>
                  </a:srgbClr>
                </a:solidFill>
              </a:rPr>
              <a:t>August 2019</a:t>
            </a:r>
          </a:p>
          <a:p>
            <a:pPr lvl="1">
              <a:buClr>
                <a:srgbClr val="903163"/>
              </a:buClr>
            </a:pPr>
            <a:r>
              <a:rPr lang="en-US" sz="2600" dirty="0">
                <a:solidFill>
                  <a:srgbClr val="903163">
                    <a:lumMod val="50000"/>
                  </a:srgbClr>
                </a:solidFill>
              </a:rPr>
              <a:t>Randomly assigned at orientation registration</a:t>
            </a:r>
          </a:p>
          <a:p>
            <a:pPr lvl="2">
              <a:buClr>
                <a:srgbClr val="903163"/>
              </a:buClr>
            </a:pPr>
            <a:r>
              <a:rPr lang="en-US" sz="2400" dirty="0">
                <a:solidFill>
                  <a:srgbClr val="903163">
                    <a:lumMod val="50000"/>
                  </a:srgbClr>
                </a:solidFill>
              </a:rPr>
              <a:t>Link to CliftonStrengths® or Body-Mind-Spirt Wellness Behavior and Characteristic Inventory </a:t>
            </a:r>
          </a:p>
          <a:p>
            <a:pPr lvl="3">
              <a:buClr>
                <a:srgbClr val="903163"/>
              </a:buClr>
            </a:pPr>
            <a:r>
              <a:rPr lang="en-US" sz="2000" dirty="0">
                <a:solidFill>
                  <a:srgbClr val="903163">
                    <a:lumMod val="50000"/>
                  </a:srgbClr>
                </a:solidFill>
              </a:rPr>
              <a:t>Low turnout resulted in slight change to IRB</a:t>
            </a:r>
          </a:p>
          <a:p>
            <a:pPr lvl="3">
              <a:buClr>
                <a:srgbClr val="903163"/>
              </a:buClr>
            </a:pPr>
            <a:r>
              <a:rPr lang="en-US" sz="2000" dirty="0">
                <a:solidFill>
                  <a:srgbClr val="903163">
                    <a:lumMod val="50000"/>
                  </a:srgbClr>
                </a:solidFill>
              </a:rPr>
              <a:t>Two campuses served as experiment group</a:t>
            </a:r>
          </a:p>
          <a:p>
            <a:pPr lvl="4">
              <a:buClr>
                <a:srgbClr val="903163"/>
              </a:buClr>
            </a:pPr>
            <a:r>
              <a:rPr lang="en-US" sz="1800" dirty="0">
                <a:solidFill>
                  <a:srgbClr val="903163">
                    <a:lumMod val="50000"/>
                  </a:srgbClr>
                </a:solidFill>
              </a:rPr>
              <a:t>First training in August 2019.  First scores obtained in October 2019</a:t>
            </a:r>
          </a:p>
          <a:p>
            <a:pPr lvl="4">
              <a:buClr>
                <a:srgbClr val="903163"/>
              </a:buClr>
            </a:pPr>
            <a:r>
              <a:rPr lang="en-US" sz="1800" dirty="0">
                <a:solidFill>
                  <a:srgbClr val="903163">
                    <a:lumMod val="50000"/>
                  </a:srgbClr>
                </a:solidFill>
              </a:rPr>
              <a:t>Second training in December 2019.  Second scores obtained in January 2020</a:t>
            </a:r>
          </a:p>
          <a:p>
            <a:pPr marL="0" lvl="0" indent="0">
              <a:buClr>
                <a:srgbClr val="903163"/>
              </a:buClr>
              <a:buNone/>
            </a:pPr>
            <a:r>
              <a:rPr lang="en-US" sz="2800" dirty="0">
                <a:solidFill>
                  <a:srgbClr val="903163">
                    <a:lumMod val="50000"/>
                  </a:srgbClr>
                </a:solidFill>
              </a:rPr>
              <a:t>January-March 2020</a:t>
            </a:r>
          </a:p>
          <a:p>
            <a:pPr lvl="1">
              <a:buClr>
                <a:srgbClr val="903163"/>
              </a:buClr>
            </a:pPr>
            <a:r>
              <a:rPr lang="en-US" sz="2600" dirty="0">
                <a:solidFill>
                  <a:srgbClr val="903163">
                    <a:lumMod val="50000"/>
                  </a:srgbClr>
                </a:solidFill>
              </a:rPr>
              <a:t>Posttest provided to Experiment and Control groups (Qualtrics) </a:t>
            </a:r>
          </a:p>
          <a:p>
            <a:pPr lvl="2">
              <a:buClr>
                <a:srgbClr val="903163"/>
              </a:buClr>
            </a:pPr>
            <a:r>
              <a:rPr lang="en-US" sz="2000" dirty="0">
                <a:solidFill>
                  <a:srgbClr val="903163">
                    <a:lumMod val="50000"/>
                  </a:srgbClr>
                </a:solidFill>
              </a:rPr>
              <a:t>Sherer Modified Version General Self-Efficacy Scale (Henry, 2016)</a:t>
            </a:r>
          </a:p>
          <a:p>
            <a:pPr lvl="2">
              <a:buClr>
                <a:srgbClr val="903163"/>
              </a:buClr>
            </a:pPr>
            <a:r>
              <a:rPr lang="en-US" sz="2000" dirty="0">
                <a:solidFill>
                  <a:srgbClr val="903163">
                    <a:lumMod val="50000"/>
                  </a:srgbClr>
                </a:solidFill>
              </a:rPr>
              <a:t>Duckworth 8-Item Grit Scale (Grit-S) (Duckworth &amp; Quinn, 2009)</a:t>
            </a:r>
          </a:p>
          <a:p>
            <a:pPr lvl="2">
              <a:buClr>
                <a:srgbClr val="903163"/>
              </a:buClr>
            </a:pPr>
            <a:r>
              <a:rPr lang="en-US" sz="2000" dirty="0">
                <a:solidFill>
                  <a:srgbClr val="903163">
                    <a:lumMod val="50000"/>
                  </a:srgbClr>
                </a:solidFill>
              </a:rPr>
              <a:t>Four open response questions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387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5FC23-CA3E-0746-9F68-DB8CEBE7B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FFFEFF"/>
                </a:solidFill>
              </a:rPr>
              <a:t>Research Question one</a:t>
            </a:r>
          </a:p>
        </p:txBody>
      </p: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4DAC5E75-EC3B-429C-A353-B00CA4E630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0613285"/>
              </p:ext>
            </p:extLst>
          </p:nvPr>
        </p:nvGraphicFramePr>
        <p:xfrm>
          <a:off x="485732" y="1889739"/>
          <a:ext cx="11294463" cy="21252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85733" y="4199721"/>
            <a:ext cx="498433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/>
            <a:r>
              <a:rPr lang="en-US" sz="2600" b="1" dirty="0">
                <a:solidFill>
                  <a:schemeClr val="accent2"/>
                </a:solidFill>
              </a:rPr>
              <a:t>•Independent Variable: </a:t>
            </a:r>
          </a:p>
          <a:p>
            <a:pPr lvl="0" defTabSz="914400"/>
            <a:r>
              <a:rPr lang="en-US" sz="2600" dirty="0">
                <a:solidFill>
                  <a:prstClr val="black"/>
                </a:solidFill>
              </a:rPr>
              <a:t>  </a:t>
            </a:r>
            <a:r>
              <a:rPr lang="en-US" sz="2400" dirty="0">
                <a:solidFill>
                  <a:prstClr val="black"/>
                </a:solidFill>
              </a:rPr>
              <a:t>Training Group: </a:t>
            </a:r>
          </a:p>
          <a:p>
            <a:pPr lvl="0" defTabSz="914400"/>
            <a:r>
              <a:rPr lang="en-US" sz="2400" dirty="0">
                <a:solidFill>
                  <a:prstClr val="black"/>
                </a:solidFill>
              </a:rPr>
              <a:t>  Trained vs. Non-Trained</a:t>
            </a:r>
          </a:p>
        </p:txBody>
      </p:sp>
      <p:sp>
        <p:nvSpPr>
          <p:cNvPr id="9" name="Rectangle 8"/>
          <p:cNvSpPr/>
          <p:nvPr/>
        </p:nvSpPr>
        <p:spPr>
          <a:xfrm>
            <a:off x="6254057" y="4210694"/>
            <a:ext cx="51059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600" b="1" dirty="0">
                <a:solidFill>
                  <a:schemeClr val="accent2"/>
                </a:solidFill>
                <a:cs typeface="Calibri" panose="020F0502020204030204" pitchFamily="34" charset="0"/>
              </a:rPr>
              <a:t>•Dependent Variable:  </a:t>
            </a:r>
          </a:p>
          <a:p>
            <a:pPr lvl="0"/>
            <a:r>
              <a:rPr lang="en-US" sz="2600" dirty="0">
                <a:solidFill>
                  <a:prstClr val="black"/>
                </a:solidFill>
                <a:cs typeface="Calibri" panose="020F0502020204030204" pitchFamily="34" charset="0"/>
              </a:rPr>
              <a:t>  </a:t>
            </a:r>
            <a:r>
              <a:rPr lang="en-US" sz="2400" dirty="0">
                <a:solidFill>
                  <a:prstClr val="black"/>
                </a:solidFill>
                <a:cs typeface="Calibri" panose="020F0502020204030204" pitchFamily="34" charset="0"/>
              </a:rPr>
              <a:t>Academic Performance </a:t>
            </a:r>
          </a:p>
          <a:p>
            <a:pPr lvl="0"/>
            <a:r>
              <a:rPr lang="en-US" sz="2400" dirty="0">
                <a:solidFill>
                  <a:prstClr val="black"/>
                </a:solidFill>
                <a:cs typeface="Calibri" panose="020F0502020204030204" pitchFamily="34" charset="0"/>
              </a:rPr>
              <a:t>  (Two basic science courses)</a:t>
            </a:r>
          </a:p>
          <a:p>
            <a:pPr lvl="0"/>
            <a:r>
              <a:rPr lang="en-US" sz="2400" dirty="0">
                <a:solidFill>
                  <a:prstClr val="black"/>
                </a:solidFill>
                <a:cs typeface="Calibri" panose="020F0502020204030204" pitchFamily="34" charset="0"/>
              </a:rPr>
              <a:t>    August/December</a:t>
            </a:r>
          </a:p>
        </p:txBody>
      </p:sp>
    </p:spTree>
    <p:extLst>
      <p:ext uri="{BB962C8B-B14F-4D97-AF65-F5344CB8AC3E}">
        <p14:creationId xmlns:p14="http://schemas.microsoft.com/office/powerpoint/2010/main" val="3634088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Findings question one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9742577"/>
              </p:ext>
            </p:extLst>
          </p:nvPr>
        </p:nvGraphicFramePr>
        <p:xfrm>
          <a:off x="580859" y="2648879"/>
          <a:ext cx="11029949" cy="2353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1550">
                  <a:extLst>
                    <a:ext uri="{9D8B030D-6E8A-4147-A177-3AD203B41FA5}">
                      <a16:colId xmlns:a16="http://schemas.microsoft.com/office/drawing/2014/main" val="2322966697"/>
                    </a:ext>
                  </a:extLst>
                </a:gridCol>
                <a:gridCol w="1289864">
                  <a:extLst>
                    <a:ext uri="{9D8B030D-6E8A-4147-A177-3AD203B41FA5}">
                      <a16:colId xmlns:a16="http://schemas.microsoft.com/office/drawing/2014/main" val="1285874531"/>
                    </a:ext>
                  </a:extLst>
                </a:gridCol>
                <a:gridCol w="1575707">
                  <a:extLst>
                    <a:ext uri="{9D8B030D-6E8A-4147-A177-3AD203B41FA5}">
                      <a16:colId xmlns:a16="http://schemas.microsoft.com/office/drawing/2014/main" val="497527133"/>
                    </a:ext>
                  </a:extLst>
                </a:gridCol>
                <a:gridCol w="1575707">
                  <a:extLst>
                    <a:ext uri="{9D8B030D-6E8A-4147-A177-3AD203B41FA5}">
                      <a16:colId xmlns:a16="http://schemas.microsoft.com/office/drawing/2014/main" val="1088775545"/>
                    </a:ext>
                  </a:extLst>
                </a:gridCol>
                <a:gridCol w="1575707">
                  <a:extLst>
                    <a:ext uri="{9D8B030D-6E8A-4147-A177-3AD203B41FA5}">
                      <a16:colId xmlns:a16="http://schemas.microsoft.com/office/drawing/2014/main" val="1083349130"/>
                    </a:ext>
                  </a:extLst>
                </a:gridCol>
                <a:gridCol w="1575707">
                  <a:extLst>
                    <a:ext uri="{9D8B030D-6E8A-4147-A177-3AD203B41FA5}">
                      <a16:colId xmlns:a16="http://schemas.microsoft.com/office/drawing/2014/main" val="3919729163"/>
                    </a:ext>
                  </a:extLst>
                </a:gridCol>
                <a:gridCol w="1575707">
                  <a:extLst>
                    <a:ext uri="{9D8B030D-6E8A-4147-A177-3AD203B41FA5}">
                      <a16:colId xmlns:a16="http://schemas.microsoft.com/office/drawing/2014/main" val="520857479"/>
                    </a:ext>
                  </a:extLst>
                </a:gridCol>
              </a:tblGrid>
              <a:tr h="346033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4904490"/>
                  </a:ext>
                </a:extLst>
              </a:tr>
              <a:tr h="3194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Scores</a:t>
                      </a: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Training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Without Training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6058487"/>
                  </a:ext>
                </a:extLst>
              </a:tr>
              <a:tr h="4905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8622436"/>
                  </a:ext>
                </a:extLst>
              </a:tr>
              <a:tr h="5705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First exam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81.20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7.88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83.28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9.67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1195045"/>
                  </a:ext>
                </a:extLst>
              </a:tr>
              <a:tr h="5299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Fourth exam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81.70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9.73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80.87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6.97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430265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36262" y="1910215"/>
            <a:ext cx="674937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600" i="1" dirty="0">
                <a:latin typeface="+mj-lt"/>
                <a:ea typeface="Times New Roman" panose="02020603050405020304" pitchFamily="18" charset="0"/>
              </a:rPr>
              <a:t>Descriptive Statistics for Basic Science Exam Scores</a:t>
            </a:r>
            <a:endParaRPr lang="en-US" sz="2600" dirty="0"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6262" y="5196201"/>
            <a:ext cx="111191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results from the first exam indicated no statistically significant difference between participants who were trained (</a:t>
            </a:r>
            <a:r>
              <a:rPr lang="en-US" i="1" dirty="0"/>
              <a:t>M </a:t>
            </a:r>
            <a:r>
              <a:rPr lang="en-US" dirty="0"/>
              <a:t>= 81.20, </a:t>
            </a:r>
            <a:r>
              <a:rPr lang="en-US" i="1" dirty="0"/>
              <a:t>SD </a:t>
            </a:r>
            <a:r>
              <a:rPr lang="en-US" dirty="0"/>
              <a:t>= 9.67) and those who received no training (</a:t>
            </a:r>
            <a:r>
              <a:rPr lang="en-US" i="1" dirty="0"/>
              <a:t>M </a:t>
            </a:r>
            <a:r>
              <a:rPr lang="en-US" dirty="0"/>
              <a:t>= 83.28, </a:t>
            </a:r>
            <a:r>
              <a:rPr lang="en-US" i="1" dirty="0"/>
              <a:t>SD </a:t>
            </a:r>
            <a:r>
              <a:rPr lang="en-US" dirty="0"/>
              <a:t>= 7.87); </a:t>
            </a:r>
            <a:r>
              <a:rPr lang="en-US" i="1" dirty="0"/>
              <a:t>t</a:t>
            </a:r>
            <a:r>
              <a:rPr lang="en-US" dirty="0"/>
              <a:t>(85) = 1.01, </a:t>
            </a:r>
            <a:r>
              <a:rPr lang="en-US" i="1" dirty="0"/>
              <a:t>p= </a:t>
            </a:r>
            <a:r>
              <a:rPr lang="en-US" dirty="0"/>
              <a:t>.314. </a:t>
            </a:r>
          </a:p>
          <a:p>
            <a:endParaRPr lang="en-US" dirty="0"/>
          </a:p>
          <a:p>
            <a:r>
              <a:rPr lang="en-US" dirty="0"/>
              <a:t>The fourth exam score demonstrated no statistically significant difference between participants who were trained   (</a:t>
            </a:r>
            <a:r>
              <a:rPr lang="en-US" i="1" dirty="0"/>
              <a:t>M </a:t>
            </a:r>
            <a:r>
              <a:rPr lang="en-US" dirty="0"/>
              <a:t>= 81.70, </a:t>
            </a:r>
            <a:r>
              <a:rPr lang="en-US" i="1" dirty="0"/>
              <a:t>SD </a:t>
            </a:r>
            <a:r>
              <a:rPr lang="en-US" dirty="0"/>
              <a:t>= 9.73) and those who received no training (</a:t>
            </a:r>
            <a:r>
              <a:rPr lang="en-US" i="1" dirty="0"/>
              <a:t>M </a:t>
            </a:r>
            <a:r>
              <a:rPr lang="en-US" dirty="0"/>
              <a:t>= 80.86, </a:t>
            </a:r>
            <a:r>
              <a:rPr lang="en-US" i="1" dirty="0"/>
              <a:t>SD </a:t>
            </a:r>
            <a:r>
              <a:rPr lang="en-US" dirty="0"/>
              <a:t>= 6.97); </a:t>
            </a:r>
            <a:r>
              <a:rPr lang="en-US" i="1" dirty="0"/>
              <a:t>t</a:t>
            </a:r>
            <a:r>
              <a:rPr lang="en-US" dirty="0"/>
              <a:t>(85) = -.419, </a:t>
            </a:r>
            <a:r>
              <a:rPr lang="en-US" i="1" dirty="0"/>
              <a:t>p= </a:t>
            </a:r>
            <a:r>
              <a:rPr lang="en-US" dirty="0"/>
              <a:t>.676.  </a:t>
            </a:r>
          </a:p>
        </p:txBody>
      </p:sp>
    </p:spTree>
    <p:extLst>
      <p:ext uri="{BB962C8B-B14F-4D97-AF65-F5344CB8AC3E}">
        <p14:creationId xmlns:p14="http://schemas.microsoft.com/office/powerpoint/2010/main" val="39245844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5FC23-CA3E-0746-9F68-DB8CEBE7B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460" y="702156"/>
            <a:ext cx="11146348" cy="1063339"/>
          </a:xfrm>
        </p:spPr>
        <p:txBody>
          <a:bodyPr>
            <a:normAutofit/>
          </a:bodyPr>
          <a:lstStyle/>
          <a:p>
            <a:r>
              <a:rPr lang="en-US" sz="4000" dirty="0"/>
              <a:t>Research Question two &amp; Three</a:t>
            </a:r>
          </a:p>
        </p:txBody>
      </p: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4DAC5E75-EC3B-429C-A353-B00CA4E630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6401658"/>
              </p:ext>
            </p:extLst>
          </p:nvPr>
        </p:nvGraphicFramePr>
        <p:xfrm>
          <a:off x="288586" y="1916348"/>
          <a:ext cx="11734801" cy="2198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464460" y="3382367"/>
            <a:ext cx="11029616" cy="84916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7015840" y="5599194"/>
            <a:ext cx="14093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sz="2400" dirty="0">
              <a:solidFill>
                <a:prstClr val="black"/>
              </a:solidFill>
            </a:endParaRPr>
          </a:p>
          <a:p>
            <a:pPr lvl="0"/>
            <a:r>
              <a:rPr lang="en-US" sz="2400" dirty="0">
                <a:solidFill>
                  <a:prstClr val="black"/>
                </a:solidFill>
              </a:rPr>
              <a:t>Resiliency</a:t>
            </a:r>
          </a:p>
        </p:txBody>
      </p:sp>
      <p:sp>
        <p:nvSpPr>
          <p:cNvPr id="4" name="Rectangle 3"/>
          <p:cNvSpPr/>
          <p:nvPr/>
        </p:nvSpPr>
        <p:spPr>
          <a:xfrm>
            <a:off x="6783028" y="5143552"/>
            <a:ext cx="359040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2400" b="1" dirty="0">
              <a:solidFill>
                <a:schemeClr val="accent2"/>
              </a:solidFill>
            </a:endParaRPr>
          </a:p>
          <a:p>
            <a:pPr lvl="0"/>
            <a:r>
              <a:rPr lang="en-US" sz="2400" dirty="0">
                <a:solidFill>
                  <a:schemeClr val="accent2"/>
                </a:solidFill>
                <a:cs typeface="Calibri" panose="020F0502020204030204" pitchFamily="34" charset="0"/>
              </a:rPr>
              <a:t>▪</a:t>
            </a:r>
            <a:r>
              <a:rPr lang="en-US" sz="2400" b="1" dirty="0">
                <a:solidFill>
                  <a:schemeClr val="accent2"/>
                </a:solidFill>
              </a:rPr>
              <a:t> Dependent Variable:    </a:t>
            </a:r>
          </a:p>
          <a:p>
            <a:pPr lvl="0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8585" y="5542015"/>
            <a:ext cx="46693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>
                <a:solidFill>
                  <a:schemeClr val="accent2"/>
                </a:solidFill>
                <a:latin typeface="Gill Sans MT" panose="020B0502020104020203" pitchFamily="34" charset="0"/>
              </a:rPr>
              <a:t> </a:t>
            </a:r>
            <a:r>
              <a:rPr lang="en-US" sz="2400" dirty="0">
                <a:solidFill>
                  <a:schemeClr val="accent2"/>
                </a:solidFill>
                <a:cs typeface="Calibri" panose="020F0502020204030204" pitchFamily="34" charset="0"/>
              </a:rPr>
              <a:t>▪ </a:t>
            </a:r>
            <a:r>
              <a:rPr lang="en-US" sz="2400" b="1" dirty="0">
                <a:solidFill>
                  <a:schemeClr val="accent2"/>
                </a:solidFill>
              </a:rPr>
              <a:t>Independent Variable: 	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88585" y="5282052"/>
            <a:ext cx="49539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sz="2400" dirty="0"/>
          </a:p>
          <a:p>
            <a:pPr lvl="0"/>
            <a:r>
              <a:rPr lang="en-US" sz="2400" dirty="0"/>
              <a:t>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70688" y="6010078"/>
            <a:ext cx="51119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Training group: Trained vs. Non-Trained </a:t>
            </a:r>
          </a:p>
        </p:txBody>
      </p:sp>
    </p:spTree>
    <p:extLst>
      <p:ext uri="{BB962C8B-B14F-4D97-AF65-F5344CB8AC3E}">
        <p14:creationId xmlns:p14="http://schemas.microsoft.com/office/powerpoint/2010/main" val="37670299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2156"/>
            <a:ext cx="11153608" cy="1013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/>
              <a:t>Findings</a:t>
            </a:r>
            <a:br>
              <a:rPr lang="en-US" sz="4000" dirty="0"/>
            </a:br>
            <a:r>
              <a:rPr lang="en-US" sz="3800" dirty="0"/>
              <a:t>question two	</a:t>
            </a:r>
            <a:r>
              <a:rPr lang="en-US" sz="4000" dirty="0"/>
              <a:t>				</a:t>
            </a:r>
            <a:r>
              <a:rPr lang="en-US" sz="3800" dirty="0"/>
              <a:t>	Question three</a:t>
            </a:r>
          </a:p>
        </p:txBody>
      </p:sp>
      <p:sp>
        <p:nvSpPr>
          <p:cNvPr id="6" name="Rectangle 5"/>
          <p:cNvSpPr/>
          <p:nvPr/>
        </p:nvSpPr>
        <p:spPr>
          <a:xfrm>
            <a:off x="339233" y="1715956"/>
            <a:ext cx="4716356" cy="7720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600" i="1" dirty="0">
                <a:latin typeface="+mj-lt"/>
                <a:ea typeface="Times New Roman" panose="02020603050405020304" pitchFamily="18" charset="0"/>
              </a:rPr>
              <a:t>Descriptive Statistics for Self-efficacy</a:t>
            </a:r>
            <a:endParaRPr lang="en-US" sz="2600" dirty="0">
              <a:latin typeface="+mj-lt"/>
              <a:ea typeface="Times New Roman" panose="02020603050405020304" pitchFamily="18" charset="0"/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2415945"/>
              </p:ext>
            </p:extLst>
          </p:nvPr>
        </p:nvGraphicFramePr>
        <p:xfrm>
          <a:off x="339233" y="2658898"/>
          <a:ext cx="5496128" cy="1967929"/>
        </p:xfrm>
        <a:graphic>
          <a:graphicData uri="http://schemas.openxmlformats.org/drawingml/2006/table">
            <a:tbl>
              <a:tblPr firstRow="1" firstCol="1" bandRow="1"/>
              <a:tblGrid>
                <a:gridCol w="2639243">
                  <a:extLst>
                    <a:ext uri="{9D8B030D-6E8A-4147-A177-3AD203B41FA5}">
                      <a16:colId xmlns:a16="http://schemas.microsoft.com/office/drawing/2014/main" val="962766579"/>
                    </a:ext>
                  </a:extLst>
                </a:gridCol>
                <a:gridCol w="534929">
                  <a:extLst>
                    <a:ext uri="{9D8B030D-6E8A-4147-A177-3AD203B41FA5}">
                      <a16:colId xmlns:a16="http://schemas.microsoft.com/office/drawing/2014/main" val="3521093929"/>
                    </a:ext>
                  </a:extLst>
                </a:gridCol>
                <a:gridCol w="1160978">
                  <a:extLst>
                    <a:ext uri="{9D8B030D-6E8A-4147-A177-3AD203B41FA5}">
                      <a16:colId xmlns:a16="http://schemas.microsoft.com/office/drawing/2014/main" val="3014784593"/>
                    </a:ext>
                  </a:extLst>
                </a:gridCol>
                <a:gridCol w="1160978">
                  <a:extLst>
                    <a:ext uri="{9D8B030D-6E8A-4147-A177-3AD203B41FA5}">
                      <a16:colId xmlns:a16="http://schemas.microsoft.com/office/drawing/2014/main" val="3032799741"/>
                    </a:ext>
                  </a:extLst>
                </a:gridCol>
              </a:tblGrid>
              <a:tr h="6515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Groups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4991452"/>
                  </a:ext>
                </a:extLst>
              </a:tr>
              <a:tr h="6515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Training group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2.69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059067"/>
                  </a:ext>
                </a:extLst>
              </a:tr>
              <a:tr h="6648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Non-training group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2.73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98794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43577" y="4742855"/>
            <a:ext cx="599470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</a:pPr>
            <a:r>
              <a:rPr lang="en-US" dirty="0">
                <a:ea typeface="Times New Roman" panose="02020603050405020304" pitchFamily="18" charset="0"/>
              </a:rPr>
              <a:t>The independent samples </a:t>
            </a:r>
            <a:r>
              <a:rPr lang="en-US" i="1" dirty="0">
                <a:ea typeface="Times New Roman" panose="02020603050405020304" pitchFamily="18" charset="0"/>
              </a:rPr>
              <a:t>t</a:t>
            </a:r>
            <a:r>
              <a:rPr lang="en-US" dirty="0">
                <a:ea typeface="Times New Roman" panose="02020603050405020304" pitchFamily="18" charset="0"/>
              </a:rPr>
              <a:t>-test measured self-efficacy.        </a:t>
            </a:r>
            <a:r>
              <a:rPr lang="en-US" dirty="0"/>
              <a:t>The results demonstrated there was no statistically significant difference between first-year medical students who received training (</a:t>
            </a:r>
            <a:r>
              <a:rPr lang="en-US" i="1" dirty="0"/>
              <a:t>M </a:t>
            </a:r>
            <a:r>
              <a:rPr lang="en-US" dirty="0"/>
              <a:t>= 2.69, </a:t>
            </a:r>
            <a:r>
              <a:rPr lang="en-US" i="1" dirty="0"/>
              <a:t>SD </a:t>
            </a:r>
            <a:r>
              <a:rPr lang="en-US" dirty="0"/>
              <a:t>= 0.26) and those who received         no training (</a:t>
            </a:r>
            <a:r>
              <a:rPr lang="en-US" i="1" dirty="0"/>
              <a:t>M </a:t>
            </a:r>
            <a:r>
              <a:rPr lang="en-US" dirty="0"/>
              <a:t>= 2.73, </a:t>
            </a:r>
            <a:r>
              <a:rPr lang="en-US" i="1" dirty="0"/>
              <a:t>SD </a:t>
            </a:r>
            <a:r>
              <a:rPr lang="en-US" dirty="0"/>
              <a:t>= 0.13); </a:t>
            </a:r>
            <a:r>
              <a:rPr lang="en-US" i="1" dirty="0"/>
              <a:t>t</a:t>
            </a:r>
            <a:r>
              <a:rPr lang="en-US" dirty="0"/>
              <a:t>(31) = 0.73, </a:t>
            </a:r>
            <a:r>
              <a:rPr lang="en-US" i="1" dirty="0"/>
              <a:t>p</a:t>
            </a:r>
            <a:r>
              <a:rPr lang="en-US" dirty="0"/>
              <a:t>= .469.  </a:t>
            </a:r>
          </a:p>
        </p:txBody>
      </p:sp>
      <p:sp>
        <p:nvSpPr>
          <p:cNvPr id="7" name="Rectangle 6"/>
          <p:cNvSpPr/>
          <p:nvPr/>
        </p:nvSpPr>
        <p:spPr>
          <a:xfrm>
            <a:off x="6320510" y="1690822"/>
            <a:ext cx="49793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600" i="1" dirty="0">
                <a:latin typeface="+mj-lt"/>
                <a:ea typeface="Times New Roman" panose="02020603050405020304" pitchFamily="18" charset="0"/>
              </a:rPr>
              <a:t>Descriptive Statistics for Resiliency</a:t>
            </a:r>
            <a:endParaRPr lang="en-US" sz="2600" dirty="0">
              <a:latin typeface="+mj-lt"/>
              <a:ea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794579"/>
              </p:ext>
            </p:extLst>
          </p:nvPr>
        </p:nvGraphicFramePr>
        <p:xfrm>
          <a:off x="6320511" y="2641388"/>
          <a:ext cx="5576418" cy="1985439"/>
        </p:xfrm>
        <a:graphic>
          <a:graphicData uri="http://schemas.openxmlformats.org/drawingml/2006/table">
            <a:tbl>
              <a:tblPr firstRow="1" firstCol="1" bandRow="1"/>
              <a:tblGrid>
                <a:gridCol w="2677797">
                  <a:extLst>
                    <a:ext uri="{9D8B030D-6E8A-4147-A177-3AD203B41FA5}">
                      <a16:colId xmlns:a16="http://schemas.microsoft.com/office/drawing/2014/main" val="1791254133"/>
                    </a:ext>
                  </a:extLst>
                </a:gridCol>
                <a:gridCol w="542743">
                  <a:extLst>
                    <a:ext uri="{9D8B030D-6E8A-4147-A177-3AD203B41FA5}">
                      <a16:colId xmlns:a16="http://schemas.microsoft.com/office/drawing/2014/main" val="2010964687"/>
                    </a:ext>
                  </a:extLst>
                </a:gridCol>
                <a:gridCol w="1177939">
                  <a:extLst>
                    <a:ext uri="{9D8B030D-6E8A-4147-A177-3AD203B41FA5}">
                      <a16:colId xmlns:a16="http://schemas.microsoft.com/office/drawing/2014/main" val="706043759"/>
                    </a:ext>
                  </a:extLst>
                </a:gridCol>
                <a:gridCol w="1177939">
                  <a:extLst>
                    <a:ext uri="{9D8B030D-6E8A-4147-A177-3AD203B41FA5}">
                      <a16:colId xmlns:a16="http://schemas.microsoft.com/office/drawing/2014/main" val="1509299990"/>
                    </a:ext>
                  </a:extLst>
                </a:gridCol>
              </a:tblGrid>
              <a:tr h="6618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Groups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9844576"/>
                  </a:ext>
                </a:extLst>
              </a:tr>
              <a:tr h="6618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Training group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3.59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2352999"/>
                  </a:ext>
                </a:extLst>
              </a:tr>
              <a:tr h="6618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Non-training group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3.58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6556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320510" y="4742855"/>
            <a:ext cx="578069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independent samples t-test measured resiliency.  The results demonstrated there was no statistically significant difference between first-year medical students who received training (M = 3.59, SD = 0.59) and those who received      no training (M = 3.58, SD = 0.37); t(31) = -0.06, </a:t>
            </a:r>
            <a:r>
              <a:rPr lang="en-US" i="1" dirty="0"/>
              <a:t>p</a:t>
            </a:r>
            <a:r>
              <a:rPr lang="en-US" dirty="0"/>
              <a:t>= .955. </a:t>
            </a:r>
          </a:p>
        </p:txBody>
      </p:sp>
    </p:spTree>
    <p:extLst>
      <p:ext uri="{BB962C8B-B14F-4D97-AF65-F5344CB8AC3E}">
        <p14:creationId xmlns:p14="http://schemas.microsoft.com/office/powerpoint/2010/main" val="37833633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dirty="0"/>
              <a:t>Findings </a:t>
            </a:r>
            <a:br>
              <a:rPr lang="en-US" sz="4000" dirty="0"/>
            </a:br>
            <a:r>
              <a:rPr lang="en-US" sz="3800" dirty="0"/>
              <a:t>question three (subscale)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6404834"/>
              </p:ext>
            </p:extLst>
          </p:nvPr>
        </p:nvGraphicFramePr>
        <p:xfrm>
          <a:off x="482319" y="2667966"/>
          <a:ext cx="5314049" cy="1795660"/>
        </p:xfrm>
        <a:graphic>
          <a:graphicData uri="http://schemas.openxmlformats.org/drawingml/2006/table">
            <a:tbl>
              <a:tblPr firstRow="1" firstCol="1" bandRow="1"/>
              <a:tblGrid>
                <a:gridCol w="2551808">
                  <a:extLst>
                    <a:ext uri="{9D8B030D-6E8A-4147-A177-3AD203B41FA5}">
                      <a16:colId xmlns:a16="http://schemas.microsoft.com/office/drawing/2014/main" val="3344266949"/>
                    </a:ext>
                  </a:extLst>
                </a:gridCol>
                <a:gridCol w="517207">
                  <a:extLst>
                    <a:ext uri="{9D8B030D-6E8A-4147-A177-3AD203B41FA5}">
                      <a16:colId xmlns:a16="http://schemas.microsoft.com/office/drawing/2014/main" val="1159321905"/>
                    </a:ext>
                  </a:extLst>
                </a:gridCol>
                <a:gridCol w="1122517">
                  <a:extLst>
                    <a:ext uri="{9D8B030D-6E8A-4147-A177-3AD203B41FA5}">
                      <a16:colId xmlns:a16="http://schemas.microsoft.com/office/drawing/2014/main" val="2876570854"/>
                    </a:ext>
                  </a:extLst>
                </a:gridCol>
                <a:gridCol w="1122517">
                  <a:extLst>
                    <a:ext uri="{9D8B030D-6E8A-4147-A177-3AD203B41FA5}">
                      <a16:colId xmlns:a16="http://schemas.microsoft.com/office/drawing/2014/main" val="2557997259"/>
                    </a:ext>
                  </a:extLst>
                </a:gridCol>
              </a:tblGrid>
              <a:tr h="55554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Groups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9396699"/>
                  </a:ext>
                </a:extLst>
              </a:tr>
              <a:tr h="6550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Training group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3.98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123613"/>
                  </a:ext>
                </a:extLst>
              </a:tr>
              <a:tr h="58507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Non-training group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3.92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078203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2320" y="1872607"/>
            <a:ext cx="1650987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</a:rPr>
              <a:t>Descriptive Statistics for Perseverance</a:t>
            </a:r>
            <a:endParaRPr kumimoji="0" lang="en-US" altLang="en-US" sz="2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2318" y="4634730"/>
            <a:ext cx="545353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6000" lvl="0" indent="-30600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No statistically significant difference between first-year medical students who received training (</a:t>
            </a:r>
            <a:r>
              <a:rPr lang="en-US" sz="2000" i="1" dirty="0">
                <a:solidFill>
                  <a:srgbClr val="000000"/>
                </a:solidFill>
                <a:ea typeface="Times New Roman" panose="02020603050405020304" pitchFamily="18" charset="0"/>
              </a:rPr>
              <a:t>M 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= 3.98, </a:t>
            </a:r>
            <a:r>
              <a:rPr lang="en-US" sz="2000" i="1" dirty="0">
                <a:solidFill>
                  <a:srgbClr val="000000"/>
                </a:solidFill>
                <a:ea typeface="Times New Roman" panose="02020603050405020304" pitchFamily="18" charset="0"/>
              </a:rPr>
              <a:t>SD 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= 0.61) and those without training (</a:t>
            </a:r>
            <a:r>
              <a:rPr lang="en-US" sz="2000" i="1" dirty="0">
                <a:solidFill>
                  <a:srgbClr val="000000"/>
                </a:solidFill>
                <a:ea typeface="Times New Roman" panose="02020603050405020304" pitchFamily="18" charset="0"/>
              </a:rPr>
              <a:t>M 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= 3.92, </a:t>
            </a:r>
            <a:r>
              <a:rPr lang="en-US" sz="2000" i="1" dirty="0">
                <a:solidFill>
                  <a:srgbClr val="000000"/>
                </a:solidFill>
                <a:ea typeface="Times New Roman" panose="02020603050405020304" pitchFamily="18" charset="0"/>
              </a:rPr>
              <a:t>SD 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= 0.46);        </a:t>
            </a:r>
            <a:r>
              <a:rPr lang="en-US" sz="2000" i="1" dirty="0">
                <a:solidFill>
                  <a:srgbClr val="000000"/>
                </a:solidFill>
                <a:ea typeface="Times New Roman" panose="02020603050405020304" pitchFamily="18" charset="0"/>
              </a:rPr>
              <a:t>t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(31) = -0.26, </a:t>
            </a:r>
            <a:r>
              <a:rPr lang="en-US" sz="2000" i="1" dirty="0">
                <a:solidFill>
                  <a:srgbClr val="000000"/>
                </a:solidFill>
                <a:ea typeface="Times New Roman" panose="02020603050405020304" pitchFamily="18" charset="0"/>
              </a:rPr>
              <a:t>p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= .794. </a:t>
            </a:r>
            <a:endParaRPr lang="en-US" sz="2000" dirty="0">
              <a:solidFill>
                <a:srgbClr val="3D3D3D"/>
              </a:solidFill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341818" y="1846690"/>
            <a:ext cx="5268989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</a:rPr>
              <a:t>Descriptive Statistics for Passion</a:t>
            </a:r>
            <a:endParaRPr kumimoji="0" lang="en-US" altLang="en-US" sz="2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9995169"/>
              </p:ext>
            </p:extLst>
          </p:nvPr>
        </p:nvGraphicFramePr>
        <p:xfrm>
          <a:off x="6341819" y="2668191"/>
          <a:ext cx="5370157" cy="1795434"/>
        </p:xfrm>
        <a:graphic>
          <a:graphicData uri="http://schemas.openxmlformats.org/drawingml/2006/table">
            <a:tbl>
              <a:tblPr firstRow="1" firstCol="1" bandRow="1"/>
              <a:tblGrid>
                <a:gridCol w="2578751">
                  <a:extLst>
                    <a:ext uri="{9D8B030D-6E8A-4147-A177-3AD203B41FA5}">
                      <a16:colId xmlns:a16="http://schemas.microsoft.com/office/drawing/2014/main" val="829731482"/>
                    </a:ext>
                  </a:extLst>
                </a:gridCol>
                <a:gridCol w="522668">
                  <a:extLst>
                    <a:ext uri="{9D8B030D-6E8A-4147-A177-3AD203B41FA5}">
                      <a16:colId xmlns:a16="http://schemas.microsoft.com/office/drawing/2014/main" val="3893918049"/>
                    </a:ext>
                  </a:extLst>
                </a:gridCol>
                <a:gridCol w="1134369">
                  <a:extLst>
                    <a:ext uri="{9D8B030D-6E8A-4147-A177-3AD203B41FA5}">
                      <a16:colId xmlns:a16="http://schemas.microsoft.com/office/drawing/2014/main" val="2790980011"/>
                    </a:ext>
                  </a:extLst>
                </a:gridCol>
                <a:gridCol w="1134369">
                  <a:extLst>
                    <a:ext uri="{9D8B030D-6E8A-4147-A177-3AD203B41FA5}">
                      <a16:colId xmlns:a16="http://schemas.microsoft.com/office/drawing/2014/main" val="4006602833"/>
                    </a:ext>
                  </a:extLst>
                </a:gridCol>
              </a:tblGrid>
              <a:tr h="5366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Groups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4177230"/>
                  </a:ext>
                </a:extLst>
              </a:tr>
              <a:tr h="5915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Training group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2.93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8646085"/>
                  </a:ext>
                </a:extLst>
              </a:tr>
              <a:tr h="6672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Non-training group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2.77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2299627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6341818" y="4634730"/>
            <a:ext cx="526898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6000" lvl="0" indent="-30600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No statistically significant difference between  first-year medical students who received training (</a:t>
            </a:r>
            <a:r>
              <a:rPr lang="en-US" sz="2000" i="1" dirty="0">
                <a:solidFill>
                  <a:srgbClr val="000000"/>
                </a:solidFill>
                <a:ea typeface="Times New Roman" panose="02020603050405020304" pitchFamily="18" charset="0"/>
              </a:rPr>
              <a:t>M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 = 2.93, </a:t>
            </a:r>
            <a:r>
              <a:rPr lang="en-US" sz="2000" i="1" dirty="0">
                <a:solidFill>
                  <a:srgbClr val="000000"/>
                </a:solidFill>
                <a:ea typeface="Times New Roman" panose="02020603050405020304" pitchFamily="18" charset="0"/>
              </a:rPr>
              <a:t>SD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 = 1.03) and those without training (</a:t>
            </a:r>
            <a:r>
              <a:rPr lang="en-US" sz="2000" i="1" dirty="0">
                <a:solidFill>
                  <a:srgbClr val="000000"/>
                </a:solidFill>
                <a:ea typeface="Times New Roman" panose="02020603050405020304" pitchFamily="18" charset="0"/>
              </a:rPr>
              <a:t>M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 = 2.77, </a:t>
            </a:r>
            <a:r>
              <a:rPr lang="en-US" sz="2000" i="1" dirty="0">
                <a:solidFill>
                  <a:srgbClr val="000000"/>
                </a:solidFill>
                <a:ea typeface="Times New Roman" panose="02020603050405020304" pitchFamily="18" charset="0"/>
              </a:rPr>
              <a:t>SD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 = 0.67);      </a:t>
            </a:r>
            <a:r>
              <a:rPr lang="en-US" sz="2000" i="1" dirty="0">
                <a:solidFill>
                  <a:srgbClr val="000000"/>
                </a:solidFill>
                <a:ea typeface="Times New Roman" panose="02020603050405020304" pitchFamily="18" charset="0"/>
              </a:rPr>
              <a:t>t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(31) = -0.53, </a:t>
            </a:r>
            <a:r>
              <a:rPr lang="en-US" sz="2000" i="1" dirty="0">
                <a:solidFill>
                  <a:srgbClr val="000000"/>
                </a:solidFill>
                <a:ea typeface="Times New Roman" panose="02020603050405020304" pitchFamily="18" charset="0"/>
              </a:rPr>
              <a:t>p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= .604. </a:t>
            </a:r>
          </a:p>
        </p:txBody>
      </p:sp>
    </p:spTree>
    <p:extLst>
      <p:ext uri="{BB962C8B-B14F-4D97-AF65-F5344CB8AC3E}">
        <p14:creationId xmlns:p14="http://schemas.microsoft.com/office/powerpoint/2010/main" val="14401102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FFFEFF"/>
                </a:solidFill>
              </a:rPr>
              <a:t>Conclusion</a:t>
            </a:r>
            <a:endParaRPr lang="en-US" sz="4000" dirty="0"/>
          </a:p>
        </p:txBody>
      </p:sp>
      <p:pic>
        <p:nvPicPr>
          <p:cNvPr id="5" name="Content Placeholder 4" descr="Enjoy the Process – Finding Freedom Series, Strategies #33 ...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04" y="2015037"/>
            <a:ext cx="1993575" cy="1749566"/>
          </a:xfrm>
        </p:spPr>
      </p:pic>
      <p:pic>
        <p:nvPicPr>
          <p:cNvPr id="11" name="Content Placeholder 10" descr="Diversity - Highlighted Words and Phrases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522" y="2015036"/>
            <a:ext cx="2058413" cy="1749567"/>
          </a:xfrm>
        </p:spPr>
      </p:pic>
      <p:sp>
        <p:nvSpPr>
          <p:cNvPr id="9" name="TextBox 8"/>
          <p:cNvSpPr txBox="1"/>
          <p:nvPr/>
        </p:nvSpPr>
        <p:spPr>
          <a:xfrm>
            <a:off x="2852837" y="2141640"/>
            <a:ext cx="3243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cs typeface="Calibri" panose="020F0502020204030204" pitchFamily="34" charset="0"/>
              </a:rPr>
              <a:t>▪</a:t>
            </a:r>
            <a:r>
              <a:rPr lang="en-US" sz="1600" dirty="0"/>
              <a:t> More time with use of assessment   </a:t>
            </a:r>
          </a:p>
          <a:p>
            <a:r>
              <a:rPr lang="en-US" sz="1600" dirty="0"/>
              <a:t>   </a:t>
            </a:r>
            <a:r>
              <a:rPr lang="en-US" sz="1400" dirty="0"/>
              <a:t>(</a:t>
            </a:r>
            <a:r>
              <a:rPr lang="en-US" sz="1400" dirty="0" err="1"/>
              <a:t>Krupat</a:t>
            </a:r>
            <a:r>
              <a:rPr lang="en-US" sz="1400" dirty="0"/>
              <a:t> et al., 2017).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721858" y="2224612"/>
            <a:ext cx="31128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cs typeface="Calibri" panose="020F0502020204030204" pitchFamily="34" charset="0"/>
              </a:rPr>
              <a:t>▪</a:t>
            </a:r>
            <a:r>
              <a:rPr lang="en-US" sz="1600" dirty="0"/>
              <a:t> Expand characteristics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852837" y="4495496"/>
            <a:ext cx="3112852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/>
          </a:p>
          <a:p>
            <a:r>
              <a:rPr lang="en-US" sz="1600" dirty="0">
                <a:solidFill>
                  <a:schemeClr val="accent2"/>
                </a:solidFill>
                <a:cs typeface="Calibri" panose="020F0502020204030204" pitchFamily="34" charset="0"/>
              </a:rPr>
              <a:t>▪</a:t>
            </a:r>
            <a:r>
              <a:rPr lang="en-US" sz="1600" dirty="0"/>
              <a:t> “Personalized training based on</a:t>
            </a:r>
          </a:p>
          <a:p>
            <a:r>
              <a:rPr lang="en-US" sz="1600" dirty="0"/>
              <a:t>   my specific strengths to better</a:t>
            </a:r>
          </a:p>
          <a:p>
            <a:r>
              <a:rPr lang="en-US" sz="1600" dirty="0"/>
              <a:t>   detail how to use those best”    </a:t>
            </a:r>
          </a:p>
          <a:p>
            <a:r>
              <a:rPr lang="en-US" sz="1600" b="1" dirty="0"/>
              <a:t>   </a:t>
            </a:r>
            <a:r>
              <a:rPr lang="en-US" sz="1400" dirty="0"/>
              <a:t>(Participant AH020). </a:t>
            </a:r>
          </a:p>
          <a:p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8677049" y="4550365"/>
            <a:ext cx="3394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cs typeface="Calibri" panose="020F0502020204030204" pitchFamily="34" charset="0"/>
              </a:rPr>
              <a:t>▪</a:t>
            </a:r>
            <a:r>
              <a:rPr lang="en-US" sz="1600" dirty="0"/>
              <a:t> Examine strengths-based learning</a:t>
            </a:r>
          </a:p>
          <a:p>
            <a:r>
              <a:rPr lang="en-US" sz="1600" dirty="0"/>
              <a:t>   and wellness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721858" y="5264938"/>
            <a:ext cx="31847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cs typeface="Calibri" panose="020F0502020204030204" pitchFamily="34" charset="0"/>
              </a:rPr>
              <a:t>▪</a:t>
            </a:r>
            <a:r>
              <a:rPr lang="en-US" sz="1600" dirty="0"/>
              <a:t> “Assessment provided an</a:t>
            </a:r>
          </a:p>
          <a:p>
            <a:r>
              <a:rPr lang="en-US" sz="1600" dirty="0"/>
              <a:t>   understanding of how they</a:t>
            </a:r>
          </a:p>
          <a:p>
            <a:r>
              <a:rPr lang="en-US" sz="1600" dirty="0"/>
              <a:t>   handled stress” </a:t>
            </a:r>
            <a:r>
              <a:rPr lang="en-US" sz="1400" dirty="0"/>
              <a:t>(Participant AH028).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BEAFBD-23EF-4B55-B16C-657AF444C604}"/>
              </a:ext>
            </a:extLst>
          </p:cNvPr>
          <p:cNvSpPr txBox="1"/>
          <p:nvPr/>
        </p:nvSpPr>
        <p:spPr>
          <a:xfrm>
            <a:off x="2872901" y="2687901"/>
            <a:ext cx="2540259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  <a:cs typeface="Calibri" panose="020F0502020204030204" pitchFamily="34" charset="0"/>
              </a:rPr>
              <a:t>▪</a:t>
            </a:r>
            <a:r>
              <a:rPr lang="en-US" sz="1800" dirty="0"/>
              <a:t> </a:t>
            </a:r>
            <a:r>
              <a:rPr lang="en-US" sz="1600" dirty="0"/>
              <a:t>“One on one follow-up</a:t>
            </a:r>
          </a:p>
          <a:p>
            <a:r>
              <a:rPr lang="en-US" sz="1600" dirty="0"/>
              <a:t>   would have been helpful” </a:t>
            </a:r>
          </a:p>
          <a:p>
            <a:r>
              <a:rPr lang="en-US" sz="1600" b="1" dirty="0"/>
              <a:t>   </a:t>
            </a:r>
            <a:r>
              <a:rPr lang="en-US" sz="1400" dirty="0"/>
              <a:t>(Participant AH019). </a:t>
            </a:r>
          </a:p>
        </p:txBody>
      </p:sp>
      <p:pic>
        <p:nvPicPr>
          <p:cNvPr id="7" name="Picture 6" descr="Two people working and having lunch together">
            <a:extLst>
              <a:ext uri="{FF2B5EF4-FFF2-40B4-BE49-F238E27FC236}">
                <a16:creationId xmlns:a16="http://schemas.microsoft.com/office/drawing/2014/main" id="{7C29D2F9-C5B4-45A0-8354-6D65A25C81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804" y="4695582"/>
            <a:ext cx="2076977" cy="145964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E79DA74-A980-43E6-8842-394FACDB9E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6303522" y="4550365"/>
            <a:ext cx="2058413" cy="1699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7340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IMPLICATIONS</a:t>
            </a:r>
          </a:p>
        </p:txBody>
      </p:sp>
      <p:pic>
        <p:nvPicPr>
          <p:cNvPr id="5" name="Content Placeholder 4" descr="How To Save Your SEO Project With Four Contextual Factors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54" y="2003547"/>
            <a:ext cx="2525476" cy="1988141"/>
          </a:xfrm>
        </p:spPr>
      </p:pic>
      <p:pic>
        <p:nvPicPr>
          <p:cNvPr id="7" name="Content Placeholder 6" descr="Quotation: &quot;Grit is passion and perseverance for long term ...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894" y="4361470"/>
            <a:ext cx="2194868" cy="2233884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193" y="4361470"/>
            <a:ext cx="2525476" cy="22338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8077" y="2049170"/>
            <a:ext cx="2136502" cy="189689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74761" y="1966567"/>
            <a:ext cx="318354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cs typeface="Calibri" panose="020F0502020204030204" pitchFamily="34" charset="0"/>
              </a:rPr>
              <a:t>▪ </a:t>
            </a:r>
            <a:r>
              <a:rPr lang="en-US" sz="1600" dirty="0"/>
              <a:t>Supported success of  </a:t>
            </a:r>
          </a:p>
          <a:p>
            <a:r>
              <a:rPr lang="en-US" sz="1600" dirty="0"/>
              <a:t>   students and fostered </a:t>
            </a:r>
          </a:p>
          <a:p>
            <a:r>
              <a:rPr lang="en-US" sz="1600" dirty="0"/>
              <a:t>   well being </a:t>
            </a:r>
            <a:r>
              <a:rPr lang="en-US" sz="1400" dirty="0"/>
              <a:t>(Janke et al., 2015).</a:t>
            </a:r>
          </a:p>
          <a:p>
            <a:endParaRPr lang="en-US" sz="1600" dirty="0"/>
          </a:p>
          <a:p>
            <a:r>
              <a:rPr lang="en-US" sz="1600" dirty="0">
                <a:solidFill>
                  <a:schemeClr val="accent2"/>
                </a:solidFill>
                <a:cs typeface="Calibri" panose="020F0502020204030204" pitchFamily="34" charset="0"/>
              </a:rPr>
              <a:t>▪</a:t>
            </a:r>
            <a:r>
              <a:rPr lang="en-US" sz="1600" dirty="0"/>
              <a:t> Notable impression in   </a:t>
            </a:r>
          </a:p>
          <a:p>
            <a:r>
              <a:rPr lang="en-US" sz="1600" dirty="0"/>
              <a:t>   academic performance</a:t>
            </a:r>
          </a:p>
          <a:p>
            <a:r>
              <a:rPr lang="en-US" sz="1600" dirty="0"/>
              <a:t>   between trained and non-trained</a:t>
            </a:r>
          </a:p>
          <a:p>
            <a:r>
              <a:rPr lang="en-US" sz="1600" dirty="0"/>
              <a:t>   group.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832714" y="4361470"/>
            <a:ext cx="32877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cs typeface="Calibri" panose="020F0502020204030204" pitchFamily="34" charset="0"/>
              </a:rPr>
              <a:t>▪</a:t>
            </a:r>
            <a:r>
              <a:rPr lang="en-US" sz="1600" dirty="0"/>
              <a:t> Students with high self-efficacy </a:t>
            </a:r>
          </a:p>
          <a:p>
            <a:r>
              <a:rPr lang="en-US" sz="1600" dirty="0"/>
              <a:t>   are capable of more self-regulation</a:t>
            </a:r>
          </a:p>
          <a:p>
            <a:r>
              <a:rPr lang="en-US" sz="1600" dirty="0"/>
              <a:t>   </a:t>
            </a:r>
            <a:r>
              <a:rPr lang="da-DK" sz="1400" dirty="0"/>
              <a:t>(Bandura, 2012).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74349" y="2049170"/>
            <a:ext cx="30350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cs typeface="Calibri" panose="020F0502020204030204" pitchFamily="34" charset="0"/>
              </a:rPr>
              <a:t>▪</a:t>
            </a:r>
            <a:r>
              <a:rPr lang="en-US" sz="1600" dirty="0"/>
              <a:t> Deficiencies in any area within</a:t>
            </a:r>
          </a:p>
          <a:p>
            <a:r>
              <a:rPr lang="en-US" sz="1600" dirty="0"/>
              <a:t>   the six dimensions of wellness</a:t>
            </a:r>
          </a:p>
          <a:p>
            <a:r>
              <a:rPr lang="en-US" sz="1600" dirty="0"/>
              <a:t>   provide opportunities to design</a:t>
            </a:r>
          </a:p>
          <a:p>
            <a:r>
              <a:rPr lang="en-US" sz="1600" dirty="0"/>
              <a:t>   interventions. </a:t>
            </a:r>
            <a:r>
              <a:rPr lang="en-US" sz="1400" dirty="0"/>
              <a:t>(Hey et al., 2006)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74763" y="4499969"/>
            <a:ext cx="25159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cs typeface="Calibri" panose="020F0502020204030204" pitchFamily="34" charset="0"/>
              </a:rPr>
              <a:t>▪</a:t>
            </a:r>
            <a:r>
              <a:rPr lang="en-US" sz="1600" dirty="0"/>
              <a:t> Ability to rebound after a</a:t>
            </a:r>
          </a:p>
          <a:p>
            <a:r>
              <a:rPr lang="en-US" sz="1600" dirty="0"/>
              <a:t>  setback is a part of </a:t>
            </a:r>
          </a:p>
          <a:p>
            <a:r>
              <a:rPr lang="en-US" sz="1600" dirty="0"/>
              <a:t>  resilience and optimism</a:t>
            </a:r>
          </a:p>
          <a:p>
            <a:r>
              <a:rPr lang="en-US" sz="1600" dirty="0"/>
              <a:t>  </a:t>
            </a:r>
            <a:r>
              <a:rPr lang="en-US" sz="1400" dirty="0"/>
              <a:t>(Duckworth &amp; Quinn, 2009).</a:t>
            </a:r>
          </a:p>
        </p:txBody>
      </p:sp>
    </p:spTree>
    <p:extLst>
      <p:ext uri="{BB962C8B-B14F-4D97-AF65-F5344CB8AC3E}">
        <p14:creationId xmlns:p14="http://schemas.microsoft.com/office/powerpoint/2010/main" val="3842145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8069D-3652-ED49-9DBE-33F0CE59B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BACKGROUND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438BDB2-F2C7-4D44-A633-56528CA60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0101296"/>
              </p:ext>
            </p:extLst>
          </p:nvPr>
        </p:nvGraphicFramePr>
        <p:xfrm>
          <a:off x="449309" y="1875453"/>
          <a:ext cx="11293382" cy="4633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759613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LIMITATIONS</a:t>
            </a:r>
          </a:p>
        </p:txBody>
      </p:sp>
      <p:pic>
        <p:nvPicPr>
          <p:cNvPr id="5" name="Content Placeholder 4" descr="4) Security of Canada Information Sharing Act - BC Civil ...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296" y="2112203"/>
            <a:ext cx="1850215" cy="1835200"/>
          </a:xfrm>
        </p:spPr>
      </p:pic>
      <p:pic>
        <p:nvPicPr>
          <p:cNvPr id="6" name="Content Placeholder 5" descr="Chapter 1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3" y="2112203"/>
            <a:ext cx="2045275" cy="18352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194" y="4441849"/>
            <a:ext cx="2045274" cy="18616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8296" y="4438436"/>
            <a:ext cx="1850215" cy="1865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32307" y="2247089"/>
            <a:ext cx="2159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cs typeface="Calibri" panose="020F0502020204030204" pitchFamily="34" charset="0"/>
              </a:rPr>
              <a:t>▪</a:t>
            </a:r>
            <a:r>
              <a:rPr lang="en-US" dirty="0"/>
              <a:t> Larger sample size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32307" y="4922196"/>
            <a:ext cx="2714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cs typeface="Calibri" panose="020F0502020204030204" pitchFamily="34" charset="0"/>
              </a:rPr>
              <a:t>▪</a:t>
            </a:r>
            <a:r>
              <a:rPr lang="en-US" dirty="0"/>
              <a:t> Planned event and timing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526292" y="4946467"/>
            <a:ext cx="3665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cs typeface="Calibri" panose="020F0502020204030204" pitchFamily="34" charset="0"/>
              </a:rPr>
              <a:t>▪</a:t>
            </a:r>
            <a:r>
              <a:rPr lang="en-US" dirty="0"/>
              <a:t> One semester vs. longitudinal study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526293" y="2247089"/>
            <a:ext cx="28061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cs typeface="Calibri" panose="020F0502020204030204" pitchFamily="34" charset="0"/>
              </a:rPr>
              <a:t>▪</a:t>
            </a:r>
            <a:r>
              <a:rPr lang="en-US" dirty="0"/>
              <a:t> Limited research utilizing</a:t>
            </a:r>
          </a:p>
          <a:p>
            <a:r>
              <a:rPr lang="en-US" dirty="0"/>
              <a:t>   medical students with  </a:t>
            </a:r>
          </a:p>
          <a:p>
            <a:r>
              <a:rPr lang="en-US" dirty="0"/>
              <a:t>   CliftonStrengths</a:t>
            </a:r>
            <a:r>
              <a:rPr lang="en-US" b="1" dirty="0"/>
              <a:t>®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1618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RECOMMENDATIONS</a:t>
            </a:r>
          </a:p>
        </p:txBody>
      </p:sp>
      <p:pic>
        <p:nvPicPr>
          <p:cNvPr id="5" name="Content Placeholder 4" descr="Curriculum - Highway image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47" y="1990777"/>
            <a:ext cx="2031743" cy="1641462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402824" y="1990777"/>
            <a:ext cx="1972691" cy="18613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847" y="4426086"/>
            <a:ext cx="2031743" cy="17315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3564" y="4426085"/>
            <a:ext cx="1951951" cy="17315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62941" y="1990777"/>
            <a:ext cx="3077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cs typeface="Calibri" panose="020F0502020204030204" pitchFamily="34" charset="0"/>
              </a:rPr>
              <a:t>▪</a:t>
            </a:r>
            <a:r>
              <a:rPr lang="en-US" sz="1600" dirty="0"/>
              <a:t> “More integrated into </a:t>
            </a:r>
          </a:p>
          <a:p>
            <a:r>
              <a:rPr lang="en-US" sz="1600" dirty="0"/>
              <a:t>   curriculum” </a:t>
            </a:r>
            <a:r>
              <a:rPr lang="en-US" sz="1400" dirty="0"/>
              <a:t>(Participant AH01).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405443" y="1990777"/>
            <a:ext cx="35769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cs typeface="Calibri" panose="020F0502020204030204" pitchFamily="34" charset="0"/>
              </a:rPr>
              <a:t>▪</a:t>
            </a:r>
            <a:r>
              <a:rPr lang="en-US" sz="1600" dirty="0"/>
              <a:t> “</a:t>
            </a:r>
            <a:r>
              <a:rPr lang="fr-FR" sz="1600" dirty="0"/>
              <a:t>Provide study tips</a:t>
            </a:r>
            <a:r>
              <a:rPr lang="en-US" sz="1600" dirty="0"/>
              <a:t>” </a:t>
            </a:r>
            <a:r>
              <a:rPr lang="fr-FR" sz="1400" dirty="0"/>
              <a:t>(Participant AH08). </a:t>
            </a:r>
          </a:p>
          <a:p>
            <a:endParaRPr lang="en-US" sz="1400" dirty="0"/>
          </a:p>
          <a:p>
            <a:r>
              <a:rPr lang="en-US" sz="1600" dirty="0">
                <a:solidFill>
                  <a:schemeClr val="accent2"/>
                </a:solidFill>
                <a:cs typeface="Calibri" panose="020F0502020204030204" pitchFamily="34" charset="0"/>
              </a:rPr>
              <a:t>▪</a:t>
            </a:r>
            <a:r>
              <a:rPr lang="en-US" sz="1600" dirty="0"/>
              <a:t> “</a:t>
            </a:r>
            <a:r>
              <a:rPr lang="fr-FR" sz="1600" dirty="0"/>
              <a:t>Incorporate a brief writing </a:t>
            </a:r>
          </a:p>
          <a:p>
            <a:r>
              <a:rPr lang="fr-FR" sz="1600" dirty="0"/>
              <a:t>   assignment in Canvas</a:t>
            </a:r>
            <a:r>
              <a:rPr lang="en-US" sz="1600" dirty="0"/>
              <a:t>” </a:t>
            </a:r>
            <a:r>
              <a:rPr lang="fr-FR" sz="1400" dirty="0"/>
              <a:t>(Participant </a:t>
            </a:r>
          </a:p>
          <a:p>
            <a:r>
              <a:rPr lang="fr-FR" sz="1400" dirty="0"/>
              <a:t>    AH012).  </a:t>
            </a:r>
          </a:p>
          <a:p>
            <a:endParaRPr lang="fr-FR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2881126" y="4464995"/>
            <a:ext cx="32408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cs typeface="Calibri" panose="020F0502020204030204" pitchFamily="34" charset="0"/>
              </a:rPr>
              <a:t>▪</a:t>
            </a:r>
            <a:r>
              <a:rPr lang="en-US" sz="1600" dirty="0"/>
              <a:t> Incorporate more medical school</a:t>
            </a:r>
          </a:p>
          <a:p>
            <a:r>
              <a:rPr lang="en-US" sz="1600" dirty="0"/>
              <a:t>   programs, include internationals.</a:t>
            </a:r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8566051" y="4586115"/>
            <a:ext cx="34163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cs typeface="Calibri" panose="020F0502020204030204" pitchFamily="34" charset="0"/>
              </a:rPr>
              <a:t>▪</a:t>
            </a:r>
            <a:r>
              <a:rPr lang="en-US" sz="1600" dirty="0"/>
              <a:t> Include trained professionals to  </a:t>
            </a:r>
          </a:p>
          <a:p>
            <a:r>
              <a:rPr lang="en-US" sz="1600" dirty="0"/>
              <a:t>   coach/advise student populations </a:t>
            </a:r>
          </a:p>
          <a:p>
            <a:r>
              <a:rPr lang="en-US" sz="1600" dirty="0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0706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0741" y="722105"/>
            <a:ext cx="1171210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</a:pPr>
            <a:r>
              <a:rPr lang="en-US" sz="1400" dirty="0"/>
              <a:t>Association of American Medical Colleges (2014). Retrieved from https://www.aamc.org/data-reports/analysis-brief/report/graduation-rates-and-attrition-	factors-us-medical-school-students  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</a:pPr>
            <a:r>
              <a:rPr lang="en-US" sz="1400" dirty="0"/>
              <a:t>Astin, A. W.  (1993). </a:t>
            </a:r>
            <a:r>
              <a:rPr lang="en-US" sz="1400" i="1" dirty="0"/>
              <a:t>What matters in college? Four critical years revisited</a:t>
            </a:r>
            <a:r>
              <a:rPr lang="en-US" sz="1400" dirty="0"/>
              <a:t>. San Francisco, CA, US: Jossey-Bass.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</a:pPr>
            <a:r>
              <a:rPr lang="en-US" sz="1400" dirty="0"/>
              <a:t>Bandura, A. (2012). On the functional properties of perceived self-efficacy revisited. </a:t>
            </a:r>
            <a:r>
              <a:rPr lang="en-US" sz="1400" i="1" dirty="0"/>
              <a:t>Journal of Management</a:t>
            </a:r>
            <a:r>
              <a:rPr lang="en-US" sz="1400" dirty="0"/>
              <a:t>, </a:t>
            </a:r>
            <a:r>
              <a:rPr lang="en-US" sz="1400" i="1" dirty="0"/>
              <a:t>38</a:t>
            </a:r>
            <a:r>
              <a:rPr lang="en-US" sz="1400" dirty="0"/>
              <a:t>(1), 9-44. 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</a:pPr>
            <a:r>
              <a:rPr lang="en-US" sz="1400" dirty="0"/>
              <a:t>Boyatzis, R., &amp; Jack,  A. (2018). The neuroscience of coaching. </a:t>
            </a:r>
            <a:r>
              <a:rPr lang="en-US" sz="1400" i="1" dirty="0"/>
              <a:t>Consulting Psychology Journal: Practice and Research,</a:t>
            </a:r>
            <a:r>
              <a:rPr lang="en-US" sz="1400" dirty="0"/>
              <a:t> </a:t>
            </a:r>
            <a:r>
              <a:rPr lang="en-US" sz="1400" i="1" dirty="0"/>
              <a:t>70</a:t>
            </a:r>
            <a:r>
              <a:rPr lang="en-US" sz="1400" dirty="0"/>
              <a:t>(1), 11-27.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</a:pPr>
            <a:r>
              <a:rPr lang="en-US" sz="1400" dirty="0"/>
              <a:t>Duckworth,  A. L, &amp; Quinn, P.  D. (2009). Development and validation of the Short Grit Scale(Grit-S). </a:t>
            </a:r>
            <a:r>
              <a:rPr lang="en-US" sz="1400" i="1" dirty="0"/>
              <a:t>Journal of Personality Assessment, 91, </a:t>
            </a:r>
            <a:r>
              <a:rPr lang="en-US" sz="1400" dirty="0"/>
              <a:t>166-174. 	http://www.sas.upenn.edu/~duckwort/images/Duckworth%20and%20Quinn.pdf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</a:pPr>
            <a:r>
              <a:rPr lang="en-US" sz="1400" dirty="0"/>
              <a:t>Henry,  J. L. (2016). </a:t>
            </a:r>
            <a:r>
              <a:rPr lang="en-US" sz="1400" i="1" dirty="0"/>
              <a:t>The impact of utilizing strengths interventions to improve self-efficacy and academic outcome in low-income, first generation students </a:t>
            </a:r>
            <a:r>
              <a:rPr lang="en-US" sz="1400" dirty="0"/>
              <a:t>(Doctoral 	dissertation). Retrieved From ProQuest Dissertations &amp; Theses Global.  (Publication No. 10249369)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</a:pPr>
            <a:r>
              <a:rPr lang="en-US" sz="1400" dirty="0"/>
              <a:t>Hey, W.  T., Calderon, K. S., &amp; Carroll, H. (2006). Use of body-mind-spirit dimensions for the development of a wellness behaviors and characteristic 	inventory for college students. </a:t>
            </a:r>
            <a:r>
              <a:rPr lang="en-US" sz="1400" i="1" dirty="0"/>
              <a:t>Health Promotion Practice, 7</a:t>
            </a:r>
            <a:r>
              <a:rPr lang="en-US" sz="1400" dirty="0"/>
              <a:t>(1), 125-133.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</a:pPr>
            <a:r>
              <a:rPr lang="en-US" sz="1400" dirty="0"/>
              <a:t>Janke, K. K., Farris, K. B., Kelley, K.  A., Marshall, V. D., Plake, K. S., Scott, S.  A., … Yee, G. C. (2015). StrengthsFinder signature themes of talent in doctor of 	pharmacy students in five midwestern pharmacy schools.  </a:t>
            </a:r>
            <a:r>
              <a:rPr lang="en-US" sz="1400" i="1" dirty="0"/>
              <a:t>American Journal of Pharmaceutical Education, 79</a:t>
            </a:r>
            <a:r>
              <a:rPr lang="en-US" sz="1400" dirty="0"/>
              <a:t>(4),1-9. http://doi.org/10.5688/ajpe79449 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</a:pPr>
            <a:r>
              <a:rPr lang="en-US" sz="1400" dirty="0"/>
              <a:t>Krupat, E., Pelletier, S. R., &amp; Dienstag, J. L. (2017). Academic performance on first-year medical school exams: How well does it predict later performance on 	knowledge-based and clinical assessments? </a:t>
            </a:r>
            <a:r>
              <a:rPr lang="en-US" sz="1400" i="1" dirty="0"/>
              <a:t>Teaching and Learning in Medicine, 29</a:t>
            </a:r>
            <a:r>
              <a:rPr lang="en-US" sz="1400" dirty="0"/>
              <a:t>(2), 181-187. 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</a:pPr>
            <a:r>
              <a:rPr lang="en-US" sz="1400" dirty="0"/>
              <a:t>Leedy, P. D., &amp; Ormrod, J. E. (2016). </a:t>
            </a:r>
            <a:r>
              <a:rPr lang="en-US" sz="1400" i="1" dirty="0"/>
              <a:t>Practical research: Planning and design</a:t>
            </a:r>
            <a:r>
              <a:rPr lang="en-US" sz="1400" dirty="0"/>
              <a:t>(11th ed.). Boston, MA: Pearson.</a:t>
            </a:r>
          </a:p>
          <a:p>
            <a:pPr marL="306000" lvl="0" indent="-30600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  <a:buFont typeface="Wingdings 2" panose="05020102010507070707" pitchFamily="18" charset="2"/>
              <a:buChar char=""/>
            </a:pPr>
            <a:endParaRPr lang="en-US" sz="900" dirty="0">
              <a:solidFill>
                <a:srgbClr val="B2324B">
                  <a:lumMod val="50000"/>
                </a:srgb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0741" y="-106945"/>
            <a:ext cx="31341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000" dirty="0">
                <a:solidFill>
                  <a:srgbClr val="903163"/>
                </a:solidFill>
              </a:rPr>
              <a:t>REFERENCES</a:t>
            </a:r>
            <a:r>
              <a:rPr lang="en-US" dirty="0">
                <a:solidFill>
                  <a:srgbClr val="903163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3946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49BEE-9B73-0340-BA01-34929B946FFB}"/>
              </a:ext>
            </a:extLst>
          </p:cNvPr>
          <p:cNvSpPr txBox="1">
            <a:spLocks/>
          </p:cNvSpPr>
          <p:nvPr/>
        </p:nvSpPr>
        <p:spPr>
          <a:xfrm>
            <a:off x="313436" y="-90479"/>
            <a:ext cx="11102832" cy="78241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>
                <a:solidFill>
                  <a:schemeClr val="accent2"/>
                </a:solidFill>
              </a:rPr>
              <a:t>References</a:t>
            </a:r>
            <a:r>
              <a:rPr lang="en-US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371801" y="775062"/>
            <a:ext cx="11607865" cy="4275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</a:pPr>
            <a:r>
              <a:rPr lang="en-US" sz="1400" dirty="0"/>
              <a:t>O'Keeffe, P.  (2013).  A sense of belonging: Improving student retention, </a:t>
            </a:r>
            <a:r>
              <a:rPr lang="en-US" sz="1400" i="1" dirty="0"/>
              <a:t>College Student Journal, 47</a:t>
            </a:r>
            <a:r>
              <a:rPr lang="en-US" sz="1400" dirty="0"/>
              <a:t>(4), 605-613.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</a:pPr>
            <a:r>
              <a:rPr lang="en-US" sz="1400" dirty="0"/>
              <a:t>Park, K. H., Kim, D., Kim, S. K., Yi, Y. H., Jeong, J. H., Chae, J., … Roh, H. (2015). The relationships between empathy, stress and social support among medical 	students. International </a:t>
            </a:r>
            <a:r>
              <a:rPr lang="en-US" sz="1400" i="1" dirty="0"/>
              <a:t>Journal of Medical Education, 6, </a:t>
            </a:r>
            <a:r>
              <a:rPr lang="en-US" sz="1400" dirty="0"/>
              <a:t>103-108. http://doi.org/10.5116/ijme.55e6.0d44 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</a:pPr>
            <a:r>
              <a:rPr lang="en-US" sz="1400" dirty="0"/>
              <a:t>Rath, T. (2007). </a:t>
            </a:r>
            <a:r>
              <a:rPr lang="en-US" sz="1400" i="1" dirty="0"/>
              <a:t>StrengthsFinder 2.0. </a:t>
            </a:r>
            <a:r>
              <a:rPr lang="en-US" sz="1400" dirty="0"/>
              <a:t>New York, NY: Gallup Press.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</a:pPr>
            <a:r>
              <a:rPr lang="en-US" sz="1400" dirty="0"/>
              <a:t>Reason, R. D. (2009). An examination of persistence research through the lens of a comprehensive conceptual framework. </a:t>
            </a:r>
            <a:r>
              <a:rPr lang="en-US" sz="1400" i="1" dirty="0"/>
              <a:t>Journal of College Student 	Development, 50</a:t>
            </a:r>
            <a:r>
              <a:rPr lang="en-US" sz="1400" dirty="0"/>
              <a:t>(6), 659-682.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</a:pPr>
            <a:r>
              <a:rPr lang="en-US" sz="1400" dirty="0"/>
              <a:t>Salkind, N. J. (2017). </a:t>
            </a:r>
            <a:r>
              <a:rPr lang="en-US" sz="1400" i="1" dirty="0"/>
              <a:t>Exploring research </a:t>
            </a:r>
            <a:r>
              <a:rPr lang="en-US" sz="1400" dirty="0"/>
              <a:t>(9th ed.). Boston, MA: Pearson.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</a:pPr>
            <a:r>
              <a:rPr lang="en-US" sz="1400" dirty="0"/>
              <a:t>Soria, K. M., Laumer, N. L., Morrow, D. J., &amp; Marttinen, G. (2017). Strengths-based advising approaches: Benefits for first-year undergraduates. </a:t>
            </a:r>
            <a:r>
              <a:rPr lang="en-US" sz="1400" i="1" dirty="0"/>
              <a:t>NACADA	 	Journal, 37</a:t>
            </a:r>
            <a:r>
              <a:rPr lang="en-US" sz="1400" dirty="0"/>
              <a:t>(2), 55-65. https://doi.org/10.12930/NACADA-16-010 </a:t>
            </a:r>
          </a:p>
          <a:p>
            <a:pPr lvl="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</a:pPr>
            <a:r>
              <a:rPr lang="en-US" sz="1400" dirty="0"/>
              <a:t>Tinto, V. (2010). From theory to action: Exploring the institutional conditions for student retention. In J. Smart (Ed.), </a:t>
            </a:r>
            <a:r>
              <a:rPr lang="en-US" sz="1400" i="1" dirty="0"/>
              <a:t>Higher education: Handbook of theory and 	research </a:t>
            </a:r>
            <a:r>
              <a:rPr lang="en-US" sz="1400" dirty="0"/>
              <a:t>(Vol. 25., pp. 51-89). doi: 10.1007/978-90-481-8598-6_2 (Original work published 2010)</a:t>
            </a:r>
          </a:p>
          <a:p>
            <a:pPr lvl="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</a:pPr>
            <a:r>
              <a:rPr lang="en-US" sz="1400" dirty="0"/>
              <a:t>Vyas, K. S., Stratton, T. D., &amp; Soares, N. S. (2017). Sources of medical student stress. </a:t>
            </a:r>
            <a:r>
              <a:rPr lang="en-US" sz="1400" i="1" dirty="0"/>
              <a:t>Education for Health, 30</a:t>
            </a:r>
            <a:r>
              <a:rPr lang="en-US" sz="1400" dirty="0"/>
              <a:t>(3), 232-235. http://doi.org/10.4103/efh.Efh_54_16 </a:t>
            </a:r>
          </a:p>
          <a:p>
            <a:pPr lvl="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</a:pPr>
            <a:r>
              <a:rPr lang="en-US" sz="1400" dirty="0"/>
              <a:t>Yockey, R. D. (2016). </a:t>
            </a:r>
            <a:r>
              <a:rPr lang="en-US" sz="1400" i="1" dirty="0"/>
              <a:t>SPSS demystified: A simple guide and reference. </a:t>
            </a:r>
            <a:r>
              <a:rPr lang="en-US" sz="1400" dirty="0"/>
              <a:t>New York, NY: Routledge.</a:t>
            </a:r>
          </a:p>
          <a:p>
            <a:pPr lvl="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</a:pPr>
            <a:r>
              <a:rPr lang="en-US" sz="1400" dirty="0"/>
              <a:t>Zheng, B., Ward, A., &amp; Stanulis, R. (2020). Self-regulated learning in a competency-based and flipped learning environment: Learning strategies across 	achievement levels and years. </a:t>
            </a:r>
            <a:r>
              <a:rPr lang="en-US" sz="1400" i="1" dirty="0"/>
              <a:t>Medical Education Online, 25</a:t>
            </a:r>
            <a:r>
              <a:rPr lang="en-US" sz="1400" dirty="0"/>
              <a:t>(1), 1686949.</a:t>
            </a:r>
          </a:p>
        </p:txBody>
      </p:sp>
    </p:spTree>
    <p:extLst>
      <p:ext uri="{BB962C8B-B14F-4D97-AF65-F5344CB8AC3E}">
        <p14:creationId xmlns:p14="http://schemas.microsoft.com/office/powerpoint/2010/main" val="4129925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8069D-3652-ED49-9DBE-33F0CE59B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60134"/>
            <a:ext cx="11029616" cy="10138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problem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438BDB2-F2C7-4D44-A633-56528CA60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8763041"/>
              </p:ext>
            </p:extLst>
          </p:nvPr>
        </p:nvGraphicFramePr>
        <p:xfrm>
          <a:off x="-74645" y="2567704"/>
          <a:ext cx="12192000" cy="3842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01171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chemeClr val="accent1">
                <a:lumMod val="5000"/>
                <a:lumOff val="95000"/>
              </a:schemeClr>
            </a:gs>
            <a:gs pos="9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75B9BD7-046F-8E45-B0FD-56352B81C0E2}"/>
              </a:ext>
            </a:extLst>
          </p:cNvPr>
          <p:cNvSpPr txBox="1">
            <a:spLocks/>
          </p:cNvSpPr>
          <p:nvPr/>
        </p:nvSpPr>
        <p:spPr>
          <a:xfrm>
            <a:off x="452284" y="770298"/>
            <a:ext cx="3967169" cy="1013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fontAlgn="auto"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i="0" u="none" strike="noStrik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</a:t>
            </a:r>
            <a:r>
              <a:rPr kumimoji="0" lang="en-US" sz="4000" i="0" u="none" strike="noStrik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PURPOSE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C3812F2-5DE4-3248-AC16-DCA3EEED8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387" y="2254102"/>
            <a:ext cx="4947221" cy="3650344"/>
          </a:xfrm>
          <a:solidFill>
            <a:schemeClr val="accent2">
              <a:lumMod val="5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To measure the impact of training first-year medical students on results of a strengths-based assessment, in order to understand the relevance to self-efficacy and persistence at a large medical school in the Midwest.</a:t>
            </a:r>
            <a:endParaRPr lang="en-US" sz="2400" dirty="0">
              <a:solidFill>
                <a:srgbClr val="FFFFFF"/>
              </a:solidFill>
              <a:effectLst/>
            </a:endParaRP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456CD169-D654-4CFB-BF7E-2C4469C6CE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471493" y="1578930"/>
            <a:ext cx="4945656" cy="3709242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CF7D439-4BDF-AC47-8AAF-872F4BE3E4E5}"/>
              </a:ext>
            </a:extLst>
          </p:cNvPr>
          <p:cNvSpPr txBox="1">
            <a:spLocks/>
          </p:cNvSpPr>
          <p:nvPr/>
        </p:nvSpPr>
        <p:spPr>
          <a:xfrm>
            <a:off x="5155905" y="310896"/>
            <a:ext cx="6108179" cy="60635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4572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Clr>
                <a:srgbClr val="903163"/>
              </a:buClr>
              <a:buSzPct val="92000"/>
              <a:buFont typeface="Wingdings 2" panose="05020102010507070707" pitchFamily="18" charset="2"/>
              <a:buChar char=""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3D3D3D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7946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8069D-3652-ED49-9DBE-33F0CE59B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Literature review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438BDB2-F2C7-4D44-A633-56528CA60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9084472"/>
              </p:ext>
            </p:extLst>
          </p:nvPr>
        </p:nvGraphicFramePr>
        <p:xfrm>
          <a:off x="400838" y="2659225"/>
          <a:ext cx="11390324" cy="38068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63825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prstClr val="white"/>
                </a:solidFill>
              </a:rPr>
              <a:t>Literature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338" y="1922074"/>
            <a:ext cx="11467323" cy="4707310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2400" dirty="0">
                <a:solidFill>
                  <a:prstClr val="black"/>
                </a:solidFill>
                <a:cs typeface="Calibri" panose="020F0502020204030204" pitchFamily="34" charset="0"/>
              </a:rPr>
              <a:t>Self-Efficacy </a:t>
            </a:r>
            <a:r>
              <a:rPr lang="en-US" sz="1400" dirty="0">
                <a:solidFill>
                  <a:prstClr val="black"/>
                </a:solidFill>
                <a:cs typeface="Calibri" panose="020F0502020204030204" pitchFamily="34" charset="0"/>
              </a:rPr>
              <a:t>(Bandura, 2012)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2400" dirty="0">
                <a:solidFill>
                  <a:prstClr val="black"/>
                </a:solidFill>
                <a:cs typeface="Calibri" panose="020F0502020204030204" pitchFamily="34" charset="0"/>
              </a:rPr>
              <a:t>		</a:t>
            </a:r>
            <a:r>
              <a:rPr lang="en-US" sz="2200" dirty="0">
                <a:solidFill>
                  <a:prstClr val="black"/>
                </a:solidFill>
                <a:cs typeface="Calibri" panose="020F0502020204030204" pitchFamily="34" charset="0"/>
              </a:rPr>
              <a:t>▪ Increase confidence and self-awareness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en-US" sz="2200" dirty="0">
                <a:solidFill>
                  <a:prstClr val="black"/>
                </a:solidFill>
                <a:cs typeface="Calibri" panose="020F0502020204030204" pitchFamily="34" charset="0"/>
              </a:rPr>
              <a:t>		▪ Increased positive patient care experiences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Calibri" panose="020F0502020204030204" pitchFamily="34" charset="0"/>
              </a:rPr>
              <a:t>(Janke et al., 2015)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US" sz="2400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2400" dirty="0">
                <a:solidFill>
                  <a:prstClr val="black"/>
                </a:solidFill>
                <a:cs typeface="Calibri" panose="020F0502020204030204" pitchFamily="34" charset="0"/>
              </a:rPr>
              <a:t>Advising and Coaching</a:t>
            </a:r>
            <a:endParaRPr lang="en-US" sz="24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>
                <a:solidFill>
                  <a:prstClr val="black"/>
                </a:solidFill>
                <a:cs typeface="Calibri" panose="020F0502020204030204" pitchFamily="34" charset="0"/>
              </a:rPr>
              <a:t>		</a:t>
            </a:r>
            <a:r>
              <a:rPr lang="en-US" sz="2200" dirty="0">
                <a:solidFill>
                  <a:schemeClr val="accent2"/>
                </a:solidFill>
                <a:cs typeface="Calibri" panose="020F0502020204030204" pitchFamily="34" charset="0"/>
              </a:rPr>
              <a:t>▪</a:t>
            </a:r>
            <a:r>
              <a:rPr lang="en-US" sz="2200" dirty="0">
                <a:solidFill>
                  <a:prstClr val="black"/>
                </a:solidFill>
                <a:cs typeface="Calibri" panose="020F0502020204030204" pitchFamily="34" charset="0"/>
              </a:rPr>
              <a:t> Embed strengths-based practice into advising </a:t>
            </a:r>
            <a:r>
              <a:rPr lang="en-US" sz="1400" dirty="0">
                <a:solidFill>
                  <a:prstClr val="black"/>
                </a:solidFill>
              </a:rPr>
              <a:t>(Soria et al., 2017) </a:t>
            </a:r>
            <a:r>
              <a:rPr lang="en-US" sz="1600" dirty="0">
                <a:solidFill>
                  <a:prstClr val="black"/>
                </a:solidFill>
                <a:cs typeface="Calibri" panose="020F0502020204030204" pitchFamily="34" charset="0"/>
              </a:rPr>
              <a:t>	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2400" dirty="0">
                <a:solidFill>
                  <a:prstClr val="black"/>
                </a:solidFill>
                <a:cs typeface="Calibri" panose="020F0502020204030204" pitchFamily="34" charset="0"/>
              </a:rPr>
              <a:t>		</a:t>
            </a:r>
            <a:r>
              <a:rPr lang="en-US" sz="2200" dirty="0">
                <a:solidFill>
                  <a:schemeClr val="accent2"/>
                </a:solidFill>
                <a:cs typeface="Calibri" panose="020F0502020204030204" pitchFamily="34" charset="0"/>
              </a:rPr>
              <a:t>▪</a:t>
            </a:r>
            <a:r>
              <a:rPr lang="en-US" sz="2200" dirty="0">
                <a:solidFill>
                  <a:prstClr val="black"/>
                </a:solidFill>
                <a:cs typeface="Calibri" panose="020F0502020204030204" pitchFamily="34" charset="0"/>
              </a:rPr>
              <a:t> Coaching with empathy supports professional growth </a:t>
            </a:r>
            <a:r>
              <a:rPr lang="en-US" sz="1400" dirty="0">
                <a:solidFill>
                  <a:prstClr val="black"/>
                </a:solidFill>
              </a:rPr>
              <a:t>(Boyatzis &amp; Jack, 2018)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US" sz="2400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2400" dirty="0">
                <a:solidFill>
                  <a:schemeClr val="tx1"/>
                </a:solidFill>
                <a:cs typeface="Calibri" panose="020F0502020204030204" pitchFamily="34" charset="0"/>
              </a:rPr>
              <a:t>Student Wellness</a:t>
            </a:r>
          </a:p>
          <a:p>
            <a:pPr marL="0" lvl="0" indent="0">
              <a:buNone/>
            </a:pPr>
            <a:r>
              <a:rPr lang="en-US" sz="2000" dirty="0">
                <a:solidFill>
                  <a:schemeClr val="tx1"/>
                </a:solidFill>
                <a:cs typeface="Calibri" panose="020F0502020204030204" pitchFamily="34" charset="0"/>
              </a:rPr>
              <a:t>		▪ </a:t>
            </a:r>
            <a:r>
              <a:rPr lang="en-US" sz="2200" b="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Inc</a:t>
            </a:r>
            <a:r>
              <a:rPr lang="en-US" sz="2200" b="0" dirty="0">
                <a:solidFill>
                  <a:schemeClr val="tx1"/>
                </a:solidFill>
                <a:latin typeface="+mn-lt"/>
              </a:rPr>
              <a:t>orporate wellness and resilience programs </a:t>
            </a:r>
            <a:r>
              <a:rPr lang="en-US" sz="1400" b="0" dirty="0">
                <a:solidFill>
                  <a:schemeClr val="tx1"/>
                </a:solidFill>
                <a:latin typeface="+mn-lt"/>
              </a:rPr>
              <a:t>(O’Keeffe, 2013) 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US" sz="1400" b="0" dirty="0">
              <a:solidFill>
                <a:schemeClr val="tx1"/>
              </a:solidFill>
              <a:latin typeface="+mn-lt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US" sz="2400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541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chemeClr val="accent1">
                <a:lumMod val="5000"/>
                <a:lumOff val="95000"/>
              </a:schemeClr>
            </a:gs>
            <a:gs pos="9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E1C77-8C72-3F4E-A09B-C6C8AF9A4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5264487"/>
            <a:ext cx="11029616" cy="718870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EFF"/>
                </a:solidFill>
              </a:rPr>
              <a:t>Significance of the study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814999B-5AFC-4BA3-B92E-703205D9B3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4043948"/>
              </p:ext>
            </p:extLst>
          </p:nvPr>
        </p:nvGraphicFramePr>
        <p:xfrm>
          <a:off x="457200" y="858445"/>
          <a:ext cx="11091863" cy="4406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75923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chemeClr val="accent1">
                <a:lumMod val="5000"/>
                <a:lumOff val="95000"/>
              </a:schemeClr>
            </a:gs>
            <a:gs pos="9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75B9BD7-046F-8E45-B0FD-56352B81C0E2}"/>
              </a:ext>
            </a:extLst>
          </p:cNvPr>
          <p:cNvSpPr txBox="1">
            <a:spLocks/>
          </p:cNvSpPr>
          <p:nvPr/>
        </p:nvSpPr>
        <p:spPr>
          <a:xfrm>
            <a:off x="581192" y="702156"/>
            <a:ext cx="11029616" cy="1013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Aft>
                <a:spcPts val="600"/>
              </a:spcAft>
            </a:pPr>
            <a:r>
              <a:rPr lang="en-US" sz="4000" dirty="0"/>
              <a:t>Design 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CF7D439-4BDF-AC47-8AAF-872F4BE3E4E5}"/>
              </a:ext>
            </a:extLst>
          </p:cNvPr>
          <p:cNvSpPr txBox="1">
            <a:spLocks/>
          </p:cNvSpPr>
          <p:nvPr/>
        </p:nvSpPr>
        <p:spPr>
          <a:xfrm>
            <a:off x="581192" y="2180496"/>
            <a:ext cx="7225075" cy="43500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dirty="0"/>
              <a:t>Quantitative</a:t>
            </a:r>
            <a:r>
              <a:rPr lang="en-US" sz="2600" dirty="0"/>
              <a:t> </a:t>
            </a:r>
            <a:r>
              <a:rPr lang="en-US" sz="1400" dirty="0"/>
              <a:t>(Leedy &amp; Ormrod, 2016)</a:t>
            </a:r>
          </a:p>
          <a:p>
            <a:pPr lvl="1"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200" dirty="0"/>
              <a:t>Random assignment experiment </a:t>
            </a:r>
            <a:r>
              <a:rPr lang="en-US" sz="1400" dirty="0"/>
              <a:t>(Salkind, 2017)</a:t>
            </a:r>
          </a:p>
          <a:p>
            <a:pPr lvl="1"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200" dirty="0"/>
              <a:t>Utilized </a:t>
            </a:r>
            <a:r>
              <a:rPr lang="en-US" sz="2200" i="1" dirty="0"/>
              <a:t>t</a:t>
            </a:r>
            <a:r>
              <a:rPr lang="en-US" sz="2200" dirty="0"/>
              <a:t>-test </a:t>
            </a:r>
            <a:r>
              <a:rPr lang="en-US" sz="1400" dirty="0"/>
              <a:t>(Yockey, 2016)</a:t>
            </a:r>
          </a:p>
          <a:p>
            <a:pPr lvl="1"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200" dirty="0"/>
              <a:t>Electronic survey </a:t>
            </a:r>
          </a:p>
          <a:p>
            <a:pPr lvl="2"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000" dirty="0"/>
              <a:t>Two established instruments</a:t>
            </a:r>
          </a:p>
          <a:p>
            <a:pPr lvl="1"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200" dirty="0"/>
              <a:t>Posttest</a:t>
            </a:r>
          </a:p>
          <a:p>
            <a:pPr lvl="2"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000" dirty="0"/>
              <a:t>Electronic survey</a:t>
            </a:r>
          </a:p>
          <a:p>
            <a:pPr lvl="3"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1800" dirty="0"/>
              <a:t>Two established instruments</a:t>
            </a:r>
          </a:p>
          <a:p>
            <a:pPr lvl="3"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1800" dirty="0"/>
              <a:t>Four open response questions</a:t>
            </a:r>
          </a:p>
          <a:p>
            <a:pPr marL="457200" lvl="1" indent="0"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1" name="Picture 20" descr="A computer sitting on a table&#10;&#10;Description automatically generated">
            <a:extLst>
              <a:ext uri="{FF2B5EF4-FFF2-40B4-BE49-F238E27FC236}">
                <a16:creationId xmlns:a16="http://schemas.microsoft.com/office/drawing/2014/main" id="{E414A0FF-E81E-8445-84DF-9D5600757E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22486" r="22935" b="1"/>
          <a:stretch/>
        </p:blipFill>
        <p:spPr>
          <a:xfrm>
            <a:off x="8051799" y="1871133"/>
            <a:ext cx="3683001" cy="450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208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chemeClr val="accent1">
                <a:lumMod val="5000"/>
                <a:lumOff val="95000"/>
              </a:schemeClr>
            </a:gs>
            <a:gs pos="9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8BB58-523C-C040-8E64-A5187A977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680936"/>
            <a:ext cx="11029616" cy="1035019"/>
          </a:xfrm>
        </p:spPr>
        <p:txBody>
          <a:bodyPr>
            <a:normAutofit/>
          </a:bodyPr>
          <a:lstStyle/>
          <a:p>
            <a:r>
              <a:rPr lang="en-US" sz="4000" dirty="0"/>
              <a:t>PARTICIPANTS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FF938F-278D-5744-B10E-28377BFA51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713" y="1950097"/>
            <a:ext cx="7427595" cy="4739952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sz="2400" dirty="0">
                <a:solidFill>
                  <a:schemeClr val="tx1"/>
                </a:solidFill>
              </a:rPr>
              <a:t>Pool of approximately 365 participants 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First-year medical students at Midwest University 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Demographics: </a:t>
            </a:r>
          </a:p>
          <a:p>
            <a:pPr lvl="2"/>
            <a:r>
              <a:rPr lang="en-US" sz="2000" dirty="0">
                <a:solidFill>
                  <a:schemeClr val="tx1"/>
                </a:solidFill>
              </a:rPr>
              <a:t>Experiment Group: 51% female, 49% male; (</a:t>
            </a:r>
            <a:r>
              <a:rPr lang="en-US" sz="2000" i="1" dirty="0">
                <a:solidFill>
                  <a:schemeClr val="tx1"/>
                </a:solidFill>
              </a:rPr>
              <a:t>n </a:t>
            </a:r>
            <a:r>
              <a:rPr lang="en-US" sz="2000" dirty="0">
                <a:solidFill>
                  <a:schemeClr val="tx1"/>
                </a:solidFill>
              </a:rPr>
              <a:t>= 57) </a:t>
            </a:r>
          </a:p>
          <a:p>
            <a:pPr lvl="3"/>
            <a:r>
              <a:rPr lang="en-US" sz="1600" dirty="0">
                <a:solidFill>
                  <a:schemeClr val="tx1"/>
                </a:solidFill>
              </a:rPr>
              <a:t>44% Caucasian (</a:t>
            </a:r>
            <a:r>
              <a:rPr lang="en-US" sz="1600" i="1" dirty="0">
                <a:solidFill>
                  <a:schemeClr val="tx1"/>
                </a:solidFill>
              </a:rPr>
              <a:t>n </a:t>
            </a:r>
            <a:r>
              <a:rPr lang="en-US" sz="1600" dirty="0">
                <a:solidFill>
                  <a:schemeClr val="tx1"/>
                </a:solidFill>
              </a:rPr>
              <a:t>= 25)</a:t>
            </a:r>
          </a:p>
          <a:p>
            <a:pPr lvl="3"/>
            <a:r>
              <a:rPr lang="en-US" sz="1600" dirty="0">
                <a:solidFill>
                  <a:schemeClr val="tx1"/>
                </a:solidFill>
              </a:rPr>
              <a:t>16% Black/African American (</a:t>
            </a:r>
            <a:r>
              <a:rPr lang="en-US" sz="1600" i="1" dirty="0">
                <a:solidFill>
                  <a:schemeClr val="tx1"/>
                </a:solidFill>
              </a:rPr>
              <a:t>n </a:t>
            </a:r>
            <a:r>
              <a:rPr lang="en-US" sz="1600" dirty="0">
                <a:solidFill>
                  <a:schemeClr val="tx1"/>
                </a:solidFill>
              </a:rPr>
              <a:t>= 9)</a:t>
            </a:r>
          </a:p>
          <a:p>
            <a:pPr lvl="3"/>
            <a:r>
              <a:rPr lang="en-US" sz="1600" dirty="0">
                <a:solidFill>
                  <a:schemeClr val="tx1"/>
                </a:solidFill>
              </a:rPr>
              <a:t>12% Asian American/Chinese (</a:t>
            </a:r>
            <a:r>
              <a:rPr lang="en-US" sz="1600" i="1" dirty="0">
                <a:solidFill>
                  <a:schemeClr val="tx1"/>
                </a:solidFill>
              </a:rPr>
              <a:t>n </a:t>
            </a:r>
            <a:r>
              <a:rPr lang="en-US" sz="1600" dirty="0">
                <a:solidFill>
                  <a:schemeClr val="tx1"/>
                </a:solidFill>
              </a:rPr>
              <a:t>= 7)</a:t>
            </a:r>
          </a:p>
          <a:p>
            <a:pPr lvl="3"/>
            <a:r>
              <a:rPr lang="en-US" sz="1600" dirty="0">
                <a:solidFill>
                  <a:schemeClr val="tx1"/>
                </a:solidFill>
              </a:rPr>
              <a:t>5% Hispanic/Latino American (</a:t>
            </a:r>
            <a:r>
              <a:rPr lang="en-US" sz="1600" i="1" dirty="0">
                <a:solidFill>
                  <a:schemeClr val="tx1"/>
                </a:solidFill>
              </a:rPr>
              <a:t>n </a:t>
            </a:r>
            <a:r>
              <a:rPr lang="en-US" sz="1600" dirty="0">
                <a:solidFill>
                  <a:schemeClr val="tx1"/>
                </a:solidFill>
              </a:rPr>
              <a:t>= 3)</a:t>
            </a:r>
          </a:p>
          <a:p>
            <a:pPr lvl="3"/>
            <a:r>
              <a:rPr lang="en-US" sz="1600" dirty="0">
                <a:solidFill>
                  <a:schemeClr val="tx1"/>
                </a:solidFill>
              </a:rPr>
              <a:t>23% Other/Self-Describe (</a:t>
            </a:r>
            <a:r>
              <a:rPr lang="en-US" sz="1600" i="1" dirty="0">
                <a:solidFill>
                  <a:schemeClr val="tx1"/>
                </a:solidFill>
              </a:rPr>
              <a:t>n </a:t>
            </a:r>
            <a:r>
              <a:rPr lang="en-US" sz="1600" dirty="0">
                <a:solidFill>
                  <a:schemeClr val="tx1"/>
                </a:solidFill>
              </a:rPr>
              <a:t>= 13)</a:t>
            </a:r>
          </a:p>
          <a:p>
            <a:pPr lvl="2"/>
            <a:r>
              <a:rPr lang="en-US" sz="2000" dirty="0">
                <a:solidFill>
                  <a:schemeClr val="tx1"/>
                </a:solidFill>
              </a:rPr>
              <a:t>Control Group: 53% female, 47% male; (</a:t>
            </a:r>
            <a:r>
              <a:rPr lang="en-US" sz="2000" i="1" dirty="0">
                <a:solidFill>
                  <a:schemeClr val="tx1"/>
                </a:solidFill>
              </a:rPr>
              <a:t>n </a:t>
            </a:r>
            <a:r>
              <a:rPr lang="en-US" sz="2000" dirty="0">
                <a:solidFill>
                  <a:schemeClr val="tx1"/>
                </a:solidFill>
              </a:rPr>
              <a:t>= 30)</a:t>
            </a:r>
          </a:p>
          <a:p>
            <a:pPr lvl="3"/>
            <a:r>
              <a:rPr lang="en-US" sz="1600" dirty="0">
                <a:solidFill>
                  <a:schemeClr val="tx1"/>
                </a:solidFill>
              </a:rPr>
              <a:t>63% Caucasian (</a:t>
            </a:r>
            <a:r>
              <a:rPr lang="en-US" sz="1600" i="1" dirty="0">
                <a:solidFill>
                  <a:schemeClr val="tx1"/>
                </a:solidFill>
              </a:rPr>
              <a:t>n </a:t>
            </a:r>
            <a:r>
              <a:rPr lang="en-US" sz="1600" dirty="0">
                <a:solidFill>
                  <a:schemeClr val="tx1"/>
                </a:solidFill>
              </a:rPr>
              <a:t>= 19)</a:t>
            </a:r>
          </a:p>
          <a:p>
            <a:pPr lvl="3"/>
            <a:r>
              <a:rPr lang="en-US" sz="1600" dirty="0">
                <a:solidFill>
                  <a:schemeClr val="tx1"/>
                </a:solidFill>
              </a:rPr>
              <a:t>7% Black/African American (</a:t>
            </a:r>
            <a:r>
              <a:rPr lang="en-US" sz="1600" i="1" dirty="0">
                <a:solidFill>
                  <a:schemeClr val="tx1"/>
                </a:solidFill>
              </a:rPr>
              <a:t>n </a:t>
            </a:r>
            <a:r>
              <a:rPr lang="en-US" sz="1600" dirty="0">
                <a:solidFill>
                  <a:schemeClr val="tx1"/>
                </a:solidFill>
              </a:rPr>
              <a:t>= 2) </a:t>
            </a:r>
          </a:p>
          <a:p>
            <a:pPr lvl="3"/>
            <a:r>
              <a:rPr lang="en-US" sz="1600" dirty="0">
                <a:solidFill>
                  <a:schemeClr val="tx1"/>
                </a:solidFill>
              </a:rPr>
              <a:t>10% Asian American/Chinese (</a:t>
            </a:r>
            <a:r>
              <a:rPr lang="en-US" sz="1600" i="1" dirty="0">
                <a:solidFill>
                  <a:schemeClr val="tx1"/>
                </a:solidFill>
              </a:rPr>
              <a:t>n </a:t>
            </a:r>
            <a:r>
              <a:rPr lang="en-US" sz="1600" dirty="0">
                <a:solidFill>
                  <a:schemeClr val="tx1"/>
                </a:solidFill>
              </a:rPr>
              <a:t>= 3)</a:t>
            </a:r>
          </a:p>
          <a:p>
            <a:pPr lvl="3"/>
            <a:r>
              <a:rPr lang="en-US" sz="1600" dirty="0">
                <a:solidFill>
                  <a:schemeClr val="tx1"/>
                </a:solidFill>
              </a:rPr>
              <a:t>3% Hispanic/Latino American (</a:t>
            </a:r>
            <a:r>
              <a:rPr lang="en-US" sz="1600" i="1" dirty="0">
                <a:solidFill>
                  <a:schemeClr val="tx1"/>
                </a:solidFill>
              </a:rPr>
              <a:t>n </a:t>
            </a:r>
            <a:r>
              <a:rPr lang="en-US" sz="1600" dirty="0">
                <a:solidFill>
                  <a:schemeClr val="tx1"/>
                </a:solidFill>
              </a:rPr>
              <a:t>= 1)</a:t>
            </a:r>
          </a:p>
          <a:p>
            <a:pPr lvl="3"/>
            <a:r>
              <a:rPr lang="en-US" sz="1600" dirty="0">
                <a:solidFill>
                  <a:schemeClr val="tx1"/>
                </a:solidFill>
              </a:rPr>
              <a:t>17% Other/Self-Describe (</a:t>
            </a:r>
            <a:r>
              <a:rPr lang="en-US" sz="1600" i="1" dirty="0">
                <a:solidFill>
                  <a:schemeClr val="tx1"/>
                </a:solidFill>
              </a:rPr>
              <a:t>n </a:t>
            </a:r>
            <a:r>
              <a:rPr lang="en-US" sz="1600" dirty="0">
                <a:solidFill>
                  <a:schemeClr val="tx1"/>
                </a:solidFill>
              </a:rPr>
              <a:t>= 5)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2" name="Picture 11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30FD4C72-355D-364F-BCB5-8C463413B0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4580" r="1" b="1"/>
          <a:stretch/>
        </p:blipFill>
        <p:spPr>
          <a:xfrm>
            <a:off x="630849" y="2368941"/>
            <a:ext cx="3331551" cy="1788166"/>
          </a:xfrm>
          <a:prstGeom prst="rect">
            <a:avLst/>
          </a:prstGeom>
        </p:spPr>
      </p:pic>
      <p:pic>
        <p:nvPicPr>
          <p:cNvPr id="16" name="Picture 15" descr="A group of people sitting on a bench posing for the camera&#10;&#10;Description automatically generated">
            <a:extLst>
              <a:ext uri="{FF2B5EF4-FFF2-40B4-BE49-F238E27FC236}">
                <a16:creationId xmlns:a16="http://schemas.microsoft.com/office/drawing/2014/main" id="{1808E8B4-D62E-C04F-BF1B-4252FF6BACF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rcRect r="-2" b="21519"/>
          <a:stretch/>
        </p:blipFill>
        <p:spPr>
          <a:xfrm>
            <a:off x="630849" y="4249568"/>
            <a:ext cx="3331551" cy="178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11860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6296</TotalTime>
  <Words>2712</Words>
  <Application>Microsoft Office PowerPoint</Application>
  <PresentationFormat>Widescreen</PresentationFormat>
  <Paragraphs>340</Paragraphs>
  <Slides>23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Copperplate Gothic Bold</vt:lpstr>
      <vt:lpstr>Gill Sans MT</vt:lpstr>
      <vt:lpstr>Times New Roman</vt:lpstr>
      <vt:lpstr>Wingdings 2</vt:lpstr>
      <vt:lpstr>Dividend</vt:lpstr>
      <vt:lpstr>PowerPoint Presentation</vt:lpstr>
      <vt:lpstr>BACKGROUND</vt:lpstr>
      <vt:lpstr>problem</vt:lpstr>
      <vt:lpstr>PowerPoint Presentation</vt:lpstr>
      <vt:lpstr>Literature review</vt:lpstr>
      <vt:lpstr>Literature review</vt:lpstr>
      <vt:lpstr>Significance of the study</vt:lpstr>
      <vt:lpstr>PowerPoint Presentation</vt:lpstr>
      <vt:lpstr>PARTICIPANTS</vt:lpstr>
      <vt:lpstr>PowerPoint Presentation</vt:lpstr>
      <vt:lpstr>instruments</vt:lpstr>
      <vt:lpstr>PROCEDURE</vt:lpstr>
      <vt:lpstr>Research Question one</vt:lpstr>
      <vt:lpstr>Findings question one</vt:lpstr>
      <vt:lpstr>Research Question two &amp; Three</vt:lpstr>
      <vt:lpstr>Findings question two      Question three</vt:lpstr>
      <vt:lpstr>Findings  question three (subscale)</vt:lpstr>
      <vt:lpstr>Conclusion</vt:lpstr>
      <vt:lpstr>IMPLICATIONS</vt:lpstr>
      <vt:lpstr>LIMITATIONS</vt:lpstr>
      <vt:lpstr>RECOMMENDATIONS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Effects of  strengths-based interventions on first-year  medical students</dc:title>
  <dc:creator>Linnette White</dc:creator>
  <cp:lastModifiedBy>Kelly Brown</cp:lastModifiedBy>
  <cp:revision>422</cp:revision>
  <cp:lastPrinted>2021-03-17T14:47:42Z</cp:lastPrinted>
  <dcterms:created xsi:type="dcterms:W3CDTF">2019-04-14T12:19:50Z</dcterms:created>
  <dcterms:modified xsi:type="dcterms:W3CDTF">2021-03-17T14:56:22Z</dcterms:modified>
</cp:coreProperties>
</file>