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3"/>
  </p:notesMasterIdLst>
  <p:handoutMasterIdLst>
    <p:handoutMasterId r:id="rId4"/>
  </p:handoutMasterIdLst>
  <p:sldIdLst>
    <p:sldId id="259" r:id="rId2"/>
  </p:sldIdLst>
  <p:sldSz cx="43891200" cy="32918400"/>
  <p:notesSz cx="36722050" cy="32099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17" userDrawn="1">
          <p15:clr>
            <a:srgbClr val="A4A3A4"/>
          </p15:clr>
        </p15:guide>
        <p15:guide id="2" orient="horz" pos="19632" userDrawn="1">
          <p15:clr>
            <a:srgbClr val="A4A3A4"/>
          </p15:clr>
        </p15:guide>
        <p15:guide id="3" orient="horz" pos="3729" userDrawn="1">
          <p15:clr>
            <a:srgbClr val="A4A3A4"/>
          </p15:clr>
        </p15:guide>
        <p15:guide id="4" orient="horz" pos="2128" userDrawn="1">
          <p15:clr>
            <a:srgbClr val="A4A3A4"/>
          </p15:clr>
        </p15:guide>
        <p15:guide id="5" pos="6376" userDrawn="1">
          <p15:clr>
            <a:srgbClr val="A4A3A4"/>
          </p15:clr>
        </p15:guide>
        <p15:guide id="6" pos="7211" userDrawn="1">
          <p15:clr>
            <a:srgbClr val="A4A3A4"/>
          </p15:clr>
        </p15:guide>
        <p15:guide id="7" pos="13125" userDrawn="1">
          <p15:clr>
            <a:srgbClr val="A4A3A4"/>
          </p15:clr>
        </p15:guide>
        <p15:guide id="8" pos="21031" userDrawn="1">
          <p15:clr>
            <a:srgbClr val="A4A3A4"/>
          </p15:clr>
        </p15:guide>
        <p15:guide id="9" pos="987" userDrawn="1">
          <p15:clr>
            <a:srgbClr val="A4A3A4"/>
          </p15:clr>
        </p15:guide>
        <p15:guide id="10" pos="13997" userDrawn="1">
          <p15:clr>
            <a:srgbClr val="A4A3A4"/>
          </p15:clr>
        </p15:guide>
        <p15:guide id="11" pos="20197" userDrawn="1">
          <p15:clr>
            <a:srgbClr val="A4A3A4"/>
          </p15:clr>
        </p15:guide>
        <p15:guide id="12" pos="2646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na Munnich" initials="BM" lastIdx="1" clrIdx="0">
    <p:extLst>
      <p:ext uri="{19B8F6BF-5375-455C-9EA6-DF929625EA0E}">
        <p15:presenceInfo xmlns:p15="http://schemas.microsoft.com/office/powerpoint/2012/main" userId="Brianna Munnic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90EA"/>
    <a:srgbClr val="A58DEA"/>
    <a:srgbClr val="FFCC00"/>
    <a:srgbClr val="FF9900"/>
    <a:srgbClr val="FDBD1F"/>
    <a:srgbClr val="000000"/>
    <a:srgbClr val="FF9933"/>
    <a:srgbClr val="0000FF"/>
    <a:srgbClr val="FFFF66"/>
    <a:srgbClr val="FFFF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60" autoAdjust="0"/>
    <p:restoredTop sz="94660"/>
  </p:normalViewPr>
  <p:slideViewPr>
    <p:cSldViewPr snapToGrid="0">
      <p:cViewPr>
        <p:scale>
          <a:sx n="23" d="100"/>
          <a:sy n="23" d="100"/>
        </p:scale>
        <p:origin x="1264" y="280"/>
      </p:cViewPr>
      <p:guideLst>
        <p:guide orient="horz" pos="717"/>
        <p:guide orient="horz" pos="19632"/>
        <p:guide orient="horz" pos="3729"/>
        <p:guide orient="horz" pos="2128"/>
        <p:guide pos="6376"/>
        <p:guide pos="7211"/>
        <p:guide pos="13125"/>
        <p:guide pos="21031"/>
        <p:guide pos="987"/>
        <p:guide pos="13997"/>
        <p:guide pos="20197"/>
        <p:guide pos="2646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https://olivetnazarene1-my.sharepoint.com/personal/lrkee_olivet_edu/Documents/Research.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https://olivetnazarene1-my.sharepoint.com/personal/lrkee_olivet_edu/Documents/Research.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https://olivetnazarene1-my.sharepoint.com/personal/lrkee_olivet_edu/Documents/Research.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sz="2800" baseline="0">
                <a:latin typeface="Baskerville Old Face" panose="02020602080505020303" pitchFamily="18" charset="77"/>
              </a:defRPr>
            </a:pPr>
            <a:r>
              <a:rPr lang="en-US" sz="2800" baseline="0" dirty="0">
                <a:latin typeface="Baskerville Old Face" panose="02020602080505020303" pitchFamily="18" charset="77"/>
              </a:rPr>
              <a:t>Cytotoxicity </a:t>
            </a:r>
            <a:r>
              <a:rPr lang="en-US" sz="2800" b="1" i="0" baseline="0" dirty="0">
                <a:latin typeface="Baskerville Old Face" panose="02020602080505020303" pitchFamily="18" charset="77"/>
              </a:rPr>
              <a:t>Assay</a:t>
            </a:r>
          </a:p>
        </c:rich>
      </c:tx>
      <c:layout>
        <c:manualLayout>
          <c:xMode val="edge"/>
          <c:yMode val="edge"/>
          <c:x val="0.40158876010819605"/>
          <c:y val="4.3314499565271516E-2"/>
        </c:manualLayout>
      </c:layout>
      <c:overlay val="0"/>
      <c:spPr>
        <a:noFill/>
        <a:ln>
          <a:noFill/>
        </a:ln>
        <a:effectLst/>
      </c:spPr>
    </c:title>
    <c:autoTitleDeleted val="0"/>
    <c:plotArea>
      <c:layout/>
      <c:scatterChart>
        <c:scatterStyle val="lineMarker"/>
        <c:varyColors val="0"/>
        <c:ser>
          <c:idx val="4"/>
          <c:order val="0"/>
          <c:tx>
            <c:strRef>
              <c:f>'Cytotoxicity Results'!$B$30</c:f>
              <c:strCache>
                <c:ptCount val="1"/>
                <c:pt idx="0">
                  <c:v>Average Cytotoxicity (%)</c:v>
                </c:pt>
              </c:strCache>
            </c:strRef>
          </c:tx>
          <c:spPr>
            <a:ln w="19050">
              <a:noFill/>
            </a:ln>
          </c:spP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ln>
                <a:noFill/>
              </a:ln>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0-EFEC-894F-8419-2E5C35FFACAE}"/>
            </c:ext>
          </c:extLst>
        </c:ser>
        <c:ser>
          <c:idx val="5"/>
          <c:order val="1"/>
          <c:tx>
            <c:strRef>
              <c:f>'Cytotoxicity Results'!$B$30</c:f>
              <c:strCache>
                <c:ptCount val="1"/>
                <c:pt idx="0">
                  <c:v>Average Cytotoxicity (%)</c:v>
                </c:pt>
              </c:strCache>
            </c:strRef>
          </c:tx>
          <c:spPr>
            <a:ln w="19050" cap="rnd">
              <a:noFill/>
              <a:round/>
            </a:ln>
            <a:effectLst/>
          </c:spP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noFill/>
              <a:ln w="9525" cap="flat" cmpd="sng" algn="ctr">
                <a:noFill/>
                <a:round/>
              </a:ln>
              <a:effectLst/>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spPr>
              <a:noFill/>
              <a:ln w="9525" cap="flat" cmpd="sng" algn="ctr">
                <a:solidFill>
                  <a:schemeClr val="tx1">
                    <a:lumMod val="65000"/>
                    <a:lumOff val="35000"/>
                  </a:schemeClr>
                </a:solidFill>
                <a:round/>
              </a:ln>
              <a:effectLst/>
            </c:spPr>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1-EFEC-894F-8419-2E5C35FFACAE}"/>
            </c:ext>
          </c:extLst>
        </c:ser>
        <c:ser>
          <c:idx val="6"/>
          <c:order val="2"/>
          <c:tx>
            <c:strRef>
              <c:f>'Cytotoxicity Results'!$B$30</c:f>
              <c:strCache>
                <c:ptCount val="1"/>
                <c:pt idx="0">
                  <c:v>Average Cytotoxicity (%)</c:v>
                </c:pt>
              </c:strCache>
            </c:strRef>
          </c:tx>
          <c:spPr>
            <a:ln w="19050">
              <a:noFill/>
            </a:ln>
          </c:spP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ln>
                <a:noFill/>
              </a:ln>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2-EFEC-894F-8419-2E5C35FFACAE}"/>
            </c:ext>
          </c:extLst>
        </c:ser>
        <c:ser>
          <c:idx val="7"/>
          <c:order val="3"/>
          <c:tx>
            <c:strRef>
              <c:f>'Cytotoxicity Results'!$B$30</c:f>
              <c:strCache>
                <c:ptCount val="1"/>
                <c:pt idx="0">
                  <c:v>Average Cytotoxicity (%)</c:v>
                </c:pt>
              </c:strCache>
            </c:strRef>
          </c:tx>
          <c:spPr>
            <a:ln w="19050" cap="rnd">
              <a:noFill/>
              <a:round/>
            </a:ln>
            <a:effectLst/>
          </c:spP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noFill/>
              <a:ln w="9525" cap="flat" cmpd="sng" algn="ctr">
                <a:noFill/>
                <a:round/>
              </a:ln>
              <a:effectLst/>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spPr>
              <a:noFill/>
              <a:ln w="9525" cap="flat" cmpd="sng" algn="ctr">
                <a:solidFill>
                  <a:schemeClr val="tx1">
                    <a:lumMod val="65000"/>
                    <a:lumOff val="35000"/>
                  </a:schemeClr>
                </a:solidFill>
                <a:round/>
              </a:ln>
              <a:effectLst/>
            </c:spPr>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3-EFEC-894F-8419-2E5C35FFACAE}"/>
            </c:ext>
          </c:extLst>
        </c:ser>
        <c:ser>
          <c:idx val="2"/>
          <c:order val="4"/>
          <c:tx>
            <c:strRef>
              <c:f>'Cytotoxicity Results'!$B$30</c:f>
              <c:strCache>
                <c:ptCount val="1"/>
                <c:pt idx="0">
                  <c:v>Average Cytotoxicity (%)</c:v>
                </c:pt>
              </c:strCache>
            </c:strRef>
          </c:tx>
          <c:spPr>
            <a:ln w="19050">
              <a:noFill/>
            </a:ln>
          </c:spP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ln>
                <a:noFill/>
              </a:ln>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4-EFEC-894F-8419-2E5C35FFACAE}"/>
            </c:ext>
          </c:extLst>
        </c:ser>
        <c:ser>
          <c:idx val="3"/>
          <c:order val="5"/>
          <c:tx>
            <c:strRef>
              <c:f>'Cytotoxicity Results'!$B$30</c:f>
              <c:strCache>
                <c:ptCount val="1"/>
                <c:pt idx="0">
                  <c:v>Average Cytotoxicity (%)</c:v>
                </c:pt>
              </c:strCache>
            </c:strRef>
          </c:tx>
          <c:spPr>
            <a:ln w="19050" cap="rnd">
              <a:noFill/>
              <a:round/>
            </a:ln>
            <a:effectLst/>
          </c:spP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noFill/>
              <a:ln w="9525" cap="flat" cmpd="sng" algn="ctr">
                <a:noFill/>
                <a:round/>
              </a:ln>
              <a:effectLst/>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spPr>
              <a:noFill/>
              <a:ln w="9525" cap="flat" cmpd="sng" algn="ctr">
                <a:solidFill>
                  <a:schemeClr val="tx1">
                    <a:lumMod val="65000"/>
                    <a:lumOff val="35000"/>
                  </a:schemeClr>
                </a:solidFill>
                <a:round/>
              </a:ln>
              <a:effectLst/>
            </c:spPr>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5-EFEC-894F-8419-2E5C35FFACAE}"/>
            </c:ext>
          </c:extLst>
        </c:ser>
        <c:ser>
          <c:idx val="1"/>
          <c:order val="6"/>
          <c:tx>
            <c:strRef>
              <c:f>'Cytotoxicity Results'!$B$30</c:f>
              <c:strCache>
                <c:ptCount val="1"/>
                <c:pt idx="0">
                  <c:v>Average Cytotoxicity (%)</c:v>
                </c:pt>
              </c:strCache>
            </c:strRef>
          </c:tx>
          <c:spPr>
            <a:ln w="19050">
              <a:noFill/>
            </a:ln>
          </c:spP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ln>
                <a:noFill/>
              </a:ln>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6-EFEC-894F-8419-2E5C35FFACAE}"/>
            </c:ext>
          </c:extLst>
        </c:ser>
        <c:ser>
          <c:idx val="0"/>
          <c:order val="7"/>
          <c:tx>
            <c:strRef>
              <c:f>'Cytotoxicity Results'!$B$30</c:f>
              <c:strCache>
                <c:ptCount val="1"/>
                <c:pt idx="0">
                  <c:v>Average Cytotoxicity (%)</c:v>
                </c:pt>
              </c:strCache>
            </c:strRef>
          </c:tx>
          <c:spPr>
            <a:ln w="19050" cap="rnd">
              <a:noFill/>
              <a:round/>
            </a:ln>
            <a:effectLst/>
          </c:spPr>
          <c:marker>
            <c:symbol val="circle"/>
            <c:size val="10"/>
            <c:spPr>
              <a:solidFill>
                <a:srgbClr val="7030A0"/>
              </a:solidFill>
              <a:ln w="9525">
                <a:solidFill>
                  <a:schemeClr val="accent1"/>
                </a:solidFill>
              </a:ln>
              <a:effectLst/>
            </c:spPr>
          </c:marker>
          <c:errBars>
            <c:errDir val="x"/>
            <c:errBarType val="both"/>
            <c:errValType val="cust"/>
            <c:noEndCap val="1"/>
            <c:plus>
              <c:numRef>
                <c:f>'Cytotoxicity Results'!$I$2</c:f>
                <c:numCache>
                  <c:formatCode>General</c:formatCode>
                  <c:ptCount val="1"/>
                  <c:pt idx="0">
                    <c:v>0.63644911564210727</c:v>
                  </c:pt>
                </c:numCache>
              </c:numRef>
            </c:plus>
            <c:minus>
              <c:numRef>
                <c:f>'Cytotoxicity Results'!$I$2</c:f>
                <c:numCache>
                  <c:formatCode>General</c:formatCode>
                  <c:ptCount val="1"/>
                  <c:pt idx="0">
                    <c:v>0.63644911564210727</c:v>
                  </c:pt>
                </c:numCache>
              </c:numRef>
            </c:minus>
            <c:spPr>
              <a:noFill/>
              <a:ln w="9525" cap="flat" cmpd="sng" algn="ctr">
                <a:noFill/>
                <a:round/>
              </a:ln>
              <a:effectLst/>
            </c:spPr>
          </c:errBars>
          <c:errBars>
            <c:errDir val="y"/>
            <c:errBarType val="both"/>
            <c:errValType val="cust"/>
            <c:noEndCap val="0"/>
            <c:pl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plus>
            <c:minus>
              <c:numRef>
                <c:f>'Cytotoxicity Results'!$C$31:$C$38</c:f>
                <c:numCache>
                  <c:formatCode>General</c:formatCode>
                  <c:ptCount val="8"/>
                  <c:pt idx="0">
                    <c:v>0.63644911564210727</c:v>
                  </c:pt>
                  <c:pt idx="1">
                    <c:v>5.0498985680740924</c:v>
                  </c:pt>
                  <c:pt idx="2">
                    <c:v>1.4209764274675007</c:v>
                  </c:pt>
                  <c:pt idx="3">
                    <c:v>1.2330709796461239</c:v>
                  </c:pt>
                  <c:pt idx="4">
                    <c:v>2.8022282260395301</c:v>
                  </c:pt>
                  <c:pt idx="5">
                    <c:v>6.8577759742483808</c:v>
                  </c:pt>
                  <c:pt idx="6">
                    <c:v>15.259568025196257</c:v>
                  </c:pt>
                  <c:pt idx="7">
                    <c:v>10.530861314502015</c:v>
                  </c:pt>
                </c:numCache>
              </c:numRef>
            </c:minus>
            <c:spPr>
              <a:noFill/>
              <a:ln w="9525" cap="flat" cmpd="sng" algn="ctr">
                <a:solidFill>
                  <a:schemeClr val="tx1">
                    <a:lumMod val="65000"/>
                    <a:lumOff val="35000"/>
                  </a:schemeClr>
                </a:solidFill>
                <a:round/>
              </a:ln>
              <a:effectLst/>
            </c:spPr>
          </c:errBars>
          <c:xVal>
            <c:numRef>
              <c:f>'Cytotoxicity Results'!$A$31:$A$38</c:f>
              <c:numCache>
                <c:formatCode>General</c:formatCode>
                <c:ptCount val="8"/>
                <c:pt idx="0">
                  <c:v>0</c:v>
                </c:pt>
                <c:pt idx="1">
                  <c:v>0.5</c:v>
                </c:pt>
                <c:pt idx="2">
                  <c:v>1</c:v>
                </c:pt>
                <c:pt idx="3">
                  <c:v>2.5</c:v>
                </c:pt>
                <c:pt idx="4">
                  <c:v>5</c:v>
                </c:pt>
                <c:pt idx="5">
                  <c:v>10</c:v>
                </c:pt>
                <c:pt idx="6">
                  <c:v>15</c:v>
                </c:pt>
                <c:pt idx="7">
                  <c:v>20</c:v>
                </c:pt>
              </c:numCache>
            </c:numRef>
          </c:xVal>
          <c:yVal>
            <c:numRef>
              <c:f>'Cytotoxicity Results'!$B$31:$B$38</c:f>
              <c:numCache>
                <c:formatCode>General</c:formatCode>
                <c:ptCount val="8"/>
                <c:pt idx="0">
                  <c:v>0.36745406824146981</c:v>
                </c:pt>
                <c:pt idx="1">
                  <c:v>4.0476232139836528</c:v>
                </c:pt>
                <c:pt idx="2">
                  <c:v>0.99708807593370896</c:v>
                </c:pt>
                <c:pt idx="3">
                  <c:v>1.3436523031530099</c:v>
                </c:pt>
                <c:pt idx="4">
                  <c:v>2.4304014122359168</c:v>
                </c:pt>
                <c:pt idx="5">
                  <c:v>13.686540896139542</c:v>
                </c:pt>
                <c:pt idx="6">
                  <c:v>14.092345342345341</c:v>
                </c:pt>
                <c:pt idx="7">
                  <c:v>80.532282391864939</c:v>
                </c:pt>
              </c:numCache>
            </c:numRef>
          </c:yVal>
          <c:smooth val="0"/>
          <c:extLst>
            <c:ext xmlns:c16="http://schemas.microsoft.com/office/drawing/2014/chart" uri="{C3380CC4-5D6E-409C-BE32-E72D297353CC}">
              <c16:uniqueId val="{00000007-EFEC-894F-8419-2E5C35FFACAE}"/>
            </c:ext>
          </c:extLst>
        </c:ser>
        <c:dLbls>
          <c:showLegendKey val="0"/>
          <c:showVal val="0"/>
          <c:showCatName val="0"/>
          <c:showSerName val="0"/>
          <c:showPercent val="0"/>
          <c:showBubbleSize val="0"/>
        </c:dLbls>
        <c:axId val="691904160"/>
        <c:axId val="2112844928"/>
      </c:scatterChart>
      <c:valAx>
        <c:axId val="691904160"/>
        <c:scaling>
          <c:orientation val="minMax"/>
          <c:max val="21"/>
          <c:min val="0"/>
        </c:scaling>
        <c:delete val="0"/>
        <c:axPos val="b"/>
        <c:title>
          <c:tx>
            <c:rich>
              <a:bodyPr rot="0" vert="horz"/>
              <a:lstStyle/>
              <a:p>
                <a:pPr>
                  <a:defRPr sz="2000" b="0" i="0" baseline="0">
                    <a:latin typeface="Baskerville Old Face" panose="02020602080505020303" pitchFamily="18" charset="77"/>
                  </a:defRPr>
                </a:pPr>
                <a:r>
                  <a:rPr lang="en-US" sz="2000" b="0" i="0" baseline="0">
                    <a:latin typeface="Baskerville Old Face" panose="02020602080505020303" pitchFamily="18" charset="77"/>
                  </a:rPr>
                  <a:t>BoNT-A Treatment (IU)</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sz="1800" baseline="0">
                <a:latin typeface="Baskerville Old Face" panose="02020602080505020303" pitchFamily="18" charset="77"/>
              </a:defRPr>
            </a:pPr>
            <a:endParaRPr lang="en-US"/>
          </a:p>
        </c:txPr>
        <c:crossAx val="2112844928"/>
        <c:crosses val="autoZero"/>
        <c:crossBetween val="midCat"/>
      </c:valAx>
      <c:valAx>
        <c:axId val="2112844928"/>
        <c:scaling>
          <c:orientation val="minMax"/>
          <c:max val="100"/>
          <c:min val="-10"/>
        </c:scaling>
        <c:delete val="0"/>
        <c:axPos val="l"/>
        <c:title>
          <c:tx>
            <c:rich>
              <a:bodyPr rot="-5400000" vert="horz"/>
              <a:lstStyle/>
              <a:p>
                <a:pPr>
                  <a:defRPr sz="2000" b="0" i="0" baseline="0">
                    <a:latin typeface="Baskerville Old Face" panose="02020602080505020303" pitchFamily="18" charset="77"/>
                  </a:defRPr>
                </a:pPr>
                <a:r>
                  <a:rPr lang="en-US" sz="2000" b="0" i="0" baseline="0">
                    <a:latin typeface="Baskerville Old Face" panose="02020602080505020303" pitchFamily="18" charset="77"/>
                  </a:rPr>
                  <a:t>Cell Death (mean + SD %) </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sz="1800" baseline="0">
                <a:latin typeface="Baskerville Old Face" panose="02020602080505020303" pitchFamily="18" charset="77"/>
              </a:defRPr>
            </a:pPr>
            <a:endParaRPr lang="en-US"/>
          </a:p>
        </c:txPr>
        <c:crossAx val="691904160"/>
        <c:crosses val="autoZero"/>
        <c:crossBetween val="midCat"/>
        <c:majorUnit val="10"/>
      </c:valAx>
    </c:plotArea>
    <c:plotVisOnly val="1"/>
    <c:dispBlanksAs val="gap"/>
    <c:showDLblsOverMax val="0"/>
    <c:extLst/>
  </c:chart>
  <c:spPr>
    <a:solidFill>
      <a:schemeClr val="accent5">
        <a:lumMod val="60000"/>
        <a:lumOff val="40000"/>
        <a:alpha val="5000"/>
      </a:schemeClr>
    </a:solidFill>
  </c:spPr>
  <c:txPr>
    <a:bodyPr/>
    <a:lstStyle/>
    <a:p>
      <a:pPr>
        <a:defRPr sz="1200" baseline="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Baskerville Old Face" panose="02020602080505020303" pitchFamily="18" charset="77"/>
                <a:ea typeface="+mn-ea"/>
                <a:cs typeface="+mn-cs"/>
              </a:defRPr>
            </a:pPr>
            <a:r>
              <a:rPr lang="en-US" sz="2800" b="1" i="0" baseline="0"/>
              <a:t>Docking Scores</a:t>
            </a:r>
          </a:p>
        </c:rich>
      </c:tx>
      <c:layout>
        <c:manualLayout>
          <c:xMode val="edge"/>
          <c:yMode val="edge"/>
          <c:x val="0.37643112213329966"/>
          <c:y val="3.5618961253862227E-2"/>
        </c:manualLayout>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Baskerville Old Face" panose="02020602080505020303" pitchFamily="18" charset="77"/>
              <a:ea typeface="+mn-ea"/>
              <a:cs typeface="+mn-cs"/>
            </a:defRPr>
          </a:pPr>
          <a:endParaRPr lang="en-US"/>
        </a:p>
      </c:txPr>
    </c:title>
    <c:autoTitleDeleted val="0"/>
    <c:plotArea>
      <c:layout/>
      <c:barChart>
        <c:barDir val="col"/>
        <c:grouping val="clustered"/>
        <c:varyColors val="1"/>
        <c:ser>
          <c:idx val="0"/>
          <c:order val="0"/>
          <c:invertIfNegative val="0"/>
          <c:dPt>
            <c:idx val="0"/>
            <c:invertIfNegative val="0"/>
            <c:bubble3D val="0"/>
            <c:spPr>
              <a:solidFill>
                <a:srgbClr val="9D90EA"/>
              </a:solidFill>
              <a:ln>
                <a:noFill/>
              </a:ln>
              <a:effectLst/>
            </c:spPr>
            <c:extLst>
              <c:ext xmlns:c16="http://schemas.microsoft.com/office/drawing/2014/chart" uri="{C3380CC4-5D6E-409C-BE32-E72D297353CC}">
                <c16:uniqueId val="{00000001-38F8-1F48-908C-7BC53409EA6A}"/>
              </c:ext>
            </c:extLst>
          </c:dPt>
          <c:dPt>
            <c:idx val="1"/>
            <c:invertIfNegative val="0"/>
            <c:bubble3D val="0"/>
            <c:spPr>
              <a:solidFill>
                <a:schemeClr val="accent5">
                  <a:lumMod val="40000"/>
                  <a:lumOff val="60000"/>
                </a:schemeClr>
              </a:solidFill>
              <a:ln>
                <a:noFill/>
              </a:ln>
              <a:effectLst/>
            </c:spPr>
            <c:extLst>
              <c:ext xmlns:c16="http://schemas.microsoft.com/office/drawing/2014/chart" uri="{C3380CC4-5D6E-409C-BE32-E72D297353CC}">
                <c16:uniqueId val="{00000003-38F8-1F48-908C-7BC53409EA6A}"/>
              </c:ext>
            </c:extLst>
          </c:dPt>
          <c:dPt>
            <c:idx val="2"/>
            <c:invertIfNegative val="0"/>
            <c:bubble3D val="0"/>
            <c:spPr>
              <a:solidFill>
                <a:srgbClr val="9D90EA"/>
              </a:solidFill>
              <a:ln>
                <a:noFill/>
              </a:ln>
              <a:effectLst/>
            </c:spPr>
            <c:extLst>
              <c:ext xmlns:c16="http://schemas.microsoft.com/office/drawing/2014/chart" uri="{C3380CC4-5D6E-409C-BE32-E72D297353CC}">
                <c16:uniqueId val="{00000005-38F8-1F48-908C-7BC53409EA6A}"/>
              </c:ext>
            </c:extLst>
          </c:dPt>
          <c:dPt>
            <c:idx val="3"/>
            <c:invertIfNegative val="0"/>
            <c:bubble3D val="0"/>
            <c:spPr>
              <a:solidFill>
                <a:schemeClr val="accent5">
                  <a:lumMod val="40000"/>
                  <a:lumOff val="60000"/>
                </a:schemeClr>
              </a:solidFill>
              <a:ln>
                <a:noFill/>
              </a:ln>
              <a:effectLst/>
            </c:spPr>
            <c:extLst>
              <c:ext xmlns:c16="http://schemas.microsoft.com/office/drawing/2014/chart" uri="{C3380CC4-5D6E-409C-BE32-E72D297353CC}">
                <c16:uniqueId val="{00000007-38F8-1F48-908C-7BC53409EA6A}"/>
              </c:ext>
            </c:extLst>
          </c:dPt>
          <c:dPt>
            <c:idx val="4"/>
            <c:invertIfNegative val="0"/>
            <c:bubble3D val="0"/>
            <c:spPr>
              <a:solidFill>
                <a:schemeClr val="accent5">
                  <a:lumMod val="40000"/>
                  <a:lumOff val="60000"/>
                </a:schemeClr>
              </a:solidFill>
              <a:ln>
                <a:noFill/>
              </a:ln>
              <a:effectLst/>
            </c:spPr>
            <c:extLst>
              <c:ext xmlns:c16="http://schemas.microsoft.com/office/drawing/2014/chart" uri="{C3380CC4-5D6E-409C-BE32-E72D297353CC}">
                <c16:uniqueId val="{00000009-38F8-1F48-908C-7BC53409EA6A}"/>
              </c:ext>
            </c:extLst>
          </c:dPt>
          <c:dPt>
            <c:idx val="5"/>
            <c:invertIfNegative val="0"/>
            <c:bubble3D val="0"/>
            <c:spPr>
              <a:solidFill>
                <a:schemeClr val="accent5">
                  <a:lumMod val="40000"/>
                  <a:lumOff val="60000"/>
                </a:schemeClr>
              </a:solidFill>
              <a:ln>
                <a:noFill/>
              </a:ln>
              <a:effectLst/>
            </c:spPr>
            <c:extLst>
              <c:ext xmlns:c16="http://schemas.microsoft.com/office/drawing/2014/chart" uri="{C3380CC4-5D6E-409C-BE32-E72D297353CC}">
                <c16:uniqueId val="{0000000B-38F8-1F48-908C-7BC53409EA6A}"/>
              </c:ext>
            </c:extLst>
          </c:dPt>
          <c:dPt>
            <c:idx val="6"/>
            <c:invertIfNegative val="0"/>
            <c:bubble3D val="0"/>
            <c:spPr>
              <a:solidFill>
                <a:schemeClr val="accent5">
                  <a:lumMod val="40000"/>
                  <a:lumOff val="60000"/>
                </a:schemeClr>
              </a:solidFill>
              <a:ln>
                <a:noFill/>
              </a:ln>
              <a:effectLst/>
            </c:spPr>
            <c:extLst>
              <c:ext xmlns:c16="http://schemas.microsoft.com/office/drawing/2014/chart" uri="{C3380CC4-5D6E-409C-BE32-E72D297353CC}">
                <c16:uniqueId val="{0000000D-38F8-1F48-908C-7BC53409EA6A}"/>
              </c:ext>
            </c:extLst>
          </c:dPt>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Baskerville Old Face" panose="02020602080505020303" pitchFamily="18" charset="77"/>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'Computational Data'!$E$2:$E$8</c:f>
              <c:strCache>
                <c:ptCount val="7"/>
                <c:pt idx="0">
                  <c:v>LC SNAP25</c:v>
                </c:pt>
                <c:pt idx="1">
                  <c:v>HC EP4</c:v>
                </c:pt>
                <c:pt idx="2">
                  <c:v>HC GT1B</c:v>
                </c:pt>
                <c:pt idx="3">
                  <c:v>LC iNOS</c:v>
                </c:pt>
                <c:pt idx="4">
                  <c:v>LC eNOS</c:v>
                </c:pt>
                <c:pt idx="5">
                  <c:v>LC COX2</c:v>
                </c:pt>
                <c:pt idx="6">
                  <c:v>LC COX1</c:v>
                </c:pt>
              </c:strCache>
            </c:strRef>
          </c:cat>
          <c:val>
            <c:numRef>
              <c:f>'Computational Data'!$H$2:$H$8</c:f>
              <c:numCache>
                <c:formatCode>General</c:formatCode>
                <c:ptCount val="7"/>
                <c:pt idx="0">
                  <c:v>2.9280979999999999</c:v>
                </c:pt>
                <c:pt idx="1">
                  <c:v>2.8667039999999999</c:v>
                </c:pt>
                <c:pt idx="2">
                  <c:v>2.1089609999999999</c:v>
                </c:pt>
                <c:pt idx="3">
                  <c:v>-4.8706608100000004</c:v>
                </c:pt>
                <c:pt idx="4">
                  <c:v>-4.8742876199999996</c:v>
                </c:pt>
                <c:pt idx="5">
                  <c:v>-4.8879656000000002</c:v>
                </c:pt>
                <c:pt idx="6">
                  <c:v>-4.8921810700000004</c:v>
                </c:pt>
              </c:numCache>
            </c:numRef>
          </c:val>
          <c:extLst>
            <c:ext xmlns:c16="http://schemas.microsoft.com/office/drawing/2014/chart" uri="{C3380CC4-5D6E-409C-BE32-E72D297353CC}">
              <c16:uniqueId val="{0000000E-38F8-1F48-908C-7BC53409EA6A}"/>
            </c:ext>
          </c:extLst>
        </c:ser>
        <c:dLbls>
          <c:showLegendKey val="0"/>
          <c:showVal val="0"/>
          <c:showCatName val="0"/>
          <c:showSerName val="0"/>
          <c:showPercent val="0"/>
          <c:showBubbleSize val="0"/>
        </c:dLbls>
        <c:gapWidth val="219"/>
        <c:overlap val="-27"/>
        <c:axId val="770725568"/>
        <c:axId val="584746800"/>
      </c:barChart>
      <c:catAx>
        <c:axId val="77072556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r>
                  <a:rPr lang="en-US" sz="2000" baseline="0"/>
                  <a:t>Docking Combinations</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crossAx val="584746800"/>
        <c:crosses val="autoZero"/>
        <c:auto val="1"/>
        <c:lblAlgn val="ctr"/>
        <c:lblOffset val="100"/>
        <c:noMultiLvlLbl val="0"/>
      </c:catAx>
      <c:valAx>
        <c:axId val="584746800"/>
        <c:scaling>
          <c:orientation val="minMax"/>
        </c:scaling>
        <c:delete val="0"/>
        <c:axPos val="l"/>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r>
                  <a:rPr lang="en-US" sz="2000" baseline="0"/>
                  <a:t>Total Weighted Score [log(REU)]</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crossAx val="7707255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5">
        <a:lumMod val="60000"/>
        <a:lumOff val="40000"/>
        <a:alpha val="5000"/>
      </a:schemeClr>
    </a:solidFill>
    <a:ln>
      <a:noFill/>
    </a:ln>
    <a:effectLst/>
  </c:spPr>
  <c:txPr>
    <a:bodyPr/>
    <a:lstStyle/>
    <a:p>
      <a:pPr>
        <a:defRPr sz="1200" b="0" i="0" baseline="0">
          <a:latin typeface="Baskerville Old Face" panose="02020602080505020303" pitchFamily="18" charset="77"/>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Times New Roman" panose="02020603050405020304" pitchFamily="18" charset="0"/>
                <a:ea typeface="+mn-ea"/>
                <a:cs typeface="+mn-cs"/>
              </a:defRPr>
            </a:pPr>
            <a:r>
              <a:rPr lang="en-US" sz="2800" b="1" i="0" baseline="0" dirty="0">
                <a:latin typeface="Times New Roman" panose="02020603050405020304" pitchFamily="18" charset="0"/>
              </a:rPr>
              <a:t>cAMP Concentration </a:t>
            </a:r>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Times New Roman" panose="02020603050405020304" pitchFamily="18" charset="0"/>
              <a:ea typeface="+mn-ea"/>
              <a:cs typeface="+mn-cs"/>
            </a:defRPr>
          </a:pPr>
          <a:endParaRPr lang="en-US"/>
        </a:p>
      </c:txPr>
    </c:title>
    <c:autoTitleDeleted val="0"/>
    <c:plotArea>
      <c:layout/>
      <c:scatterChart>
        <c:scatterStyle val="lineMarker"/>
        <c:varyColors val="0"/>
        <c:ser>
          <c:idx val="2"/>
          <c:order val="0"/>
          <c:tx>
            <c:v>1 IU BoNT-A</c:v>
          </c:tx>
          <c:spPr>
            <a:ln w="25400" cap="rnd">
              <a:noFill/>
              <a:round/>
            </a:ln>
            <a:effectLst/>
          </c:spPr>
          <c:marker>
            <c:symbol val="circle"/>
            <c:size val="8"/>
            <c:spPr>
              <a:solidFill>
                <a:schemeClr val="accent5"/>
              </a:solidFill>
              <a:ln w="9525">
                <a:noFill/>
              </a:ln>
              <a:effectLst/>
            </c:spPr>
          </c:marker>
          <c:errBars>
            <c:errDir val="x"/>
            <c:errBarType val="both"/>
            <c:errValType val="stdDev"/>
            <c:noEndCap val="0"/>
            <c:val val="1"/>
            <c:spPr>
              <a:noFill/>
              <a:ln w="9525" cap="flat" cmpd="sng" algn="ctr">
                <a:noFill/>
                <a:round/>
              </a:ln>
              <a:effectLst/>
            </c:spPr>
          </c:errBars>
          <c:errBars>
            <c:errDir val="y"/>
            <c:errBarType val="both"/>
            <c:errValType val="cust"/>
            <c:noEndCap val="0"/>
            <c:plus>
              <c:numRef>
                <c:f>'cAMP Assay Results'!$U$37</c:f>
                <c:numCache>
                  <c:formatCode>General</c:formatCode>
                  <c:ptCount val="1"/>
                  <c:pt idx="0">
                    <c:v>0.15202795795510801</c:v>
                  </c:pt>
                </c:numCache>
              </c:numRef>
            </c:plus>
            <c:minus>
              <c:numRef>
                <c:f>'cAMP Assay Results'!$U$37</c:f>
                <c:numCache>
                  <c:formatCode>General</c:formatCode>
                  <c:ptCount val="1"/>
                  <c:pt idx="0">
                    <c:v>0.15202795795510801</c:v>
                  </c:pt>
                </c:numCache>
              </c:numRef>
            </c:minus>
            <c:spPr>
              <a:noFill/>
              <a:ln w="9525" cap="flat" cmpd="sng" algn="ctr">
                <a:solidFill>
                  <a:schemeClr val="tx1">
                    <a:lumMod val="65000"/>
                    <a:lumOff val="35000"/>
                  </a:schemeClr>
                </a:solidFill>
                <a:round/>
              </a:ln>
              <a:effectLst/>
            </c:spPr>
          </c:errBars>
          <c:xVal>
            <c:numRef>
              <c:f>'cAMP Assay Results'!$V$37</c:f>
              <c:numCache>
                <c:formatCode>General</c:formatCode>
                <c:ptCount val="1"/>
                <c:pt idx="0">
                  <c:v>7.9999725063235431E-3</c:v>
                </c:pt>
              </c:numCache>
            </c:numRef>
          </c:xVal>
          <c:yVal>
            <c:numRef>
              <c:f>'cAMP Assay Results'!$T$37</c:f>
              <c:numCache>
                <c:formatCode>General</c:formatCode>
                <c:ptCount val="1"/>
                <c:pt idx="0">
                  <c:v>0.83404999999999996</c:v>
                </c:pt>
              </c:numCache>
            </c:numRef>
          </c:yVal>
          <c:smooth val="0"/>
          <c:extLst>
            <c:ext xmlns:c16="http://schemas.microsoft.com/office/drawing/2014/chart" uri="{C3380CC4-5D6E-409C-BE32-E72D297353CC}">
              <c16:uniqueId val="{00000000-8859-9542-9DC9-1CD2C8B0BE0D}"/>
            </c:ext>
          </c:extLst>
        </c:ser>
        <c:ser>
          <c:idx val="1"/>
          <c:order val="1"/>
          <c:tx>
            <c:v>Control</c:v>
          </c:tx>
          <c:spPr>
            <a:ln w="25400" cap="rnd">
              <a:noFill/>
              <a:round/>
            </a:ln>
            <a:effectLst/>
          </c:spPr>
          <c:marker>
            <c:symbol val="circle"/>
            <c:size val="8"/>
            <c:spPr>
              <a:solidFill>
                <a:schemeClr val="accent4"/>
              </a:solidFill>
              <a:ln w="9525">
                <a:noFill/>
              </a:ln>
              <a:effectLst/>
            </c:spPr>
          </c:marker>
          <c:errBars>
            <c:errDir val="x"/>
            <c:errBarType val="both"/>
            <c:errValType val="stdDev"/>
            <c:noEndCap val="0"/>
            <c:val val="1"/>
            <c:spPr>
              <a:noFill/>
              <a:ln w="9525" cap="flat" cmpd="sng" algn="ctr">
                <a:noFill/>
                <a:round/>
              </a:ln>
              <a:effectLst/>
            </c:spPr>
          </c:errBars>
          <c:errBars>
            <c:errDir val="y"/>
            <c:errBarType val="both"/>
            <c:errValType val="cust"/>
            <c:noEndCap val="0"/>
            <c:plus>
              <c:numRef>
                <c:f>'cAMP Assay Results'!$U$36</c:f>
                <c:numCache>
                  <c:formatCode>General</c:formatCode>
                  <c:ptCount val="1"/>
                  <c:pt idx="0">
                    <c:v>4.2850670939904772E-2</c:v>
                  </c:pt>
                </c:numCache>
              </c:numRef>
            </c:plus>
            <c:minus>
              <c:numRef>
                <c:f>'cAMP Assay Results'!$U$36</c:f>
                <c:numCache>
                  <c:formatCode>General</c:formatCode>
                  <c:ptCount val="1"/>
                  <c:pt idx="0">
                    <c:v>4.2850670939904772E-2</c:v>
                  </c:pt>
                </c:numCache>
              </c:numRef>
            </c:minus>
            <c:spPr>
              <a:noFill/>
              <a:ln w="9525" cap="flat" cmpd="sng" algn="ctr">
                <a:solidFill>
                  <a:schemeClr val="tx1">
                    <a:lumMod val="65000"/>
                    <a:lumOff val="35000"/>
                  </a:schemeClr>
                </a:solidFill>
                <a:round/>
              </a:ln>
              <a:effectLst/>
            </c:spPr>
          </c:errBars>
          <c:xVal>
            <c:numRef>
              <c:f>'cAMP Assay Results'!$V$36</c:f>
              <c:numCache>
                <c:formatCode>General</c:formatCode>
                <c:ptCount val="1"/>
                <c:pt idx="0">
                  <c:v>3.0813537886286158E-3</c:v>
                </c:pt>
              </c:numCache>
            </c:numRef>
          </c:xVal>
          <c:yVal>
            <c:numRef>
              <c:f>'cAMP Assay Results'!$T$36</c:f>
              <c:numCache>
                <c:formatCode>General</c:formatCode>
                <c:ptCount val="1"/>
                <c:pt idx="0">
                  <c:v>1.1918499999999999</c:v>
                </c:pt>
              </c:numCache>
            </c:numRef>
          </c:yVal>
          <c:smooth val="0"/>
          <c:extLst>
            <c:ext xmlns:c16="http://schemas.microsoft.com/office/drawing/2014/chart" uri="{C3380CC4-5D6E-409C-BE32-E72D297353CC}">
              <c16:uniqueId val="{00000001-8859-9542-9DC9-1CD2C8B0BE0D}"/>
            </c:ext>
          </c:extLst>
        </c:ser>
        <c:ser>
          <c:idx val="0"/>
          <c:order val="2"/>
          <c:tx>
            <c:v>cAMP Standards</c:v>
          </c:tx>
          <c:spPr>
            <a:ln w="19050" cap="rnd">
              <a:noFill/>
              <a:round/>
            </a:ln>
            <a:effectLst/>
          </c:spPr>
          <c:marker>
            <c:symbol val="circle"/>
            <c:size val="8"/>
            <c:spPr>
              <a:solidFill>
                <a:srgbClr val="7030A0"/>
              </a:solidFill>
              <a:ln w="9525">
                <a:noFill/>
              </a:ln>
              <a:effectLst/>
            </c:spPr>
          </c:marker>
          <c:trendline>
            <c:spPr>
              <a:ln w="19050" cap="rnd">
                <a:solidFill>
                  <a:schemeClr val="accent1"/>
                </a:solidFill>
                <a:prstDash val="sysDot"/>
              </a:ln>
              <a:effectLst/>
            </c:spPr>
            <c:trendlineType val="linear"/>
            <c:dispRSqr val="1"/>
            <c:dispEq val="1"/>
            <c:trendlineLbl>
              <c:layout>
                <c:manualLayout>
                  <c:x val="-4.9676103708898085E-2"/>
                  <c:y val="-0.45323495591103297"/>
                </c:manualLayout>
              </c:layout>
              <c:numFmt formatCode="General" sourceLinked="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trendlineLbl>
          </c:trendline>
          <c:errBars>
            <c:errDir val="x"/>
            <c:errBarType val="both"/>
            <c:errValType val="stdDev"/>
            <c:noEndCap val="0"/>
            <c:val val="1"/>
            <c:spPr>
              <a:noFill/>
              <a:ln w="9525" cap="flat" cmpd="sng" algn="ctr">
                <a:noFill/>
                <a:round/>
              </a:ln>
              <a:effectLst/>
            </c:spPr>
          </c:errBars>
          <c:errBars>
            <c:errDir val="y"/>
            <c:errBarType val="both"/>
            <c:errValType val="cust"/>
            <c:noEndCap val="0"/>
            <c:plus>
              <c:numRef>
                <c:f>'cAMP Assay Results'!$O$2:$O$7</c:f>
                <c:numCache>
                  <c:formatCode>General</c:formatCode>
                  <c:ptCount val="6"/>
                  <c:pt idx="0">
                    <c:v>5.1468430702464187E-2</c:v>
                  </c:pt>
                  <c:pt idx="1">
                    <c:v>5.8475043986565514E-2</c:v>
                  </c:pt>
                  <c:pt idx="2">
                    <c:v>0.16231488667369956</c:v>
                  </c:pt>
                  <c:pt idx="3">
                    <c:v>0.17034528283640693</c:v>
                  </c:pt>
                  <c:pt idx="4">
                    <c:v>0.21537109298210333</c:v>
                  </c:pt>
                  <c:pt idx="5">
                    <c:v>0.22284834299217868</c:v>
                  </c:pt>
                </c:numCache>
              </c:numRef>
            </c:plus>
            <c:minus>
              <c:numRef>
                <c:f>'cAMP Assay Results'!$O$2:$O$7</c:f>
                <c:numCache>
                  <c:formatCode>General</c:formatCode>
                  <c:ptCount val="6"/>
                  <c:pt idx="0">
                    <c:v>5.1468430702464187E-2</c:v>
                  </c:pt>
                  <c:pt idx="1">
                    <c:v>5.8475043986565514E-2</c:v>
                  </c:pt>
                  <c:pt idx="2">
                    <c:v>0.16231488667369956</c:v>
                  </c:pt>
                  <c:pt idx="3">
                    <c:v>0.17034528283640693</c:v>
                  </c:pt>
                  <c:pt idx="4">
                    <c:v>0.21537109298210333</c:v>
                  </c:pt>
                  <c:pt idx="5">
                    <c:v>0.22284834299217868</c:v>
                  </c:pt>
                </c:numCache>
              </c:numRef>
            </c:minus>
            <c:spPr>
              <a:noFill/>
              <a:ln w="9525" cap="flat" cmpd="sng" algn="ctr">
                <a:solidFill>
                  <a:schemeClr val="tx1">
                    <a:lumMod val="65000"/>
                    <a:lumOff val="35000"/>
                  </a:schemeClr>
                </a:solidFill>
                <a:round/>
              </a:ln>
              <a:effectLst/>
            </c:spPr>
          </c:errBars>
          <c:xVal>
            <c:numRef>
              <c:f>'cAMP Assay Results'!$L$2:$L$7</c:f>
              <c:numCache>
                <c:formatCode>General</c:formatCode>
                <c:ptCount val="6"/>
                <c:pt idx="0">
                  <c:v>2.5000000000000001E-2</c:v>
                </c:pt>
                <c:pt idx="1">
                  <c:v>1.2500000000000001E-2</c:v>
                </c:pt>
                <c:pt idx="2">
                  <c:v>6.2500000000000003E-3</c:v>
                </c:pt>
                <c:pt idx="3">
                  <c:v>3.1199999999999999E-3</c:v>
                </c:pt>
                <c:pt idx="4">
                  <c:v>1.56E-3</c:v>
                </c:pt>
                <c:pt idx="5">
                  <c:v>7.7999999999999999E-4</c:v>
                </c:pt>
              </c:numCache>
            </c:numRef>
          </c:xVal>
          <c:yVal>
            <c:numRef>
              <c:f>'cAMP Assay Results'!$N$2:$N$7</c:f>
              <c:numCache>
                <c:formatCode>General</c:formatCode>
                <c:ptCount val="6"/>
                <c:pt idx="0">
                  <c:v>0.5627749999999998</c:v>
                </c:pt>
                <c:pt idx="1">
                  <c:v>0.90359999999999974</c:v>
                </c:pt>
                <c:pt idx="2">
                  <c:v>1.0722250000000004</c:v>
                </c:pt>
                <c:pt idx="3">
                  <c:v>1.2032</c:v>
                </c:pt>
                <c:pt idx="4">
                  <c:v>1.4974500000000004</c:v>
                </c:pt>
                <c:pt idx="5">
                  <c:v>1.4618250000000002</c:v>
                </c:pt>
              </c:numCache>
            </c:numRef>
          </c:yVal>
          <c:smooth val="0"/>
          <c:extLst>
            <c:ext xmlns:c16="http://schemas.microsoft.com/office/drawing/2014/chart" uri="{C3380CC4-5D6E-409C-BE32-E72D297353CC}">
              <c16:uniqueId val="{00000003-8859-9542-9DC9-1CD2C8B0BE0D}"/>
            </c:ext>
          </c:extLst>
        </c:ser>
        <c:dLbls>
          <c:showLegendKey val="0"/>
          <c:showVal val="0"/>
          <c:showCatName val="0"/>
          <c:showSerName val="0"/>
          <c:showPercent val="0"/>
          <c:showBubbleSize val="0"/>
        </c:dLbls>
        <c:axId val="812061424"/>
        <c:axId val="1670063680"/>
      </c:scatterChart>
      <c:valAx>
        <c:axId val="812061424"/>
        <c:scaling>
          <c:orientation val="minMax"/>
          <c:max val="2.6000000000000006E-2"/>
          <c:min val="0"/>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r>
                  <a:rPr lang="en-US" sz="2000" baseline="0">
                    <a:latin typeface="Baskerville Old Face" panose="02020602080505020303" pitchFamily="18" charset="77"/>
                  </a:rPr>
                  <a:t>cAMP (pmole)</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crossAx val="1670063680"/>
        <c:crosses val="autoZero"/>
        <c:crossBetween val="midCat"/>
      </c:valAx>
      <c:valAx>
        <c:axId val="1670063680"/>
        <c:scaling>
          <c:orientation val="minMax"/>
          <c:min val="0.4"/>
        </c:scaling>
        <c:delete val="0"/>
        <c:axPos val="l"/>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r>
                  <a:rPr lang="en-US" sz="2000" baseline="0">
                    <a:latin typeface="Baskerville Old Face" panose="02020602080505020303" pitchFamily="18" charset="77"/>
                  </a:rPr>
                  <a:t>OD 450 nm</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crossAx val="812061424"/>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Baskerville Old Face" panose="02020602080505020303" pitchFamily="18" charset="77"/>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5">
        <a:lumMod val="60000"/>
        <a:lumOff val="40000"/>
        <a:alpha val="5000"/>
      </a:schemeClr>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F60E920-EB85-48FE-9C63-2BAFBA3932E2}"/>
              </a:ext>
            </a:extLst>
          </p:cNvPr>
          <p:cNvSpPr>
            <a:spLocks noGrp="1"/>
          </p:cNvSpPr>
          <p:nvPr>
            <p:ph type="hdr" sz="quarter"/>
          </p:nvPr>
        </p:nvSpPr>
        <p:spPr>
          <a:xfrm>
            <a:off x="0" y="0"/>
            <a:ext cx="15913100" cy="160972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299ABC-D5CC-4D5C-BCB9-3984D0E2E6B4}"/>
              </a:ext>
            </a:extLst>
          </p:cNvPr>
          <p:cNvSpPr>
            <a:spLocks noGrp="1"/>
          </p:cNvSpPr>
          <p:nvPr>
            <p:ph type="dt" sz="quarter" idx="1"/>
          </p:nvPr>
        </p:nvSpPr>
        <p:spPr>
          <a:xfrm>
            <a:off x="20801013" y="0"/>
            <a:ext cx="15913100" cy="1609725"/>
          </a:xfrm>
          <a:prstGeom prst="rect">
            <a:avLst/>
          </a:prstGeom>
        </p:spPr>
        <p:txBody>
          <a:bodyPr vert="horz" lIns="91440" tIns="45720" rIns="91440" bIns="45720" rtlCol="0"/>
          <a:lstStyle>
            <a:lvl1pPr algn="r">
              <a:defRPr sz="1200"/>
            </a:lvl1pPr>
          </a:lstStyle>
          <a:p>
            <a:fld id="{02F11BE1-313F-4A5D-B73D-D83EA5127AC7}" type="datetimeFigureOut">
              <a:rPr lang="en-US" smtClean="0"/>
              <a:t>2/16/22</a:t>
            </a:fld>
            <a:endParaRPr lang="en-US"/>
          </a:p>
        </p:txBody>
      </p:sp>
      <p:sp>
        <p:nvSpPr>
          <p:cNvPr id="4" name="Footer Placeholder 3">
            <a:extLst>
              <a:ext uri="{FF2B5EF4-FFF2-40B4-BE49-F238E27FC236}">
                <a16:creationId xmlns:a16="http://schemas.microsoft.com/office/drawing/2014/main" id="{011E9861-1E21-488E-9C2F-0B86DC115303}"/>
              </a:ext>
            </a:extLst>
          </p:cNvPr>
          <p:cNvSpPr>
            <a:spLocks noGrp="1"/>
          </p:cNvSpPr>
          <p:nvPr>
            <p:ph type="ftr" sz="quarter" idx="2"/>
          </p:nvPr>
        </p:nvSpPr>
        <p:spPr>
          <a:xfrm>
            <a:off x="0" y="30489525"/>
            <a:ext cx="15913100" cy="1609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54544F1-BD10-4B2F-ACCC-14C06573D3E8}"/>
              </a:ext>
            </a:extLst>
          </p:cNvPr>
          <p:cNvSpPr>
            <a:spLocks noGrp="1"/>
          </p:cNvSpPr>
          <p:nvPr>
            <p:ph type="sldNum" sz="quarter" idx="3"/>
          </p:nvPr>
        </p:nvSpPr>
        <p:spPr>
          <a:xfrm>
            <a:off x="20801013" y="30489525"/>
            <a:ext cx="15913100" cy="1609725"/>
          </a:xfrm>
          <a:prstGeom prst="rect">
            <a:avLst/>
          </a:prstGeom>
        </p:spPr>
        <p:txBody>
          <a:bodyPr vert="horz" lIns="91440" tIns="45720" rIns="91440" bIns="45720" rtlCol="0" anchor="b"/>
          <a:lstStyle>
            <a:lvl1pPr algn="r">
              <a:defRPr sz="1200"/>
            </a:lvl1pPr>
          </a:lstStyle>
          <a:p>
            <a:fld id="{D1E90DE8-FE4C-4FD5-A357-99FE0C77F8ED}" type="slidenum">
              <a:rPr lang="en-US" smtClean="0"/>
              <a:t>‹#›</a:t>
            </a:fld>
            <a:endParaRPr lang="en-US"/>
          </a:p>
        </p:txBody>
      </p:sp>
    </p:spTree>
    <p:extLst>
      <p:ext uri="{BB962C8B-B14F-4D97-AF65-F5344CB8AC3E}">
        <p14:creationId xmlns:p14="http://schemas.microsoft.com/office/powerpoint/2010/main" val="2659807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913100" cy="1609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801013" y="0"/>
            <a:ext cx="15913100" cy="1609725"/>
          </a:xfrm>
          <a:prstGeom prst="rect">
            <a:avLst/>
          </a:prstGeom>
        </p:spPr>
        <p:txBody>
          <a:bodyPr vert="horz" lIns="91440" tIns="45720" rIns="91440" bIns="45720" rtlCol="0"/>
          <a:lstStyle>
            <a:lvl1pPr algn="r">
              <a:defRPr sz="1200"/>
            </a:lvl1pPr>
          </a:lstStyle>
          <a:p>
            <a:fld id="{86E6DFF4-BE97-4F03-B860-26D4B8FF6711}" type="datetimeFigureOut">
              <a:rPr lang="en-US" smtClean="0"/>
              <a:t>2/15/22</a:t>
            </a:fld>
            <a:endParaRPr lang="en-US"/>
          </a:p>
        </p:txBody>
      </p:sp>
      <p:sp>
        <p:nvSpPr>
          <p:cNvPr id="4" name="Slide Image Placeholder 3"/>
          <p:cNvSpPr>
            <a:spLocks noGrp="1" noRot="1" noChangeAspect="1"/>
          </p:cNvSpPr>
          <p:nvPr>
            <p:ph type="sldImg" idx="2"/>
          </p:nvPr>
        </p:nvSpPr>
        <p:spPr>
          <a:xfrm>
            <a:off x="11139488" y="4013200"/>
            <a:ext cx="14443075" cy="10833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71888" y="15447963"/>
            <a:ext cx="29378275" cy="126396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0489525"/>
            <a:ext cx="15913100" cy="1609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801013" y="30489525"/>
            <a:ext cx="15913100" cy="1609725"/>
          </a:xfrm>
          <a:prstGeom prst="rect">
            <a:avLst/>
          </a:prstGeom>
        </p:spPr>
        <p:txBody>
          <a:bodyPr vert="horz" lIns="91440" tIns="45720" rIns="91440" bIns="45720" rtlCol="0" anchor="b"/>
          <a:lstStyle>
            <a:lvl1pPr algn="r">
              <a:defRPr sz="1200"/>
            </a:lvl1pPr>
          </a:lstStyle>
          <a:p>
            <a:fld id="{61D4E007-D1BC-4076-9C94-EC18816ECA22}" type="slidenum">
              <a:rPr lang="en-US" smtClean="0"/>
              <a:t>‹#›</a:t>
            </a:fld>
            <a:endParaRPr lang="en-US"/>
          </a:p>
        </p:txBody>
      </p:sp>
    </p:spTree>
    <p:extLst>
      <p:ext uri="{BB962C8B-B14F-4D97-AF65-F5344CB8AC3E}">
        <p14:creationId xmlns:p14="http://schemas.microsoft.com/office/powerpoint/2010/main" val="2741696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A50AEB8-7B31-4867-88CA-A7E42D970FFB}" type="slidenum">
              <a:rPr lang="en-US" smtClean="0"/>
              <a:pPr>
                <a:defRPr/>
              </a:pPr>
              <a:t>‹#›</a:t>
            </a:fld>
            <a:endParaRPr lang="en-US"/>
          </a:p>
        </p:txBody>
      </p:sp>
    </p:spTree>
    <p:extLst>
      <p:ext uri="{BB962C8B-B14F-4D97-AF65-F5344CB8AC3E}">
        <p14:creationId xmlns:p14="http://schemas.microsoft.com/office/powerpoint/2010/main" val="3084290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973CE29-C201-46DC-9AAD-B20765B95F43}" type="slidenum">
              <a:rPr lang="en-US" smtClean="0"/>
              <a:pPr>
                <a:defRPr/>
              </a:pPr>
              <a:t>‹#›</a:t>
            </a:fld>
            <a:endParaRPr lang="en-US"/>
          </a:p>
        </p:txBody>
      </p:sp>
    </p:spTree>
    <p:extLst>
      <p:ext uri="{BB962C8B-B14F-4D97-AF65-F5344CB8AC3E}">
        <p14:creationId xmlns:p14="http://schemas.microsoft.com/office/powerpoint/2010/main" val="287851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A8D5158-2EA8-4373-B948-E8DA136DBF3D}" type="slidenum">
              <a:rPr lang="en-US" smtClean="0"/>
              <a:pPr>
                <a:defRPr/>
              </a:pPr>
              <a:t>‹#›</a:t>
            </a:fld>
            <a:endParaRPr lang="en-US"/>
          </a:p>
        </p:txBody>
      </p:sp>
    </p:spTree>
    <p:extLst>
      <p:ext uri="{BB962C8B-B14F-4D97-AF65-F5344CB8AC3E}">
        <p14:creationId xmlns:p14="http://schemas.microsoft.com/office/powerpoint/2010/main" val="3645304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9A07F96-7B32-4433-B619-5EA41BCAD4C7}" type="slidenum">
              <a:rPr lang="en-US" smtClean="0"/>
              <a:pPr>
                <a:defRPr/>
              </a:pPr>
              <a:t>‹#›</a:t>
            </a:fld>
            <a:endParaRPr lang="en-US"/>
          </a:p>
        </p:txBody>
      </p:sp>
    </p:spTree>
    <p:extLst>
      <p:ext uri="{BB962C8B-B14F-4D97-AF65-F5344CB8AC3E}">
        <p14:creationId xmlns:p14="http://schemas.microsoft.com/office/powerpoint/2010/main" val="133821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468C97B-76EB-4FD4-9DD2-98B7CEDB170A}" type="slidenum">
              <a:rPr lang="en-US" smtClean="0"/>
              <a:pPr>
                <a:defRPr/>
              </a:pPr>
              <a:t>‹#›</a:t>
            </a:fld>
            <a:endParaRPr lang="en-US"/>
          </a:p>
        </p:txBody>
      </p:sp>
    </p:spTree>
    <p:extLst>
      <p:ext uri="{BB962C8B-B14F-4D97-AF65-F5344CB8AC3E}">
        <p14:creationId xmlns:p14="http://schemas.microsoft.com/office/powerpoint/2010/main" val="4278360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C64C76A-5D9B-4FDB-BB58-C1BC0FBE4F20}" type="slidenum">
              <a:rPr lang="en-US" smtClean="0"/>
              <a:pPr>
                <a:defRPr/>
              </a:pPr>
              <a:t>‹#›</a:t>
            </a:fld>
            <a:endParaRPr lang="en-US"/>
          </a:p>
        </p:txBody>
      </p:sp>
    </p:spTree>
    <p:extLst>
      <p:ext uri="{BB962C8B-B14F-4D97-AF65-F5344CB8AC3E}">
        <p14:creationId xmlns:p14="http://schemas.microsoft.com/office/powerpoint/2010/main" val="3267275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97B35D19-5F49-4FA9-BDA1-A85D326836D6}" type="slidenum">
              <a:rPr lang="en-US" smtClean="0"/>
              <a:pPr>
                <a:defRPr/>
              </a:pPr>
              <a:t>‹#›</a:t>
            </a:fld>
            <a:endParaRPr lang="en-US"/>
          </a:p>
        </p:txBody>
      </p:sp>
    </p:spTree>
    <p:extLst>
      <p:ext uri="{BB962C8B-B14F-4D97-AF65-F5344CB8AC3E}">
        <p14:creationId xmlns:p14="http://schemas.microsoft.com/office/powerpoint/2010/main" val="4033596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89FF34F-1A97-4172-83DF-6D29D42959DE}" type="slidenum">
              <a:rPr lang="en-US" smtClean="0"/>
              <a:pPr>
                <a:defRPr/>
              </a:pPr>
              <a:t>‹#›</a:t>
            </a:fld>
            <a:endParaRPr lang="en-US"/>
          </a:p>
        </p:txBody>
      </p:sp>
    </p:spTree>
    <p:extLst>
      <p:ext uri="{BB962C8B-B14F-4D97-AF65-F5344CB8AC3E}">
        <p14:creationId xmlns:p14="http://schemas.microsoft.com/office/powerpoint/2010/main" val="794047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892604A7-8547-4669-9434-69C580A189F9}" type="slidenum">
              <a:rPr lang="en-US" smtClean="0"/>
              <a:pPr>
                <a:defRPr/>
              </a:pPr>
              <a:t>‹#›</a:t>
            </a:fld>
            <a:endParaRPr lang="en-US"/>
          </a:p>
        </p:txBody>
      </p:sp>
    </p:spTree>
    <p:extLst>
      <p:ext uri="{BB962C8B-B14F-4D97-AF65-F5344CB8AC3E}">
        <p14:creationId xmlns:p14="http://schemas.microsoft.com/office/powerpoint/2010/main" val="1077890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8D2C598-A745-482B-80B9-968FDFC9DA9C}" type="slidenum">
              <a:rPr lang="en-US" smtClean="0"/>
              <a:pPr>
                <a:defRPr/>
              </a:pPr>
              <a:t>‹#›</a:t>
            </a:fld>
            <a:endParaRPr lang="en-US"/>
          </a:p>
        </p:txBody>
      </p:sp>
    </p:spTree>
    <p:extLst>
      <p:ext uri="{BB962C8B-B14F-4D97-AF65-F5344CB8AC3E}">
        <p14:creationId xmlns:p14="http://schemas.microsoft.com/office/powerpoint/2010/main" val="2546209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AED683D-A8C1-4DE3-B286-B5238F34D560}" type="slidenum">
              <a:rPr lang="en-US" smtClean="0"/>
              <a:pPr>
                <a:defRPr/>
              </a:pPr>
              <a:t>‹#›</a:t>
            </a:fld>
            <a:endParaRPr lang="en-US"/>
          </a:p>
        </p:txBody>
      </p:sp>
    </p:spTree>
    <p:extLst>
      <p:ext uri="{BB962C8B-B14F-4D97-AF65-F5344CB8AC3E}">
        <p14:creationId xmlns:p14="http://schemas.microsoft.com/office/powerpoint/2010/main" val="1560575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pPr>
              <a:defRPr/>
            </a:pPr>
            <a:fld id="{4A82CA35-0559-4055-ADE2-D15A785CB5E1}" type="slidenum">
              <a:rPr lang="en-US" smtClean="0"/>
              <a:pPr>
                <a:defRPr/>
              </a:pPr>
              <a:t>‹#›</a:t>
            </a:fld>
            <a:endParaRPr lang="en-US"/>
          </a:p>
        </p:txBody>
      </p:sp>
    </p:spTree>
    <p:extLst>
      <p:ext uri="{BB962C8B-B14F-4D97-AF65-F5344CB8AC3E}">
        <p14:creationId xmlns:p14="http://schemas.microsoft.com/office/powerpoint/2010/main" val="64376624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ftr="0" dt="0"/>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image" Target="../media/image3.pn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FC2FB4-ED52-DE4B-838D-6AA963473D31}"/>
              </a:ext>
            </a:extLst>
          </p:cNvPr>
          <p:cNvSpPr/>
          <p:nvPr/>
        </p:nvSpPr>
        <p:spPr>
          <a:xfrm>
            <a:off x="1544965" y="30846625"/>
            <a:ext cx="9982199" cy="17810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932804E3-06EC-8440-B566-4AC248637EF9}"/>
              </a:ext>
            </a:extLst>
          </p:cNvPr>
          <p:cNvSpPr txBox="1"/>
          <p:nvPr/>
        </p:nvSpPr>
        <p:spPr>
          <a:xfrm>
            <a:off x="274313" y="5631106"/>
            <a:ext cx="12051799" cy="857396"/>
          </a:xfrm>
          <a:prstGeom prst="rect">
            <a:avLst/>
          </a:prstGeom>
          <a:solidFill>
            <a:schemeClr val="bg1"/>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INTRODUCTION</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BB4DE1E7-98A3-764E-BE52-4221F404B04A}"/>
              </a:ext>
            </a:extLst>
          </p:cNvPr>
          <p:cNvSpPr txBox="1"/>
          <p:nvPr/>
        </p:nvSpPr>
        <p:spPr>
          <a:xfrm>
            <a:off x="4771706" y="516933"/>
            <a:ext cx="34347781" cy="3524042"/>
          </a:xfrm>
          <a:prstGeom prst="rect">
            <a:avLst/>
          </a:prstGeom>
          <a:solidFill>
            <a:schemeClr val="bg1"/>
          </a:solidFill>
        </p:spPr>
        <p:txBody>
          <a:bodyPr wrap="square" rtlCol="0">
            <a:spAutoFit/>
          </a:bodyPr>
          <a:lstStyle/>
          <a:p>
            <a:pPr algn="ctr">
              <a:spcBef>
                <a:spcPts val="140"/>
              </a:spcBef>
              <a:spcAft>
                <a:spcPts val="140"/>
              </a:spcAft>
            </a:pPr>
            <a:endParaRPr lang="en-US" sz="2800" b="1" dirty="0">
              <a:latin typeface="Times New Roman" panose="02020603050405020304" pitchFamily="18" charset="0"/>
              <a:cs typeface="Times New Roman" panose="02020603050405020304" pitchFamily="18" charset="0"/>
            </a:endParaRPr>
          </a:p>
          <a:p>
            <a:pPr algn="ctr">
              <a:spcBef>
                <a:spcPts val="140"/>
              </a:spcBef>
              <a:spcAft>
                <a:spcPts val="140"/>
              </a:spcAft>
            </a:pPr>
            <a:r>
              <a:rPr lang="en-US" sz="7800" b="1" dirty="0">
                <a:latin typeface="Baskerville Old Face" panose="02020602080505020303" pitchFamily="18" charset="77"/>
                <a:cs typeface="Times New Roman" panose="02020603050405020304" pitchFamily="18" charset="0"/>
              </a:rPr>
              <a:t>Analysis of Botulinum Toxin A and Interacting Proteins in Skeletal Muscle Cells: </a:t>
            </a:r>
          </a:p>
          <a:p>
            <a:pPr algn="ctr">
              <a:spcBef>
                <a:spcPts val="140"/>
              </a:spcBef>
              <a:spcAft>
                <a:spcPts val="140"/>
              </a:spcAft>
            </a:pPr>
            <a:r>
              <a:rPr lang="en-US" sz="5600" dirty="0">
                <a:latin typeface="Times New Roman" panose="02020603050405020304" pitchFamily="18" charset="0"/>
                <a:cs typeface="Times New Roman" panose="02020603050405020304" pitchFamily="18" charset="0"/>
              </a:rPr>
              <a:t>An Investigation into the Mechanisms behind </a:t>
            </a:r>
            <a:r>
              <a:rPr lang="en-US" sz="5600" dirty="0" err="1">
                <a:latin typeface="Times New Roman" panose="02020603050405020304" pitchFamily="18" charset="0"/>
                <a:cs typeface="Times New Roman" panose="02020603050405020304" pitchFamily="18" charset="0"/>
              </a:rPr>
              <a:t>BoNT</a:t>
            </a:r>
            <a:r>
              <a:rPr lang="en-US" sz="5600" dirty="0">
                <a:latin typeface="Times New Roman" panose="02020603050405020304" pitchFamily="18" charset="0"/>
                <a:cs typeface="Times New Roman" panose="02020603050405020304" pitchFamily="18" charset="0"/>
              </a:rPr>
              <a:t>-A as a Treatment for Chronic Exertional Compartment Syndrome</a:t>
            </a:r>
          </a:p>
          <a:p>
            <a:pPr algn="ctr">
              <a:spcBef>
                <a:spcPts val="140"/>
              </a:spcBef>
              <a:spcAft>
                <a:spcPts val="140"/>
              </a:spcAft>
            </a:pPr>
            <a:endParaRPr lang="en-US" sz="56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A9BB9A78-2E51-E84E-87CA-4A0DED6657A2}"/>
              </a:ext>
            </a:extLst>
          </p:cNvPr>
          <p:cNvSpPr txBox="1"/>
          <p:nvPr/>
        </p:nvSpPr>
        <p:spPr>
          <a:xfrm>
            <a:off x="4771704" y="3260001"/>
            <a:ext cx="34347781" cy="1754326"/>
          </a:xfrm>
          <a:prstGeom prst="rect">
            <a:avLst/>
          </a:prstGeom>
          <a:solidFill>
            <a:schemeClr val="bg1"/>
          </a:solidFill>
        </p:spPr>
        <p:txBody>
          <a:bodyPr wrap="square" rtlCol="0">
            <a:spAutoFit/>
          </a:bodyPr>
          <a:lstStyle/>
          <a:p>
            <a:pPr algn="ctr"/>
            <a:r>
              <a:rPr lang="en-US" sz="4800" dirty="0">
                <a:latin typeface="Baskerville Old Face" panose="02020602080505020303" pitchFamily="18" charset="77"/>
                <a:ea typeface="Baskerville" panose="02020502070401020303" pitchFamily="18" charset="0"/>
                <a:cs typeface="Times New Roman" panose="02020603050405020304" pitchFamily="18" charset="0"/>
              </a:rPr>
              <a:t>Lauren Kee: Undergraduate Department of Chemistry &amp; Geosciences, Dr. Willa Harper: Professor of Chemistry, &amp; Dr. Bruce </a:t>
            </a:r>
            <a:r>
              <a:rPr lang="en-US" sz="4800" dirty="0" err="1">
                <a:latin typeface="Baskerville Old Face" panose="02020602080505020303" pitchFamily="18" charset="77"/>
                <a:ea typeface="Baskerville" panose="02020502070401020303" pitchFamily="18" charset="0"/>
                <a:cs typeface="Times New Roman" panose="02020603050405020304" pitchFamily="18" charset="0"/>
              </a:rPr>
              <a:t>Heyen</a:t>
            </a:r>
            <a:r>
              <a:rPr lang="en-US" sz="4800" dirty="0">
                <a:latin typeface="Baskerville Old Face" panose="02020602080505020303" pitchFamily="18" charset="77"/>
                <a:ea typeface="Baskerville" panose="02020502070401020303" pitchFamily="18" charset="0"/>
                <a:cs typeface="Times New Roman" panose="02020603050405020304" pitchFamily="18" charset="0"/>
              </a:rPr>
              <a:t>: Professor &amp; Chair of Chemistry &amp; Geosciences, Olivet Nazarene University</a:t>
            </a:r>
          </a:p>
          <a:p>
            <a:pPr algn="ctr"/>
            <a:endParaRPr lang="en-US" sz="1200" dirty="0">
              <a:latin typeface="Times New Roman" panose="02020603050405020304" pitchFamily="18" charset="0"/>
              <a:cs typeface="Times New Roman" panose="02020603050405020304" pitchFamily="18" charset="0"/>
            </a:endParaRPr>
          </a:p>
        </p:txBody>
      </p:sp>
      <p:pic>
        <p:nvPicPr>
          <p:cNvPr id="4" name="Picture 3" descr="Logo, company name&#10;&#10;Description automatically generated">
            <a:extLst>
              <a:ext uri="{FF2B5EF4-FFF2-40B4-BE49-F238E27FC236}">
                <a16:creationId xmlns:a16="http://schemas.microsoft.com/office/drawing/2014/main" id="{743421B0-CC0E-DC45-A080-3D6263DDDFB9}"/>
              </a:ext>
            </a:extLst>
          </p:cNvPr>
          <p:cNvPicPr>
            <a:picLocks noChangeAspect="1"/>
          </p:cNvPicPr>
          <p:nvPr/>
        </p:nvPicPr>
        <p:blipFill>
          <a:blip r:embed="rId2"/>
          <a:stretch>
            <a:fillRect/>
          </a:stretch>
        </p:blipFill>
        <p:spPr>
          <a:xfrm>
            <a:off x="274314" y="516935"/>
            <a:ext cx="4497392" cy="4497392"/>
          </a:xfrm>
          <a:prstGeom prst="rect">
            <a:avLst/>
          </a:prstGeom>
          <a:solidFill>
            <a:schemeClr val="bg1"/>
          </a:solidFill>
        </p:spPr>
      </p:pic>
      <p:pic>
        <p:nvPicPr>
          <p:cNvPr id="5" name="Picture 4" descr="Logo, company name&#10;&#10;Description automatically generated">
            <a:extLst>
              <a:ext uri="{FF2B5EF4-FFF2-40B4-BE49-F238E27FC236}">
                <a16:creationId xmlns:a16="http://schemas.microsoft.com/office/drawing/2014/main" id="{029ECF54-DABE-2F44-9C94-8310A64185FD}"/>
              </a:ext>
            </a:extLst>
          </p:cNvPr>
          <p:cNvPicPr>
            <a:picLocks noChangeAspect="1"/>
          </p:cNvPicPr>
          <p:nvPr/>
        </p:nvPicPr>
        <p:blipFill>
          <a:blip r:embed="rId3">
            <a:alphaModFix/>
          </a:blip>
          <a:stretch>
            <a:fillRect/>
          </a:stretch>
        </p:blipFill>
        <p:spPr>
          <a:xfrm>
            <a:off x="39119483" y="516935"/>
            <a:ext cx="4497392" cy="4497392"/>
          </a:xfrm>
          <a:prstGeom prst="rect">
            <a:avLst/>
          </a:prstGeom>
          <a:noFill/>
        </p:spPr>
      </p:pic>
      <p:sp>
        <p:nvSpPr>
          <p:cNvPr id="8" name="TextBox 7">
            <a:extLst>
              <a:ext uri="{FF2B5EF4-FFF2-40B4-BE49-F238E27FC236}">
                <a16:creationId xmlns:a16="http://schemas.microsoft.com/office/drawing/2014/main" id="{A5517304-2D2D-1B4E-95D4-98166C46A201}"/>
              </a:ext>
            </a:extLst>
          </p:cNvPr>
          <p:cNvSpPr txBox="1"/>
          <p:nvPr/>
        </p:nvSpPr>
        <p:spPr>
          <a:xfrm>
            <a:off x="274313" y="6473123"/>
            <a:ext cx="12051799" cy="13587822"/>
          </a:xfrm>
          <a:prstGeom prst="rect">
            <a:avLst/>
          </a:prstGeom>
          <a:solidFill>
            <a:schemeClr val="bg1"/>
          </a:solidFill>
        </p:spPr>
        <p:txBody>
          <a:bodyPr wrap="square" rtlCol="0">
            <a:spAutoFit/>
          </a:bodyPr>
          <a:lstStyle/>
          <a:p>
            <a:pPr indent="457217" algn="just">
              <a:lnSpc>
                <a:spcPct val="150000"/>
              </a:lnSpc>
              <a:tabLst>
                <a:tab pos="2562321" algn="l"/>
              </a:tabLst>
            </a:pPr>
            <a:r>
              <a:rPr lang="en-US" sz="2800" dirty="0">
                <a:latin typeface="Baskerville" panose="02020502070401020303" pitchFamily="18" charset="0"/>
                <a:ea typeface="Baskerville" panose="02020502070401020303" pitchFamily="18" charset="0"/>
                <a:cs typeface="Times New Roman" panose="02020603050405020304" pitchFamily="18" charset="0"/>
              </a:rPr>
              <a:t>Chronic exertional compartment syndrome (CECS) is a condition in which muscle tissue expands against the surrounding fascia during activity and is compressed with nerves and blood vessels leading to abnormally high </a:t>
            </a:r>
            <a:r>
              <a:rPr lang="en-US" sz="2800" dirty="0" err="1">
                <a:latin typeface="Baskerville" panose="02020502070401020303" pitchFamily="18" charset="0"/>
                <a:ea typeface="Baskerville" panose="02020502070401020303" pitchFamily="18" charset="0"/>
                <a:cs typeface="Times New Roman" panose="02020603050405020304" pitchFamily="18" charset="0"/>
              </a:rPr>
              <a:t>intracompartmental</a:t>
            </a:r>
            <a:r>
              <a:rPr lang="en-US" sz="2800" dirty="0">
                <a:latin typeface="Baskerville" panose="02020502070401020303" pitchFamily="18" charset="0"/>
                <a:ea typeface="Baskerville" panose="02020502070401020303" pitchFamily="18" charset="0"/>
                <a:cs typeface="Times New Roman" panose="02020603050405020304" pitchFamily="18" charset="0"/>
              </a:rPr>
              <a:t> pressure (ICP) within the muscle compartment and debilitating pain. Treatment typically includes fasciotomy, which has significant levels of recurrence [1]; however, botulinum toxin A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injection has recently been seen to decrease both ICP and pain through an unknown mechanism with little to no </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recurrence</a:t>
            </a:r>
            <a:r>
              <a:rPr lang="en-US" sz="2800" dirty="0">
                <a:latin typeface="Baskerville" panose="02020502070401020303" pitchFamily="18" charset="0"/>
                <a:ea typeface="Baskerville" panose="02020502070401020303" pitchFamily="18" charset="0"/>
                <a:cs typeface="Times New Roman" panose="02020603050405020304" pitchFamily="18" charset="0"/>
              </a:rPr>
              <a:t> of symptoms [2,3,4].</a:t>
            </a:r>
          </a:p>
          <a:p>
            <a:pPr indent="457217" algn="just">
              <a:lnSpc>
                <a:spcPct val="150000"/>
              </a:lnSpc>
              <a:tabLst>
                <a:tab pos="2562321" algn="l"/>
              </a:tabLst>
            </a:pP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is most understood through its application at the neuromuscular junction, at which it interacts with a G-protein coupled receptor (GPCR) within the cell membrane to gain entrance into the cell and block acetylcholine release [5]. In this study, certain proteins were chosen for analysis based on their involvement in regulation of blood flow, inflammation, and muscle cell expansion, as well as their action through GPCR-enabled pathways [6, 7, 8, 9].</a:t>
            </a:r>
          </a:p>
          <a:p>
            <a:pPr indent="457217" algn="just">
              <a:lnSpc>
                <a:spcPct val="150000"/>
              </a:lnSpc>
              <a:tabLst>
                <a:tab pos="2562321" algn="l"/>
              </a:tabLst>
            </a:pPr>
            <a:r>
              <a:rPr lang="en-US" sz="2800" dirty="0">
                <a:latin typeface="Baskerville" panose="02020502070401020303" pitchFamily="18" charset="0"/>
                <a:ea typeface="Baskerville" panose="02020502070401020303" pitchFamily="18" charset="0"/>
                <a:cs typeface="Times New Roman" panose="02020603050405020304" pitchFamily="18" charset="0"/>
              </a:rPr>
              <a:t>In order to determine whether cyclooxygenase 1 (COX-1), cyclooxygenase 2 (COX-2), epithelial nitric oxide synthase (</a:t>
            </a:r>
            <a:r>
              <a:rPr lang="en-US" sz="2800" dirty="0" err="1">
                <a:latin typeface="Baskerville" panose="02020502070401020303" pitchFamily="18" charset="0"/>
                <a:ea typeface="Baskerville" panose="02020502070401020303" pitchFamily="18" charset="0"/>
                <a:cs typeface="Times New Roman" panose="02020603050405020304" pitchFamily="18" charset="0"/>
              </a:rPr>
              <a:t>eNOS</a:t>
            </a:r>
            <a:r>
              <a:rPr lang="en-US" sz="2800" dirty="0">
                <a:latin typeface="Baskerville" panose="02020502070401020303" pitchFamily="18" charset="0"/>
                <a:ea typeface="Baskerville" panose="02020502070401020303" pitchFamily="18" charset="0"/>
                <a:cs typeface="Times New Roman" panose="02020603050405020304" pitchFamily="18" charset="0"/>
              </a:rPr>
              <a:t>), inducible nitric oxide synthase (</a:t>
            </a:r>
            <a:r>
              <a:rPr lang="en-US" sz="2800" dirty="0" err="1">
                <a:latin typeface="Baskerville" panose="02020502070401020303" pitchFamily="18" charset="0"/>
                <a:ea typeface="Baskerville" panose="02020502070401020303" pitchFamily="18" charset="0"/>
                <a:cs typeface="Times New Roman" panose="02020603050405020304" pitchFamily="18" charset="0"/>
              </a:rPr>
              <a:t>iNOS</a:t>
            </a:r>
            <a:r>
              <a:rPr lang="en-US" sz="2800" dirty="0">
                <a:latin typeface="Baskerville" panose="02020502070401020303" pitchFamily="18" charset="0"/>
                <a:ea typeface="Baskerville" panose="02020502070401020303" pitchFamily="18" charset="0"/>
                <a:cs typeface="Times New Roman" panose="02020603050405020304" pitchFamily="18" charset="0"/>
              </a:rPr>
              <a:t>), or prostaglandin E</a:t>
            </a:r>
            <a:r>
              <a:rPr lang="en-US" sz="2800" baseline="-25000" dirty="0">
                <a:latin typeface="Baskerville" panose="02020502070401020303" pitchFamily="18" charset="0"/>
                <a:ea typeface="Baskerville" panose="02020502070401020303" pitchFamily="18" charset="0"/>
                <a:cs typeface="Times New Roman" panose="02020603050405020304" pitchFamily="18" charset="0"/>
              </a:rPr>
              <a:t>2</a:t>
            </a:r>
            <a:r>
              <a:rPr lang="en-US" sz="2800" dirty="0">
                <a:latin typeface="Baskerville" panose="02020502070401020303" pitchFamily="18" charset="0"/>
                <a:ea typeface="Baskerville" panose="02020502070401020303" pitchFamily="18" charset="0"/>
                <a:cs typeface="Times New Roman" panose="02020603050405020304" pitchFamily="18" charset="0"/>
              </a:rPr>
              <a:t> receptor 4 (EP4) are likely to interact directly with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protein models were created and analyzed using docking programs from </a:t>
            </a:r>
            <a:r>
              <a:rPr lang="en-US" sz="2800" dirty="0" err="1">
                <a:latin typeface="Baskerville" panose="02020502070401020303" pitchFamily="18" charset="0"/>
                <a:ea typeface="Baskerville" panose="02020502070401020303" pitchFamily="18" charset="0"/>
                <a:cs typeface="Times New Roman" panose="02020603050405020304" pitchFamily="18" charset="0"/>
              </a:rPr>
              <a:t>PyRosetta</a:t>
            </a:r>
            <a:r>
              <a:rPr lang="en-US" sz="2800" dirty="0">
                <a:latin typeface="Baskerville" panose="02020502070401020303" pitchFamily="18" charset="0"/>
                <a:ea typeface="Baskerville" panose="02020502070401020303" pitchFamily="18" charset="0"/>
                <a:cs typeface="Times New Roman" panose="02020603050405020304" pitchFamily="18" charset="0"/>
              </a:rPr>
              <a:t>. After analysis of these results, levels of cAMP in human skeletal muscle myoblasts (</a:t>
            </a:r>
            <a:r>
              <a:rPr lang="en-US" sz="2800" dirty="0" err="1">
                <a:latin typeface="Baskerville" panose="02020502070401020303" pitchFamily="18" charset="0"/>
                <a:ea typeface="Baskerville" panose="02020502070401020303" pitchFamily="18" charset="0"/>
                <a:cs typeface="Times New Roman" panose="02020603050405020304" pitchFamily="18" charset="0"/>
              </a:rPr>
              <a:t>HSkM</a:t>
            </a:r>
            <a:r>
              <a:rPr lang="en-US" sz="2800" dirty="0">
                <a:latin typeface="Baskerville" panose="02020502070401020303" pitchFamily="18" charset="0"/>
                <a:ea typeface="Baskerville" panose="02020502070401020303" pitchFamily="18" charset="0"/>
                <a:cs typeface="Times New Roman" panose="02020603050405020304" pitchFamily="18" charset="0"/>
              </a:rPr>
              <a:t>) were determined after treatment with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using a direct cAMP immunoassay.</a:t>
            </a:r>
            <a:endParaRPr lang="en-US" sz="2800" dirty="0">
              <a:highlight>
                <a:srgbClr val="FFFF00"/>
              </a:highlight>
              <a:latin typeface="Baskerville" panose="02020502070401020303" pitchFamily="18" charset="0"/>
              <a:ea typeface="Baskerville" panose="02020502070401020303"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4750B9D5-9E67-4B4C-88FE-712A6E9188E3}"/>
              </a:ext>
            </a:extLst>
          </p:cNvPr>
          <p:cNvSpPr txBox="1"/>
          <p:nvPr/>
        </p:nvSpPr>
        <p:spPr>
          <a:xfrm>
            <a:off x="12878441" y="22623443"/>
            <a:ext cx="16230345" cy="3952813"/>
          </a:xfrm>
          <a:prstGeom prst="rect">
            <a:avLst/>
          </a:prstGeom>
          <a:solidFill>
            <a:schemeClr val="bg1"/>
          </a:solidFill>
        </p:spPr>
        <p:txBody>
          <a:bodyPr wrap="square" rtlCol="0">
            <a:spAutoFit/>
          </a:bodyPr>
          <a:lstStyle/>
          <a:p>
            <a:pPr>
              <a:lnSpc>
                <a:spcPct val="150000"/>
              </a:lnSpc>
            </a:pPr>
            <a:r>
              <a:rPr lang="en-US" sz="3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Results from cAMP concentration assay (Fig. 3) were analyzed using t-tests to determine statistical significance. According to the one-tailed t-test, </a:t>
            </a:r>
            <a:r>
              <a:rPr lang="en-US" sz="2800" i="1" dirty="0">
                <a:latin typeface="Baskerville Old Face" panose="02020602080505020303" pitchFamily="18" charset="77"/>
                <a:ea typeface="Baskerville" panose="02020502070401020303" pitchFamily="18" charset="0"/>
                <a:cs typeface="Times New Roman" panose="02020603050405020304" pitchFamily="18" charset="0"/>
              </a:rPr>
              <a:t>p</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 = 0.04, indicating that cAMP concentration in cells treated with 1 IU </a:t>
            </a:r>
            <a:r>
              <a:rPr lang="en-US" sz="2800" dirty="0" err="1">
                <a:latin typeface="Baskerville Old Face" panose="02020602080505020303" pitchFamily="18" charset="77"/>
                <a:ea typeface="Baskerville" panose="02020502070401020303" pitchFamily="18" charset="0"/>
                <a:cs typeface="Times New Roman" panose="02020603050405020304" pitchFamily="18" charset="0"/>
              </a:rPr>
              <a:t>BoNT</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-A was significantly higher than cAMP concentration in control cells. However, in the two-tailed t-test, </a:t>
            </a:r>
            <a:r>
              <a:rPr lang="en-US" sz="2800" i="1" dirty="0">
                <a:latin typeface="Baskerville Old Face" panose="02020602080505020303" pitchFamily="18" charset="77"/>
                <a:ea typeface="Baskerville" panose="02020502070401020303" pitchFamily="18" charset="0"/>
                <a:cs typeface="Times New Roman" panose="02020603050405020304" pitchFamily="18" charset="0"/>
              </a:rPr>
              <a:t>p</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 = 0.09, suggesting that cAMP concentration isn’t significantly different between cells treated with control media or 1 IU </a:t>
            </a:r>
            <a:r>
              <a:rPr lang="en-US" sz="2800" dirty="0" err="1">
                <a:latin typeface="Baskerville Old Face" panose="02020602080505020303" pitchFamily="18" charset="77"/>
                <a:ea typeface="Baskerville" panose="02020502070401020303" pitchFamily="18" charset="0"/>
                <a:cs typeface="Times New Roman" panose="02020603050405020304" pitchFamily="18" charset="0"/>
              </a:rPr>
              <a:t>BoNT</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-A. Altogether, data was limited, and the results are inconclusive, but there is a clear correlation of increasing cAMP concentration in 1 IU </a:t>
            </a:r>
            <a:r>
              <a:rPr lang="en-US" sz="2800" dirty="0" err="1">
                <a:latin typeface="Baskerville Old Face" panose="02020602080505020303" pitchFamily="18" charset="77"/>
                <a:ea typeface="Baskerville" panose="02020502070401020303" pitchFamily="18" charset="0"/>
                <a:cs typeface="Times New Roman" panose="02020603050405020304" pitchFamily="18" charset="0"/>
              </a:rPr>
              <a:t>BoNT</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-A cells.</a:t>
            </a:r>
          </a:p>
        </p:txBody>
      </p:sp>
      <p:sp>
        <p:nvSpPr>
          <p:cNvPr id="10" name="TextBox 9">
            <a:extLst>
              <a:ext uri="{FF2B5EF4-FFF2-40B4-BE49-F238E27FC236}">
                <a16:creationId xmlns:a16="http://schemas.microsoft.com/office/drawing/2014/main" id="{60639C1B-93BB-1846-ADE9-17AC8F570DEE}"/>
              </a:ext>
            </a:extLst>
          </p:cNvPr>
          <p:cNvSpPr txBox="1"/>
          <p:nvPr/>
        </p:nvSpPr>
        <p:spPr>
          <a:xfrm>
            <a:off x="12865602" y="6345911"/>
            <a:ext cx="30812789" cy="14833317"/>
          </a:xfrm>
          <a:prstGeom prst="rect">
            <a:avLst/>
          </a:prstGeom>
          <a:solidFill>
            <a:schemeClr val="bg1"/>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7B003252-AC8A-5B46-AEA0-8928AA918FB0}"/>
              </a:ext>
            </a:extLst>
          </p:cNvPr>
          <p:cNvSpPr txBox="1"/>
          <p:nvPr/>
        </p:nvSpPr>
        <p:spPr>
          <a:xfrm>
            <a:off x="25040492" y="26025231"/>
            <a:ext cx="184731" cy="369332"/>
          </a:xfrm>
          <a:prstGeom prst="rect">
            <a:avLst/>
          </a:prstGeom>
          <a:noFill/>
        </p:spPr>
        <p:txBody>
          <a:bodyPr wrap="none" rtlCol="0">
            <a:spAutoFit/>
          </a:bodyPr>
          <a:lstStyle/>
          <a:p>
            <a:endParaRPr lang="en-US" dirty="0"/>
          </a:p>
        </p:txBody>
      </p:sp>
      <p:sp>
        <p:nvSpPr>
          <p:cNvPr id="17" name="TextBox 16">
            <a:extLst>
              <a:ext uri="{FF2B5EF4-FFF2-40B4-BE49-F238E27FC236}">
                <a16:creationId xmlns:a16="http://schemas.microsoft.com/office/drawing/2014/main" id="{4F34475F-CC3A-1348-A9B4-02E6FABDE91C}"/>
              </a:ext>
            </a:extLst>
          </p:cNvPr>
          <p:cNvSpPr txBox="1"/>
          <p:nvPr/>
        </p:nvSpPr>
        <p:spPr>
          <a:xfrm>
            <a:off x="261677" y="21536845"/>
            <a:ext cx="12049734" cy="9072099"/>
          </a:xfrm>
          <a:prstGeom prst="rect">
            <a:avLst/>
          </a:prstGeom>
          <a:solidFill>
            <a:schemeClr val="bg1"/>
          </a:solidFill>
        </p:spPr>
        <p:txBody>
          <a:bodyPr wrap="square" rtlCol="0">
            <a:spAutoFit/>
          </a:bodyPr>
          <a:lstStyle/>
          <a:p>
            <a:pPr algn="just">
              <a:lnSpc>
                <a:spcPct val="150000"/>
              </a:lnSpc>
            </a:pPr>
            <a:r>
              <a:rPr lang="en-US" sz="2800" dirty="0">
                <a:latin typeface="Baskerville" panose="02020502070401020303" pitchFamily="18" charset="0"/>
                <a:ea typeface="Baskerville" panose="02020502070401020303" pitchFamily="18" charset="0"/>
                <a:cs typeface="Times New Roman" panose="02020603050405020304" pitchFamily="18" charset="0"/>
              </a:rPr>
              <a:t>Computational analysis was completed using </a:t>
            </a:r>
            <a:r>
              <a:rPr lang="en-US" sz="2800" dirty="0" err="1">
                <a:latin typeface="Baskerville" panose="02020502070401020303" pitchFamily="18" charset="0"/>
                <a:ea typeface="Baskerville" panose="02020502070401020303" pitchFamily="18" charset="0"/>
                <a:cs typeface="Times New Roman" panose="02020603050405020304" pitchFamily="18" charset="0"/>
              </a:rPr>
              <a:t>PyRosetta</a:t>
            </a:r>
            <a:r>
              <a:rPr lang="en-US" sz="2800" dirty="0">
                <a:latin typeface="Baskerville" panose="02020502070401020303" pitchFamily="18" charset="0"/>
                <a:ea typeface="Baskerville" panose="02020502070401020303" pitchFamily="18" charset="0"/>
                <a:cs typeface="Times New Roman" panose="02020603050405020304" pitchFamily="18" charset="0"/>
              </a:rPr>
              <a:t> protein-protein and protein-ligand docking programs. Protein and ligand structures were obtained from the Protein Data Bank, and their structures were joined and cleaned using </a:t>
            </a:r>
            <a:r>
              <a:rPr lang="en-US" sz="2800" dirty="0" err="1">
                <a:latin typeface="Baskerville" panose="02020502070401020303" pitchFamily="18" charset="0"/>
                <a:ea typeface="Baskerville" panose="02020502070401020303" pitchFamily="18" charset="0"/>
                <a:cs typeface="Times New Roman" panose="02020603050405020304" pitchFamily="18" charset="0"/>
              </a:rPr>
              <a:t>PyRosetta</a:t>
            </a:r>
            <a:r>
              <a:rPr lang="en-US" sz="2800" dirty="0">
                <a:latin typeface="Baskerville" panose="02020502070401020303" pitchFamily="18" charset="0"/>
                <a:ea typeface="Baskerville" panose="02020502070401020303" pitchFamily="18" charset="0"/>
                <a:cs typeface="Times New Roman" panose="02020603050405020304" pitchFamily="18" charset="0"/>
              </a:rPr>
              <a:t> and </a:t>
            </a:r>
            <a:r>
              <a:rPr lang="en-US" sz="2800" dirty="0" err="1">
                <a:latin typeface="Baskerville" panose="02020502070401020303" pitchFamily="18" charset="0"/>
                <a:ea typeface="Baskerville" panose="02020502070401020303" pitchFamily="18" charset="0"/>
                <a:cs typeface="Times New Roman" panose="02020603050405020304" pitchFamily="18" charset="0"/>
              </a:rPr>
              <a:t>PyMOL</a:t>
            </a:r>
            <a:r>
              <a:rPr lang="en-US" sz="2800" dirty="0">
                <a:latin typeface="Baskerville" panose="02020502070401020303" pitchFamily="18" charset="0"/>
                <a:ea typeface="Baskerville" panose="02020502070401020303" pitchFamily="18" charset="0"/>
                <a:cs typeface="Times New Roman" panose="02020603050405020304" pitchFamily="18" charset="0"/>
              </a:rPr>
              <a:t> </a:t>
            </a:r>
            <a:r>
              <a:rPr lang="en-US" sz="2800" dirty="0" err="1">
                <a:latin typeface="Baskerville" panose="02020502070401020303" pitchFamily="18" charset="0"/>
                <a:ea typeface="Baskerville" panose="02020502070401020303" pitchFamily="18" charset="0"/>
                <a:cs typeface="Times New Roman" panose="02020603050405020304" pitchFamily="18" charset="0"/>
              </a:rPr>
              <a:t>softwares</a:t>
            </a:r>
            <a:r>
              <a:rPr lang="en-US" sz="2800" dirty="0">
                <a:latin typeface="Baskerville" panose="02020502070401020303" pitchFamily="18" charset="0"/>
                <a:ea typeface="Baskerville" panose="02020502070401020303" pitchFamily="18" charset="0"/>
                <a:cs typeface="Times New Roman" panose="02020603050405020304" pitchFamily="18" charset="0"/>
              </a:rPr>
              <a:t> [10, 11]. Outputs were received as total weighted </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scores</a:t>
            </a:r>
            <a:r>
              <a:rPr lang="en-US" sz="2800" dirty="0">
                <a:latin typeface="Baskerville" panose="02020502070401020303" pitchFamily="18" charset="0"/>
                <a:ea typeface="Baskerville" panose="02020502070401020303" pitchFamily="18" charset="0"/>
                <a:cs typeface="Times New Roman" panose="02020603050405020304" pitchFamily="18" charset="0"/>
              </a:rPr>
              <a:t> measured in Rosetta Energy Units (REU).</a:t>
            </a:r>
          </a:p>
          <a:p>
            <a:pPr algn="just">
              <a:lnSpc>
                <a:spcPct val="150000"/>
              </a:lnSpc>
            </a:pPr>
            <a:r>
              <a:rPr lang="en-US" sz="2800" dirty="0">
                <a:latin typeface="Baskerville" panose="02020502070401020303" pitchFamily="18" charset="0"/>
                <a:ea typeface="Baskerville" panose="02020502070401020303" pitchFamily="18" charset="0"/>
                <a:cs typeface="Times New Roman" panose="02020603050405020304" pitchFamily="18" charset="0"/>
              </a:rPr>
              <a:t>	While studying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and </a:t>
            </a:r>
            <a:r>
              <a:rPr lang="en-US" sz="2800" dirty="0" err="1">
                <a:latin typeface="Baskerville" panose="02020502070401020303" pitchFamily="18" charset="0"/>
                <a:ea typeface="Baskerville" panose="02020502070401020303" pitchFamily="18" charset="0"/>
                <a:cs typeface="Times New Roman" panose="02020603050405020304" pitchFamily="18" charset="0"/>
              </a:rPr>
              <a:t>HSkM</a:t>
            </a:r>
            <a:r>
              <a:rPr lang="en-US" sz="2800" dirty="0">
                <a:latin typeface="Baskerville" panose="02020502070401020303" pitchFamily="18" charset="0"/>
                <a:ea typeface="Baskerville" panose="02020502070401020303" pitchFamily="18" charset="0"/>
                <a:cs typeface="Times New Roman" panose="02020603050405020304" pitchFamily="18" charset="0"/>
              </a:rPr>
              <a:t> cells </a:t>
            </a:r>
            <a:r>
              <a:rPr lang="en-US" sz="2800" i="1" dirty="0">
                <a:latin typeface="Baskerville" panose="02020502070401020303" pitchFamily="18" charset="0"/>
                <a:ea typeface="Baskerville" panose="02020502070401020303" pitchFamily="18" charset="0"/>
                <a:cs typeface="Times New Roman" panose="02020603050405020304" pitchFamily="18" charset="0"/>
              </a:rPr>
              <a:t>in vitro</a:t>
            </a:r>
            <a:r>
              <a:rPr lang="en-US" sz="2800" dirty="0">
                <a:latin typeface="Baskerville" panose="02020502070401020303" pitchFamily="18" charset="0"/>
                <a:ea typeface="Baskerville" panose="02020502070401020303" pitchFamily="18" charset="0"/>
                <a:cs typeface="Times New Roman" panose="02020603050405020304" pitchFamily="18" charset="0"/>
              </a:rPr>
              <a:t>, a cytotoxicity assay was first completed to determine an appropriate concentration of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treatment. This was achieved by analyzing DAPI and PI stains under a fluorescent microscope.</a:t>
            </a:r>
          </a:p>
          <a:p>
            <a:pPr algn="just">
              <a:lnSpc>
                <a:spcPct val="150000"/>
              </a:lnSpc>
            </a:pPr>
            <a:r>
              <a:rPr lang="en-US" sz="2800" dirty="0">
                <a:latin typeface="Baskerville" panose="02020502070401020303" pitchFamily="18" charset="0"/>
                <a:ea typeface="Baskerville" panose="02020502070401020303" pitchFamily="18" charset="0"/>
                <a:cs typeface="Times New Roman" panose="02020603050405020304" pitchFamily="18" charset="0"/>
              </a:rPr>
              <a:t>	Based on results from the computational analysis and cytotoxicity assay, the prostaglandin receptor EP4 was chosen for analysis through its downstream effector, cyclic adenosine monophosphate (cAMP). </a:t>
            </a:r>
            <a:r>
              <a:rPr lang="en-US" sz="2800" dirty="0" err="1">
                <a:latin typeface="Baskerville" panose="02020502070401020303" pitchFamily="18" charset="0"/>
                <a:ea typeface="Baskerville" panose="02020502070401020303" pitchFamily="18" charset="0"/>
                <a:cs typeface="Times New Roman" panose="02020603050405020304" pitchFamily="18" charset="0"/>
              </a:rPr>
              <a:t>HSkM</a:t>
            </a:r>
            <a:r>
              <a:rPr lang="en-US" sz="2800" dirty="0">
                <a:latin typeface="Baskerville" panose="02020502070401020303" pitchFamily="18" charset="0"/>
                <a:ea typeface="Baskerville" panose="02020502070401020303" pitchFamily="18" charset="0"/>
                <a:cs typeface="Times New Roman" panose="02020603050405020304" pitchFamily="18" charset="0"/>
              </a:rPr>
              <a:t> cells were differentiated and treated with 1 IU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per 10</a:t>
            </a:r>
            <a:r>
              <a:rPr lang="en-US" sz="2800" baseline="30000" dirty="0">
                <a:latin typeface="Baskerville" panose="02020502070401020303" pitchFamily="18" charset="0"/>
                <a:ea typeface="Baskerville" panose="02020502070401020303" pitchFamily="18" charset="0"/>
                <a:cs typeface="Times New Roman" panose="02020603050405020304" pitchFamily="18" charset="0"/>
              </a:rPr>
              <a:t>6</a:t>
            </a:r>
            <a:r>
              <a:rPr lang="en-US" sz="2800" dirty="0">
                <a:latin typeface="Baskerville" panose="02020502070401020303" pitchFamily="18" charset="0"/>
                <a:ea typeface="Baskerville" panose="02020502070401020303" pitchFamily="18" charset="0"/>
                <a:cs typeface="Times New Roman" panose="02020603050405020304" pitchFamily="18" charset="0"/>
              </a:rPr>
              <a:t> cells or control media, and then transferred to a specialized G-protein coated plate to perform a direct, colorimetric cAMP immunoassay [12].</a:t>
            </a:r>
          </a:p>
        </p:txBody>
      </p:sp>
      <p:graphicFrame>
        <p:nvGraphicFramePr>
          <p:cNvPr id="18" name="Chart 17">
            <a:extLst>
              <a:ext uri="{FF2B5EF4-FFF2-40B4-BE49-F238E27FC236}">
                <a16:creationId xmlns:a16="http://schemas.microsoft.com/office/drawing/2014/main" id="{0C04B1B3-7382-914E-9189-8695F7D56911}"/>
              </a:ext>
            </a:extLst>
          </p:cNvPr>
          <p:cNvGraphicFramePr>
            <a:graphicFrameLocks/>
          </p:cNvGraphicFramePr>
          <p:nvPr>
            <p:extLst>
              <p:ext uri="{D42A27DB-BD31-4B8C-83A1-F6EECF244321}">
                <p14:modId xmlns:p14="http://schemas.microsoft.com/office/powerpoint/2010/main" val="511988134"/>
              </p:ext>
            </p:extLst>
          </p:nvPr>
        </p:nvGraphicFramePr>
        <p:xfrm>
          <a:off x="22860000" y="6964632"/>
          <a:ext cx="9846103" cy="8542909"/>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19">
            <a:extLst>
              <a:ext uri="{FF2B5EF4-FFF2-40B4-BE49-F238E27FC236}">
                <a16:creationId xmlns:a16="http://schemas.microsoft.com/office/drawing/2014/main" id="{649DEB1B-8865-BE44-844D-A3A336383348}"/>
              </a:ext>
            </a:extLst>
          </p:cNvPr>
          <p:cNvSpPr txBox="1"/>
          <p:nvPr/>
        </p:nvSpPr>
        <p:spPr>
          <a:xfrm>
            <a:off x="29650351" y="22621074"/>
            <a:ext cx="13814178" cy="8663397"/>
          </a:xfrm>
          <a:prstGeom prst="rect">
            <a:avLst/>
          </a:prstGeom>
          <a:solidFill>
            <a:schemeClr val="bg1"/>
          </a:solidFill>
        </p:spPr>
        <p:txBody>
          <a:bodyPr wrap="square" rtlCol="0">
            <a:spAutoFit/>
          </a:bodyPr>
          <a:lstStyle/>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[1]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Wuellner</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J. C.,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Nathe</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C. D.,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Kreulen</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C., Burnham, K., &amp; Giza, E. (2017). Chronic exertional compartment syndrome: The 	athlete’s claudication.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Operative  Techniques  in Sports Medicine</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25</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(2), 52–58.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/10.1053/j.otsm.2017.03.004</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[2]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Isner-Horobeti</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M.-E., Dufour, S. P.,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Blaes</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C., &amp;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Lecocq</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J. (2013). Intramuscular pressure before and after botulinum toxin in 	chronic exertional compartment syndrome of the leg: A preliminary study.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The American Journal of Sports Medicine</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41</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(11), 	2558–2566.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/10.1177/0363546513499183</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[3] </a:t>
            </a:r>
            <a:r>
              <a:rPr lang="es-US" sz="2000" dirty="0">
                <a:latin typeface="Baskerville Old Face" panose="02020602080505020303" pitchFamily="18" charset="77"/>
                <a:ea typeface="Baskerville" panose="02020502070401020303" pitchFamily="18" charset="0"/>
                <a:cs typeface="Times New Roman" panose="02020603050405020304" pitchFamily="18" charset="0"/>
              </a:rPr>
              <a:t>Baria, M. R., &amp; </a:t>
            </a:r>
            <a:r>
              <a:rPr lang="es-US" sz="2000" dirty="0" err="1">
                <a:latin typeface="Baskerville Old Face" panose="02020602080505020303" pitchFamily="18" charset="77"/>
                <a:ea typeface="Baskerville" panose="02020502070401020303" pitchFamily="18" charset="0"/>
                <a:cs typeface="Times New Roman" panose="02020603050405020304" pitchFamily="18" charset="0"/>
              </a:rPr>
              <a:t>Sellon</a:t>
            </a:r>
            <a:r>
              <a:rPr lang="es-US" sz="2000" dirty="0">
                <a:latin typeface="Baskerville Old Face" panose="02020602080505020303" pitchFamily="18" charset="77"/>
                <a:ea typeface="Baskerville" panose="02020502070401020303" pitchFamily="18" charset="0"/>
                <a:cs typeface="Times New Roman" panose="02020603050405020304" pitchFamily="18" charset="0"/>
              </a:rPr>
              <a:t>, J. L. (2016). </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Botulinum toxin for chronic exertional compartment syndrome: A case report with 14 month 	follow-up.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Clinical Journal of Sports Medicine</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29</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(2), e111–e113.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/10.1097/JSM.0000000000000289</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[4]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Orta</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C., Petit, J., &amp;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Gremeaux</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V. (2018). Chronic exertional compartment syndrome in hands successfully treated with 	botulinum toxin-A: A case.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Annals of Physical and Rehabilitation Medicine</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61</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(3), 183–185.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/10.1016/j.rehab.2018.02.006</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[5] Lam, S. M. (2003). The basic science of botulinum toxin.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Facial Plastic Surgery Clinics of </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North America</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11</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(4), 431–438.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/10.1016/S1064-7406(03)00073-7</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[6] </a:t>
            </a:r>
            <a:r>
              <a:rPr lang="es-US" sz="2000" dirty="0" err="1">
                <a:latin typeface="Baskerville Old Face" panose="02020602080505020303" pitchFamily="18" charset="77"/>
                <a:ea typeface="Baskerville" panose="02020502070401020303" pitchFamily="18" charset="0"/>
                <a:cs typeface="Times New Roman" panose="02020603050405020304" pitchFamily="18" charset="0"/>
              </a:rPr>
              <a:t>Liu</a:t>
            </a:r>
            <a:r>
              <a:rPr lang="es-US" sz="2000" dirty="0">
                <a:latin typeface="Baskerville Old Face" panose="02020602080505020303" pitchFamily="18" charset="77"/>
                <a:ea typeface="Baskerville" panose="02020502070401020303" pitchFamily="18" charset="0"/>
                <a:cs typeface="Times New Roman" panose="02020603050405020304" pitchFamily="18" charset="0"/>
              </a:rPr>
              <a:t>, S. Z., </a:t>
            </a:r>
            <a:r>
              <a:rPr lang="es-US" sz="2000" dirty="0" err="1">
                <a:latin typeface="Baskerville Old Face" panose="02020602080505020303" pitchFamily="18" charset="77"/>
                <a:ea typeface="Baskerville" panose="02020502070401020303" pitchFamily="18" charset="0"/>
                <a:cs typeface="Times New Roman" panose="02020603050405020304" pitchFamily="18" charset="0"/>
              </a:rPr>
              <a:t>Jemiolo</a:t>
            </a:r>
            <a:r>
              <a:rPr lang="es-US" sz="2000" dirty="0">
                <a:latin typeface="Baskerville Old Face" panose="02020602080505020303" pitchFamily="18" charset="77"/>
                <a:ea typeface="Baskerville" panose="02020502070401020303" pitchFamily="18" charset="0"/>
                <a:cs typeface="Times New Roman" panose="02020603050405020304" pitchFamily="18" charset="0"/>
              </a:rPr>
              <a:t>, B., </a:t>
            </a:r>
            <a:r>
              <a:rPr lang="es-US" sz="2000" dirty="0" err="1">
                <a:latin typeface="Baskerville Old Face" panose="02020602080505020303" pitchFamily="18" charset="77"/>
                <a:ea typeface="Baskerville" panose="02020502070401020303" pitchFamily="18" charset="0"/>
                <a:cs typeface="Times New Roman" panose="02020603050405020304" pitchFamily="18" charset="0"/>
              </a:rPr>
              <a:t>Lavin</a:t>
            </a:r>
            <a:r>
              <a:rPr lang="es-US" sz="2000" dirty="0">
                <a:latin typeface="Baskerville Old Face" panose="02020602080505020303" pitchFamily="18" charset="77"/>
                <a:ea typeface="Baskerville" panose="02020502070401020303" pitchFamily="18" charset="0"/>
                <a:cs typeface="Times New Roman" panose="02020603050405020304" pitchFamily="18" charset="0"/>
              </a:rPr>
              <a:t>, K. M., Lester, B. E., </a:t>
            </a:r>
            <a:r>
              <a:rPr lang="es-US" sz="2000" dirty="0" err="1">
                <a:latin typeface="Baskerville Old Face" panose="02020602080505020303" pitchFamily="18" charset="77"/>
                <a:ea typeface="Baskerville" panose="02020502070401020303" pitchFamily="18" charset="0"/>
                <a:cs typeface="Times New Roman" panose="02020603050405020304" pitchFamily="18" charset="0"/>
              </a:rPr>
              <a:t>Trappe</a:t>
            </a:r>
            <a:r>
              <a:rPr lang="es-US" sz="2000" dirty="0">
                <a:latin typeface="Baskerville Old Face" panose="02020602080505020303" pitchFamily="18" charset="77"/>
                <a:ea typeface="Baskerville" panose="02020502070401020303" pitchFamily="18" charset="0"/>
                <a:cs typeface="Times New Roman" panose="02020603050405020304" pitchFamily="18" charset="0"/>
              </a:rPr>
              <a:t>, S. W., &amp; </a:t>
            </a:r>
            <a:r>
              <a:rPr lang="es-US" sz="2000" dirty="0" err="1">
                <a:latin typeface="Baskerville Old Face" panose="02020602080505020303" pitchFamily="18" charset="77"/>
                <a:ea typeface="Baskerville" panose="02020502070401020303" pitchFamily="18" charset="0"/>
                <a:cs typeface="Times New Roman" panose="02020603050405020304" pitchFamily="18" charset="0"/>
              </a:rPr>
              <a:t>Trappe</a:t>
            </a:r>
            <a:r>
              <a:rPr lang="es-US" sz="2000" dirty="0">
                <a:latin typeface="Baskerville Old Face" panose="02020602080505020303" pitchFamily="18" charset="77"/>
                <a:ea typeface="Baskerville" panose="02020502070401020303" pitchFamily="18" charset="0"/>
                <a:cs typeface="Times New Roman" panose="02020603050405020304" pitchFamily="18" charset="0"/>
              </a:rPr>
              <a:t>, T. A. (2016). </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Prostaglandin E2/cyclooxygenase 	pathway in human skeletal muscle: Influence of muscle fiber type and age.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Journal of Applied Physiology (Bethesda, Md.: 1985)</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120</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(5), 546–551.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/10.1152/japplphysiol.00396.2015</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[7] Mortensen, S. P., González-Alonso, J.,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Damsgaard</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R.,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Saltin</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B., &amp;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Hellsten</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Y. (2007). Inhibition of nitric oxide and 	prostaglandins, but not endothelial-derived hyperpolarizing factors, reduces blood flow and aerobic energy turnover in the 	exercising human leg.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The Journal of Physiology</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581</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(Pt 2), 853–861.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/10.1113/jphysiol.2006.127423</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[8] Mortensen, S. P., Nyberg, M.,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Thaning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P.,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Saltin</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B., &amp;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Hellsten</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Y. (2009). Adenosine contributes to blood flow regulation in the 	exercising human leg by increasing prostaglandin and nitric oxide formation.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Hypertension</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53</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(6), 993–999.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/10.1161/HYPERTENSIONAHA.109.130880</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[9] Sun, L., &amp; Ye, R. D. (2012). Role of G protein-coupled receptors in inflammation.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Acta </a:t>
            </a:r>
            <a:r>
              <a:rPr lang="en-US" sz="2000" i="1" dirty="0" err="1">
                <a:latin typeface="Baskerville Old Face" panose="02020602080505020303" pitchFamily="18" charset="77"/>
                <a:ea typeface="Baskerville" panose="02020502070401020303" pitchFamily="18" charset="0"/>
                <a:cs typeface="Times New Roman" panose="02020603050405020304" pitchFamily="18" charset="0"/>
              </a:rPr>
              <a:t>Pharmacologica</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err="1">
                <a:latin typeface="Baskerville Old Face" panose="02020602080505020303" pitchFamily="18" charset="77"/>
                <a:ea typeface="Baskerville" panose="02020502070401020303" pitchFamily="18" charset="0"/>
                <a:cs typeface="Times New Roman" panose="02020603050405020304" pitchFamily="18" charset="0"/>
              </a:rPr>
              <a:t>Sinica</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33</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(3), 342–350.	https:://</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doi.org</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/10.1038/aps.2011.200</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[10]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Chadbury</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S.,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Lyskov</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S., &amp; Gray, J. J.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PyRosetta</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a script-based interface for implementing molecular modeling algorithms 	using Rosetta. </a:t>
            </a:r>
            <a:r>
              <a:rPr lang="en-US" sz="2000" i="1" dirty="0">
                <a:latin typeface="Baskerville Old Face" panose="02020602080505020303" pitchFamily="18" charset="77"/>
                <a:ea typeface="Baskerville" panose="02020502070401020303" pitchFamily="18" charset="0"/>
                <a:cs typeface="Times New Roman" panose="02020603050405020304" pitchFamily="18" charset="0"/>
              </a:rPr>
              <a:t>Bioinformatics, 26</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(5), 689-691 (2010).</a:t>
            </a:r>
          </a:p>
          <a:p>
            <a:r>
              <a:rPr lang="en-US" sz="2000" dirty="0">
                <a:latin typeface="Baskerville Old Face" panose="02020602080505020303" pitchFamily="18" charset="77"/>
                <a:ea typeface="Baskerville" panose="02020502070401020303" pitchFamily="18" charset="0"/>
                <a:cs typeface="Times New Roman" panose="02020603050405020304" pitchFamily="18" charset="0"/>
              </a:rPr>
              <a:t>[11] The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PyMOL</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Molecular Graphics System, Version 2.0 Schrödinger, LLC.</a:t>
            </a:r>
          </a:p>
          <a:p>
            <a:pPr>
              <a:lnSpc>
                <a:spcPct val="150000"/>
              </a:lnSpc>
            </a:pPr>
            <a:r>
              <a:rPr lang="en-US" sz="2000" dirty="0">
                <a:latin typeface="Baskerville Old Face" panose="02020602080505020303" pitchFamily="18" charset="77"/>
                <a:ea typeface="Baskerville" panose="02020502070401020303" pitchFamily="18" charset="0"/>
                <a:cs typeface="Times New Roman" panose="02020603050405020304" pitchFamily="18" charset="0"/>
              </a:rPr>
              <a:t>[12] cAMP Direct Immunoassay Kit (Colorimetric), K371, </a:t>
            </a:r>
            <a:r>
              <a:rPr lang="en-US" sz="2000" dirty="0" err="1">
                <a:latin typeface="Baskerville Old Face" panose="02020602080505020303" pitchFamily="18" charset="77"/>
                <a:ea typeface="Baskerville" panose="02020502070401020303" pitchFamily="18" charset="0"/>
                <a:cs typeface="Times New Roman" panose="02020603050405020304" pitchFamily="18" charset="0"/>
              </a:rPr>
              <a:t>BioVision</a:t>
            </a:r>
            <a:r>
              <a:rPr lang="en-US" sz="2000" dirty="0">
                <a:latin typeface="Baskerville Old Face" panose="02020602080505020303" pitchFamily="18" charset="77"/>
                <a:ea typeface="Baskerville" panose="02020502070401020303" pitchFamily="18" charset="0"/>
                <a:cs typeface="Times New Roman" panose="02020603050405020304" pitchFamily="18" charset="0"/>
              </a:rPr>
              <a:t>; Milpitas, CA, USA.</a:t>
            </a:r>
          </a:p>
        </p:txBody>
      </p:sp>
      <p:sp>
        <p:nvSpPr>
          <p:cNvPr id="23" name="TextBox 22">
            <a:extLst>
              <a:ext uri="{FF2B5EF4-FFF2-40B4-BE49-F238E27FC236}">
                <a16:creationId xmlns:a16="http://schemas.microsoft.com/office/drawing/2014/main" id="{9C6266F0-D884-D442-A30B-3D6F9284D6B0}"/>
              </a:ext>
            </a:extLst>
          </p:cNvPr>
          <p:cNvSpPr txBox="1"/>
          <p:nvPr/>
        </p:nvSpPr>
        <p:spPr>
          <a:xfrm>
            <a:off x="12903910" y="28114105"/>
            <a:ext cx="16230344" cy="3255122"/>
          </a:xfrm>
          <a:prstGeom prst="rect">
            <a:avLst/>
          </a:prstGeom>
          <a:solidFill>
            <a:schemeClr val="bg1"/>
          </a:solidFill>
        </p:spPr>
        <p:txBody>
          <a:bodyPr wrap="square" rtlCol="0">
            <a:spAutoFit/>
          </a:bodyPr>
          <a:lstStyle/>
          <a:p>
            <a:pPr>
              <a:lnSpc>
                <a:spcPct val="150000"/>
              </a:lnSpc>
            </a:pPr>
            <a:r>
              <a:rPr lang="en-US" sz="2800" dirty="0">
                <a:latin typeface="Baskerville" panose="02020502070401020303" pitchFamily="18" charset="0"/>
                <a:ea typeface="Baskerville" panose="02020502070401020303" pitchFamily="18" charset="0"/>
                <a:cs typeface="Times New Roman" panose="02020603050405020304" pitchFamily="18" charset="0"/>
              </a:rPr>
              <a:t>	</a:t>
            </a:r>
            <a:r>
              <a:rPr lang="en-US" sz="2800" dirty="0">
                <a:latin typeface="Baskerville Old Face" panose="02020602080505020303" pitchFamily="18" charset="77"/>
                <a:ea typeface="Baskerville" panose="02020502070401020303" pitchFamily="18" charset="0"/>
                <a:cs typeface="Times New Roman" panose="02020603050405020304" pitchFamily="18" charset="0"/>
              </a:rPr>
              <a:t>Due</a:t>
            </a:r>
            <a:r>
              <a:rPr lang="en-US" sz="2800" dirty="0">
                <a:latin typeface="Baskerville" panose="02020502070401020303" pitchFamily="18" charset="0"/>
                <a:ea typeface="Baskerville" panose="02020502070401020303" pitchFamily="18" charset="0"/>
                <a:cs typeface="Times New Roman" panose="02020603050405020304" pitchFamily="18" charset="0"/>
              </a:rPr>
              <a:t> to the limited budget and timeline of this project, not enough data was acquired to fully determine statistical significance or trends in cAMP concentration when </a:t>
            </a:r>
            <a:r>
              <a:rPr lang="en-US" sz="2800" dirty="0" err="1">
                <a:latin typeface="Baskerville" panose="02020502070401020303" pitchFamily="18" charset="0"/>
                <a:ea typeface="Baskerville" panose="02020502070401020303" pitchFamily="18" charset="0"/>
                <a:cs typeface="Times New Roman" panose="02020603050405020304" pitchFamily="18" charset="0"/>
              </a:rPr>
              <a:t>HSkM</a:t>
            </a:r>
            <a:r>
              <a:rPr lang="en-US" sz="2800" dirty="0">
                <a:latin typeface="Baskerville" panose="02020502070401020303" pitchFamily="18" charset="0"/>
                <a:ea typeface="Baskerville" panose="02020502070401020303" pitchFamily="18" charset="0"/>
                <a:cs typeface="Times New Roman" panose="02020603050405020304" pitchFamily="18" charset="0"/>
              </a:rPr>
              <a:t> cells are treated with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Future studies should include more cell samples, varying concentrations of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treatment, and multiple assays, as well as research focused on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and EP4 interaction specifically, in order to understand the relationship between </a:t>
            </a:r>
            <a:r>
              <a:rPr lang="en-US" sz="2800" dirty="0" err="1">
                <a:latin typeface="Baskerville" panose="02020502070401020303" pitchFamily="18" charset="0"/>
                <a:ea typeface="Baskerville" panose="02020502070401020303" pitchFamily="18" charset="0"/>
                <a:cs typeface="Times New Roman" panose="02020603050405020304" pitchFamily="18" charset="0"/>
              </a:rPr>
              <a:t>BoNT</a:t>
            </a:r>
            <a:r>
              <a:rPr lang="en-US" sz="2800" dirty="0">
                <a:latin typeface="Baskerville" panose="02020502070401020303" pitchFamily="18" charset="0"/>
                <a:ea typeface="Baskerville" panose="02020502070401020303" pitchFamily="18" charset="0"/>
                <a:cs typeface="Times New Roman" panose="02020603050405020304" pitchFamily="18" charset="0"/>
              </a:rPr>
              <a:t>-A, EP4, and cAMP in </a:t>
            </a:r>
            <a:r>
              <a:rPr lang="en-US" sz="2800" dirty="0" err="1">
                <a:latin typeface="Baskerville" panose="02020502070401020303" pitchFamily="18" charset="0"/>
                <a:ea typeface="Baskerville" panose="02020502070401020303" pitchFamily="18" charset="0"/>
                <a:cs typeface="Times New Roman" panose="02020603050405020304" pitchFamily="18" charset="0"/>
              </a:rPr>
              <a:t>HSkM</a:t>
            </a:r>
            <a:r>
              <a:rPr lang="en-US" sz="2800" dirty="0">
                <a:latin typeface="Baskerville" panose="02020502070401020303" pitchFamily="18" charset="0"/>
                <a:ea typeface="Baskerville" panose="02020502070401020303" pitchFamily="18" charset="0"/>
                <a:cs typeface="Times New Roman" panose="02020603050405020304" pitchFamily="18" charset="0"/>
              </a:rPr>
              <a:t> cells, and how this might relate to CECS symptoms and treatment.</a:t>
            </a:r>
          </a:p>
        </p:txBody>
      </p:sp>
      <p:sp>
        <p:nvSpPr>
          <p:cNvPr id="25" name="TextBox 24">
            <a:extLst>
              <a:ext uri="{FF2B5EF4-FFF2-40B4-BE49-F238E27FC236}">
                <a16:creationId xmlns:a16="http://schemas.microsoft.com/office/drawing/2014/main" id="{C3E6B7E9-477C-6446-A58F-E28E8E388638}"/>
              </a:ext>
            </a:extLst>
          </p:cNvPr>
          <p:cNvSpPr txBox="1"/>
          <p:nvPr/>
        </p:nvSpPr>
        <p:spPr>
          <a:xfrm>
            <a:off x="29650351" y="21790077"/>
            <a:ext cx="13814178" cy="830997"/>
          </a:xfrm>
          <a:prstGeom prst="rect">
            <a:avLst/>
          </a:prstGeom>
          <a:solidFill>
            <a:schemeClr val="bg1"/>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cs typeface="Times New Roman" panose="02020603050405020304" pitchFamily="18" charset="0"/>
              </a:rPr>
              <a:t>REFERENCES</a:t>
            </a:r>
            <a:endParaRPr lang="en-US" sz="800" b="1" dirty="0">
              <a:latin typeface="Baskerville Old Face" panose="02020602080505020303" pitchFamily="18" charset="77"/>
              <a:cs typeface="Times New Roman" panose="02020603050405020304" pitchFamily="18" charset="0"/>
            </a:endParaRPr>
          </a:p>
        </p:txBody>
      </p:sp>
      <p:sp>
        <p:nvSpPr>
          <p:cNvPr id="26" name="TextBox 25">
            <a:extLst>
              <a:ext uri="{FF2B5EF4-FFF2-40B4-BE49-F238E27FC236}">
                <a16:creationId xmlns:a16="http://schemas.microsoft.com/office/drawing/2014/main" id="{F2C0D28E-6270-C849-98E5-86B3CA88D429}"/>
              </a:ext>
            </a:extLst>
          </p:cNvPr>
          <p:cNvSpPr txBox="1"/>
          <p:nvPr/>
        </p:nvSpPr>
        <p:spPr>
          <a:xfrm>
            <a:off x="13144880" y="15649386"/>
            <a:ext cx="9285109" cy="1754326"/>
          </a:xfrm>
          <a:prstGeom prst="rect">
            <a:avLst/>
          </a:prstGeom>
          <a:noFill/>
        </p:spPr>
        <p:txBody>
          <a:bodyPr wrap="square" rtlCol="0">
            <a:spAutoFit/>
          </a:bodyPr>
          <a:lstStyle/>
          <a:p>
            <a:r>
              <a:rPr lang="en-US" b="1" dirty="0">
                <a:latin typeface="Baskerville Old Face" panose="02020602080505020303" pitchFamily="18" charset="77"/>
                <a:cs typeface="Times New Roman" panose="02020603050405020304" pitchFamily="18" charset="0"/>
              </a:rPr>
              <a:t>Figure 1: </a:t>
            </a:r>
            <a:r>
              <a:rPr lang="en-US" dirty="0">
                <a:latin typeface="Baskerville Old Face" panose="02020602080505020303" pitchFamily="18" charset="77"/>
                <a:cs typeface="Times New Roman" panose="02020603050405020304" pitchFamily="18" charset="0"/>
              </a:rPr>
              <a:t>Computational docking scores. Combinations are between either </a:t>
            </a:r>
            <a:r>
              <a:rPr lang="en-US" dirty="0" err="1">
                <a:latin typeface="Baskerville Old Face" panose="02020602080505020303" pitchFamily="18" charset="77"/>
                <a:cs typeface="Times New Roman" panose="02020603050405020304" pitchFamily="18" charset="0"/>
              </a:rPr>
              <a:t>BoNT</a:t>
            </a:r>
            <a:r>
              <a:rPr lang="en-US" dirty="0">
                <a:latin typeface="Baskerville Old Face" panose="02020602080505020303" pitchFamily="18" charset="77"/>
                <a:cs typeface="Times New Roman" panose="02020603050405020304" pitchFamily="18" charset="0"/>
              </a:rPr>
              <a:t>-A light chain (LC) or heavy chain (HC) and SNAP25, EP4, GT1B, </a:t>
            </a:r>
            <a:r>
              <a:rPr lang="en-US" dirty="0" err="1">
                <a:latin typeface="Baskerville Old Face" panose="02020602080505020303" pitchFamily="18" charset="77"/>
                <a:cs typeface="Times New Roman" panose="02020603050405020304" pitchFamily="18" charset="0"/>
              </a:rPr>
              <a:t>iNOS</a:t>
            </a:r>
            <a:r>
              <a:rPr lang="en-US" dirty="0">
                <a:latin typeface="Baskerville Old Face" panose="02020602080505020303" pitchFamily="18" charset="77"/>
                <a:cs typeface="Times New Roman" panose="02020603050405020304" pitchFamily="18" charset="0"/>
              </a:rPr>
              <a:t>, </a:t>
            </a:r>
            <a:r>
              <a:rPr lang="en-US" dirty="0" err="1">
                <a:latin typeface="Baskerville Old Face" panose="02020602080505020303" pitchFamily="18" charset="77"/>
                <a:cs typeface="Times New Roman" panose="02020603050405020304" pitchFamily="18" charset="0"/>
              </a:rPr>
              <a:t>eNOS</a:t>
            </a:r>
            <a:r>
              <a:rPr lang="en-US" dirty="0">
                <a:latin typeface="Baskerville Old Face" panose="02020602080505020303" pitchFamily="18" charset="77"/>
                <a:cs typeface="Times New Roman" panose="02020603050405020304" pitchFamily="18" charset="0"/>
              </a:rPr>
              <a:t>, COX2, or COX1 based on their location within the cell. The lowest total weighted score was taken from each combination. If this score was negative, the log of the absolute value was taken. For positive scores, the –log was taken. Therefore, in this graph, a more positive score corresponds with a more probable conformation.</a:t>
            </a:r>
          </a:p>
          <a:p>
            <a:r>
              <a:rPr lang="en-US" dirty="0">
                <a:latin typeface="Baskerville Old Face" panose="02020602080505020303" pitchFamily="18" charset="77"/>
                <a:cs typeface="Times New Roman" panose="02020603050405020304" pitchFamily="18" charset="0"/>
              </a:rPr>
              <a:t>Purple bars represent control combinations, while blue bars represent test combinations.</a:t>
            </a:r>
          </a:p>
        </p:txBody>
      </p:sp>
      <p:sp>
        <p:nvSpPr>
          <p:cNvPr id="28" name="TextBox 27">
            <a:extLst>
              <a:ext uri="{FF2B5EF4-FFF2-40B4-BE49-F238E27FC236}">
                <a16:creationId xmlns:a16="http://schemas.microsoft.com/office/drawing/2014/main" id="{F541255D-E695-9942-B6F5-51DEC4397B9F}"/>
              </a:ext>
            </a:extLst>
          </p:cNvPr>
          <p:cNvSpPr txBox="1"/>
          <p:nvPr/>
        </p:nvSpPr>
        <p:spPr>
          <a:xfrm>
            <a:off x="22764448" y="15634918"/>
            <a:ext cx="9846103" cy="1754326"/>
          </a:xfrm>
          <a:prstGeom prst="rect">
            <a:avLst/>
          </a:prstGeom>
          <a:noFill/>
        </p:spPr>
        <p:txBody>
          <a:bodyPr wrap="square" rtlCol="0">
            <a:spAutoFit/>
          </a:bodyPr>
          <a:lstStyle/>
          <a:p>
            <a:r>
              <a:rPr lang="en-US" b="1" dirty="0">
                <a:latin typeface="Baskerville Old Face" panose="02020602080505020303" pitchFamily="18" charset="77"/>
                <a:cs typeface="Times New Roman" panose="02020603050405020304" pitchFamily="18" charset="0"/>
              </a:rPr>
              <a:t>Figure 2: </a:t>
            </a:r>
            <a:r>
              <a:rPr lang="en-US" dirty="0">
                <a:latin typeface="Baskerville Old Face" panose="02020602080505020303" pitchFamily="18" charset="77"/>
              </a:rPr>
              <a:t>Cytotoxicity assay results. </a:t>
            </a:r>
            <a:r>
              <a:rPr lang="en-US" dirty="0" err="1">
                <a:latin typeface="Baskerville Old Face" panose="02020602080505020303" pitchFamily="18" charset="77"/>
              </a:rPr>
              <a:t>BoNT</a:t>
            </a:r>
            <a:r>
              <a:rPr lang="en-US" dirty="0">
                <a:latin typeface="Baskerville Old Face" panose="02020602080505020303" pitchFamily="18" charset="77"/>
              </a:rPr>
              <a:t>-A treatment was administered to differentiated </a:t>
            </a:r>
            <a:r>
              <a:rPr lang="en-US" dirty="0" err="1">
                <a:latin typeface="Baskerville Old Face" panose="02020602080505020303" pitchFamily="18" charset="77"/>
              </a:rPr>
              <a:t>HSkM</a:t>
            </a:r>
            <a:r>
              <a:rPr lang="en-US" dirty="0">
                <a:latin typeface="Baskerville Old Face" panose="02020602080505020303" pitchFamily="18" charset="77"/>
              </a:rPr>
              <a:t> cells in concentrations of 0, 0.5, 1, 2.5, 5, 10, 15, and 20 IU per 10</a:t>
            </a:r>
            <a:r>
              <a:rPr lang="en-US" baseline="30000" dirty="0">
                <a:latin typeface="Baskerville Old Face" panose="02020602080505020303" pitchFamily="18" charset="77"/>
              </a:rPr>
              <a:t>6</a:t>
            </a:r>
            <a:r>
              <a:rPr lang="en-US" dirty="0">
                <a:latin typeface="Baskerville Old Face" panose="02020602080505020303" pitchFamily="18" charset="77"/>
              </a:rPr>
              <a:t> cells, with each treatment being distributed to three wells of cells each. Cells were incubated at 37 </a:t>
            </a:r>
            <a:r>
              <a:rPr lang="en-US" dirty="0">
                <a:latin typeface="Baskerville Old Face" panose="02020602080505020303" pitchFamily="18" charset="77"/>
                <a:sym typeface="Symbol" pitchFamily="2" charset="2"/>
              </a:rPr>
              <a:t></a:t>
            </a:r>
            <a:r>
              <a:rPr lang="en-US" dirty="0">
                <a:latin typeface="Baskerville Old Face" panose="02020602080505020303" pitchFamily="18" charset="77"/>
              </a:rPr>
              <a:t>C with 5% CO</a:t>
            </a:r>
            <a:r>
              <a:rPr lang="en-US" baseline="-25000" dirty="0">
                <a:latin typeface="Baskerville Old Face" panose="02020602080505020303" pitchFamily="18" charset="77"/>
              </a:rPr>
              <a:t>2</a:t>
            </a:r>
            <a:r>
              <a:rPr lang="en-US" dirty="0">
                <a:latin typeface="Baskerville Old Face" panose="02020602080505020303" pitchFamily="18" charset="77"/>
              </a:rPr>
              <a:t> for 24 hours, aspirated, stained with DAPI and PI in 1X PBS, and incubated for 10 minutes before aspirating and washing with 1X PBS. Cells were imaged using a Nikon </a:t>
            </a:r>
            <a:r>
              <a:rPr lang="en-US" dirty="0" err="1">
                <a:latin typeface="Baskerville Old Face" panose="02020602080505020303" pitchFamily="18" charset="77"/>
              </a:rPr>
              <a:t>Ti</a:t>
            </a:r>
            <a:r>
              <a:rPr lang="en-US" dirty="0">
                <a:latin typeface="Baskerville Old Face" panose="02020602080505020303" pitchFamily="18" charset="77"/>
              </a:rPr>
              <a:t>-E Fluorescent Microscope and counted to determine cytotoxicity of treatments. Results shown indicate the mean </a:t>
            </a:r>
            <a:r>
              <a:rPr lang="en-US" dirty="0">
                <a:latin typeface="Baskerville Old Face" panose="02020602080505020303" pitchFamily="18" charset="77"/>
                <a:sym typeface="Symbol" pitchFamily="2" charset="2"/>
              </a:rPr>
              <a:t></a:t>
            </a:r>
            <a:r>
              <a:rPr lang="en-US" dirty="0">
                <a:latin typeface="Baskerville Old Face" panose="02020602080505020303" pitchFamily="18" charset="77"/>
              </a:rPr>
              <a:t> standard deviation of cell death for each treatment.</a:t>
            </a:r>
          </a:p>
        </p:txBody>
      </p:sp>
      <p:sp>
        <p:nvSpPr>
          <p:cNvPr id="29" name="TextBox 28">
            <a:extLst>
              <a:ext uri="{FF2B5EF4-FFF2-40B4-BE49-F238E27FC236}">
                <a16:creationId xmlns:a16="http://schemas.microsoft.com/office/drawing/2014/main" id="{A41BD50C-8999-414F-87E3-65A7520BBF84}"/>
              </a:ext>
            </a:extLst>
          </p:cNvPr>
          <p:cNvSpPr txBox="1"/>
          <p:nvPr/>
        </p:nvSpPr>
        <p:spPr>
          <a:xfrm>
            <a:off x="33136114" y="15649386"/>
            <a:ext cx="10050748" cy="2031325"/>
          </a:xfrm>
          <a:prstGeom prst="rect">
            <a:avLst/>
          </a:prstGeom>
          <a:noFill/>
        </p:spPr>
        <p:txBody>
          <a:bodyPr wrap="square" rtlCol="0">
            <a:spAutoFit/>
          </a:bodyPr>
          <a:lstStyle/>
          <a:p>
            <a:r>
              <a:rPr lang="en-US" b="1" dirty="0">
                <a:latin typeface="Baskerville Old Face" panose="02020602080505020303" pitchFamily="18" charset="77"/>
                <a:cs typeface="Times New Roman" panose="02020603050405020304" pitchFamily="18" charset="0"/>
              </a:rPr>
              <a:t>Figure 3: </a:t>
            </a:r>
            <a:r>
              <a:rPr lang="en-US" dirty="0">
                <a:latin typeface="Baskerville Old Face" panose="02020602080505020303" pitchFamily="18" charset="77"/>
                <a:cs typeface="Times New Roman" panose="02020603050405020304" pitchFamily="18" charset="0"/>
              </a:rPr>
              <a:t>cAMP concentration assay results. cAMP standards were used to form a standard curve and regression line. The equation of this line was used to determine cAMP concentration in control and 1 IU </a:t>
            </a:r>
            <a:r>
              <a:rPr lang="en-US" dirty="0" err="1">
                <a:latin typeface="Baskerville Old Face" panose="02020602080505020303" pitchFamily="18" charset="77"/>
                <a:cs typeface="Times New Roman" panose="02020603050405020304" pitchFamily="18" charset="0"/>
              </a:rPr>
              <a:t>BoNT</a:t>
            </a:r>
            <a:r>
              <a:rPr lang="en-US" dirty="0">
                <a:latin typeface="Baskerville Old Face" panose="02020602080505020303" pitchFamily="18" charset="77"/>
                <a:cs typeface="Times New Roman" panose="02020603050405020304" pitchFamily="18" charset="0"/>
              </a:rPr>
              <a:t>-A treated cells based on OD 450 mm readings, and these data points are also displayed.</a:t>
            </a:r>
            <a:r>
              <a:rPr lang="en-US" dirty="0">
                <a:latin typeface="Baskerville Old Face" panose="02020602080505020303" pitchFamily="18" charset="77"/>
              </a:rPr>
              <a:t> Data points in purple represent the standard cAMP curve, while the data point in yellow represents the average cAMP in control cells, 3.081 ± 0.589 </a:t>
            </a:r>
            <a:r>
              <a:rPr lang="en-US" dirty="0" err="1">
                <a:latin typeface="Baskerville Old Face" panose="02020602080505020303" pitchFamily="18" charset="77"/>
              </a:rPr>
              <a:t>fmol</a:t>
            </a:r>
            <a:r>
              <a:rPr lang="en-US" dirty="0">
                <a:latin typeface="Baskerville Old Face" panose="02020602080505020303" pitchFamily="18" charset="77"/>
              </a:rPr>
              <a:t>/well, and the data point in blue represents the average cAMP in cells treated with 1 IU </a:t>
            </a:r>
            <a:r>
              <a:rPr lang="en-US" dirty="0" err="1">
                <a:latin typeface="Baskerville Old Face" panose="02020602080505020303" pitchFamily="18" charset="77"/>
              </a:rPr>
              <a:t>BoNT</a:t>
            </a:r>
            <a:r>
              <a:rPr lang="en-US" dirty="0">
                <a:latin typeface="Baskerville Old Face" panose="02020602080505020303" pitchFamily="18" charset="77"/>
              </a:rPr>
              <a:t>-A, 8.000 ± 2.090 </a:t>
            </a:r>
            <a:r>
              <a:rPr lang="en-US" dirty="0" err="1">
                <a:latin typeface="Baskerville Old Face" panose="02020602080505020303" pitchFamily="18" charset="77"/>
              </a:rPr>
              <a:t>fmol</a:t>
            </a:r>
            <a:r>
              <a:rPr lang="en-US" dirty="0">
                <a:latin typeface="Baskerville Old Face" panose="02020602080505020303" pitchFamily="18" charset="77"/>
              </a:rPr>
              <a:t>/well. Results shown indicate the mean </a:t>
            </a:r>
            <a:r>
              <a:rPr lang="en-US" dirty="0">
                <a:latin typeface="Baskerville Old Face" panose="02020602080505020303" pitchFamily="18" charset="77"/>
                <a:sym typeface="Symbol" pitchFamily="2" charset="2"/>
              </a:rPr>
              <a:t></a:t>
            </a:r>
            <a:r>
              <a:rPr lang="en-US" dirty="0">
                <a:latin typeface="Baskerville Old Face" panose="02020602080505020303" pitchFamily="18" charset="77"/>
              </a:rPr>
              <a:t> standard deviation of OD 450 nm readings for each standard, control, and treatment.</a:t>
            </a:r>
          </a:p>
        </p:txBody>
      </p:sp>
      <p:sp>
        <p:nvSpPr>
          <p:cNvPr id="30" name="TextBox 29">
            <a:extLst>
              <a:ext uri="{FF2B5EF4-FFF2-40B4-BE49-F238E27FC236}">
                <a16:creationId xmlns:a16="http://schemas.microsoft.com/office/drawing/2014/main" id="{1D4EC0E8-37DC-EB49-B1A6-029E88F7C303}"/>
              </a:ext>
            </a:extLst>
          </p:cNvPr>
          <p:cNvSpPr txBox="1"/>
          <p:nvPr/>
        </p:nvSpPr>
        <p:spPr>
          <a:xfrm>
            <a:off x="13088313" y="17921060"/>
            <a:ext cx="30041982" cy="2600199"/>
          </a:xfrm>
          <a:prstGeom prst="rect">
            <a:avLst/>
          </a:prstGeom>
          <a:noFill/>
        </p:spPr>
        <p:txBody>
          <a:bodyPr wrap="square" rtlCol="0">
            <a:spAutoFit/>
          </a:bodyPr>
          <a:lstStyle/>
          <a:p>
            <a:pPr algn="just">
              <a:lnSpc>
                <a:spcPct val="150000"/>
              </a:lnSpc>
            </a:pPr>
            <a:r>
              <a:rPr lang="en-US" sz="2800" dirty="0">
                <a:latin typeface="Baskerville Old Face" panose="02020602080505020303" pitchFamily="18" charset="77"/>
                <a:cs typeface="Times New Roman" panose="02020603050405020304" pitchFamily="18" charset="0"/>
              </a:rPr>
              <a:t>	In Fig. 1, docking scores from computational analysis showed the combination of </a:t>
            </a:r>
            <a:r>
              <a:rPr lang="en-US" sz="2800" dirty="0" err="1">
                <a:latin typeface="Baskerville Old Face" panose="02020602080505020303" pitchFamily="18" charset="77"/>
                <a:cs typeface="Times New Roman" panose="02020603050405020304" pitchFamily="18" charset="0"/>
              </a:rPr>
              <a:t>BoNT</a:t>
            </a:r>
            <a:r>
              <a:rPr lang="en-US" sz="2800" dirty="0">
                <a:latin typeface="Baskerville Old Face" panose="02020602080505020303" pitchFamily="18" charset="77"/>
                <a:cs typeface="Times New Roman" panose="02020603050405020304" pitchFamily="18" charset="0"/>
              </a:rPr>
              <a:t>-A heavy chain and EP4 (HC EP4) to have total weighted scores most consistent with scores of interactions known to occur within neuromuscular applications (LC SNAP25 and HC GT1B), so EP4 was chosen for further analysis through its downstream effector, cAMP. Fig. 2 shows </a:t>
            </a:r>
            <a:r>
              <a:rPr lang="en-US" sz="2800" dirty="0" err="1">
                <a:latin typeface="Baskerville Old Face" panose="02020602080505020303" pitchFamily="18" charset="77"/>
                <a:cs typeface="Times New Roman" panose="02020603050405020304" pitchFamily="18" charset="0"/>
              </a:rPr>
              <a:t>BoNT</a:t>
            </a:r>
            <a:r>
              <a:rPr lang="en-US" sz="2800" dirty="0">
                <a:latin typeface="Baskerville Old Face" panose="02020602080505020303" pitchFamily="18" charset="77"/>
                <a:cs typeface="Times New Roman" panose="02020603050405020304" pitchFamily="18" charset="0"/>
              </a:rPr>
              <a:t>-A concentrations of 0-5 IU per 10</a:t>
            </a:r>
            <a:r>
              <a:rPr lang="en-US" sz="2800" baseline="30000" dirty="0">
                <a:latin typeface="Baskerville Old Face" panose="02020602080505020303" pitchFamily="18" charset="77"/>
                <a:cs typeface="Times New Roman" panose="02020603050405020304" pitchFamily="18" charset="0"/>
              </a:rPr>
              <a:t>6</a:t>
            </a:r>
            <a:r>
              <a:rPr lang="en-US" sz="2800" dirty="0">
                <a:latin typeface="Baskerville Old Face" panose="02020602080505020303" pitchFamily="18" charset="77"/>
                <a:cs typeface="Times New Roman" panose="02020603050405020304" pitchFamily="18" charset="0"/>
              </a:rPr>
              <a:t> cells were most consistent in cell death, while concentrations of 10-20 IU per 10</a:t>
            </a:r>
            <a:r>
              <a:rPr lang="en-US" sz="2800" baseline="30000" dirty="0">
                <a:latin typeface="Baskerville Old Face" panose="02020602080505020303" pitchFamily="18" charset="77"/>
                <a:cs typeface="Times New Roman" panose="02020603050405020304" pitchFamily="18" charset="0"/>
              </a:rPr>
              <a:t>6</a:t>
            </a:r>
            <a:r>
              <a:rPr lang="en-US" sz="2800" dirty="0">
                <a:latin typeface="Baskerville Old Face" panose="02020602080505020303" pitchFamily="18" charset="77"/>
                <a:cs typeface="Times New Roman" panose="02020603050405020304" pitchFamily="18" charset="0"/>
              </a:rPr>
              <a:t> cells were more variable. A treatment of of 1 IU </a:t>
            </a:r>
            <a:r>
              <a:rPr lang="en-US" sz="2800" dirty="0" err="1">
                <a:latin typeface="Baskerville Old Face" panose="02020602080505020303" pitchFamily="18" charset="77"/>
                <a:cs typeface="Times New Roman" panose="02020603050405020304" pitchFamily="18" charset="0"/>
              </a:rPr>
              <a:t>BoNT</a:t>
            </a:r>
            <a:r>
              <a:rPr lang="en-US" sz="2800" dirty="0">
                <a:latin typeface="Baskerville Old Face" panose="02020602080505020303" pitchFamily="18" charset="77"/>
                <a:cs typeface="Times New Roman" panose="02020603050405020304" pitchFamily="18" charset="0"/>
              </a:rPr>
              <a:t>-A per 10</a:t>
            </a:r>
            <a:r>
              <a:rPr lang="en-US" sz="2800" baseline="30000" dirty="0">
                <a:latin typeface="Baskerville Old Face" panose="02020602080505020303" pitchFamily="18" charset="77"/>
                <a:cs typeface="Times New Roman" panose="02020603050405020304" pitchFamily="18" charset="0"/>
              </a:rPr>
              <a:t>6</a:t>
            </a:r>
            <a:r>
              <a:rPr lang="en-US" sz="2800" dirty="0">
                <a:latin typeface="Baskerville Old Face" panose="02020602080505020303" pitchFamily="18" charset="77"/>
                <a:cs typeface="Times New Roman" panose="02020603050405020304" pitchFamily="18" charset="0"/>
              </a:rPr>
              <a:t> cells was chosen based on high cell viability in cytotoxicity imaging and was used in cAMP assay in Fig.3. Treatment with </a:t>
            </a:r>
            <a:r>
              <a:rPr lang="en-US" sz="2800" dirty="0" err="1">
                <a:latin typeface="Baskerville Old Face" panose="02020602080505020303" pitchFamily="18" charset="77"/>
                <a:cs typeface="Times New Roman" panose="02020603050405020304" pitchFamily="18" charset="0"/>
              </a:rPr>
              <a:t>BoNT</a:t>
            </a:r>
            <a:r>
              <a:rPr lang="en-US" sz="2800" dirty="0">
                <a:latin typeface="Baskerville Old Face" panose="02020602080505020303" pitchFamily="18" charset="77"/>
                <a:cs typeface="Times New Roman" panose="02020603050405020304" pitchFamily="18" charset="0"/>
              </a:rPr>
              <a:t>-A was seen to consistently increase cAMP concentration when compared to control cells, but at variable amounts. </a:t>
            </a:r>
          </a:p>
        </p:txBody>
      </p:sp>
      <p:pic>
        <p:nvPicPr>
          <p:cNvPr id="24" name="Picture 23" descr="A picture containing food, drawing&#10;&#10;Description automatically generated">
            <a:extLst>
              <a:ext uri="{FF2B5EF4-FFF2-40B4-BE49-F238E27FC236}">
                <a16:creationId xmlns:a16="http://schemas.microsoft.com/office/drawing/2014/main" id="{A2465637-80EC-7E4E-8BA6-DEAE68DC6580}"/>
              </a:ext>
            </a:extLst>
          </p:cNvPr>
          <p:cNvPicPr>
            <a:picLocks noChangeAspect="1"/>
          </p:cNvPicPr>
          <p:nvPr/>
        </p:nvPicPr>
        <p:blipFill>
          <a:blip r:embed="rId5"/>
          <a:stretch>
            <a:fillRect/>
          </a:stretch>
        </p:blipFill>
        <p:spPr>
          <a:xfrm>
            <a:off x="2109655" y="30945302"/>
            <a:ext cx="8852818" cy="1583688"/>
          </a:xfrm>
          <a:prstGeom prst="rect">
            <a:avLst/>
          </a:prstGeom>
          <a:noFill/>
        </p:spPr>
      </p:pic>
      <p:graphicFrame>
        <p:nvGraphicFramePr>
          <p:cNvPr id="37" name="Chart 36">
            <a:extLst>
              <a:ext uri="{FF2B5EF4-FFF2-40B4-BE49-F238E27FC236}">
                <a16:creationId xmlns:a16="http://schemas.microsoft.com/office/drawing/2014/main" id="{EDF7EAD6-7DAC-F84C-8E12-C260C133A877}"/>
              </a:ext>
            </a:extLst>
          </p:cNvPr>
          <p:cNvGraphicFramePr>
            <a:graphicFrameLocks/>
          </p:cNvGraphicFramePr>
          <p:nvPr>
            <p:extLst>
              <p:ext uri="{D42A27DB-BD31-4B8C-83A1-F6EECF244321}">
                <p14:modId xmlns:p14="http://schemas.microsoft.com/office/powerpoint/2010/main" val="587835519"/>
              </p:ext>
            </p:extLst>
          </p:nvPr>
        </p:nvGraphicFramePr>
        <p:xfrm>
          <a:off x="13144880" y="6964631"/>
          <a:ext cx="9285109" cy="8542910"/>
        </p:xfrm>
        <a:graphic>
          <a:graphicData uri="http://schemas.openxmlformats.org/drawingml/2006/chart">
            <c:chart xmlns:c="http://schemas.openxmlformats.org/drawingml/2006/chart" xmlns:r="http://schemas.openxmlformats.org/officeDocument/2006/relationships" r:id="rId6"/>
          </a:graphicData>
        </a:graphic>
      </p:graphicFrame>
      <p:sp>
        <p:nvSpPr>
          <p:cNvPr id="38" name="TextBox 37">
            <a:extLst>
              <a:ext uri="{FF2B5EF4-FFF2-40B4-BE49-F238E27FC236}">
                <a16:creationId xmlns:a16="http://schemas.microsoft.com/office/drawing/2014/main" id="{EE394E12-2E68-634C-852B-548B2DE90CDB}"/>
              </a:ext>
            </a:extLst>
          </p:cNvPr>
          <p:cNvSpPr txBox="1"/>
          <p:nvPr/>
        </p:nvSpPr>
        <p:spPr>
          <a:xfrm>
            <a:off x="12852975" y="5587459"/>
            <a:ext cx="30825416" cy="830997"/>
          </a:xfrm>
          <a:prstGeom prst="rect">
            <a:avLst/>
          </a:prstGeom>
          <a:solidFill>
            <a:schemeClr val="bg1"/>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RESULTS</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ED05775F-0622-9647-9E25-C6E8765717B1}"/>
              </a:ext>
            </a:extLst>
          </p:cNvPr>
          <p:cNvSpPr txBox="1"/>
          <p:nvPr/>
        </p:nvSpPr>
        <p:spPr>
          <a:xfrm>
            <a:off x="261677" y="20708027"/>
            <a:ext cx="12051799" cy="830997"/>
          </a:xfrm>
          <a:prstGeom prst="rect">
            <a:avLst/>
          </a:prstGeom>
          <a:solidFill>
            <a:schemeClr val="bg1"/>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METHODS</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CB60A36B-9BEC-CD44-9637-D17FAC8EE1C5}"/>
              </a:ext>
            </a:extLst>
          </p:cNvPr>
          <p:cNvSpPr txBox="1"/>
          <p:nvPr/>
        </p:nvSpPr>
        <p:spPr>
          <a:xfrm>
            <a:off x="12878443" y="21790077"/>
            <a:ext cx="16230344" cy="830997"/>
          </a:xfrm>
          <a:prstGeom prst="rect">
            <a:avLst/>
          </a:prstGeom>
          <a:solidFill>
            <a:schemeClr val="bg1"/>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DISCUSSION</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442CDBB4-488F-9742-B81F-DFAAE722CAFA}"/>
              </a:ext>
            </a:extLst>
          </p:cNvPr>
          <p:cNvSpPr txBox="1"/>
          <p:nvPr/>
        </p:nvSpPr>
        <p:spPr>
          <a:xfrm>
            <a:off x="12903910" y="27283108"/>
            <a:ext cx="16230344" cy="830997"/>
          </a:xfrm>
          <a:prstGeom prst="rect">
            <a:avLst/>
          </a:prstGeom>
          <a:solidFill>
            <a:schemeClr val="bg1"/>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FUTURE WORK</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2158D641-083C-EA4F-A613-16C40245CD7E}"/>
              </a:ext>
            </a:extLst>
          </p:cNvPr>
          <p:cNvSpPr txBox="1"/>
          <p:nvPr/>
        </p:nvSpPr>
        <p:spPr>
          <a:xfrm>
            <a:off x="286940" y="5625441"/>
            <a:ext cx="12051799" cy="857396"/>
          </a:xfrm>
          <a:prstGeom prst="rect">
            <a:avLst/>
          </a:prstGeom>
          <a:solidFill>
            <a:schemeClr val="accent5">
              <a:lumMod val="60000"/>
              <a:lumOff val="40000"/>
              <a:alpha val="30000"/>
            </a:schemeClr>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INTRODUCTION</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016808DC-9F9A-AC4D-945E-67393AD589C7}"/>
              </a:ext>
            </a:extLst>
          </p:cNvPr>
          <p:cNvSpPr txBox="1"/>
          <p:nvPr/>
        </p:nvSpPr>
        <p:spPr>
          <a:xfrm>
            <a:off x="12852975" y="5578591"/>
            <a:ext cx="30825416" cy="830997"/>
          </a:xfrm>
          <a:prstGeom prst="rect">
            <a:avLst/>
          </a:prstGeom>
          <a:solidFill>
            <a:schemeClr val="accent5">
              <a:lumMod val="60000"/>
              <a:lumOff val="40000"/>
              <a:alpha val="30000"/>
            </a:schemeClr>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RESULTS</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BFC45068-A68A-F644-B7A5-3C71889C565D}"/>
              </a:ext>
            </a:extLst>
          </p:cNvPr>
          <p:cNvSpPr txBox="1"/>
          <p:nvPr/>
        </p:nvSpPr>
        <p:spPr>
          <a:xfrm>
            <a:off x="259612" y="20702362"/>
            <a:ext cx="12051799" cy="830997"/>
          </a:xfrm>
          <a:prstGeom prst="rect">
            <a:avLst/>
          </a:prstGeom>
          <a:solidFill>
            <a:schemeClr val="accent5">
              <a:lumMod val="60000"/>
              <a:lumOff val="40000"/>
              <a:alpha val="30000"/>
            </a:schemeClr>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METHODS</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6" name="TextBox 45">
            <a:extLst>
              <a:ext uri="{FF2B5EF4-FFF2-40B4-BE49-F238E27FC236}">
                <a16:creationId xmlns:a16="http://schemas.microsoft.com/office/drawing/2014/main" id="{0BE97218-F51B-1147-8C89-87993209E2EF}"/>
              </a:ext>
            </a:extLst>
          </p:cNvPr>
          <p:cNvSpPr txBox="1"/>
          <p:nvPr/>
        </p:nvSpPr>
        <p:spPr>
          <a:xfrm>
            <a:off x="12865602" y="21787708"/>
            <a:ext cx="16230344" cy="830997"/>
          </a:xfrm>
          <a:prstGeom prst="rect">
            <a:avLst/>
          </a:prstGeom>
          <a:solidFill>
            <a:schemeClr val="accent5">
              <a:lumMod val="60000"/>
              <a:lumOff val="40000"/>
              <a:alpha val="30000"/>
            </a:schemeClr>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DISCUSSION</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7" name="TextBox 46">
            <a:extLst>
              <a:ext uri="{FF2B5EF4-FFF2-40B4-BE49-F238E27FC236}">
                <a16:creationId xmlns:a16="http://schemas.microsoft.com/office/drawing/2014/main" id="{FF2601FA-D856-4A4C-B2E9-335C7CBF3737}"/>
              </a:ext>
            </a:extLst>
          </p:cNvPr>
          <p:cNvSpPr txBox="1"/>
          <p:nvPr/>
        </p:nvSpPr>
        <p:spPr>
          <a:xfrm>
            <a:off x="12903910" y="27280739"/>
            <a:ext cx="16230344" cy="830997"/>
          </a:xfrm>
          <a:prstGeom prst="rect">
            <a:avLst/>
          </a:prstGeom>
          <a:solidFill>
            <a:schemeClr val="accent5">
              <a:lumMod val="60000"/>
              <a:lumOff val="40000"/>
              <a:alpha val="30000"/>
            </a:schemeClr>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ea typeface="Baskerville" panose="02020502070401020303" pitchFamily="18" charset="0"/>
                <a:cs typeface="Times New Roman" panose="02020603050405020304" pitchFamily="18" charset="0"/>
              </a:rPr>
              <a:t>FUTURE WORK</a:t>
            </a:r>
            <a:endParaRPr lang="en-US" sz="800" b="1" dirty="0">
              <a:latin typeface="Baskerville Old Face" panose="02020602080505020303" pitchFamily="18" charset="77"/>
              <a:ea typeface="Baskerville" panose="02020502070401020303" pitchFamily="18" charset="0"/>
              <a:cs typeface="Times New Roman" panose="02020603050405020304" pitchFamily="18" charset="0"/>
            </a:endParaRPr>
          </a:p>
        </p:txBody>
      </p:sp>
      <p:sp>
        <p:nvSpPr>
          <p:cNvPr id="48" name="TextBox 47">
            <a:extLst>
              <a:ext uri="{FF2B5EF4-FFF2-40B4-BE49-F238E27FC236}">
                <a16:creationId xmlns:a16="http://schemas.microsoft.com/office/drawing/2014/main" id="{967B4EA2-FE18-B54F-A789-C8D79409F194}"/>
              </a:ext>
            </a:extLst>
          </p:cNvPr>
          <p:cNvSpPr txBox="1"/>
          <p:nvPr/>
        </p:nvSpPr>
        <p:spPr>
          <a:xfrm>
            <a:off x="29637510" y="21787707"/>
            <a:ext cx="13814178" cy="830997"/>
          </a:xfrm>
          <a:prstGeom prst="rect">
            <a:avLst/>
          </a:prstGeom>
          <a:solidFill>
            <a:schemeClr val="accent5">
              <a:lumMod val="60000"/>
              <a:lumOff val="40000"/>
              <a:alpha val="30000"/>
            </a:schemeClr>
          </a:solidFill>
        </p:spPr>
        <p:txBody>
          <a:bodyPr wrap="square" rtlCol="0">
            <a:spAutoFit/>
          </a:bodyPr>
          <a:lstStyle/>
          <a:p>
            <a:pPr algn="ctr"/>
            <a:endParaRPr lang="en-US" sz="800" b="1" dirty="0">
              <a:latin typeface="Times New Roman" panose="02020603050405020304" pitchFamily="18" charset="0"/>
              <a:cs typeface="Times New Roman" panose="02020603050405020304" pitchFamily="18" charset="0"/>
            </a:endParaRPr>
          </a:p>
          <a:p>
            <a:pPr algn="ctr"/>
            <a:r>
              <a:rPr lang="en-US" sz="4000" b="1" dirty="0">
                <a:latin typeface="Baskerville Old Face" panose="02020602080505020303" pitchFamily="18" charset="77"/>
                <a:cs typeface="Times New Roman" panose="02020603050405020304" pitchFamily="18" charset="0"/>
              </a:rPr>
              <a:t>REFERENCES</a:t>
            </a:r>
            <a:endParaRPr lang="en-US" sz="800" b="1" dirty="0">
              <a:latin typeface="Baskerville Old Face" panose="02020602080505020303" pitchFamily="18" charset="77"/>
              <a:cs typeface="Times New Roman" panose="02020603050405020304" pitchFamily="18" charset="0"/>
            </a:endParaRPr>
          </a:p>
        </p:txBody>
      </p:sp>
      <p:graphicFrame>
        <p:nvGraphicFramePr>
          <p:cNvPr id="39" name="Chart 38">
            <a:extLst>
              <a:ext uri="{FF2B5EF4-FFF2-40B4-BE49-F238E27FC236}">
                <a16:creationId xmlns:a16="http://schemas.microsoft.com/office/drawing/2014/main" id="{91512483-46F5-3048-A0BD-95A940A889D5}"/>
              </a:ext>
            </a:extLst>
          </p:cNvPr>
          <p:cNvGraphicFramePr>
            <a:graphicFrameLocks/>
          </p:cNvGraphicFramePr>
          <p:nvPr>
            <p:extLst>
              <p:ext uri="{D42A27DB-BD31-4B8C-83A1-F6EECF244321}">
                <p14:modId xmlns:p14="http://schemas.microsoft.com/office/powerpoint/2010/main" val="1663563960"/>
              </p:ext>
            </p:extLst>
          </p:nvPr>
        </p:nvGraphicFramePr>
        <p:xfrm>
          <a:off x="33166873" y="6973852"/>
          <a:ext cx="10050748" cy="8536376"/>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8023888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27642</TotalTime>
  <Words>1898</Words>
  <Application>Microsoft Macintosh PowerPoint</Application>
  <PresentationFormat>Custom</PresentationFormat>
  <Paragraphs>62</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Baskerville</vt:lpstr>
      <vt:lpstr>Baskerville Old Face</vt:lpstr>
      <vt:lpstr>Calibri</vt:lpstr>
      <vt:lpstr>Calibri Light</vt:lpstr>
      <vt:lpstr>Times New Roman</vt:lpstr>
      <vt:lpstr>Office Theme</vt:lpstr>
      <vt:lpstr>PowerPoint Presentation</vt:lpstr>
    </vt:vector>
  </TitlesOfParts>
  <Company>Swarthmore College</Company>
  <LinksUpToDate>false</LinksUpToDate>
  <SharedDoc>false</SharedDoc>
  <HyperlinkBase>http://www.swarthmore.edu/NatSci/cpurrin1/posteradvice.htm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scientific posters (Swarthmore College)</dc:title>
  <dc:creator>Tina Bruner</dc:creator>
  <dc:description>Suggestions and gripes to: cpurrin1@swarthmore.edu</dc:description>
  <cp:lastModifiedBy>Lauren Kee</cp:lastModifiedBy>
  <cp:revision>752</cp:revision>
  <cp:lastPrinted>2017-10-05T16:43:43Z</cp:lastPrinted>
  <dcterms:created xsi:type="dcterms:W3CDTF">2009-04-08T18:07:22Z</dcterms:created>
  <dcterms:modified xsi:type="dcterms:W3CDTF">2022-02-20T03:20:50Z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