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5" r:id="rId9"/>
    <p:sldId id="267" r:id="rId10"/>
    <p:sldId id="266" r:id="rId11"/>
    <p:sldId id="26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690"/>
    <p:restoredTop sz="96197"/>
  </p:normalViewPr>
  <p:slideViewPr>
    <p:cSldViewPr snapToGrid="0" snapToObjects="1">
      <p:cViewPr varScale="1">
        <p:scale>
          <a:sx n="105" d="100"/>
          <a:sy n="105" d="100"/>
        </p:scale>
        <p:origin x="208" y="5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05A445-4F54-354B-96DA-14CBB5DA6A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6B43C9D-59EF-754D-B789-523FEA5B48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987271-9326-EA4A-8E06-CB6D8C7BB1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E0481-892E-A247-A5E7-2A77609E28C4}" type="datetimeFigureOut">
              <a:rPr lang="en-US" smtClean="0"/>
              <a:t>4/14/21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42D50A-4753-1948-B80B-43CC9DF667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EA83D4-A902-634B-B2EC-4D57532D5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6B755-C4AF-974C-B271-5D39314B2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026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A7D12E-5240-E147-A46A-1464DDABDE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E173FA-C2F5-9C4D-A4C4-DEDC8C2CD2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A8D361-8C7A-2D41-8312-FB112BBE7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E0481-892E-A247-A5E7-2A77609E28C4}" type="datetimeFigureOut">
              <a:rPr lang="en-US" smtClean="0"/>
              <a:t>4/14/21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EF82D0-9DF3-4A4A-B82E-092B8EA583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116ECD-43A8-D842-A916-886033F47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6B755-C4AF-974C-B271-5D39314B2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116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9E14E52-FD37-4446-9D60-8CD985ACE1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714E3-F3E3-694F-8E85-099B369BEE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580AD8-AD3F-B74B-A8AA-75F14CC089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E0481-892E-A247-A5E7-2A77609E28C4}" type="datetimeFigureOut">
              <a:rPr lang="en-US" smtClean="0"/>
              <a:t>4/14/21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B2C381-73C4-5148-9CB3-F31A0B19B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223FC3-4183-7A44-BC07-FA186D376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6B755-C4AF-974C-B271-5D39314B2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785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C3B972-57C7-1C44-A9CC-D5B4D1BA2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453A47-486E-3649-9120-215D2128E9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A3AA2D-A3DF-FE49-AC83-B7513A3C4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E0481-892E-A247-A5E7-2A77609E28C4}" type="datetimeFigureOut">
              <a:rPr lang="en-US" smtClean="0"/>
              <a:t>4/14/21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83D6C1-06B9-5648-AA88-92B593D20B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E6EE6B-9103-9644-BFBD-E6C1EDEF47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6B755-C4AF-974C-B271-5D39314B2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748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85EA1A-97E6-B74F-B40E-30036308A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B36C85-D8B0-7749-A8FA-AE55B0AE6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356CAC-3D02-EC4F-A9F6-8DBFA61A8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E0481-892E-A247-A5E7-2A77609E28C4}" type="datetimeFigureOut">
              <a:rPr lang="en-US" smtClean="0"/>
              <a:t>4/14/21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4E2872-3B1B-4A42-BCEE-5C5E1567D7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046F08-BBDD-8649-B157-D27120C64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6B755-C4AF-974C-B271-5D39314B2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00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07D549-EF5E-0E45-83F3-AEE5D8C29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0EE3D7-6BE3-1F4B-B1DD-71196A1F8C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3802CE-3461-BE40-8E12-8ED0A8D40F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BE9043-AE96-4146-84D6-82302BDA9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E0481-892E-A247-A5E7-2A77609E28C4}" type="datetimeFigureOut">
              <a:rPr lang="en-US" smtClean="0"/>
              <a:t>4/14/21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957B10-21AB-8A4C-84E6-E6557BF51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81EAE2-361F-FF4F-8C72-B5AC1DE3C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6B755-C4AF-974C-B271-5D39314B2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144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4294D-5732-5C4F-9996-5347E4264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9AACE3-4090-F24F-9AD0-9518E5BB1F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0077B1-8B78-654C-BE64-84E8ED42AB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0821773-0FE4-B24D-8782-BC49353362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D4985BB-263F-6E42-809E-2048A96BC1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651D6E0-754A-5A4F-A08F-323FC815D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E0481-892E-A247-A5E7-2A77609E28C4}" type="datetimeFigureOut">
              <a:rPr lang="en-US" smtClean="0"/>
              <a:t>4/14/21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B53E39-C060-0649-8976-B1D4984F6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E50B71F-1B8B-534B-BCBC-225590FB1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6B755-C4AF-974C-B271-5D39314B2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045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3C81F1-8B26-9F4D-B86A-89842F3FF3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FD987A1-2F4A-5E4B-ABD4-9E091FF8B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E0481-892E-A247-A5E7-2A77609E28C4}" type="datetimeFigureOut">
              <a:rPr lang="en-US" smtClean="0"/>
              <a:t>4/14/21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48DE2E-522A-314A-A905-7A6DE3ED5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A773E9-8902-E54A-8243-32CDF92C0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6B755-C4AF-974C-B271-5D39314B2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399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46946D-0CF7-B84C-9398-1879B3DB70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E0481-892E-A247-A5E7-2A77609E28C4}" type="datetimeFigureOut">
              <a:rPr lang="en-US" smtClean="0"/>
              <a:t>4/14/21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D47E0C-CBEE-2E47-BF8F-C6108BA6F5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CE014E-2163-9A44-B94A-EE2CC02D26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6B755-C4AF-974C-B271-5D39314B2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439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269F9-CC24-C24B-AAE0-2B693BD2F5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364517-10E1-3B40-8FF5-180F8E7AE3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491EEA-435D-E34C-B7AA-D359C87B21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293682-97B1-6944-B67A-87AACED55B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E0481-892E-A247-A5E7-2A77609E28C4}" type="datetimeFigureOut">
              <a:rPr lang="en-US" smtClean="0"/>
              <a:t>4/14/21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FDA305-EE0D-5145-AEEF-7D89264D7E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75C46C-867C-BA43-B5E7-B8DBD925C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6B755-C4AF-974C-B271-5D39314B2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460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8F90E2-EB2E-4E45-BB6E-6D81D712AF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7FCED6B-D4A1-8A4C-8CCA-24D4BFD657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D3F34D-F964-8A4D-BCEF-819370287C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7F1A78-DC13-CE40-8311-7830F40FAE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E0481-892E-A247-A5E7-2A77609E28C4}" type="datetimeFigureOut">
              <a:rPr lang="en-US" smtClean="0"/>
              <a:t>4/14/21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CD049E-00CE-0643-A2AA-BDDA5E332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E0DE4B-3CF3-3B49-9284-F5F4360DF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6B755-C4AF-974C-B271-5D39314B2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980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9C6E5B0-23D8-4F4C-B529-F42B2B363D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12EFBF-916F-6441-81ED-B620A9E2F2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D260E2-B10E-F94F-A37B-30646F3AF9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DE0481-892E-A247-A5E7-2A77609E28C4}" type="datetimeFigureOut">
              <a:rPr lang="en-US" smtClean="0"/>
              <a:t>4/14/21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64C740-551D-1F42-B337-DCCA5357C5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B2BF0-8A78-B94D-9D9F-D481584AD4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56B755-C4AF-974C-B271-5D39314B2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173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80/00221325.1982.10533482" TargetMode="External"/><Relationship Id="rId7" Type="http://schemas.openxmlformats.org/officeDocument/2006/relationships/hyperlink" Target="https://doi.org/10.1037/0022-3514.52.6.113" TargetMode="External"/><Relationship Id="rId2" Type="http://schemas.openxmlformats.org/officeDocument/2006/relationships/hyperlink" Target="https://doi.org/10.1002/per.2229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97/00006199-198811000-00003" TargetMode="External"/><Relationship Id="rId5" Type="http://schemas.openxmlformats.org/officeDocument/2006/relationships/hyperlink" Target="https://doi.org/10.3928/02793695-20180329-04" TargetMode="External"/><Relationship Id="rId4" Type="http://schemas.openxmlformats.org/officeDocument/2006/relationships/hyperlink" Target="https://doi.org/10.1207/s15327752jpa5101_6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46563-42C8-DF44-A07F-5075FFC4F3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6621" y="1766728"/>
            <a:ext cx="10658757" cy="1655762"/>
          </a:xfrm>
        </p:spPr>
        <p:txBody>
          <a:bodyPr>
            <a:normAutofit/>
          </a:bodyPr>
          <a:lstStyle/>
          <a:p>
            <a:r>
              <a:rPr lang="en-US" sz="4800" b="1" dirty="0">
                <a:solidFill>
                  <a:schemeClr val="bg1"/>
                </a:solidFill>
              </a:rPr>
              <a:t>Situational Versus Characterological Factors in Relation to Loneliness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6ADAAA-94D2-3447-A0C2-60709867A9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3607312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bg1"/>
                </a:solidFill>
              </a:rPr>
              <a:t>Olivet Nazarene University Scholar Week 2021</a:t>
            </a:r>
          </a:p>
          <a:p>
            <a:r>
              <a:rPr lang="en-US" dirty="0">
                <a:solidFill>
                  <a:schemeClr val="bg1"/>
                </a:solidFill>
              </a:rPr>
              <a:t>Lukas Dale</a:t>
            </a:r>
          </a:p>
          <a:p>
            <a:r>
              <a:rPr lang="en-US" dirty="0">
                <a:solidFill>
                  <a:schemeClr val="bg1"/>
                </a:solidFill>
              </a:rPr>
              <a:t>Olivet Nazarene University </a:t>
            </a:r>
          </a:p>
          <a:p>
            <a:r>
              <a:rPr lang="en-US" dirty="0">
                <a:solidFill>
                  <a:schemeClr val="bg1"/>
                </a:solidFill>
              </a:rPr>
              <a:t>April 12, 2021</a:t>
            </a:r>
          </a:p>
        </p:txBody>
      </p:sp>
    </p:spTree>
    <p:extLst>
      <p:ext uri="{BB962C8B-B14F-4D97-AF65-F5344CB8AC3E}">
        <p14:creationId xmlns:p14="http://schemas.microsoft.com/office/powerpoint/2010/main" val="12492251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90C9AD-5B41-8F43-B19F-A69B36AD22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+mn-lt"/>
              </a:rPr>
              <a:t>Discussion</a:t>
            </a:r>
            <a:r>
              <a:rPr lang="en-US" sz="40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EA7707-285A-C74C-88D1-A6E91FF5D3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98904"/>
            <a:ext cx="10515600" cy="465137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Conclusions: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Characterological Versus Situational Factors</a:t>
            </a:r>
          </a:p>
          <a:p>
            <a:pPr lvl="2"/>
            <a:r>
              <a:rPr lang="en-US" dirty="0">
                <a:solidFill>
                  <a:schemeClr val="bg1"/>
                </a:solidFill>
              </a:rPr>
              <a:t>No Conclusion 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Characterological Factors </a:t>
            </a:r>
          </a:p>
          <a:p>
            <a:pPr lvl="2"/>
            <a:r>
              <a:rPr lang="en-US" dirty="0">
                <a:solidFill>
                  <a:schemeClr val="bg1"/>
                </a:solidFill>
              </a:rPr>
              <a:t>Expectations </a:t>
            </a:r>
          </a:p>
          <a:p>
            <a:pPr lvl="2"/>
            <a:r>
              <a:rPr lang="en-US" dirty="0">
                <a:solidFill>
                  <a:schemeClr val="bg1"/>
                </a:solidFill>
              </a:rPr>
              <a:t>Future Directions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Situational Factors </a:t>
            </a:r>
          </a:p>
          <a:p>
            <a:pPr lvl="2"/>
            <a:r>
              <a:rPr lang="en-US" dirty="0">
                <a:solidFill>
                  <a:schemeClr val="bg1"/>
                </a:solidFill>
              </a:rPr>
              <a:t>Perceived Social Support</a:t>
            </a:r>
          </a:p>
          <a:p>
            <a:pPr lvl="2"/>
            <a:r>
              <a:rPr lang="en-US" dirty="0">
                <a:solidFill>
                  <a:schemeClr val="bg1"/>
                </a:solidFill>
              </a:rPr>
              <a:t>RA Status</a:t>
            </a:r>
          </a:p>
          <a:p>
            <a:r>
              <a:rPr lang="en-US" dirty="0">
                <a:solidFill>
                  <a:schemeClr val="bg1"/>
                </a:solidFill>
              </a:rPr>
              <a:t>Limitations </a:t>
            </a:r>
          </a:p>
          <a:p>
            <a:r>
              <a:rPr lang="en-US" dirty="0">
                <a:solidFill>
                  <a:schemeClr val="bg1"/>
                </a:solidFill>
              </a:rPr>
              <a:t>Future Directions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956D73DE-A469-E949-A947-3FBB53A0D1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1527" y="1072781"/>
            <a:ext cx="1007325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268462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" grpId="1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775A7E-9D98-BA46-9347-9706ED9399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1921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+mn-lt"/>
              </a:rPr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4B6CA0-6140-AE49-A794-05A5C528B8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0"/>
            <a:ext cx="10515600" cy="5260359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2100" dirty="0">
                <a:solidFill>
                  <a:schemeClr val="bg1"/>
                </a:solidFill>
              </a:rPr>
              <a:t>Buecker, S., </a:t>
            </a:r>
            <a:r>
              <a:rPr lang="en-US" sz="2100" dirty="0" err="1">
                <a:solidFill>
                  <a:schemeClr val="bg1"/>
                </a:solidFill>
              </a:rPr>
              <a:t>Maes</a:t>
            </a:r>
            <a:r>
              <a:rPr lang="en-US" sz="2100" dirty="0">
                <a:solidFill>
                  <a:schemeClr val="bg1"/>
                </a:solidFill>
              </a:rPr>
              <a:t>, M., </a:t>
            </a:r>
            <a:r>
              <a:rPr lang="en-US" sz="2100" dirty="0" err="1">
                <a:solidFill>
                  <a:schemeClr val="bg1"/>
                </a:solidFill>
              </a:rPr>
              <a:t>Denissen</a:t>
            </a:r>
            <a:r>
              <a:rPr lang="en-US" sz="2100" dirty="0">
                <a:solidFill>
                  <a:schemeClr val="bg1"/>
                </a:solidFill>
              </a:rPr>
              <a:t>, J. J. A., &amp; </a:t>
            </a:r>
            <a:r>
              <a:rPr lang="en-US" sz="2100" dirty="0" err="1">
                <a:solidFill>
                  <a:schemeClr val="bg1"/>
                </a:solidFill>
              </a:rPr>
              <a:t>Luhmann</a:t>
            </a:r>
            <a:r>
              <a:rPr lang="en-US" sz="2100" dirty="0">
                <a:solidFill>
                  <a:schemeClr val="bg1"/>
                </a:solidFill>
              </a:rPr>
              <a:t>, M. (2020). Loneliness and the big five personality traits: A meta‐analysis. </a:t>
            </a:r>
            <a:r>
              <a:rPr lang="en-US" sz="2100" i="1" dirty="0">
                <a:solidFill>
                  <a:schemeClr val="bg1"/>
                </a:solidFill>
              </a:rPr>
              <a:t>European Journal of Personality</a:t>
            </a:r>
            <a:r>
              <a:rPr lang="en-US" sz="2100" dirty="0">
                <a:solidFill>
                  <a:schemeClr val="bg1"/>
                </a:solidFill>
              </a:rPr>
              <a:t>. </a:t>
            </a:r>
            <a:r>
              <a:rPr lang="en-US" sz="2100" u="sng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https://doi.org/10.1002/per.2229</a:t>
            </a:r>
            <a:br>
              <a:rPr lang="en-US" sz="2100" u="sng" dirty="0">
                <a:solidFill>
                  <a:schemeClr val="bg1"/>
                </a:solidFill>
              </a:rPr>
            </a:br>
            <a:br>
              <a:rPr lang="en-US" sz="2100" u="sng" dirty="0">
                <a:solidFill>
                  <a:schemeClr val="bg1"/>
                </a:solidFill>
              </a:rPr>
            </a:br>
            <a:r>
              <a:rPr lang="en-US" sz="2100" dirty="0">
                <a:solidFill>
                  <a:schemeClr val="bg1"/>
                </a:solidFill>
              </a:rPr>
              <a:t>Costa, P., &amp; McCrae, R. (1992). The International Personality Item Pool.</a:t>
            </a:r>
            <a:br>
              <a:rPr lang="en-US" sz="2100" dirty="0">
                <a:solidFill>
                  <a:schemeClr val="bg1"/>
                </a:solidFill>
              </a:rPr>
            </a:br>
            <a:br>
              <a:rPr lang="en-US" sz="2100" dirty="0">
                <a:solidFill>
                  <a:schemeClr val="bg1"/>
                </a:solidFill>
              </a:rPr>
            </a:br>
            <a:r>
              <a:rPr lang="en-US" sz="2100" dirty="0">
                <a:solidFill>
                  <a:schemeClr val="bg1"/>
                </a:solidFill>
              </a:rPr>
              <a:t>Covell, K., &amp; Turnbull, W. (1982). The long-term effects of father absence in childhood on male university students’ sex-role identity and personal adjustment. </a:t>
            </a:r>
            <a:r>
              <a:rPr lang="en-US" sz="2100" i="1" dirty="0">
                <a:solidFill>
                  <a:schemeClr val="bg1"/>
                </a:solidFill>
              </a:rPr>
              <a:t>The Journal of Genetic Psychology: Research and Theory on Human Development, 141</a:t>
            </a:r>
            <a:r>
              <a:rPr lang="en-US" sz="2100" dirty="0">
                <a:solidFill>
                  <a:schemeClr val="bg1"/>
                </a:solidFill>
              </a:rPr>
              <a:t>(2), 271–276. </a:t>
            </a:r>
            <a:r>
              <a:rPr lang="en-US" sz="2100" u="sng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https://doi.org/10.1080/00221325.1982.10533482</a:t>
            </a:r>
            <a:br>
              <a:rPr lang="en-US" sz="2100" u="sng" dirty="0">
                <a:solidFill>
                  <a:schemeClr val="bg1"/>
                </a:solidFill>
              </a:rPr>
            </a:br>
            <a:br>
              <a:rPr lang="en-US" sz="2100" u="sng" dirty="0">
                <a:solidFill>
                  <a:schemeClr val="bg1"/>
                </a:solidFill>
              </a:rPr>
            </a:br>
            <a:r>
              <a:rPr lang="en-US" sz="2100" dirty="0">
                <a:solidFill>
                  <a:schemeClr val="bg1"/>
                </a:solidFill>
              </a:rPr>
              <a:t>Fuehrer, A., &amp; </a:t>
            </a:r>
            <a:r>
              <a:rPr lang="en-US" sz="2100" dirty="0" err="1">
                <a:solidFill>
                  <a:schemeClr val="bg1"/>
                </a:solidFill>
              </a:rPr>
              <a:t>McGonagle</a:t>
            </a:r>
            <a:r>
              <a:rPr lang="en-US" sz="2100" dirty="0">
                <a:solidFill>
                  <a:schemeClr val="bg1"/>
                </a:solidFill>
              </a:rPr>
              <a:t>, K. (1988). Individual and situational factors as predictors of burnout among resident assistants. </a:t>
            </a:r>
            <a:r>
              <a:rPr lang="en-US" sz="2100" i="1" dirty="0">
                <a:solidFill>
                  <a:schemeClr val="bg1"/>
                </a:solidFill>
              </a:rPr>
              <a:t>Journal of College Student Development</a:t>
            </a:r>
            <a:r>
              <a:rPr lang="en-US" sz="2100" dirty="0">
                <a:solidFill>
                  <a:schemeClr val="bg1"/>
                </a:solidFill>
              </a:rPr>
              <a:t>, </a:t>
            </a:r>
            <a:r>
              <a:rPr lang="en-US" sz="2100" i="1" dirty="0">
                <a:solidFill>
                  <a:schemeClr val="bg1"/>
                </a:solidFill>
              </a:rPr>
              <a:t>29</a:t>
            </a:r>
            <a:r>
              <a:rPr lang="en-US" sz="2100" dirty="0">
                <a:solidFill>
                  <a:schemeClr val="bg1"/>
                </a:solidFill>
              </a:rPr>
              <a:t>(3), 244–249.</a:t>
            </a:r>
            <a:br>
              <a:rPr lang="en-US" sz="2100" dirty="0">
                <a:solidFill>
                  <a:schemeClr val="bg1"/>
                </a:solidFill>
              </a:rPr>
            </a:br>
            <a:br>
              <a:rPr lang="en-US" sz="2100" dirty="0">
                <a:solidFill>
                  <a:schemeClr val="bg1"/>
                </a:solidFill>
              </a:rPr>
            </a:br>
            <a:r>
              <a:rPr lang="en-US" sz="2100" dirty="0">
                <a:solidFill>
                  <a:schemeClr val="bg1"/>
                </a:solidFill>
              </a:rPr>
              <a:t>Hays, R. D., &amp; </a:t>
            </a:r>
            <a:r>
              <a:rPr lang="en-US" sz="2100" dirty="0" err="1">
                <a:solidFill>
                  <a:schemeClr val="bg1"/>
                </a:solidFill>
              </a:rPr>
              <a:t>DiMatteo</a:t>
            </a:r>
            <a:r>
              <a:rPr lang="en-US" sz="2100" dirty="0">
                <a:solidFill>
                  <a:schemeClr val="bg1"/>
                </a:solidFill>
              </a:rPr>
              <a:t>, M. R. (1987). A short-form measure of loneliness. </a:t>
            </a:r>
            <a:r>
              <a:rPr lang="en-US" sz="2100" i="1" dirty="0">
                <a:solidFill>
                  <a:schemeClr val="bg1"/>
                </a:solidFill>
              </a:rPr>
              <a:t>Journal of Personality Assessment</a:t>
            </a:r>
            <a:r>
              <a:rPr lang="en-US" sz="2100" dirty="0">
                <a:solidFill>
                  <a:schemeClr val="bg1"/>
                </a:solidFill>
              </a:rPr>
              <a:t>, </a:t>
            </a:r>
            <a:r>
              <a:rPr lang="en-US" sz="2100" i="1" dirty="0">
                <a:solidFill>
                  <a:schemeClr val="bg1"/>
                </a:solidFill>
              </a:rPr>
              <a:t>51</a:t>
            </a:r>
            <a:r>
              <a:rPr lang="en-US" sz="2100" dirty="0">
                <a:solidFill>
                  <a:schemeClr val="bg1"/>
                </a:solidFill>
              </a:rPr>
              <a:t>(1), 69–81. </a:t>
            </a:r>
            <a:r>
              <a:rPr lang="en-US" sz="2100" u="sng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https://doi.org/10.1207/s15327752jpa5101_6</a:t>
            </a:r>
            <a:br>
              <a:rPr lang="en-US" sz="2100" u="sng" dirty="0">
                <a:solidFill>
                  <a:schemeClr val="bg1"/>
                </a:solidFill>
              </a:rPr>
            </a:br>
            <a:br>
              <a:rPr lang="en-US" sz="2100" u="sng" dirty="0">
                <a:solidFill>
                  <a:schemeClr val="bg1"/>
                </a:solidFill>
              </a:rPr>
            </a:br>
            <a:r>
              <a:rPr lang="en-US" sz="2400" dirty="0" err="1">
                <a:solidFill>
                  <a:schemeClr val="bg1"/>
                </a:solidFill>
              </a:rPr>
              <a:t>Kovaleva</a:t>
            </a:r>
            <a:r>
              <a:rPr lang="en-US" sz="2400" dirty="0">
                <a:solidFill>
                  <a:schemeClr val="bg1"/>
                </a:solidFill>
              </a:rPr>
              <a:t>, M., Spangler, S., Clevenger, C., &amp; Hepburn, K. (2018). Chronic stress, social isolation, and perceived loneliness in dementia caregivers. </a:t>
            </a:r>
            <a:r>
              <a:rPr lang="en-US" sz="2400" i="1" dirty="0">
                <a:solidFill>
                  <a:schemeClr val="bg1"/>
                </a:solidFill>
              </a:rPr>
              <a:t>Journal of Psychosocial Nursing and Mental Health Services</a:t>
            </a:r>
            <a:r>
              <a:rPr lang="en-US" sz="2400" dirty="0">
                <a:solidFill>
                  <a:schemeClr val="bg1"/>
                </a:solidFill>
              </a:rPr>
              <a:t>, 56(10), 36–43. </a:t>
            </a:r>
            <a:r>
              <a:rPr lang="en-US" sz="2400" u="sng" dirty="0">
                <a:solidFill>
                  <a:schemeClr val="bg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https://doi.org/10.3928/02793695-20180329-04</a:t>
            </a:r>
            <a:br>
              <a:rPr lang="en-US" sz="2400" u="sng" dirty="0">
                <a:solidFill>
                  <a:schemeClr val="bg1"/>
                </a:solidFill>
              </a:rPr>
            </a:br>
            <a:br>
              <a:rPr lang="en-US" sz="2400" u="sng" dirty="0">
                <a:solidFill>
                  <a:schemeClr val="bg1"/>
                </a:solidFill>
              </a:rPr>
            </a:br>
            <a:r>
              <a:rPr lang="en-US" sz="2400" dirty="0">
                <a:solidFill>
                  <a:schemeClr val="bg1"/>
                </a:solidFill>
              </a:rPr>
              <a:t>Mahon, N. E., &amp; Yarcheski, A. (1988). Loneliness in early adolescents: An empirical test of alternate explanations. </a:t>
            </a:r>
            <a:r>
              <a:rPr lang="en-US" sz="2400" i="1" dirty="0">
                <a:solidFill>
                  <a:schemeClr val="bg1"/>
                </a:solidFill>
              </a:rPr>
              <a:t>Nursing Research, 37</a:t>
            </a:r>
            <a:r>
              <a:rPr lang="en-US" sz="2400" dirty="0">
                <a:solidFill>
                  <a:schemeClr val="bg1"/>
                </a:solidFill>
              </a:rPr>
              <a:t>(6), 330–335. </a:t>
            </a:r>
            <a:r>
              <a:rPr lang="en-US" sz="2400" u="sng" dirty="0">
                <a:solidFill>
                  <a:schemeClr val="bg1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https://doi.org/10.1097/00006199-198811000-00003</a:t>
            </a:r>
            <a:br>
              <a:rPr lang="en-US" sz="2400" u="sng" dirty="0">
                <a:solidFill>
                  <a:schemeClr val="bg1"/>
                </a:solidFill>
              </a:rPr>
            </a:br>
            <a:br>
              <a:rPr lang="en-US" sz="2400" u="sng" dirty="0">
                <a:solidFill>
                  <a:schemeClr val="bg1"/>
                </a:solidFill>
              </a:rPr>
            </a:br>
            <a:r>
              <a:rPr lang="en-US" sz="2400" dirty="0">
                <a:solidFill>
                  <a:schemeClr val="bg1"/>
                </a:solidFill>
              </a:rPr>
              <a:t>Rook, K. S. (1987). Social support versus companionship: Effects on life stress, loneliness, and evaluations by others. </a:t>
            </a:r>
            <a:r>
              <a:rPr lang="en-US" sz="2400" i="1" dirty="0">
                <a:solidFill>
                  <a:schemeClr val="bg1"/>
                </a:solidFill>
              </a:rPr>
              <a:t>Journal of Personality and Social Psychology, 52</a:t>
            </a:r>
            <a:r>
              <a:rPr lang="en-US" sz="2400" dirty="0">
                <a:solidFill>
                  <a:schemeClr val="bg1"/>
                </a:solidFill>
              </a:rPr>
              <a:t>(6), 1132–1147. </a:t>
            </a:r>
            <a:r>
              <a:rPr lang="en-US" sz="2400" u="sng" dirty="0">
                <a:solidFill>
                  <a:schemeClr val="bg1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https://doi.org/10.1037/0022-3514.52.6.113</a:t>
            </a:r>
            <a:br>
              <a:rPr lang="en-US" sz="2400" u="sng" dirty="0">
                <a:solidFill>
                  <a:schemeClr val="bg1"/>
                </a:solidFill>
              </a:rPr>
            </a:br>
            <a:br>
              <a:rPr lang="en-US" sz="2400" u="sng" dirty="0">
                <a:solidFill>
                  <a:schemeClr val="bg1"/>
                </a:solidFill>
              </a:rPr>
            </a:br>
            <a:r>
              <a:rPr lang="en-US" sz="2400" dirty="0" err="1">
                <a:solidFill>
                  <a:schemeClr val="bg1"/>
                </a:solidFill>
              </a:rPr>
              <a:t>Zimet</a:t>
            </a:r>
            <a:r>
              <a:rPr lang="en-US" sz="2400" dirty="0">
                <a:solidFill>
                  <a:schemeClr val="bg1"/>
                </a:solidFill>
              </a:rPr>
              <a:t>, G.D., </a:t>
            </a:r>
            <a:r>
              <a:rPr lang="en-US" sz="2400" dirty="0" err="1">
                <a:solidFill>
                  <a:schemeClr val="bg1"/>
                </a:solidFill>
              </a:rPr>
              <a:t>Dahlem</a:t>
            </a:r>
            <a:r>
              <a:rPr lang="en-US" sz="2400" dirty="0">
                <a:solidFill>
                  <a:schemeClr val="bg1"/>
                </a:solidFill>
              </a:rPr>
              <a:t>, N.W., </a:t>
            </a:r>
            <a:r>
              <a:rPr lang="en-US" sz="2400" dirty="0" err="1">
                <a:solidFill>
                  <a:schemeClr val="bg1"/>
                </a:solidFill>
              </a:rPr>
              <a:t>Zimet</a:t>
            </a:r>
            <a:r>
              <a:rPr lang="en-US" sz="2400" dirty="0">
                <a:solidFill>
                  <a:schemeClr val="bg1"/>
                </a:solidFill>
              </a:rPr>
              <a:t>, S.G., Farley, G.K. The Multidimensional Scale of Perceived Social Support. </a:t>
            </a:r>
            <a:r>
              <a:rPr lang="en-US" sz="2400" i="1" dirty="0">
                <a:solidFill>
                  <a:schemeClr val="bg1"/>
                </a:solidFill>
              </a:rPr>
              <a:t>Journal of Personality Assessment</a:t>
            </a:r>
            <a:r>
              <a:rPr lang="en-US" sz="2400" dirty="0">
                <a:solidFill>
                  <a:schemeClr val="bg1"/>
                </a:solidFill>
              </a:rPr>
              <a:t> 1988;52:30-41.</a:t>
            </a:r>
          </a:p>
          <a:p>
            <a:pPr marL="0" indent="0">
              <a:buNone/>
            </a:pPr>
            <a:endParaRPr lang="en-US" sz="21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887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543E44-099D-8C42-A2C9-5F6A16EBF2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+mn-lt"/>
              </a:rPr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E9D9F0-70C0-B943-8012-97B85D92C5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8425"/>
            <a:ext cx="10515600" cy="4351338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Mahon and Yarcheski (1988)</a:t>
            </a:r>
          </a:p>
          <a:p>
            <a:r>
              <a:rPr lang="en-US" sz="3200" dirty="0">
                <a:solidFill>
                  <a:schemeClr val="bg1"/>
                </a:solidFill>
              </a:rPr>
              <a:t>Characterological: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Buecker, </a:t>
            </a:r>
            <a:r>
              <a:rPr lang="en-US" dirty="0" err="1">
                <a:solidFill>
                  <a:schemeClr val="bg1"/>
                </a:solidFill>
              </a:rPr>
              <a:t>Maes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Denissen</a:t>
            </a:r>
            <a:r>
              <a:rPr lang="en-US" dirty="0">
                <a:solidFill>
                  <a:schemeClr val="bg1"/>
                </a:solidFill>
              </a:rPr>
              <a:t>, and </a:t>
            </a:r>
            <a:r>
              <a:rPr lang="en-US" dirty="0" err="1">
                <a:solidFill>
                  <a:schemeClr val="bg1"/>
                </a:solidFill>
              </a:rPr>
              <a:t>Luhmann</a:t>
            </a:r>
            <a:r>
              <a:rPr lang="en-US" dirty="0">
                <a:solidFill>
                  <a:schemeClr val="bg1"/>
                </a:solidFill>
              </a:rPr>
              <a:t> (2020)</a:t>
            </a:r>
            <a:endParaRPr lang="en-US" sz="2800" dirty="0">
              <a:solidFill>
                <a:schemeClr val="bg1"/>
              </a:solidFill>
              <a:effectLst/>
            </a:endParaRPr>
          </a:p>
          <a:p>
            <a:r>
              <a:rPr lang="en-US" sz="3200" dirty="0">
                <a:solidFill>
                  <a:schemeClr val="bg1"/>
                </a:solidFill>
              </a:rPr>
              <a:t>Situational: </a:t>
            </a:r>
          </a:p>
          <a:p>
            <a:pPr lvl="1"/>
            <a:r>
              <a:rPr lang="en-US" sz="2800" dirty="0">
                <a:solidFill>
                  <a:schemeClr val="bg1"/>
                </a:solidFill>
              </a:rPr>
              <a:t>Rook (1987)</a:t>
            </a:r>
          </a:p>
          <a:p>
            <a:pPr lvl="1"/>
            <a:r>
              <a:rPr lang="en-US" sz="2800" dirty="0">
                <a:solidFill>
                  <a:schemeClr val="bg1"/>
                </a:solidFill>
              </a:rPr>
              <a:t>Covell and Turnbull (1982)</a:t>
            </a:r>
          </a:p>
          <a:p>
            <a:pPr lvl="1"/>
            <a:r>
              <a:rPr lang="en-US" sz="2800" dirty="0">
                <a:solidFill>
                  <a:schemeClr val="bg1"/>
                </a:solidFill>
              </a:rPr>
              <a:t>Fuehrer and </a:t>
            </a:r>
            <a:r>
              <a:rPr lang="en-US" sz="2800" dirty="0" err="1">
                <a:solidFill>
                  <a:schemeClr val="bg1"/>
                </a:solidFill>
              </a:rPr>
              <a:t>McGonagle</a:t>
            </a:r>
            <a:r>
              <a:rPr lang="en-US" sz="2800" dirty="0">
                <a:solidFill>
                  <a:schemeClr val="bg1"/>
                </a:solidFill>
              </a:rPr>
              <a:t> (1988)</a:t>
            </a:r>
          </a:p>
          <a:p>
            <a:pPr lvl="2"/>
            <a:r>
              <a:rPr lang="en-US" dirty="0" err="1">
                <a:solidFill>
                  <a:schemeClr val="bg1"/>
                </a:solidFill>
              </a:rPr>
              <a:t>Kovaleva</a:t>
            </a:r>
            <a:r>
              <a:rPr lang="en-US" dirty="0">
                <a:solidFill>
                  <a:schemeClr val="bg1"/>
                </a:solidFill>
              </a:rPr>
              <a:t>, Spangler, Clevenger, and Hepburn (2018)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7422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6C4E9D-90D7-1345-8266-D9CA27427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06088"/>
            <a:ext cx="10515600" cy="777633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+mn-lt"/>
              </a:rPr>
              <a:t>Characterological Hypotheses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628A5D-1F8C-3A47-91E8-EF65CE207A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72120"/>
            <a:ext cx="10515600" cy="335081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b="1" u="sng" dirty="0">
                <a:solidFill>
                  <a:schemeClr val="bg1"/>
                </a:solidFill>
              </a:rPr>
              <a:t>Hypothesis 1:</a:t>
            </a:r>
            <a:r>
              <a:rPr lang="en-US" sz="3200" dirty="0">
                <a:solidFill>
                  <a:schemeClr val="bg1"/>
                </a:solidFill>
              </a:rPr>
              <a:t> There will be a positive relationship between neuroticism and loneliness.</a:t>
            </a:r>
          </a:p>
          <a:p>
            <a:pPr>
              <a:lnSpc>
                <a:spcPct val="100000"/>
              </a:lnSpc>
            </a:pPr>
            <a:r>
              <a:rPr lang="en-US" sz="3200" b="1" u="sng" dirty="0">
                <a:solidFill>
                  <a:schemeClr val="bg1"/>
                </a:solidFill>
              </a:rPr>
              <a:t>Hypothesis 2:</a:t>
            </a:r>
            <a:r>
              <a:rPr lang="en-US" sz="3200" dirty="0">
                <a:solidFill>
                  <a:schemeClr val="bg1"/>
                </a:solidFill>
              </a:rPr>
              <a:t> There will be a negative relationship between extroversion and loneliness.</a:t>
            </a:r>
          </a:p>
        </p:txBody>
      </p:sp>
    </p:spTree>
    <p:extLst>
      <p:ext uri="{BB962C8B-B14F-4D97-AF65-F5344CB8AC3E}">
        <p14:creationId xmlns:p14="http://schemas.microsoft.com/office/powerpoint/2010/main" val="3104941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6C4E9D-90D7-1345-8266-D9CA27427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67395"/>
            <a:ext cx="10515600" cy="777633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+mn-lt"/>
              </a:rPr>
              <a:t>Situational Hypotheses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628A5D-1F8C-3A47-91E8-EF65CE207A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68623"/>
            <a:ext cx="10515600" cy="4213724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b="1" u="sng" dirty="0">
                <a:solidFill>
                  <a:schemeClr val="bg1"/>
                </a:solidFill>
              </a:rPr>
              <a:t>Hypothesis 3:</a:t>
            </a:r>
            <a:r>
              <a:rPr lang="en-US" dirty="0">
                <a:solidFill>
                  <a:schemeClr val="bg1"/>
                </a:solidFill>
              </a:rPr>
              <a:t> There will be a negative relationship between perceived social support and loneliness.</a:t>
            </a:r>
          </a:p>
          <a:p>
            <a:pPr>
              <a:lnSpc>
                <a:spcPct val="100000"/>
              </a:lnSpc>
            </a:pPr>
            <a:r>
              <a:rPr lang="en-US" b="1" u="sng" dirty="0">
                <a:solidFill>
                  <a:schemeClr val="bg1"/>
                </a:solidFill>
              </a:rPr>
              <a:t>Hypothesis 4:</a:t>
            </a:r>
            <a:r>
              <a:rPr lang="en-US" dirty="0">
                <a:solidFill>
                  <a:schemeClr val="bg1"/>
                </a:solidFill>
              </a:rPr>
              <a:t> Participants who were fatherless during childhood will score higher on a loneliness scale compared to participants who did not grow up fatherless. </a:t>
            </a:r>
          </a:p>
          <a:p>
            <a:pPr>
              <a:lnSpc>
                <a:spcPct val="100000"/>
              </a:lnSpc>
            </a:pPr>
            <a:r>
              <a:rPr lang="en-US" b="1" u="sng" dirty="0">
                <a:solidFill>
                  <a:schemeClr val="bg1"/>
                </a:solidFill>
              </a:rPr>
              <a:t>Hypothesis 5:</a:t>
            </a:r>
            <a:r>
              <a:rPr lang="en-US" dirty="0">
                <a:solidFill>
                  <a:schemeClr val="bg1"/>
                </a:solidFill>
              </a:rPr>
              <a:t> Resident assistants will score higher on a loneliness scale than those who are not resident assistants.</a:t>
            </a:r>
          </a:p>
        </p:txBody>
      </p:sp>
    </p:spTree>
    <p:extLst>
      <p:ext uri="{BB962C8B-B14F-4D97-AF65-F5344CB8AC3E}">
        <p14:creationId xmlns:p14="http://schemas.microsoft.com/office/powerpoint/2010/main" val="362675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6C4E9D-90D7-1345-8266-D9CA27427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6554"/>
            <a:ext cx="10515600" cy="777633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+mn-lt"/>
              </a:rPr>
              <a:t>Variance Hypothesis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628A5D-1F8C-3A47-91E8-EF65CE207A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48133"/>
            <a:ext cx="10515600" cy="1820351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b="1" u="sng" dirty="0">
                <a:solidFill>
                  <a:schemeClr val="bg1"/>
                </a:solidFill>
              </a:rPr>
              <a:t>Hypothesis 6:</a:t>
            </a:r>
            <a:r>
              <a:rPr lang="en-US" sz="3200" dirty="0">
                <a:solidFill>
                  <a:schemeClr val="bg1"/>
                </a:solidFill>
              </a:rPr>
              <a:t> Characterological factors will account for more variance in loneliness than will situational factors.</a:t>
            </a:r>
          </a:p>
        </p:txBody>
      </p:sp>
    </p:spTree>
    <p:extLst>
      <p:ext uri="{BB962C8B-B14F-4D97-AF65-F5344CB8AC3E}">
        <p14:creationId xmlns:p14="http://schemas.microsoft.com/office/powerpoint/2010/main" val="1664120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7D8AD8-5623-B949-A7CE-B633F5A78C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1106"/>
            <a:ext cx="10515600" cy="921234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+mn-lt"/>
              </a:rPr>
              <a:t>Method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671D19-751A-4740-8E24-6D330EDB0B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24146"/>
            <a:ext cx="10515600" cy="4682747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Participants</a:t>
            </a:r>
          </a:p>
          <a:p>
            <a:r>
              <a:rPr lang="en-US" sz="3200" dirty="0">
                <a:solidFill>
                  <a:schemeClr val="bg1"/>
                </a:solidFill>
              </a:rPr>
              <a:t>Procedure </a:t>
            </a:r>
          </a:p>
          <a:p>
            <a:r>
              <a:rPr lang="en-US" sz="3200" dirty="0">
                <a:solidFill>
                  <a:schemeClr val="bg1"/>
                </a:solidFill>
              </a:rPr>
              <a:t>Materials </a:t>
            </a:r>
          </a:p>
          <a:p>
            <a:pPr lvl="1" algn="just"/>
            <a:r>
              <a:rPr lang="en-US" sz="2500" dirty="0">
                <a:solidFill>
                  <a:schemeClr val="bg1"/>
                </a:solidFill>
              </a:rPr>
              <a:t>ULS-8 (Hays &amp; </a:t>
            </a:r>
            <a:r>
              <a:rPr lang="en-US" sz="2500" dirty="0" err="1">
                <a:solidFill>
                  <a:schemeClr val="bg1"/>
                </a:solidFill>
              </a:rPr>
              <a:t>DiMatteo</a:t>
            </a:r>
            <a:r>
              <a:rPr lang="en-US" sz="2500" dirty="0">
                <a:solidFill>
                  <a:schemeClr val="bg1"/>
                </a:solidFill>
              </a:rPr>
              <a:t>, 1987; </a:t>
            </a:r>
            <a:r>
              <a:rPr lang="el-GR" sz="2500" dirty="0">
                <a:solidFill>
                  <a:schemeClr val="bg1"/>
                </a:solidFill>
              </a:rPr>
              <a:t>α</a:t>
            </a:r>
            <a:r>
              <a:rPr lang="en-US" sz="2500" dirty="0">
                <a:solidFill>
                  <a:schemeClr val="bg1"/>
                </a:solidFill>
              </a:rPr>
              <a:t> = .83)</a:t>
            </a:r>
          </a:p>
          <a:p>
            <a:pPr lvl="1" algn="just"/>
            <a:r>
              <a:rPr lang="en-US" sz="2500" dirty="0">
                <a:solidFill>
                  <a:schemeClr val="bg1"/>
                </a:solidFill>
              </a:rPr>
              <a:t>Neuroticism Scale (The International Personality Item Pool, 1992; </a:t>
            </a:r>
            <a:r>
              <a:rPr lang="el-GR" sz="2500" dirty="0">
                <a:solidFill>
                  <a:schemeClr val="bg1"/>
                </a:solidFill>
              </a:rPr>
              <a:t>α</a:t>
            </a:r>
            <a:r>
              <a:rPr lang="en-US" sz="2500" dirty="0">
                <a:solidFill>
                  <a:schemeClr val="bg1"/>
                </a:solidFill>
              </a:rPr>
              <a:t> = .86)</a:t>
            </a:r>
          </a:p>
          <a:p>
            <a:pPr lvl="1" algn="just"/>
            <a:r>
              <a:rPr lang="en-US" sz="2500" dirty="0">
                <a:solidFill>
                  <a:schemeClr val="bg1"/>
                </a:solidFill>
              </a:rPr>
              <a:t>Extroversion Scale (The International Personality Item Pool, 1992; </a:t>
            </a:r>
            <a:r>
              <a:rPr lang="el-GR" sz="2500" dirty="0">
                <a:solidFill>
                  <a:schemeClr val="bg1"/>
                </a:solidFill>
              </a:rPr>
              <a:t>α</a:t>
            </a:r>
            <a:r>
              <a:rPr lang="en-US" sz="2500" dirty="0">
                <a:solidFill>
                  <a:schemeClr val="bg1"/>
                </a:solidFill>
              </a:rPr>
              <a:t> = .86)</a:t>
            </a:r>
          </a:p>
          <a:p>
            <a:pPr lvl="1" algn="just"/>
            <a:r>
              <a:rPr lang="en-US" sz="2500" dirty="0">
                <a:solidFill>
                  <a:schemeClr val="bg1"/>
                </a:solidFill>
              </a:rPr>
              <a:t>ISEL-12 (</a:t>
            </a:r>
            <a:r>
              <a:rPr lang="en-US" sz="2500" dirty="0" err="1">
                <a:solidFill>
                  <a:schemeClr val="bg1"/>
                </a:solidFill>
              </a:rPr>
              <a:t>Zimet</a:t>
            </a:r>
            <a:r>
              <a:rPr lang="en-US" sz="2500" dirty="0">
                <a:solidFill>
                  <a:schemeClr val="bg1"/>
                </a:solidFill>
              </a:rPr>
              <a:t> et al., 1985; </a:t>
            </a:r>
            <a:r>
              <a:rPr lang="el-GR" sz="2500" dirty="0">
                <a:solidFill>
                  <a:schemeClr val="bg1"/>
                </a:solidFill>
              </a:rPr>
              <a:t>α</a:t>
            </a:r>
            <a:r>
              <a:rPr lang="en-US" sz="2500" dirty="0">
                <a:solidFill>
                  <a:schemeClr val="bg1"/>
                </a:solidFill>
              </a:rPr>
              <a:t> = .88)</a:t>
            </a:r>
          </a:p>
          <a:p>
            <a:pPr lvl="1" algn="just"/>
            <a:r>
              <a:rPr lang="en-US" sz="2500" dirty="0">
                <a:solidFill>
                  <a:schemeClr val="bg1"/>
                </a:solidFill>
              </a:rPr>
              <a:t>Fatherlessness Measure </a:t>
            </a:r>
          </a:p>
          <a:p>
            <a:pPr lvl="1" algn="just"/>
            <a:r>
              <a:rPr lang="en-US" sz="2500" dirty="0">
                <a:solidFill>
                  <a:schemeClr val="bg1"/>
                </a:solidFill>
              </a:rPr>
              <a:t>Resident Assistant Measure 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828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3" grpId="1" uiExpand="1" build="p"/>
      <p:bldP spid="3" grpId="2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513E3E-C1E1-A34F-90EF-722685999E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+mn-lt"/>
              </a:rPr>
              <a:t>Results </a:t>
            </a:r>
            <a:r>
              <a:rPr lang="en-US" sz="2800" dirty="0">
                <a:solidFill>
                  <a:schemeClr val="bg1"/>
                </a:solidFill>
                <a:latin typeface="+mn-lt"/>
              </a:rPr>
              <a:t>(Characterological Factors)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8EBE02-5950-F745-966C-38FFB32575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616485" cy="4351338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Neuroticism (H1)</a:t>
            </a:r>
          </a:p>
          <a:p>
            <a:pPr lvl="1"/>
            <a:r>
              <a:rPr lang="en-US" sz="3600" i="1" dirty="0">
                <a:solidFill>
                  <a:schemeClr val="bg1"/>
                </a:solidFill>
              </a:rPr>
              <a:t>r </a:t>
            </a:r>
            <a:r>
              <a:rPr lang="en-US" sz="3600" dirty="0">
                <a:solidFill>
                  <a:schemeClr val="bg1"/>
                </a:solidFill>
              </a:rPr>
              <a:t>(141) = 0.65, </a:t>
            </a:r>
            <a:r>
              <a:rPr lang="en-US" sz="3600" i="1" dirty="0">
                <a:solidFill>
                  <a:schemeClr val="bg1"/>
                </a:solidFill>
              </a:rPr>
              <a:t>p</a:t>
            </a:r>
            <a:r>
              <a:rPr lang="en-US" sz="3600" dirty="0">
                <a:solidFill>
                  <a:schemeClr val="bg1"/>
                </a:solidFill>
              </a:rPr>
              <a:t> &lt;.001</a:t>
            </a:r>
          </a:p>
          <a:p>
            <a:r>
              <a:rPr lang="en-US" sz="3600" dirty="0">
                <a:solidFill>
                  <a:schemeClr val="bg1"/>
                </a:solidFill>
              </a:rPr>
              <a:t>Extroversion (H2)</a:t>
            </a:r>
          </a:p>
          <a:p>
            <a:pPr lvl="1"/>
            <a:r>
              <a:rPr lang="en-US" sz="3600" i="1" dirty="0">
                <a:solidFill>
                  <a:schemeClr val="bg1"/>
                </a:solidFill>
              </a:rPr>
              <a:t>r</a:t>
            </a:r>
            <a:r>
              <a:rPr lang="en-US" sz="3600" dirty="0">
                <a:solidFill>
                  <a:schemeClr val="bg1"/>
                </a:solidFill>
              </a:rPr>
              <a:t> (138) = -0.61, </a:t>
            </a:r>
            <a:r>
              <a:rPr lang="en-US" sz="3600" i="1" dirty="0">
                <a:solidFill>
                  <a:schemeClr val="bg1"/>
                </a:solidFill>
              </a:rPr>
              <a:t>p</a:t>
            </a:r>
            <a:r>
              <a:rPr lang="en-US" sz="3600" dirty="0">
                <a:solidFill>
                  <a:schemeClr val="bg1"/>
                </a:solidFill>
              </a:rPr>
              <a:t> &lt;.001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D1427569-04B3-EA47-8C85-46F7A649D0B4}"/>
              </a:ext>
            </a:extLst>
          </p:cNvPr>
          <p:cNvGrpSpPr/>
          <p:nvPr/>
        </p:nvGrpSpPr>
        <p:grpSpPr>
          <a:xfrm>
            <a:off x="6457067" y="1157499"/>
            <a:ext cx="5170866" cy="4717616"/>
            <a:chOff x="5317583" y="1372288"/>
            <a:chExt cx="5170866" cy="4717616"/>
          </a:xfrm>
        </p:grpSpPr>
        <p:pic>
          <p:nvPicPr>
            <p:cNvPr id="18" name="Picture 17" descr="Chart, scatter chart&#10;&#10;Description automatically generated">
              <a:extLst>
                <a:ext uri="{FF2B5EF4-FFF2-40B4-BE49-F238E27FC236}">
                  <a16:creationId xmlns:a16="http://schemas.microsoft.com/office/drawing/2014/main" id="{74EE6C1D-4F8E-9941-A8AB-025C48BB6DC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40776" y="1372288"/>
              <a:ext cx="4747673" cy="4355059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91F4508-A0FD-5247-B1BD-7780A900587B}"/>
                </a:ext>
              </a:extLst>
            </p:cNvPr>
            <p:cNvSpPr txBox="1"/>
            <p:nvPr/>
          </p:nvSpPr>
          <p:spPr>
            <a:xfrm rot="5400000">
              <a:off x="4681621" y="3642171"/>
              <a:ext cx="161047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Loneliness Levels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B5E43E1-C7E7-FE42-86A4-B6785549C342}"/>
                </a:ext>
              </a:extLst>
            </p:cNvPr>
            <p:cNvSpPr txBox="1"/>
            <p:nvPr/>
          </p:nvSpPr>
          <p:spPr>
            <a:xfrm>
              <a:off x="7265462" y="5751350"/>
              <a:ext cx="14097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Extroversion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32CF9732-665A-AB4E-A60D-7E63FF74A10E}"/>
              </a:ext>
            </a:extLst>
          </p:cNvPr>
          <p:cNvGrpSpPr/>
          <p:nvPr/>
        </p:nvGrpSpPr>
        <p:grpSpPr>
          <a:xfrm>
            <a:off x="6457066" y="1157499"/>
            <a:ext cx="5105927" cy="4741619"/>
            <a:chOff x="6457068" y="1157499"/>
            <a:chExt cx="5105927" cy="4741619"/>
          </a:xfrm>
        </p:grpSpPr>
        <p:pic>
          <p:nvPicPr>
            <p:cNvPr id="10" name="Picture 9" descr="Chart, scatter chart&#10;&#10;Description automatically generated">
              <a:extLst>
                <a:ext uri="{FF2B5EF4-FFF2-40B4-BE49-F238E27FC236}">
                  <a16:creationId xmlns:a16="http://schemas.microsoft.com/office/drawing/2014/main" id="{0CCB99BD-F2FE-0348-80C8-D5D048FD12AD}"/>
                </a:ext>
              </a:extLst>
            </p:cNvPr>
            <p:cNvPicPr/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7" r="467"/>
            <a:stretch/>
          </p:blipFill>
          <p:spPr>
            <a:xfrm>
              <a:off x="6825074" y="1157499"/>
              <a:ext cx="4737921" cy="4355059"/>
            </a:xfrm>
            <a:prstGeom prst="rect">
              <a:avLst/>
            </a:prstGeom>
          </p:spPr>
        </p:pic>
        <p:sp>
          <p:nvSpPr>
            <p:cNvPr id="12" name="Text Box 3">
              <a:extLst>
                <a:ext uri="{FF2B5EF4-FFF2-40B4-BE49-F238E27FC236}">
                  <a16:creationId xmlns:a16="http://schemas.microsoft.com/office/drawing/2014/main" id="{3A533A90-A5D7-A84E-9883-179CAE377234}"/>
                </a:ext>
              </a:extLst>
            </p:cNvPr>
            <p:cNvSpPr txBox="1"/>
            <p:nvPr/>
          </p:nvSpPr>
          <p:spPr>
            <a:xfrm rot="16200000">
              <a:off x="8925869" y="5059893"/>
              <a:ext cx="367858" cy="1310591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eaVert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schemeClr val="bg1"/>
                  </a:solidFill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Neuroticism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FE82AB5-B8CB-8949-A279-00D8DE99BAF9}"/>
                </a:ext>
              </a:extLst>
            </p:cNvPr>
            <p:cNvSpPr txBox="1"/>
            <p:nvPr/>
          </p:nvSpPr>
          <p:spPr>
            <a:xfrm rot="5400000">
              <a:off x="5821106" y="3432346"/>
              <a:ext cx="161047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Loneliness Levels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52143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513E3E-C1E1-A34F-90EF-722685999E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+mn-lt"/>
              </a:rPr>
              <a:t>Results </a:t>
            </a:r>
            <a:r>
              <a:rPr lang="en-US" sz="2800" dirty="0">
                <a:solidFill>
                  <a:schemeClr val="bg1"/>
                </a:solidFill>
                <a:latin typeface="+mn-lt"/>
              </a:rPr>
              <a:t>(Situational Factors)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8EBE02-5950-F745-966C-38FFB32575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616485" cy="4351338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Perceived Social Support (H3)</a:t>
            </a:r>
          </a:p>
          <a:p>
            <a:pPr lvl="1"/>
            <a:r>
              <a:rPr lang="en-US" sz="3200" i="1" dirty="0">
                <a:solidFill>
                  <a:schemeClr val="bg1"/>
                </a:solidFill>
              </a:rPr>
              <a:t>r</a:t>
            </a:r>
            <a:r>
              <a:rPr lang="en-US" sz="3200" dirty="0">
                <a:solidFill>
                  <a:schemeClr val="bg1"/>
                </a:solidFill>
              </a:rPr>
              <a:t> (131) = 0.49, </a:t>
            </a:r>
            <a:r>
              <a:rPr lang="en-US" sz="3200" i="1" dirty="0">
                <a:solidFill>
                  <a:schemeClr val="bg1"/>
                </a:solidFill>
              </a:rPr>
              <a:t>p</a:t>
            </a:r>
            <a:r>
              <a:rPr lang="en-US" sz="3200" dirty="0">
                <a:solidFill>
                  <a:schemeClr val="bg1"/>
                </a:solidFill>
              </a:rPr>
              <a:t> = .005</a:t>
            </a:r>
          </a:p>
          <a:p>
            <a:r>
              <a:rPr lang="en-US" sz="3600" dirty="0">
                <a:solidFill>
                  <a:schemeClr val="bg1"/>
                </a:solidFill>
              </a:rPr>
              <a:t>Fatherlessness (H4)</a:t>
            </a:r>
          </a:p>
          <a:p>
            <a:pPr lvl="1"/>
            <a:r>
              <a:rPr lang="en-US" sz="3200" dirty="0">
                <a:solidFill>
                  <a:schemeClr val="bg1"/>
                </a:solidFill>
              </a:rPr>
              <a:t>Sample</a:t>
            </a:r>
          </a:p>
          <a:p>
            <a:r>
              <a:rPr lang="en-US" sz="3600" dirty="0">
                <a:solidFill>
                  <a:schemeClr val="bg1"/>
                </a:solidFill>
              </a:rPr>
              <a:t>Resident Assistant (H5)</a:t>
            </a:r>
          </a:p>
          <a:p>
            <a:pPr lvl="1"/>
            <a:r>
              <a:rPr lang="en-US" sz="3200" i="1" dirty="0">
                <a:solidFill>
                  <a:schemeClr val="bg1"/>
                </a:solidFill>
              </a:rPr>
              <a:t>t</a:t>
            </a:r>
            <a:r>
              <a:rPr lang="en-US" sz="3200" dirty="0">
                <a:solidFill>
                  <a:schemeClr val="bg1"/>
                </a:solidFill>
              </a:rPr>
              <a:t>(133) = -1.00,</a:t>
            </a:r>
            <a:r>
              <a:rPr lang="en-US" sz="3200" i="1" dirty="0">
                <a:solidFill>
                  <a:schemeClr val="bg1"/>
                </a:solidFill>
              </a:rPr>
              <a:t> p</a:t>
            </a:r>
            <a:r>
              <a:rPr lang="en-US" sz="3200" dirty="0">
                <a:solidFill>
                  <a:schemeClr val="bg1"/>
                </a:solidFill>
              </a:rPr>
              <a:t> = .74, </a:t>
            </a:r>
            <a:r>
              <a:rPr lang="en-US" sz="3200" i="1" dirty="0">
                <a:solidFill>
                  <a:schemeClr val="bg1"/>
                </a:solidFill>
              </a:rPr>
              <a:t>d</a:t>
            </a:r>
            <a:r>
              <a:rPr lang="en-US" sz="3200" dirty="0">
                <a:solidFill>
                  <a:schemeClr val="bg1"/>
                </a:solidFill>
              </a:rPr>
              <a:t> = -0.19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8450BEF-3C17-654A-9B1E-44751E657AAB}"/>
              </a:ext>
            </a:extLst>
          </p:cNvPr>
          <p:cNvGrpSpPr/>
          <p:nvPr/>
        </p:nvGrpSpPr>
        <p:grpSpPr>
          <a:xfrm>
            <a:off x="6340838" y="1208176"/>
            <a:ext cx="5007148" cy="4968787"/>
            <a:chOff x="-15549" y="-85657"/>
            <a:chExt cx="2090390" cy="2643072"/>
          </a:xfrm>
        </p:grpSpPr>
        <p:pic>
          <p:nvPicPr>
            <p:cNvPr id="26" name="Picture 25" descr="Chart, scatter chart&#10;&#10;Description automatically generated">
              <a:extLst>
                <a:ext uri="{FF2B5EF4-FFF2-40B4-BE49-F238E27FC236}">
                  <a16:creationId xmlns:a16="http://schemas.microsoft.com/office/drawing/2014/main" id="{D249511D-0704-6343-BFE7-A7A3A073A1C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80" t="409" r="24293" b="7752"/>
            <a:stretch/>
          </p:blipFill>
          <p:spPr bwMode="auto">
            <a:xfrm>
              <a:off x="182066" y="-85657"/>
              <a:ext cx="1892775" cy="2377196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27" name="Text Box 8">
              <a:extLst>
                <a:ext uri="{FF2B5EF4-FFF2-40B4-BE49-F238E27FC236}">
                  <a16:creationId xmlns:a16="http://schemas.microsoft.com/office/drawing/2014/main" id="{E8CF213C-512C-DC41-BAA2-5A162DA7BDB1}"/>
                </a:ext>
              </a:extLst>
            </p:cNvPr>
            <p:cNvSpPr txBox="1"/>
            <p:nvPr/>
          </p:nvSpPr>
          <p:spPr>
            <a:xfrm>
              <a:off x="-15549" y="636743"/>
              <a:ext cx="236201" cy="917868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eaVert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schemeClr val="bg1"/>
                  </a:solidFill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Loneliness Levels</a:t>
              </a:r>
            </a:p>
          </p:txBody>
        </p:sp>
        <p:sp>
          <p:nvSpPr>
            <p:cNvPr id="28" name="Text Box 9">
              <a:extLst>
                <a:ext uri="{FF2B5EF4-FFF2-40B4-BE49-F238E27FC236}">
                  <a16:creationId xmlns:a16="http://schemas.microsoft.com/office/drawing/2014/main" id="{1BF97DE4-A31A-634B-A0F2-D7F5BEB2CEC0}"/>
                </a:ext>
              </a:extLst>
            </p:cNvPr>
            <p:cNvSpPr txBox="1"/>
            <p:nvPr/>
          </p:nvSpPr>
          <p:spPr>
            <a:xfrm rot="16200000" flipH="1">
              <a:off x="1084638" y="1896644"/>
              <a:ext cx="194463" cy="1127079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eaVert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schemeClr val="bg1"/>
                  </a:solidFill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Perceived Social Support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9CBD394-21DB-3B47-BDCD-C57FC6234E71}"/>
              </a:ext>
            </a:extLst>
          </p:cNvPr>
          <p:cNvGrpSpPr/>
          <p:nvPr/>
        </p:nvGrpSpPr>
        <p:grpSpPr>
          <a:xfrm>
            <a:off x="6814189" y="1180865"/>
            <a:ext cx="4533797" cy="4482412"/>
            <a:chOff x="7085352" y="1629728"/>
            <a:chExt cx="4669837" cy="4059574"/>
          </a:xfrm>
        </p:grpSpPr>
        <p:pic>
          <p:nvPicPr>
            <p:cNvPr id="16" name="Picture 15" descr="Chart&#10;&#10;Description automatically generated">
              <a:extLst>
                <a:ext uri="{FF2B5EF4-FFF2-40B4-BE49-F238E27FC236}">
                  <a16:creationId xmlns:a16="http://schemas.microsoft.com/office/drawing/2014/main" id="{9D84A397-6139-1F44-983E-D1C5395193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01177" y="1629728"/>
              <a:ext cx="4654012" cy="4059574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2238A7D-AE04-484F-92C1-9DCDD0364C91}"/>
                </a:ext>
              </a:extLst>
            </p:cNvPr>
            <p:cNvSpPr txBox="1"/>
            <p:nvPr/>
          </p:nvSpPr>
          <p:spPr>
            <a:xfrm>
              <a:off x="8829923" y="5332521"/>
              <a:ext cx="502920" cy="3066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RA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F087422-1B37-6C49-9A85-1FEEEEA3692E}"/>
                </a:ext>
              </a:extLst>
            </p:cNvPr>
            <p:cNvSpPr txBox="1"/>
            <p:nvPr/>
          </p:nvSpPr>
          <p:spPr>
            <a:xfrm>
              <a:off x="9889062" y="5332521"/>
              <a:ext cx="888016" cy="3066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Non-RA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9279B4D-9EAC-0D4A-951A-43CF99A7081A}"/>
                </a:ext>
              </a:extLst>
            </p:cNvPr>
            <p:cNvSpPr txBox="1"/>
            <p:nvPr/>
          </p:nvSpPr>
          <p:spPr>
            <a:xfrm rot="5400000">
              <a:off x="6378478" y="3395273"/>
              <a:ext cx="17830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Loneliness Level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63296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513E3E-C1E1-A34F-90EF-722685999E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+mn-lt"/>
              </a:rPr>
              <a:t>Results </a:t>
            </a:r>
            <a:r>
              <a:rPr lang="en-US" sz="2800" dirty="0">
                <a:solidFill>
                  <a:schemeClr val="bg1"/>
                </a:solidFill>
                <a:latin typeface="+mn-lt"/>
              </a:rPr>
              <a:t>(Variance Hypothesis, H6)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6E761C27-13CE-DB42-825C-2A62EBD45E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8396437"/>
              </p:ext>
            </p:extLst>
          </p:nvPr>
        </p:nvGraphicFramePr>
        <p:xfrm>
          <a:off x="838200" y="1690688"/>
          <a:ext cx="10515600" cy="1828800"/>
        </p:xfrm>
        <a:graphic>
          <a:graphicData uri="http://schemas.openxmlformats.org/drawingml/2006/table">
            <a:tbl>
              <a:tblPr/>
              <a:tblGrid>
                <a:gridCol w="2051756">
                  <a:extLst>
                    <a:ext uri="{9D8B030D-6E8A-4147-A177-3AD203B41FA5}">
                      <a16:colId xmlns:a16="http://schemas.microsoft.com/office/drawing/2014/main" val="2032372801"/>
                    </a:ext>
                  </a:extLst>
                </a:gridCol>
                <a:gridCol w="779367">
                  <a:extLst>
                    <a:ext uri="{9D8B030D-6E8A-4147-A177-3AD203B41FA5}">
                      <a16:colId xmlns:a16="http://schemas.microsoft.com/office/drawing/2014/main" val="3761437002"/>
                    </a:ext>
                  </a:extLst>
                </a:gridCol>
                <a:gridCol w="674077">
                  <a:extLst>
                    <a:ext uri="{9D8B030D-6E8A-4147-A177-3AD203B41FA5}">
                      <a16:colId xmlns:a16="http://schemas.microsoft.com/office/drawing/2014/main" val="3911531038"/>
                    </a:ext>
                  </a:extLst>
                </a:gridCol>
                <a:gridCol w="1078523">
                  <a:extLst>
                    <a:ext uri="{9D8B030D-6E8A-4147-A177-3AD203B41FA5}">
                      <a16:colId xmlns:a16="http://schemas.microsoft.com/office/drawing/2014/main" val="2515625299"/>
                    </a:ext>
                  </a:extLst>
                </a:gridCol>
                <a:gridCol w="674077">
                  <a:extLst>
                    <a:ext uri="{9D8B030D-6E8A-4147-A177-3AD203B41FA5}">
                      <a16:colId xmlns:a16="http://schemas.microsoft.com/office/drawing/2014/main" val="117353159"/>
                    </a:ext>
                  </a:extLst>
                </a:gridCol>
                <a:gridCol w="1078523">
                  <a:extLst>
                    <a:ext uri="{9D8B030D-6E8A-4147-A177-3AD203B41FA5}">
                      <a16:colId xmlns:a16="http://schemas.microsoft.com/office/drawing/2014/main" val="4178968264"/>
                    </a:ext>
                  </a:extLst>
                </a:gridCol>
                <a:gridCol w="674077">
                  <a:extLst>
                    <a:ext uri="{9D8B030D-6E8A-4147-A177-3AD203B41FA5}">
                      <a16:colId xmlns:a16="http://schemas.microsoft.com/office/drawing/2014/main" val="1917734879"/>
                    </a:ext>
                  </a:extLst>
                </a:gridCol>
                <a:gridCol w="1078523">
                  <a:extLst>
                    <a:ext uri="{9D8B030D-6E8A-4147-A177-3AD203B41FA5}">
                      <a16:colId xmlns:a16="http://schemas.microsoft.com/office/drawing/2014/main" val="2542604997"/>
                    </a:ext>
                  </a:extLst>
                </a:gridCol>
                <a:gridCol w="674077">
                  <a:extLst>
                    <a:ext uri="{9D8B030D-6E8A-4147-A177-3AD203B41FA5}">
                      <a16:colId xmlns:a16="http://schemas.microsoft.com/office/drawing/2014/main" val="2182061413"/>
                    </a:ext>
                  </a:extLst>
                </a:gridCol>
                <a:gridCol w="1078523">
                  <a:extLst>
                    <a:ext uri="{9D8B030D-6E8A-4147-A177-3AD203B41FA5}">
                      <a16:colId xmlns:a16="http://schemas.microsoft.com/office/drawing/2014/main" val="1431386348"/>
                    </a:ext>
                  </a:extLst>
                </a:gridCol>
                <a:gridCol w="674077">
                  <a:extLst>
                    <a:ext uri="{9D8B030D-6E8A-4147-A177-3AD203B41FA5}">
                      <a16:colId xmlns:a16="http://schemas.microsoft.com/office/drawing/2014/main" val="523448366"/>
                    </a:ext>
                  </a:extLst>
                </a:gridCol>
              </a:tblGrid>
              <a:tr h="0">
                <a:tc gridSpan="11">
                  <a:txBody>
                    <a:bodyPr/>
                    <a:lstStyle/>
                    <a:p>
                      <a:pPr algn="l"/>
                      <a:r>
                        <a:rPr lang="en-US" b="1" dirty="0">
                          <a:solidFill>
                            <a:schemeClr val="bg1"/>
                          </a:solidFill>
                          <a:effectLst/>
                          <a:latin typeface="Segoe UI" panose="020B0502040204020203" pitchFamily="34" charset="0"/>
                        </a:rPr>
                        <a:t>Characterological</a:t>
                      </a:r>
                    </a:p>
                  </a:txBody>
                  <a:tcPr marR="762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b="1" dirty="0">
                        <a:solidFill>
                          <a:schemeClr val="bg1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R="762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b="1" dirty="0">
                        <a:solidFill>
                          <a:schemeClr val="bg1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R="762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b="1" dirty="0">
                        <a:solidFill>
                          <a:schemeClr val="bg1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R="762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b="1" dirty="0">
                        <a:solidFill>
                          <a:schemeClr val="bg1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R="762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b="1" dirty="0">
                        <a:solidFill>
                          <a:schemeClr val="bg1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R="762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4726798"/>
                  </a:ext>
                </a:extLst>
              </a:tr>
              <a:tr h="0">
                <a:tc gridSpan="3"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bg1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76200" marR="76200" marT="38100" marB="3810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bg1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76200" marR="76200" marT="38100" marB="3810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bg1"/>
                          </a:solidFill>
                          <a:effectLst/>
                          <a:latin typeface="Segoe UI" panose="020B0502040204020203" pitchFamily="34" charset="0"/>
                        </a:rPr>
                        <a:t>Overall Model Test</a:t>
                      </a:r>
                    </a:p>
                  </a:txBody>
                  <a:tcPr marL="76200" marR="76200" marT="38100" marB="3810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bg1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76200" marR="76200" marT="38100" marB="3810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bg1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76200" marR="76200" marT="38100" marB="3810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bg1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76200" marR="76200" marT="38100" marB="3810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bg1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76200" marR="76200" marT="38100" marB="3810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27356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effectLst/>
                          <a:latin typeface="Segoe UI" panose="020B0502040204020203" pitchFamily="34" charset="0"/>
                        </a:rPr>
                        <a:t>Model</a:t>
                      </a:r>
                    </a:p>
                  </a:txBody>
                  <a:tcPr marL="76200" marR="762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i="1" dirty="0">
                          <a:solidFill>
                            <a:schemeClr val="bg1"/>
                          </a:solidFill>
                          <a:effectLst/>
                          <a:latin typeface="Segoe UI" panose="020B0502040204020203" pitchFamily="34" charset="0"/>
                        </a:rPr>
                        <a:t>R</a:t>
                      </a:r>
                      <a:r>
                        <a:rPr lang="en-US" dirty="0">
                          <a:solidFill>
                            <a:schemeClr val="bg1"/>
                          </a:solidFill>
                          <a:effectLst/>
                          <a:latin typeface="Segoe UI" panose="020B0502040204020203" pitchFamily="34" charset="0"/>
                        </a:rPr>
                        <a:t>²</a:t>
                      </a:r>
                    </a:p>
                  </a:txBody>
                  <a:tcPr marL="76200" marR="76200" marT="38100" marB="38100" anchor="ctr">
                    <a:lnL>
                      <a:noFill/>
                    </a:lnL>
                    <a:lnR>
                      <a:noFill/>
                    </a:lnR>
                    <a:lnB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76200" marR="762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i="1" dirty="0">
                          <a:solidFill>
                            <a:schemeClr val="bg1"/>
                          </a:solidFill>
                          <a:effectLst/>
                          <a:latin typeface="Segoe UI" panose="020B0502040204020203" pitchFamily="34" charset="0"/>
                        </a:rPr>
                        <a:t>F</a:t>
                      </a:r>
                    </a:p>
                  </a:txBody>
                  <a:tcPr marL="76200" marR="76200" marT="38100" marB="3810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i="1" dirty="0">
                        <a:solidFill>
                          <a:schemeClr val="bg1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76200" marR="76200" marT="38100" marB="3810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i="1" dirty="0">
                          <a:solidFill>
                            <a:schemeClr val="bg1"/>
                          </a:solidFill>
                          <a:effectLst/>
                          <a:latin typeface="Segoe UI" panose="020B0502040204020203" pitchFamily="34" charset="0"/>
                        </a:rPr>
                        <a:t>df</a:t>
                      </a:r>
                      <a:r>
                        <a:rPr lang="en-US" dirty="0">
                          <a:solidFill>
                            <a:schemeClr val="bg1"/>
                          </a:solidFill>
                          <a:effectLst/>
                          <a:latin typeface="Segoe UI" panose="020B0502040204020203" pitchFamily="34" charset="0"/>
                        </a:rPr>
                        <a:t>1</a:t>
                      </a:r>
                    </a:p>
                  </a:txBody>
                  <a:tcPr marL="76200" marR="76200" marT="38100" marB="3810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bg1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76200" marR="76200" marT="38100" marB="3810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i="1" dirty="0">
                          <a:solidFill>
                            <a:schemeClr val="bg1"/>
                          </a:solidFill>
                          <a:effectLst/>
                          <a:latin typeface="Segoe UI" panose="020B0502040204020203" pitchFamily="34" charset="0"/>
                        </a:rPr>
                        <a:t>df</a:t>
                      </a:r>
                      <a:r>
                        <a:rPr lang="en-US" dirty="0">
                          <a:solidFill>
                            <a:schemeClr val="bg1"/>
                          </a:solidFill>
                          <a:effectLst/>
                          <a:latin typeface="Segoe UI" panose="020B0502040204020203" pitchFamily="34" charset="0"/>
                        </a:rPr>
                        <a:t>2</a:t>
                      </a:r>
                    </a:p>
                  </a:txBody>
                  <a:tcPr marL="76200" marR="76200" marT="38100" marB="3810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chemeClr val="bg1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76200" marR="76200" marT="38100" marB="3810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i="1" dirty="0">
                          <a:solidFill>
                            <a:schemeClr val="bg1"/>
                          </a:solidFill>
                          <a:effectLst/>
                          <a:latin typeface="Segoe UI" panose="020B0502040204020203" pitchFamily="34" charset="0"/>
                        </a:rPr>
                        <a:t>p</a:t>
                      </a:r>
                    </a:p>
                  </a:txBody>
                  <a:tcPr marL="76200" marR="76200" marT="38100" marB="3810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i="1" dirty="0">
                        <a:solidFill>
                          <a:schemeClr val="bg1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76200" marR="76200" marT="38100" marB="3810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780407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effectLst/>
                          <a:latin typeface="Segoe UI" panose="020B0502040204020203" pitchFamily="34" charset="0"/>
                        </a:rPr>
                        <a:t>Characterological </a:t>
                      </a:r>
                    </a:p>
                  </a:txBody>
                  <a:tcPr marL="76200" marT="76200" marB="7620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bg1"/>
                          </a:solidFill>
                          <a:effectLst/>
                          <a:latin typeface="Segoe UI" panose="020B0502040204020203" pitchFamily="34" charset="0"/>
                        </a:rPr>
                        <a:t>0.56</a:t>
                      </a:r>
                    </a:p>
                  </a:txBody>
                  <a:tcPr marL="76200" marT="76200" marB="7620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>
                        <a:solidFill>
                          <a:schemeClr val="bg1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19050" marR="76200" marT="76200" marB="7620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bg1"/>
                          </a:solidFill>
                          <a:effectLst/>
                          <a:latin typeface="Segoe UI" panose="020B0502040204020203" pitchFamily="34" charset="0"/>
                        </a:rPr>
                        <a:t>87.4</a:t>
                      </a:r>
                    </a:p>
                  </a:txBody>
                  <a:tcPr marL="76200" marT="76200" marB="7620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bg1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19050" marR="76200" marT="76200" marB="7620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>
                          <a:solidFill>
                            <a:schemeClr val="bg1"/>
                          </a:solidFill>
                          <a:effectLst/>
                          <a:latin typeface="Segoe UI" panose="020B0502040204020203" pitchFamily="34" charset="0"/>
                        </a:rPr>
                        <a:t>2</a:t>
                      </a:r>
                    </a:p>
                  </a:txBody>
                  <a:tcPr marL="76200" marT="76200" marB="7620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>
                        <a:solidFill>
                          <a:schemeClr val="bg1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19050" marR="76200" marT="76200" marB="7620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>
                          <a:solidFill>
                            <a:schemeClr val="bg1"/>
                          </a:solidFill>
                          <a:effectLst/>
                          <a:latin typeface="Segoe UI" panose="020B0502040204020203" pitchFamily="34" charset="0"/>
                        </a:rPr>
                        <a:t>135</a:t>
                      </a:r>
                    </a:p>
                  </a:txBody>
                  <a:tcPr marL="76200" marT="76200" marB="7620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>
                        <a:solidFill>
                          <a:schemeClr val="bg1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19050" marR="76200" marT="76200" marB="7620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>
                          <a:solidFill>
                            <a:schemeClr val="bg1"/>
                          </a:solidFill>
                          <a:effectLst/>
                          <a:latin typeface="Segoe UI" panose="020B0502040204020203" pitchFamily="34" charset="0"/>
                        </a:rPr>
                        <a:t>&lt; .001</a:t>
                      </a:r>
                    </a:p>
                  </a:txBody>
                  <a:tcPr marL="76200" marT="76200" marB="7620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bg1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19050" marR="76200" marT="76200" marB="7620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1700448"/>
                  </a:ext>
                </a:extLst>
              </a:tr>
              <a:tr h="0">
                <a:tc gridSpan="11"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rgbClr val="333333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76200" marR="76200" marT="57150" marB="1905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90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rgbClr val="333333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76200" marR="76200" marT="57150" marB="1905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rgbClr val="333333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76200" marR="76200" marT="57150" marB="1905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rgbClr val="333333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76200" marR="76200" marT="57150" marB="1905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rgbClr val="333333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76200" marR="76200" marT="57150" marB="1905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rgbClr val="333333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76200" marR="76200" marT="57150" marB="1905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3949794"/>
                  </a:ext>
                </a:extLst>
              </a:tr>
            </a:tbl>
          </a:graphicData>
        </a:graphic>
      </p:graphicFrame>
      <p:sp>
        <p:nvSpPr>
          <p:cNvPr id="4" name="Rectangle 1">
            <a:extLst>
              <a:ext uri="{FF2B5EF4-FFF2-40B4-BE49-F238E27FC236}">
                <a16:creationId xmlns:a16="http://schemas.microsoft.com/office/drawing/2014/main" id="{4FDDA447-0B6E-EA4B-BCF4-00430B2B4A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308768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A5EBB51-256B-C749-BAA6-1DD5D3E998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6018751"/>
              </p:ext>
            </p:extLst>
          </p:nvPr>
        </p:nvGraphicFramePr>
        <p:xfrm>
          <a:off x="838200" y="3739621"/>
          <a:ext cx="10515600" cy="1828800"/>
        </p:xfrm>
        <a:graphic>
          <a:graphicData uri="http://schemas.openxmlformats.org/drawingml/2006/table">
            <a:tbl>
              <a:tblPr/>
              <a:tblGrid>
                <a:gridCol w="1752600">
                  <a:extLst>
                    <a:ext uri="{9D8B030D-6E8A-4147-A177-3AD203B41FA5}">
                      <a16:colId xmlns:a16="http://schemas.microsoft.com/office/drawing/2014/main" val="3435949060"/>
                    </a:ext>
                  </a:extLst>
                </a:gridCol>
                <a:gridCol w="1078523">
                  <a:extLst>
                    <a:ext uri="{9D8B030D-6E8A-4147-A177-3AD203B41FA5}">
                      <a16:colId xmlns:a16="http://schemas.microsoft.com/office/drawing/2014/main" val="28149792"/>
                    </a:ext>
                  </a:extLst>
                </a:gridCol>
                <a:gridCol w="674077">
                  <a:extLst>
                    <a:ext uri="{9D8B030D-6E8A-4147-A177-3AD203B41FA5}">
                      <a16:colId xmlns:a16="http://schemas.microsoft.com/office/drawing/2014/main" val="3088131690"/>
                    </a:ext>
                  </a:extLst>
                </a:gridCol>
                <a:gridCol w="1078523">
                  <a:extLst>
                    <a:ext uri="{9D8B030D-6E8A-4147-A177-3AD203B41FA5}">
                      <a16:colId xmlns:a16="http://schemas.microsoft.com/office/drawing/2014/main" val="969730815"/>
                    </a:ext>
                  </a:extLst>
                </a:gridCol>
                <a:gridCol w="674077">
                  <a:extLst>
                    <a:ext uri="{9D8B030D-6E8A-4147-A177-3AD203B41FA5}">
                      <a16:colId xmlns:a16="http://schemas.microsoft.com/office/drawing/2014/main" val="3546021607"/>
                    </a:ext>
                  </a:extLst>
                </a:gridCol>
                <a:gridCol w="1078523">
                  <a:extLst>
                    <a:ext uri="{9D8B030D-6E8A-4147-A177-3AD203B41FA5}">
                      <a16:colId xmlns:a16="http://schemas.microsoft.com/office/drawing/2014/main" val="591648227"/>
                    </a:ext>
                  </a:extLst>
                </a:gridCol>
                <a:gridCol w="674077">
                  <a:extLst>
                    <a:ext uri="{9D8B030D-6E8A-4147-A177-3AD203B41FA5}">
                      <a16:colId xmlns:a16="http://schemas.microsoft.com/office/drawing/2014/main" val="1799087248"/>
                    </a:ext>
                  </a:extLst>
                </a:gridCol>
                <a:gridCol w="1078523">
                  <a:extLst>
                    <a:ext uri="{9D8B030D-6E8A-4147-A177-3AD203B41FA5}">
                      <a16:colId xmlns:a16="http://schemas.microsoft.com/office/drawing/2014/main" val="1673554153"/>
                    </a:ext>
                  </a:extLst>
                </a:gridCol>
                <a:gridCol w="674077">
                  <a:extLst>
                    <a:ext uri="{9D8B030D-6E8A-4147-A177-3AD203B41FA5}">
                      <a16:colId xmlns:a16="http://schemas.microsoft.com/office/drawing/2014/main" val="2242222513"/>
                    </a:ext>
                  </a:extLst>
                </a:gridCol>
                <a:gridCol w="1078523">
                  <a:extLst>
                    <a:ext uri="{9D8B030D-6E8A-4147-A177-3AD203B41FA5}">
                      <a16:colId xmlns:a16="http://schemas.microsoft.com/office/drawing/2014/main" val="725834634"/>
                    </a:ext>
                  </a:extLst>
                </a:gridCol>
                <a:gridCol w="674077">
                  <a:extLst>
                    <a:ext uri="{9D8B030D-6E8A-4147-A177-3AD203B41FA5}">
                      <a16:colId xmlns:a16="http://schemas.microsoft.com/office/drawing/2014/main" val="238788149"/>
                    </a:ext>
                  </a:extLst>
                </a:gridCol>
              </a:tblGrid>
              <a:tr h="0">
                <a:tc gridSpan="11">
                  <a:txBody>
                    <a:bodyPr/>
                    <a:lstStyle/>
                    <a:p>
                      <a:pPr algn="l"/>
                      <a:r>
                        <a:rPr lang="en-US" b="1" dirty="0">
                          <a:solidFill>
                            <a:schemeClr val="bg1"/>
                          </a:solidFill>
                          <a:effectLst/>
                          <a:latin typeface="Segoe UI" panose="020B0502040204020203" pitchFamily="34" charset="0"/>
                        </a:rPr>
                        <a:t>Situational</a:t>
                      </a:r>
                    </a:p>
                  </a:txBody>
                  <a:tcPr marR="762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3055869"/>
                  </a:ext>
                </a:extLst>
              </a:tr>
              <a:tr h="0">
                <a:tc gridSpan="3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76200" marR="76200" marT="38100" marB="3810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bg1"/>
                          </a:solidFill>
                          <a:effectLst/>
                          <a:latin typeface="Segoe UI" panose="020B0502040204020203" pitchFamily="34" charset="0"/>
                        </a:rPr>
                        <a:t>Overall Model Test</a:t>
                      </a:r>
                    </a:p>
                  </a:txBody>
                  <a:tcPr marL="76200" marR="76200" marT="38100" marB="3810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27740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bg1"/>
                          </a:solidFill>
                          <a:effectLst/>
                          <a:latin typeface="Segoe UI" panose="020B0502040204020203" pitchFamily="34" charset="0"/>
                        </a:rPr>
                        <a:t>Model</a:t>
                      </a:r>
                    </a:p>
                  </a:txBody>
                  <a:tcPr marL="76200" marR="762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i="1" dirty="0">
                          <a:solidFill>
                            <a:schemeClr val="bg1"/>
                          </a:solidFill>
                          <a:effectLst/>
                          <a:latin typeface="Segoe UI" panose="020B0502040204020203" pitchFamily="34" charset="0"/>
                        </a:rPr>
                        <a:t>R</a:t>
                      </a:r>
                      <a:r>
                        <a:rPr lang="en-US" dirty="0">
                          <a:solidFill>
                            <a:schemeClr val="bg1"/>
                          </a:solidFill>
                          <a:effectLst/>
                          <a:latin typeface="Segoe UI" panose="020B0502040204020203" pitchFamily="34" charset="0"/>
                        </a:rPr>
                        <a:t>²</a:t>
                      </a:r>
                    </a:p>
                  </a:txBody>
                  <a:tcPr marL="76200" marR="76200" marT="38100" marB="38100" anchor="ctr">
                    <a:lnL>
                      <a:noFill/>
                    </a:lnL>
                    <a:lnR>
                      <a:noFill/>
                    </a:lnR>
                    <a:lnB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i="1" dirty="0">
                          <a:solidFill>
                            <a:schemeClr val="bg1"/>
                          </a:solidFill>
                          <a:effectLst/>
                          <a:latin typeface="Segoe UI" panose="020B0502040204020203" pitchFamily="34" charset="0"/>
                        </a:rPr>
                        <a:t>F</a:t>
                      </a:r>
                    </a:p>
                  </a:txBody>
                  <a:tcPr marL="76200" marR="76200" marT="38100" marB="3810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i="1" dirty="0">
                          <a:solidFill>
                            <a:schemeClr val="bg1"/>
                          </a:solidFill>
                          <a:effectLst/>
                          <a:latin typeface="Segoe UI" panose="020B0502040204020203" pitchFamily="34" charset="0"/>
                        </a:rPr>
                        <a:t>df</a:t>
                      </a:r>
                      <a:r>
                        <a:rPr lang="en-US" i="0" dirty="0">
                          <a:solidFill>
                            <a:schemeClr val="bg1"/>
                          </a:solidFill>
                          <a:effectLst/>
                          <a:latin typeface="Segoe UI" panose="020B0502040204020203" pitchFamily="34" charset="0"/>
                        </a:rPr>
                        <a:t>1</a:t>
                      </a:r>
                    </a:p>
                  </a:txBody>
                  <a:tcPr marL="76200" marR="76200" marT="38100" marB="3810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i="1" dirty="0">
                          <a:solidFill>
                            <a:schemeClr val="bg1"/>
                          </a:solidFill>
                          <a:effectLst/>
                          <a:latin typeface="Segoe UI" panose="020B0502040204020203" pitchFamily="34" charset="0"/>
                        </a:rPr>
                        <a:t>df</a:t>
                      </a:r>
                      <a:r>
                        <a:rPr lang="en-US" dirty="0">
                          <a:solidFill>
                            <a:schemeClr val="bg1"/>
                          </a:solidFill>
                          <a:effectLst/>
                          <a:latin typeface="Segoe UI" panose="020B0502040204020203" pitchFamily="34" charset="0"/>
                        </a:rPr>
                        <a:t>2</a:t>
                      </a:r>
                    </a:p>
                  </a:txBody>
                  <a:tcPr marL="76200" marR="76200" marT="38100" marB="3810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i="1" dirty="0">
                          <a:solidFill>
                            <a:schemeClr val="bg1"/>
                          </a:solidFill>
                          <a:effectLst/>
                          <a:latin typeface="Segoe UI" panose="020B0502040204020203" pitchFamily="34" charset="0"/>
                        </a:rPr>
                        <a:t>p</a:t>
                      </a:r>
                    </a:p>
                  </a:txBody>
                  <a:tcPr marL="76200" marR="76200" marT="38100" marB="3810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84671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effectLst/>
                          <a:latin typeface="Segoe UI" panose="020B0502040204020203" pitchFamily="34" charset="0"/>
                        </a:rPr>
                        <a:t>Situational</a:t>
                      </a:r>
                    </a:p>
                  </a:txBody>
                  <a:tcPr marL="76200" marT="76200" marB="7620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bg1"/>
                          </a:solidFill>
                          <a:effectLst/>
                          <a:latin typeface="Segoe UI" panose="020B0502040204020203" pitchFamily="34" charset="0"/>
                        </a:rPr>
                        <a:t>0.24</a:t>
                      </a:r>
                    </a:p>
                  </a:txBody>
                  <a:tcPr marL="76200" marT="76200" marB="7620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bg1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19050" marR="76200" marT="76200" marB="7620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bg1"/>
                          </a:solidFill>
                          <a:effectLst/>
                          <a:latin typeface="Segoe UI" panose="020B0502040204020203" pitchFamily="34" charset="0"/>
                        </a:rPr>
                        <a:t>20.2</a:t>
                      </a:r>
                    </a:p>
                  </a:txBody>
                  <a:tcPr marL="76200" marT="76200" marB="7620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>
                        <a:solidFill>
                          <a:schemeClr val="bg1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19050" marR="76200" marT="76200" marB="7620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>
                          <a:solidFill>
                            <a:schemeClr val="bg1"/>
                          </a:solidFill>
                          <a:effectLst/>
                          <a:latin typeface="Segoe UI" panose="020B0502040204020203" pitchFamily="34" charset="0"/>
                        </a:rPr>
                        <a:t>2</a:t>
                      </a:r>
                    </a:p>
                  </a:txBody>
                  <a:tcPr marL="76200" marT="76200" marB="7620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>
                        <a:solidFill>
                          <a:schemeClr val="bg1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19050" marR="76200" marT="76200" marB="7620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>
                          <a:solidFill>
                            <a:schemeClr val="bg1"/>
                          </a:solidFill>
                          <a:effectLst/>
                          <a:latin typeface="Segoe UI" panose="020B0502040204020203" pitchFamily="34" charset="0"/>
                        </a:rPr>
                        <a:t>128</a:t>
                      </a:r>
                    </a:p>
                  </a:txBody>
                  <a:tcPr marL="76200" marT="76200" marB="7620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>
                        <a:solidFill>
                          <a:schemeClr val="bg1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19050" marR="76200" marT="76200" marB="7620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bg1"/>
                          </a:solidFill>
                          <a:effectLst/>
                          <a:latin typeface="Segoe UI" panose="020B0502040204020203" pitchFamily="34" charset="0"/>
                        </a:rPr>
                        <a:t>&lt; .001</a:t>
                      </a:r>
                    </a:p>
                  </a:txBody>
                  <a:tcPr marL="76200" marT="76200" marB="7620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bg1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19050" marR="76200" marT="76200" marB="7620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3174331"/>
                  </a:ext>
                </a:extLst>
              </a:tr>
              <a:tr h="0">
                <a:tc gridSpan="11"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rgbClr val="333333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76200" marR="76200" marT="57150" marB="1905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90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6473356"/>
                  </a:ext>
                </a:extLst>
              </a:tr>
            </a:tbl>
          </a:graphicData>
        </a:graphic>
      </p:graphicFrame>
      <p:sp>
        <p:nvSpPr>
          <p:cNvPr id="6" name="Rectangle 2">
            <a:extLst>
              <a:ext uri="{FF2B5EF4-FFF2-40B4-BE49-F238E27FC236}">
                <a16:creationId xmlns:a16="http://schemas.microsoft.com/office/drawing/2014/main" id="{CE79D7A3-D538-F44F-A82C-0F8719BC11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3131622"/>
            <a:ext cx="2487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046310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9078</TotalTime>
  <Words>812</Words>
  <Application>Microsoft Macintosh PowerPoint</Application>
  <PresentationFormat>Widescreen</PresentationFormat>
  <Paragraphs>101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Segoe UI</vt:lpstr>
      <vt:lpstr>Office Theme</vt:lpstr>
      <vt:lpstr>Situational Versus Characterological Factors in Relation to Loneliness</vt:lpstr>
      <vt:lpstr>Background</vt:lpstr>
      <vt:lpstr>Characterological Hypotheses</vt:lpstr>
      <vt:lpstr>Situational Hypotheses</vt:lpstr>
      <vt:lpstr>Variance Hypothesis</vt:lpstr>
      <vt:lpstr>Method</vt:lpstr>
      <vt:lpstr>Results (Characterological Factors)</vt:lpstr>
      <vt:lpstr>Results (Situational Factors)</vt:lpstr>
      <vt:lpstr>Results (Variance Hypothesis, H6)</vt:lpstr>
      <vt:lpstr>Discussion 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Situational Versus Characterological Factors in Relation to Loneliness</dc:title>
  <dc:creator>Luke Dale</dc:creator>
  <cp:lastModifiedBy>Luke Dale</cp:lastModifiedBy>
  <cp:revision>58</cp:revision>
  <dcterms:created xsi:type="dcterms:W3CDTF">2021-04-05T16:33:48Z</dcterms:created>
  <dcterms:modified xsi:type="dcterms:W3CDTF">2021-04-14T15:18:53Z</dcterms:modified>
</cp:coreProperties>
</file>