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Roboto"/>
      <p:regular r:id="rId28"/>
      <p:bold r:id="rId29"/>
      <p:italic r:id="rId30"/>
      <p:boldItalic r:id="rId31"/>
    </p:embeddedFont>
    <p:embeddedFont>
      <p:font typeface="Merriweather"/>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Roboto-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6.xml"/><Relationship Id="rId33" Type="http://schemas.openxmlformats.org/officeDocument/2006/relationships/font" Target="fonts/Merriweather-bold.fntdata"/><Relationship Id="rId10" Type="http://schemas.openxmlformats.org/officeDocument/2006/relationships/slide" Target="slides/slide5.xml"/><Relationship Id="rId32" Type="http://schemas.openxmlformats.org/officeDocument/2006/relationships/font" Target="fonts/Merriweather-regular.fntdata"/><Relationship Id="rId13" Type="http://schemas.openxmlformats.org/officeDocument/2006/relationships/slide" Target="slides/slide8.xml"/><Relationship Id="rId35" Type="http://schemas.openxmlformats.org/officeDocument/2006/relationships/font" Target="fonts/Merriweather-boldItalic.fntdata"/><Relationship Id="rId12" Type="http://schemas.openxmlformats.org/officeDocument/2006/relationships/slide" Target="slides/slide7.xml"/><Relationship Id="rId34" Type="http://schemas.openxmlformats.org/officeDocument/2006/relationships/font" Target="fonts/Merriweather-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cf73cdd944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cf73cdd944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cf73cdd944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cf73cdd944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that same vein, wineburg discusses something called corroborating. Once again, this is a skill you probably use often. We are constantly ‘fact checking’ the things we hear and see. When students corroborate, they’re looking to compare multiple pieces of information asking questions like: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cf73cdd94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cf73cdd94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Lastly, wineburg emphasizes the need for context. This is something that should be familiar to all Olivet students, because our Bible professors are constantly talking about this skill. Looking at an Ancient text, whether it’s the bible or </a:t>
            </a:r>
            <a:r>
              <a:rPr lang="en"/>
              <a:t>Hammurabi's code we should be asking ourselves...</a:t>
            </a:r>
            <a:r>
              <a:rPr lang="en"/>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cf73cdd944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cf73cdd944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Dr. Wineburg’s research focuses on HOW historians think and HOW teachers can guide students to use the same thinking patterns.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This next topic is very </a:t>
            </a:r>
            <a:r>
              <a:rPr lang="en">
                <a:solidFill>
                  <a:schemeClr val="dk1"/>
                </a:solidFill>
              </a:rPr>
              <a:t>similar</a:t>
            </a:r>
            <a:r>
              <a:rPr lang="en">
                <a:solidFill>
                  <a:schemeClr val="dk1"/>
                </a:solidFill>
              </a:rPr>
              <a:t> to Dr. Wineburg’s but focuses on math skills instead. </a:t>
            </a:r>
            <a:r>
              <a:rPr lang="en">
                <a:solidFill>
                  <a:schemeClr val="dk1"/>
                </a:solidFill>
              </a:rPr>
              <a:t>I will be honest, I am a dork about numeracy and how it relates to history! I have had the honor of spending 2 years researching numeracy and how it applies to social studies. I could go on and on and on and on. But I will try to contain myself :)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numeracy focuses on HOW mathematical interpretation can be a form of historical thinking. Similar to contextualization, which helps historians consider the </a:t>
            </a:r>
            <a:r>
              <a:rPr lang="en"/>
              <a:t>environment</a:t>
            </a:r>
            <a:r>
              <a:rPr lang="en"/>
              <a:t> </a:t>
            </a:r>
            <a:r>
              <a:rPr lang="en"/>
              <a:t>surrounding a source, numeracy provides a different form of context: one that uses data. In today’s 21st century society, the ability to read, interpret, and make sense of data is SUPER important!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Numeracy can be defined as the interpretation and application of numbers in a variety of contexts. Miranda Kus (fix) explained numeracy as… [QUOTE]</a:t>
            </a:r>
            <a:endParaRPr/>
          </a:p>
          <a:p>
            <a:pPr indent="0" lvl="0" marL="0" rtl="0" algn="l">
              <a:spcBef>
                <a:spcPts val="0"/>
              </a:spcBef>
              <a:spcAft>
                <a:spcPts val="0"/>
              </a:spcAft>
              <a:buNone/>
            </a:pPr>
            <a:r>
              <a:rPr lang="en"/>
              <a:t>Just like social studies education is moving away from forcing fact memorization, so numeracy suggests we bring 21st century skills into math instruction (and even into non-math content areas!)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Just like Dr. Wineburg’s research, the skills involved in numeracy ask students to ponder… [QUESTIONS]. Numeracy, Sourcing, contextualizing, etc: these all ask historians, students, thinkers to look beyond the facts to find the MEANING and INTERPRETATION hidden within.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cf73cdd944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cf73cdd944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brings us to the role of the school teacher. A vital role, in the </a:t>
            </a:r>
            <a:r>
              <a:rPr lang="en"/>
              <a:t>opinion</a:t>
            </a:r>
            <a:r>
              <a:rPr lang="en"/>
              <a:t> of Maggie and myself. </a:t>
            </a:r>
            <a:endParaRPr/>
          </a:p>
          <a:p>
            <a:pPr indent="0" lvl="0" marL="0" rtl="0" algn="l">
              <a:spcBef>
                <a:spcPts val="0"/>
              </a:spcBef>
              <a:spcAft>
                <a:spcPts val="0"/>
              </a:spcAft>
              <a:buNone/>
            </a:pPr>
            <a:r>
              <a:rPr lang="en"/>
              <a:t>Do you remember: near the beginning, we talked about the importance of teaching history in a way that </a:t>
            </a:r>
            <a:r>
              <a:rPr lang="en"/>
              <a:t>develops</a:t>
            </a:r>
            <a:r>
              <a:rPr lang="en"/>
              <a:t> 21st Century skills instead of JUST teaching students facts? In order for all of this </a:t>
            </a:r>
            <a:r>
              <a:rPr lang="en"/>
              <a:t>research on numeracy and Dr. Wineburg’s historical literacy skills to matter and actually impact students, teachers need to hear this and apply it in their classroom.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These 21st Century and Historical Thinking skills are very HEAVY and COMPLEX. There are lots of steps and sub-skills students need in order to contextualize various sources.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Social science teachers walk beside students and help break-down these large, complex skills! The history class led by a great teacher creates the perfect environment of safety and learning that encourages students to train and develop their historical thinking </a:t>
            </a:r>
            <a:r>
              <a:rPr lang="en"/>
              <a:t>muscles</a:t>
            </a:r>
            <a:r>
              <a:rPr lang="en"/>
              <a:t>! These muscles and skills will then carry them to so many other places!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of the ways history teachers help students train their brains for historical (and critical) thinking is by…</a:t>
            </a:r>
            <a:endParaRPr/>
          </a:p>
          <a:p>
            <a:pPr indent="-298450" lvl="0" marL="457200" rtl="0" algn="l">
              <a:spcBef>
                <a:spcPts val="0"/>
              </a:spcBef>
              <a:spcAft>
                <a:spcPts val="0"/>
              </a:spcAft>
              <a:buSzPts val="1100"/>
              <a:buChar char="-"/>
            </a:pPr>
            <a:r>
              <a:rPr lang="en"/>
              <a:t>Providing </a:t>
            </a:r>
            <a:r>
              <a:rPr lang="en"/>
              <a:t>instruction</a:t>
            </a:r>
            <a:r>
              <a:rPr lang="en"/>
              <a:t> and tools</a:t>
            </a:r>
            <a:endParaRPr/>
          </a:p>
          <a:p>
            <a:pPr indent="-298450" lvl="0" marL="457200" rtl="0" algn="l">
              <a:spcBef>
                <a:spcPts val="0"/>
              </a:spcBef>
              <a:spcAft>
                <a:spcPts val="0"/>
              </a:spcAft>
              <a:buSzPts val="1100"/>
              <a:buChar char="-"/>
            </a:pPr>
            <a:r>
              <a:rPr lang="en"/>
              <a:t>Creating ACTUAL, authentic opportunities for students to practice these skills</a:t>
            </a:r>
            <a:endParaRPr/>
          </a:p>
          <a:p>
            <a:pPr indent="-298450" lvl="0" marL="457200" rtl="0" algn="l">
              <a:spcBef>
                <a:spcPts val="0"/>
              </a:spcBef>
              <a:spcAft>
                <a:spcPts val="0"/>
              </a:spcAft>
              <a:buSzPts val="1100"/>
              <a:buChar char="-"/>
            </a:pPr>
            <a:r>
              <a:rPr lang="en"/>
              <a:t>Providing guidance and feedback to help students correctly practice these skills </a:t>
            </a:r>
            <a:endParaRPr/>
          </a:p>
          <a:p>
            <a:pPr indent="-298450" lvl="1" marL="914400" rtl="0" algn="l">
              <a:spcBef>
                <a:spcPts val="0"/>
              </a:spcBef>
              <a:spcAft>
                <a:spcPts val="0"/>
              </a:spcAft>
              <a:buSzPts val="1100"/>
              <a:buChar char="-"/>
            </a:pPr>
            <a:r>
              <a:rPr lang="en"/>
              <a:t>(just like how personal trainer corrects you if you bench press in an unsafe way)</a:t>
            </a:r>
            <a:endParaRPr/>
          </a:p>
          <a:p>
            <a:pPr indent="-298450" lvl="0" marL="457200" rtl="0" algn="l">
              <a:spcBef>
                <a:spcPts val="0"/>
              </a:spcBef>
              <a:spcAft>
                <a:spcPts val="0"/>
              </a:spcAft>
              <a:buSzPts val="1100"/>
              <a:buChar char="-"/>
            </a:pPr>
            <a:r>
              <a:rPr lang="en"/>
              <a:t>And Modeling this historical thinking.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cf72f87949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cf72f87949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Sabrina and I have stepped into that role over the past few months as student teachers. We love the research, but even more near and dear to our hearts is the application: Getting to be in the classroom, with students, incorporating this research into our lessons! We’ll </a:t>
            </a:r>
            <a:r>
              <a:rPr lang="en"/>
              <a:t>spend</a:t>
            </a:r>
            <a:r>
              <a:rPr lang="en"/>
              <a:t> the rest our the time this evening talking about how we’ve applied these concepts in our classrooms.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cf73cdd944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cf73cdd944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semester I’ve been working with 7th graders at Manteno Middle School. In our unit on the </a:t>
            </a:r>
            <a:r>
              <a:rPr lang="en"/>
              <a:t>causes</a:t>
            </a:r>
            <a:r>
              <a:rPr lang="en"/>
              <a:t> of the American Revolution, we sp a few days looking specifically at the Boston Massacre. The </a:t>
            </a:r>
            <a:r>
              <a:rPr lang="en"/>
              <a:t>brief</a:t>
            </a:r>
            <a:r>
              <a:rPr lang="en"/>
              <a:t> </a:t>
            </a:r>
            <a:r>
              <a:rPr lang="en"/>
              <a:t>synopsis</a:t>
            </a:r>
            <a:r>
              <a:rPr lang="en"/>
              <a:t> if you’ve forgotten your 7th grade history is that a mob of angry colonists in Boston started antagonizing a group of British soldiers and the british soldiers let loose an uncoordinated volley of fire. When the smoke cleared, 5 </a:t>
            </a:r>
            <a:r>
              <a:rPr lang="en"/>
              <a:t>colonists were dead.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That’s about as much context as I gave my students before showing them this image. Just out of curiosity, would you raise your hand if you’ve seen this image before? And keep your hand up if you know who engraved it.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a famous engraving depicting the event and the engraver was Paul Revere. What you might not know is that this image is significantly inaccurate and biased. When I showed students this image we talked about sourcing. “Why,” I asked, “would the sons of liberty like Paul Revere and Samuel Adams want to depict this event in this way?” This opened an awesome conversation about source and source bias. Students also engaged their prior knowledge. I had given them very little context, but I had multiple students draw on their memory saying things like “YEeah I’m pretty sure I heard that that guy in the back was telling his soldiers not to shoot”.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Ultimately, our learning objective as you can see was 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 the close of the lesson I asked students if this image was credible or not, and student in the back slowly raised his hand. I called on him and he said, “um Miss Houts, I don’t think we can tell if it’s credible because we don’t really have any other information”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GOLD STAR ANSWER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JAck was spot on, and the next day’s lesson filled in those gaps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d0f5e2c2d3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d0f5e2c2d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a:t>
            </a:r>
            <a:r>
              <a:rPr lang="en"/>
              <a:t>students</a:t>
            </a:r>
            <a:r>
              <a:rPr lang="en"/>
              <a:t> came in on the second day, I </a:t>
            </a:r>
            <a:r>
              <a:rPr lang="en"/>
              <a:t>presented</a:t>
            </a:r>
            <a:r>
              <a:rPr lang="en"/>
              <a:t> them with two more perspectives of the Boston Massacre. Source #2 was the testimony of the British Captian Preston and Source #3 was an account given by an </a:t>
            </a:r>
            <a:r>
              <a:rPr lang="en"/>
              <a:t>anonymous</a:t>
            </a:r>
            <a:r>
              <a:rPr lang="en"/>
              <a:t> colonist who witness the altercation. Students read these accounts and answered questions about </a:t>
            </a:r>
            <a:r>
              <a:rPr lang="en"/>
              <a:t>their</a:t>
            </a:r>
            <a:r>
              <a:rPr lang="en"/>
              <a:t> </a:t>
            </a:r>
            <a:r>
              <a:rPr lang="en"/>
              <a:t>similarities</a:t>
            </a:r>
            <a:r>
              <a:rPr lang="en"/>
              <a:t> and differences. For example, Captain Preston’s account claims he was bashed on the arm with a club, but the colonist perspective conveniently… leaves that bit out. Through this activity, students were using that corroborating mindset: do these documents agree? And if not, why?</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d1030d2737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d1030d273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Maggie just showed us a great example of students corroborating between three different primary sources! Students were actively taking information from each source and using it to support a conclusion.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My students experienced something similar. Rather than using information from primary sources, students used our class notes, discussions, and article readings about Japanese Internment and the Holocaust to help them try to find reasons for the rise in violence against Asian-Americans that has been recorded across the United States in the last year.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Students learned about fear that led President Roosevelt to sign Executive Order 9066 and require Japanese Americans on the West Coast and in the military to leave their homes and live in relocation/internment/imprisonment camps.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Students also learned about the Holocaust and its origins, like why the Jews were targeted as scapegoats.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both of these situations, something bad happened, and an entire, generally innocent group was blamed/punished for something they did not do, purely based on their heritage.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a:t>
            </a:r>
            <a:r>
              <a:rPr lang="en"/>
              <a:t>addition</a:t>
            </a:r>
            <a:r>
              <a:rPr lang="en"/>
              <a:t> to the deep thinking during the discussions, students looked at the rise in violence towards Asian-Americans in 2020-2021 and contemplated why an increase was occurring.</a:t>
            </a:r>
            <a:endParaRPr/>
          </a:p>
          <a:p>
            <a:pPr indent="-298450" lvl="0" marL="457200" rtl="0" algn="l">
              <a:spcBef>
                <a:spcPts val="0"/>
              </a:spcBef>
              <a:spcAft>
                <a:spcPts val="0"/>
              </a:spcAft>
              <a:buSzPts val="1100"/>
              <a:buChar char="-"/>
            </a:pPr>
            <a:r>
              <a:rPr lang="en"/>
              <a:t>We talked about scapegoating a group for something they did not do - </a:t>
            </a:r>
            <a:r>
              <a:rPr lang="en"/>
              <a:t>which</a:t>
            </a:r>
            <a:r>
              <a:rPr lang="en"/>
              <a:t> is a characteristic of the Holocaust</a:t>
            </a:r>
            <a:endParaRPr/>
          </a:p>
          <a:p>
            <a:pPr indent="-298450" lvl="0" marL="457200" rtl="0" algn="l">
              <a:spcBef>
                <a:spcPts val="0"/>
              </a:spcBef>
              <a:spcAft>
                <a:spcPts val="0"/>
              </a:spcAft>
              <a:buSzPts val="1100"/>
              <a:buChar char="-"/>
            </a:pPr>
            <a:r>
              <a:rPr lang="en"/>
              <a:t>We talked about the fear and hatred of an entire people group within the United States - characteristic of the 1940s attitude towards people of Japanese descent.</a:t>
            </a:r>
            <a:endParaRPr/>
          </a:p>
          <a:p>
            <a:pPr indent="0" lvl="0" marL="0" rtl="0" algn="l">
              <a:spcBef>
                <a:spcPts val="0"/>
              </a:spcBef>
              <a:spcAft>
                <a:spcPts val="0"/>
              </a:spcAft>
              <a:buNone/>
            </a:pPr>
            <a:r>
              <a:rPr lang="en"/>
              <a:t>Students were able to look at topics and details from two different historical events, corroborate between the two, and apply it to an entirely different time period - the present! This is a skill that will transcend the history classroom! Yes, these individual topics are exceedingly valuable for interacting with various </a:t>
            </a:r>
            <a:r>
              <a:rPr lang="en"/>
              <a:t>people</a:t>
            </a:r>
            <a:r>
              <a:rPr lang="en"/>
              <a:t> groups, but equal to the importance of the facts themselves are the critical thinking skills that students will carry with them after this class.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d1030d273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d1030d273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Students also had the chance to practice Contextualizing. We were able to incorporate </a:t>
            </a:r>
            <a:r>
              <a:rPr lang="en"/>
              <a:t>numeracy</a:t>
            </a:r>
            <a:r>
              <a:rPr lang="en"/>
              <a:t> into providing context for the beginnings of the Cold War.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some context for the Cold War…</a:t>
            </a:r>
            <a:endParaRPr/>
          </a:p>
          <a:p>
            <a:pPr indent="-298450" lvl="0" marL="457200" rtl="0" algn="l">
              <a:spcBef>
                <a:spcPts val="0"/>
              </a:spcBef>
              <a:spcAft>
                <a:spcPts val="0"/>
              </a:spcAft>
              <a:buSzPts val="1100"/>
              <a:buChar char="-"/>
            </a:pPr>
            <a:r>
              <a:rPr lang="en"/>
              <a:t>Basically the Soviet Union wanted to take countries and make them communism</a:t>
            </a:r>
            <a:endParaRPr/>
          </a:p>
          <a:p>
            <a:pPr indent="-298450" lvl="0" marL="457200" rtl="0" algn="l">
              <a:spcBef>
                <a:spcPts val="0"/>
              </a:spcBef>
              <a:spcAft>
                <a:spcPts val="0"/>
              </a:spcAft>
              <a:buSzPts val="1100"/>
              <a:buChar char="-"/>
            </a:pPr>
            <a:r>
              <a:rPr lang="en"/>
              <a:t>The US did NOT want that to happen</a:t>
            </a:r>
            <a:endParaRPr/>
          </a:p>
          <a:p>
            <a:pPr indent="-298450" lvl="0" marL="457200" rtl="0" algn="l">
              <a:spcBef>
                <a:spcPts val="0"/>
              </a:spcBef>
              <a:spcAft>
                <a:spcPts val="0"/>
              </a:spcAft>
              <a:buSzPts val="1100"/>
              <a:buChar char="-"/>
            </a:pPr>
            <a:r>
              <a:rPr lang="en"/>
              <a:t>The US gave </a:t>
            </a:r>
            <a:r>
              <a:rPr lang="en"/>
              <a:t>countries</a:t>
            </a:r>
            <a:r>
              <a:rPr lang="en"/>
              <a:t> money to help them rebuild after WWII if they stayed NOT communist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the goal of this activity was to…...AND to contextualize why countries needed the aid money so badly - why it was an incentive for getting rid of communism.</a:t>
            </a:r>
            <a:endParaRPr/>
          </a:p>
          <a:p>
            <a:pPr indent="0" lvl="0" marL="0" rtl="0" algn="l">
              <a:spcBef>
                <a:spcPts val="0"/>
              </a:spcBef>
              <a:spcAft>
                <a:spcPts val="0"/>
              </a:spcAft>
              <a:buNone/>
            </a:pPr>
            <a:r>
              <a:rPr lang="en"/>
              <a:t>This </a:t>
            </a:r>
            <a:r>
              <a:rPr lang="en"/>
              <a:t>table</a:t>
            </a:r>
            <a:r>
              <a:rPr lang="en"/>
              <a:t> contains…</a:t>
            </a:r>
            <a:endParaRPr/>
          </a:p>
          <a:p>
            <a:pPr indent="-298450" lvl="0" marL="457200" rtl="0" algn="l">
              <a:spcBef>
                <a:spcPts val="0"/>
              </a:spcBef>
              <a:spcAft>
                <a:spcPts val="0"/>
              </a:spcAft>
              <a:buSzPts val="1100"/>
              <a:buChar char="-"/>
            </a:pPr>
            <a:r>
              <a:rPr lang="en"/>
              <a:t>Students were asked to perform </a:t>
            </a:r>
            <a:r>
              <a:rPr lang="en"/>
              <a:t>calculations</a:t>
            </a:r>
            <a:r>
              <a:rPr lang="en"/>
              <a:t> to find the missing numbers (walk through the chart rather quickly)</a:t>
            </a:r>
            <a:endParaRPr/>
          </a:p>
          <a:p>
            <a:pPr indent="-298450" lvl="0" marL="457200" rtl="0" algn="l">
              <a:spcBef>
                <a:spcPts val="0"/>
              </a:spcBef>
              <a:spcAft>
                <a:spcPts val="0"/>
              </a:spcAft>
              <a:buSzPts val="1100"/>
              <a:buChar char="-"/>
            </a:pPr>
            <a:r>
              <a:rPr lang="en"/>
              <a:t>A few notes:</a:t>
            </a:r>
            <a:endParaRPr/>
          </a:p>
          <a:p>
            <a:pPr indent="-298450" lvl="0" marL="914400" rtl="0" algn="l">
              <a:spcBef>
                <a:spcPts val="0"/>
              </a:spcBef>
              <a:spcAft>
                <a:spcPts val="0"/>
              </a:spcAft>
              <a:buSzPts val="1100"/>
              <a:buChar char="-"/>
            </a:pPr>
            <a:r>
              <a:rPr lang="en"/>
              <a:t>Part of numeracy is conceptualizing large numbers and placing them in context (hence Column F)</a:t>
            </a:r>
            <a:endParaRPr/>
          </a:p>
          <a:p>
            <a:pPr indent="-298450" lvl="0" marL="914400" rtl="0" algn="l">
              <a:spcBef>
                <a:spcPts val="0"/>
              </a:spcBef>
              <a:spcAft>
                <a:spcPts val="0"/>
              </a:spcAft>
              <a:buSzPts val="1100"/>
              <a:buChar char="-"/>
            </a:pPr>
            <a:r>
              <a:rPr lang="en"/>
              <a:t>Ukraine at this point was part of the USSR, but its numbers were important to incorporate</a:t>
            </a:r>
            <a:endParaRPr/>
          </a:p>
          <a:p>
            <a:pPr indent="0" lvl="0" marL="0" rtl="0" algn="l">
              <a:spcBef>
                <a:spcPts val="0"/>
              </a:spcBef>
              <a:spcAft>
                <a:spcPts val="0"/>
              </a:spcAft>
              <a:buNone/>
            </a:pPr>
            <a:r>
              <a:rPr lang="en"/>
              <a:t>I wanted students to look at this data, read it, understand what it meant, and make some sense out of it. To “read” the data, I asked students</a:t>
            </a:r>
            <a:endParaRPr/>
          </a:p>
          <a:p>
            <a:pPr indent="-298450" lvl="0" marL="914400" rtl="0" algn="l">
              <a:spcBef>
                <a:spcPts val="0"/>
              </a:spcBef>
              <a:spcAft>
                <a:spcPts val="0"/>
              </a:spcAft>
              <a:buSzPts val="1100"/>
              <a:buChar char="-"/>
            </a:pPr>
            <a:r>
              <a:rPr i="1" lang="en"/>
              <a:t>What country lost the fewest number of people? Civilians?</a:t>
            </a:r>
            <a:endParaRPr i="1"/>
          </a:p>
          <a:p>
            <a:pPr indent="-298450" lvl="0" marL="914400" rtl="0" algn="l">
              <a:spcBef>
                <a:spcPts val="0"/>
              </a:spcBef>
              <a:spcAft>
                <a:spcPts val="0"/>
              </a:spcAft>
              <a:buSzPts val="1100"/>
              <a:buChar char="-"/>
            </a:pPr>
            <a:r>
              <a:rPr i="1" lang="en"/>
              <a:t>Which country lost the highest number of civilians?</a:t>
            </a:r>
            <a:endParaRPr i="1"/>
          </a:p>
          <a:p>
            <a:pPr indent="-298450" lvl="0" marL="914400" rtl="0" algn="l">
              <a:spcBef>
                <a:spcPts val="0"/>
              </a:spcBef>
              <a:spcAft>
                <a:spcPts val="0"/>
              </a:spcAft>
              <a:buSzPts val="1100"/>
              <a:buChar char="-"/>
            </a:pPr>
            <a:r>
              <a:rPr i="1" lang="en"/>
              <a:t>What country lost the highest number?</a:t>
            </a:r>
            <a:endParaRPr i="1"/>
          </a:p>
          <a:p>
            <a:pPr indent="-298450" lvl="0" marL="914400" rtl="0" algn="l">
              <a:spcBef>
                <a:spcPts val="0"/>
              </a:spcBef>
              <a:spcAft>
                <a:spcPts val="0"/>
              </a:spcAft>
              <a:buSzPts val="1100"/>
              <a:buChar char="-"/>
            </a:pPr>
            <a:r>
              <a:rPr i="1" lang="en"/>
              <a:t>What country lost the highest percentage? </a:t>
            </a:r>
            <a:endParaRPr i="1"/>
          </a:p>
          <a:p>
            <a:pPr indent="0" lvl="0" marL="0" rtl="0" algn="l">
              <a:spcBef>
                <a:spcPts val="0"/>
              </a:spcBef>
              <a:spcAft>
                <a:spcPts val="0"/>
              </a:spcAft>
              <a:buNone/>
            </a:pPr>
            <a:r>
              <a:rPr lang="en"/>
              <a:t>Great, so we have separated all of this information. We know a TON of stuff! However, now we have to make some sense out of it. Numbers and data do very little for us if we cannot understand it in context. So...I began asking students...</a:t>
            </a:r>
            <a:endParaRPr/>
          </a:p>
          <a:p>
            <a:pPr indent="-298450" lvl="0" marL="457200" rtl="0" algn="l">
              <a:spcBef>
                <a:spcPts val="0"/>
              </a:spcBef>
              <a:spcAft>
                <a:spcPts val="0"/>
              </a:spcAft>
              <a:buSzPts val="1100"/>
              <a:buChar char="-"/>
            </a:pPr>
            <a:r>
              <a:rPr i="1" lang="en"/>
              <a:t>Why did the U.S. lose the least number of civilians?</a:t>
            </a:r>
            <a:endParaRPr i="1"/>
          </a:p>
          <a:p>
            <a:pPr indent="-298450" lvl="0" marL="457200" rtl="0" algn="l">
              <a:spcBef>
                <a:spcPts val="0"/>
              </a:spcBef>
              <a:spcAft>
                <a:spcPts val="0"/>
              </a:spcAft>
              <a:buSzPts val="1100"/>
              <a:buChar char="-"/>
            </a:pPr>
            <a:r>
              <a:rPr i="1" lang="en"/>
              <a:t>Which countries probably experienced the most physical destruction of roads, buildings, etc.?</a:t>
            </a:r>
            <a:endParaRPr/>
          </a:p>
          <a:p>
            <a:pPr indent="-298450" lvl="0" marL="457200" rtl="0" algn="l">
              <a:spcBef>
                <a:spcPts val="0"/>
              </a:spcBef>
              <a:spcAft>
                <a:spcPts val="0"/>
              </a:spcAft>
              <a:buSzPts val="1100"/>
              <a:buChar char="-"/>
            </a:pPr>
            <a:r>
              <a:rPr i="1" lang="en"/>
              <a:t>Which countries were probably hurting the MOST after WWII?</a:t>
            </a:r>
            <a:endParaRPr i="1"/>
          </a:p>
          <a:p>
            <a:pPr indent="0" lvl="0" marL="0" rtl="0" algn="l">
              <a:spcBef>
                <a:spcPts val="0"/>
              </a:spcBef>
              <a:spcAft>
                <a:spcPts val="0"/>
              </a:spcAft>
              <a:buNone/>
            </a:pPr>
            <a:r>
              <a:rPr lang="en"/>
              <a:t>To summarize: the U.S. is doing pretty well, and the majority of Europe is...well...not. That is why the US was in a position to distribute aid </a:t>
            </a:r>
            <a:r>
              <a:rPr lang="en"/>
              <a:t>money</a:t>
            </a:r>
            <a:r>
              <a:rPr lang="en"/>
              <a:t>, and why other countries in Europe NEEDED that money.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conclusion, students practiced exceptional numeracy skills and historical thinking skills! They took a bunch of </a:t>
            </a:r>
            <a:r>
              <a:rPr lang="en"/>
              <a:t>numbers</a:t>
            </a:r>
            <a:r>
              <a:rPr lang="en"/>
              <a:t>, did some math calculations, put the numbers in their historical context using their prior knowledge, and worked to figure out what in the world these numbers meant for real </a:t>
            </a:r>
            <a:r>
              <a:rPr lang="en"/>
              <a:t>people</a:t>
            </a:r>
            <a:r>
              <a:rPr lang="en"/>
              <a:t> and decision-makers after WWII.</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d0f5e2c2d3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d0f5e2c2d3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Analytical skills like these ask students to pull sources apart and put a microscope to the fine details. There’s a lot we can learn from a source by going beyond surface level. But, there’s a danger in deconstructing something without putting it back together. A curious child might break apart a toy car to see the mechanisms and inner workings. By doing so, they may </a:t>
            </a:r>
            <a:r>
              <a:rPr lang="en"/>
              <a:t>learn</a:t>
            </a:r>
            <a:r>
              <a:rPr lang="en"/>
              <a:t> about the fine details, but without </a:t>
            </a:r>
            <a:r>
              <a:rPr lang="en"/>
              <a:t>putting the car back together, they miss out on understanding how each part contributes to the whole. </a:t>
            </a:r>
            <a:r>
              <a:rPr lang="en">
                <a:solidFill>
                  <a:schemeClr val="dk1"/>
                </a:solidFill>
              </a:rPr>
              <a:t>As students start inquiring and looking into the source, context, or statistical figures behind a text, they can very easily find themselves with too much information. Asking students to look at multiple sources and use these historical thinking skills without setting a specific goal for learning can make students feel overwhelmed and hopeless.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learned this lesson the hard way and I’m admitting it here so we can all learn from it. When my students looked at three sources and dug into the specifics of each, I almost forgot to put the pieces back together. The result was that as they started to build conclusions I had 75 students each with different interpretations of what had happened during the Boston Massacre.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There’s certainly   some   evidence to support differing claims, and I am not arguing the need for a homogenous learning environment. Different opinions are what make historical scholarship a rich and vibrant field.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building a conclusion is not the same as building a consensus. In the classroom, part of my job is helping students learn to put the pieces together and form a comprehensive and logical conclusion. I came back to my students after realizing my mistake and we formed a conclusion based on the best evidence. I asked, “When historians read multiple points of view do you think they shrug their shoulders and say, ‘Well I guess we’ll never know!’? Of course not!” Historians corroborate to form conclusions based on all of  the information they have and they decide what most likely happened.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After this experience, I would add to Dr. Wineburg’s list and I would argue that conclusion building is another valuable and distinct historical thinking skill.</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cf72f8794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cf72f8794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Just to clarify: What IS social studies education? (read quote)</a:t>
            </a:r>
            <a:endParaRPr/>
          </a:p>
          <a:p>
            <a:pPr indent="0" lvl="0" marL="0" rtl="0" algn="l">
              <a:spcBef>
                <a:spcPts val="0"/>
              </a:spcBef>
              <a:spcAft>
                <a:spcPts val="0"/>
              </a:spcAft>
              <a:buNone/>
            </a:pPr>
            <a:r>
              <a:rPr lang="en"/>
              <a:t>Why do we </a:t>
            </a:r>
            <a:r>
              <a:rPr b="1" lang="en" u="sng"/>
              <a:t>teach</a:t>
            </a:r>
            <a:r>
              <a:rPr lang="en"/>
              <a:t> social studies?</a:t>
            </a:r>
            <a:endParaRPr/>
          </a:p>
          <a:p>
            <a:pPr indent="-298450" lvl="1" marL="914400" rtl="0" algn="l">
              <a:spcBef>
                <a:spcPts val="0"/>
              </a:spcBef>
              <a:spcAft>
                <a:spcPts val="0"/>
              </a:spcAft>
              <a:buSzPts val="1100"/>
              <a:buChar char="-"/>
            </a:pPr>
            <a:r>
              <a:rPr lang="en"/>
              <a:t>Puritan/colonial times: history education taught the Bible and laws and prepared students to live in Puritan society.</a:t>
            </a:r>
            <a:endParaRPr/>
          </a:p>
          <a:p>
            <a:pPr indent="-298450" lvl="1" marL="914400" rtl="0" algn="l">
              <a:spcBef>
                <a:spcPts val="0"/>
              </a:spcBef>
              <a:spcAft>
                <a:spcPts val="0"/>
              </a:spcAft>
              <a:buSzPts val="1100"/>
              <a:buChar char="-"/>
            </a:pPr>
            <a:r>
              <a:rPr lang="en"/>
              <a:t>Today: history and social </a:t>
            </a:r>
            <a:r>
              <a:rPr lang="en"/>
              <a:t>studies</a:t>
            </a:r>
            <a:r>
              <a:rPr lang="en"/>
              <a:t> teaches students to participate in our 21st century society.</a:t>
            </a:r>
            <a:endParaRPr/>
          </a:p>
          <a:p>
            <a:pPr indent="0" lvl="0" marL="0" rtl="0" algn="l">
              <a:spcBef>
                <a:spcPts val="0"/>
              </a:spcBef>
              <a:spcAft>
                <a:spcPts val="0"/>
              </a:spcAft>
              <a:buNone/>
            </a:pPr>
            <a:r>
              <a:rPr lang="en"/>
              <a:t>What are the skills that students need in order to participate in our society today?</a:t>
            </a:r>
            <a:endParaRPr>
              <a:highlight>
                <a:schemeClr val="accent3"/>
              </a:highligh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cf72f87949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cf72f87949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conclude, I want to show one of the ultimate goals of a history teacher: to see your students ACTUALLY USING the skills you teach them ON THEIR OWN.</a:t>
            </a:r>
            <a:endParaRPr/>
          </a:p>
          <a:p>
            <a:pPr indent="0" lvl="0" marL="0" rtl="0" algn="l">
              <a:spcBef>
                <a:spcPts val="0"/>
              </a:spcBef>
              <a:spcAft>
                <a:spcPts val="0"/>
              </a:spcAft>
              <a:buNone/>
            </a:pPr>
            <a:r>
              <a:rPr lang="en"/>
              <a:t>I was teaching on the Vietnam War and showed this picture to students purely as an example of protests help regarding the war. However, every one of my classes noticed something in this picture and began asking about it. They wanted to know why the </a:t>
            </a:r>
            <a:r>
              <a:rPr lang="en"/>
              <a:t>protesters were wearing masks.</a:t>
            </a:r>
            <a:endParaRPr/>
          </a:p>
          <a:p>
            <a:pPr indent="0" lvl="0" marL="0" rtl="0" algn="l">
              <a:spcBef>
                <a:spcPts val="0"/>
              </a:spcBef>
              <a:spcAft>
                <a:spcPts val="0"/>
              </a:spcAft>
              <a:buNone/>
            </a:pPr>
            <a:r>
              <a:rPr lang="en"/>
              <a:t>I have no definitive answer as to why.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I asked students why THEY thought the protesters were wearing masks. Answers varied. [examples]</a:t>
            </a:r>
            <a:endParaRPr/>
          </a:p>
          <a:p>
            <a:pPr indent="0" lvl="0" marL="0" rtl="0" algn="l">
              <a:spcBef>
                <a:spcPts val="0"/>
              </a:spcBef>
              <a:spcAft>
                <a:spcPts val="0"/>
              </a:spcAft>
              <a:buNone/>
            </a:pPr>
            <a:r>
              <a:rPr lang="en"/>
              <a:t>After students shared for a moment, I asked them which reason they thought was most likely. They settled on saying they would die and hiding their faces from authorities.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story is an example of students taking the skills that Maggie and I explicitly incorporate in our classroom EVERY DAY and using them on their own!</a:t>
            </a:r>
            <a:endParaRPr/>
          </a:p>
          <a:p>
            <a:pPr indent="0" lvl="0" marL="0" rtl="0" algn="l">
              <a:spcBef>
                <a:spcPts val="0"/>
              </a:spcBef>
              <a:spcAft>
                <a:spcPts val="0"/>
              </a:spcAft>
              <a:buNone/>
            </a:pPr>
            <a:r>
              <a:rPr lang="en"/>
              <a:t>THIS is our goal! To daily, whether in big ways or small ways, incorporate skills like Corroboration and Sourcing in our classes, so that when students leave our rooms and the school system in general, they have the tools they need and the practice necessary to use critical thinking skill sin their day-to-day lives.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History teachers are no longer standing behind their podiums trying to shove facts into the heads of students. Instead, we want to use historical study as a springboard to studying humankind and teaching students critical thinking skills that will follow them in any occupation they choose. THAT is why social studies instruction STILL matters in today’s information-rich 21st century.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cf72f87949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cf72f87949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d21789662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d21789662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cf72f87949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cf72f87949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21st Century Skills are skills need in order to interact with the world as it is today: information- and data-rich, pluralistic, technology-dependent.</a:t>
            </a:r>
            <a:endParaRPr/>
          </a:p>
          <a:p>
            <a:pPr indent="-298450" lvl="0" marL="457200" rtl="0" algn="l">
              <a:spcBef>
                <a:spcPts val="0"/>
              </a:spcBef>
              <a:spcAft>
                <a:spcPts val="0"/>
              </a:spcAft>
              <a:buSzPts val="1100"/>
              <a:buChar char="-"/>
            </a:pPr>
            <a:r>
              <a:rPr lang="en"/>
              <a:t>In such as world as this, people no longer have as large a need for rudimentary fact memorization</a:t>
            </a:r>
            <a:endParaRPr/>
          </a:p>
          <a:p>
            <a:pPr indent="-298450" lvl="0" marL="457200" rtl="0" algn="l">
              <a:spcBef>
                <a:spcPts val="0"/>
              </a:spcBef>
              <a:spcAft>
                <a:spcPts val="0"/>
              </a:spcAft>
              <a:buSzPts val="1100"/>
              <a:buChar char="-"/>
            </a:pPr>
            <a:r>
              <a:rPr lang="en"/>
              <a:t>Now, instead of having to memorize the formula for the volume of a cone, people can Google the formula. </a:t>
            </a:r>
            <a:endParaRPr/>
          </a:p>
          <a:p>
            <a:pPr indent="-298450" lvl="0" marL="457200" rtl="0" algn="l">
              <a:spcBef>
                <a:spcPts val="0"/>
              </a:spcBef>
              <a:spcAft>
                <a:spcPts val="0"/>
              </a:spcAft>
              <a:buSzPts val="1100"/>
              <a:buChar char="-"/>
            </a:pPr>
            <a:r>
              <a:rPr lang="en"/>
              <a:t>The 21st Century </a:t>
            </a:r>
            <a:r>
              <a:rPr lang="en"/>
              <a:t>differs</a:t>
            </a:r>
            <a:r>
              <a:rPr lang="en"/>
              <a:t> from previous time periods. Instead of </a:t>
            </a:r>
            <a:r>
              <a:rPr lang="en"/>
              <a:t>memorization and facts, value is placed in skills like:</a:t>
            </a:r>
            <a:endParaRPr/>
          </a:p>
          <a:p>
            <a:pPr indent="-298450" lvl="1" marL="914400" rtl="0" algn="l">
              <a:spcBef>
                <a:spcPts val="0"/>
              </a:spcBef>
              <a:spcAft>
                <a:spcPts val="0"/>
              </a:spcAft>
              <a:buSzPts val="1100"/>
              <a:buChar char="-"/>
            </a:pPr>
            <a:r>
              <a:rPr lang="en"/>
              <a:t>Creativity</a:t>
            </a:r>
            <a:endParaRPr/>
          </a:p>
          <a:p>
            <a:pPr indent="-298450" lvl="1" marL="914400" rtl="0" algn="l">
              <a:spcBef>
                <a:spcPts val="0"/>
              </a:spcBef>
              <a:spcAft>
                <a:spcPts val="0"/>
              </a:spcAft>
              <a:buSzPts val="1100"/>
              <a:buChar char="-"/>
            </a:pPr>
            <a:r>
              <a:rPr lang="en"/>
              <a:t>Problem-solving</a:t>
            </a:r>
            <a:endParaRPr/>
          </a:p>
          <a:p>
            <a:pPr indent="-298450" lvl="1" marL="914400" rtl="0" algn="l">
              <a:spcBef>
                <a:spcPts val="0"/>
              </a:spcBef>
              <a:spcAft>
                <a:spcPts val="0"/>
              </a:spcAft>
              <a:buSzPts val="1100"/>
              <a:buChar char="-"/>
            </a:pPr>
            <a:r>
              <a:rPr lang="en"/>
              <a:t>People skills</a:t>
            </a:r>
            <a:endParaRPr/>
          </a:p>
          <a:p>
            <a:pPr indent="-298450" lvl="1" marL="914400" rtl="0" algn="l">
              <a:spcBef>
                <a:spcPts val="0"/>
              </a:spcBef>
              <a:spcAft>
                <a:spcPts val="0"/>
              </a:spcAft>
              <a:buSzPts val="1100"/>
              <a:buChar char="-"/>
            </a:pPr>
            <a:r>
              <a:rPr lang="en"/>
              <a:t>Abstract thinking</a:t>
            </a:r>
            <a:endParaRPr/>
          </a:p>
          <a:p>
            <a:pPr indent="-298450" lvl="0" marL="457200" rtl="0" algn="l">
              <a:spcBef>
                <a:spcPts val="0"/>
              </a:spcBef>
              <a:spcAft>
                <a:spcPts val="0"/>
              </a:spcAft>
              <a:buSzPts val="1100"/>
              <a:buChar char="-"/>
            </a:pPr>
            <a:r>
              <a:rPr lang="en"/>
              <a:t>As Ray Kurzweil communicates in his 2005 book, “The Singularity is Near,” the new marketable skills are those that cannot be automated. The skills that are unique to human beings and cannot be programmed into a computer (like empathy and abstract thinking) are the most valuable.</a:t>
            </a:r>
            <a:endParaRPr/>
          </a:p>
          <a:p>
            <a:pPr indent="-298450" lvl="0" marL="457200" rtl="0" algn="l">
              <a:spcBef>
                <a:spcPts val="0"/>
              </a:spcBef>
              <a:spcAft>
                <a:spcPts val="0"/>
              </a:spcAft>
              <a:buSzPts val="1100"/>
              <a:buChar char="-"/>
            </a:pPr>
            <a:r>
              <a:rPr lang="en"/>
              <a:t>From an education point of view, THESE are the skills we should be teaching our students.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Critical thinking skills are essentially tools that can help people take facts and create meanings and judgements out of them.</a:t>
            </a:r>
            <a:endParaRPr/>
          </a:p>
          <a:p>
            <a:pPr indent="0" lvl="0" marL="0" rtl="0" algn="l">
              <a:spcBef>
                <a:spcPts val="0"/>
              </a:spcBef>
              <a:spcAft>
                <a:spcPts val="0"/>
              </a:spcAft>
              <a:buNone/>
            </a:pPr>
            <a:r>
              <a:rPr lang="en"/>
              <a:t>Historical thinking skills are those critical thinking skills that are also vital to the understanding and interpretation of and participation within history.</a:t>
            </a:r>
            <a:endParaRPr/>
          </a:p>
          <a:p>
            <a:pPr indent="-298450" lvl="0" marL="457200" rtl="0" algn="l">
              <a:spcBef>
                <a:spcPts val="0"/>
              </a:spcBef>
              <a:spcAft>
                <a:spcPts val="0"/>
              </a:spcAft>
              <a:buSzPts val="1100"/>
              <a:buChar char="-"/>
            </a:pPr>
            <a:r>
              <a:rPr lang="en"/>
              <a:t>Skills like...</a:t>
            </a:r>
            <a:endParaRPr/>
          </a:p>
          <a:p>
            <a:pPr indent="0" lvl="0" marL="0" rtl="0" algn="l">
              <a:spcBef>
                <a:spcPts val="0"/>
              </a:spcBef>
              <a:spcAft>
                <a:spcPts val="0"/>
              </a:spcAft>
              <a:buNone/>
            </a:pPr>
            <a:r>
              <a:rPr lang="en"/>
              <a:t>Essentially, these are skills that people need everyday to exist in our information-rich world</a:t>
            </a:r>
            <a:endParaRPr/>
          </a:p>
          <a:p>
            <a:pPr indent="0" lvl="0" marL="0" rtl="0" algn="l">
              <a:spcBef>
                <a:spcPts val="0"/>
              </a:spcBef>
              <a:spcAft>
                <a:spcPts val="0"/>
              </a:spcAft>
              <a:buNone/>
            </a:pPr>
            <a:r>
              <a:rPr lang="en"/>
              <a:t>It just so happens that a lot of the skills on the right hand side are skills that are essential to a history classroom!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cf72f87949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cf72f87949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So, we know </a:t>
            </a:r>
            <a:r>
              <a:rPr b="1" lang="en" u="sng"/>
              <a:t>why</a:t>
            </a:r>
            <a:r>
              <a:rPr b="1" lang="en"/>
              <a:t> these skills are valuable. Now, why is HISTORY education valuable to teaching these skills?</a:t>
            </a:r>
            <a:endParaRPr b="1"/>
          </a:p>
          <a:p>
            <a:pPr indent="0" lvl="0" marL="0" rtl="0" algn="l">
              <a:spcBef>
                <a:spcPts val="0"/>
              </a:spcBef>
              <a:spcAft>
                <a:spcPts val="0"/>
              </a:spcAft>
              <a:buNone/>
            </a:pPr>
            <a:r>
              <a:rPr b="1" lang="en"/>
              <a:t>Well, the answer is that it sometimes depends on HOW history is being taught. </a:t>
            </a:r>
            <a:endParaRPr b="1"/>
          </a:p>
          <a:p>
            <a:pPr indent="0" lvl="0" marL="0" rtl="0" algn="l">
              <a:spcBef>
                <a:spcPts val="0"/>
              </a:spcBef>
              <a:spcAft>
                <a:spcPts val="0"/>
              </a:spcAft>
              <a:buNone/>
            </a:pPr>
            <a:r>
              <a:rPr b="1" lang="en"/>
              <a:t>History can be taught like this column over on the left. Very fact-based.</a:t>
            </a:r>
            <a:endParaRPr/>
          </a:p>
          <a:p>
            <a:pPr indent="-298450" lvl="0" marL="457200" rtl="0" algn="l">
              <a:spcBef>
                <a:spcPts val="0"/>
              </a:spcBef>
              <a:spcAft>
                <a:spcPts val="0"/>
              </a:spcAft>
              <a:buSzPts val="1100"/>
              <a:buChar char="-"/>
            </a:pPr>
            <a:r>
              <a:rPr lang="en"/>
              <a:t>Does anyone know what happened to the troops at the Battle of Stalingrad? Can you tell me ANYTHING about the Battle of Stalingrad?</a:t>
            </a:r>
            <a:endParaRPr/>
          </a:p>
          <a:p>
            <a:pPr indent="-298450" lvl="1" marL="914400" rtl="0" algn="l">
              <a:spcBef>
                <a:spcPts val="0"/>
              </a:spcBef>
              <a:spcAft>
                <a:spcPts val="0"/>
              </a:spcAft>
              <a:buSzPts val="1100"/>
              <a:buChar char="-"/>
            </a:pPr>
            <a:r>
              <a:rPr lang="en"/>
              <a:t>As an aside, you will have to forgive me. I have just spent the last four months immersed in WWII and the latter half of the 20th century (the bulk of what I taught during my Student Teaching practicum). MOST of my examples will be from that time period</a:t>
            </a:r>
            <a:endParaRPr/>
          </a:p>
          <a:p>
            <a:pPr indent="-298450" lvl="0" marL="457200" rtl="0" algn="l">
              <a:spcBef>
                <a:spcPts val="0"/>
              </a:spcBef>
              <a:spcAft>
                <a:spcPts val="0"/>
              </a:spcAft>
              <a:buSzPts val="1100"/>
              <a:buChar char="-"/>
            </a:pPr>
            <a:r>
              <a:rPr lang="en"/>
              <a:t>Does anyone know the year that B v. BOE declared school segregation unconstitutional?</a:t>
            </a:r>
            <a:endParaRPr/>
          </a:p>
          <a:p>
            <a:pPr indent="-298450" lvl="0" marL="457200" rtl="0" algn="l">
              <a:spcBef>
                <a:spcPts val="0"/>
              </a:spcBef>
              <a:spcAft>
                <a:spcPts val="0"/>
              </a:spcAft>
              <a:buSzPts val="1100"/>
              <a:buChar char="-"/>
            </a:pPr>
            <a:r>
              <a:rPr lang="en"/>
              <a:t>Anyone know the name/location of a Japanese internment camp?</a:t>
            </a:r>
            <a:endParaRPr/>
          </a:p>
          <a:p>
            <a:pPr indent="-298450" lvl="0" marL="457200" rtl="0" algn="l">
              <a:spcBef>
                <a:spcPts val="0"/>
              </a:spcBef>
              <a:spcAft>
                <a:spcPts val="0"/>
              </a:spcAft>
              <a:buSzPts val="1100"/>
              <a:buChar char="-"/>
            </a:pPr>
            <a:r>
              <a:rPr lang="en"/>
              <a:t>ANSWER: You’re probably not very likely to use this information regularly. Can you think of an instance where you would use these facts in your professional life?</a:t>
            </a:r>
            <a:endParaRPr/>
          </a:p>
          <a:p>
            <a:pPr indent="-298450" lvl="1" marL="914400" rtl="0" algn="l">
              <a:spcBef>
                <a:spcPts val="0"/>
              </a:spcBef>
              <a:spcAft>
                <a:spcPts val="0"/>
              </a:spcAft>
              <a:buSzPts val="1100"/>
              <a:buChar char="-"/>
            </a:pPr>
            <a:r>
              <a:rPr lang="en"/>
              <a:t>I sure can’t! </a:t>
            </a:r>
            <a:endParaRPr/>
          </a:p>
          <a:p>
            <a:pPr indent="0" lvl="0" marL="0" rtl="0" algn="l">
              <a:spcBef>
                <a:spcPts val="0"/>
              </a:spcBef>
              <a:spcAft>
                <a:spcPts val="0"/>
              </a:spcAft>
              <a:buNone/>
            </a:pPr>
            <a:r>
              <a:rPr lang="en"/>
              <a:t>The Navy column is not always the most helpful teaching information for today’s students. Anyone can just look this information up anyway!</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However, if history teachers keep these facts, but shift focus and attention, history education becomes </a:t>
            </a:r>
            <a:r>
              <a:rPr b="1" lang="en"/>
              <a:t>extremely</a:t>
            </a:r>
            <a:r>
              <a:rPr b="1" lang="en"/>
              <a:t> valuable for the lives of today’s students.</a:t>
            </a:r>
            <a:endParaRPr/>
          </a:p>
          <a:p>
            <a:pPr indent="-298450" lvl="0" marL="457200" rtl="0" algn="l">
              <a:spcBef>
                <a:spcPts val="0"/>
              </a:spcBef>
              <a:spcAft>
                <a:spcPts val="0"/>
              </a:spcAft>
              <a:buSzPts val="1100"/>
              <a:buChar char="-"/>
            </a:pPr>
            <a:r>
              <a:rPr lang="en"/>
              <a:t>For example, we can use the Battle of Stalingrad as a springboard or case-study as we analyze Hitler’s leadership style. </a:t>
            </a:r>
            <a:endParaRPr/>
          </a:p>
          <a:p>
            <a:pPr indent="-298450" lvl="1" marL="914400" rtl="0" algn="l">
              <a:spcBef>
                <a:spcPts val="0"/>
              </a:spcBef>
              <a:spcAft>
                <a:spcPts val="0"/>
              </a:spcAft>
              <a:buSzPts val="1100"/>
              <a:buChar char="-"/>
            </a:pPr>
            <a:r>
              <a:rPr lang="en"/>
              <a:t>Analyzing characteristics and determining why people act certain ways is a skill that historians use to understand the past, AND professionals today use in their day-to-day work life.</a:t>
            </a:r>
            <a:endParaRPr/>
          </a:p>
          <a:p>
            <a:pPr indent="-298450" lvl="2" marL="1371600" rtl="0" algn="l">
              <a:spcBef>
                <a:spcPts val="0"/>
              </a:spcBef>
              <a:spcAft>
                <a:spcPts val="0"/>
              </a:spcAft>
              <a:buSzPts val="1100"/>
              <a:buChar char="-"/>
            </a:pPr>
            <a:r>
              <a:rPr lang="en"/>
              <a:t>For example: Olivet leadership has just completed over a year of work comparing leadership characteristics and determining which were most important in a future University President. </a:t>
            </a:r>
            <a:endParaRPr/>
          </a:p>
          <a:p>
            <a:pPr indent="-298450" lvl="2" marL="1371600" rtl="0" algn="l">
              <a:spcBef>
                <a:spcPts val="0"/>
              </a:spcBef>
              <a:spcAft>
                <a:spcPts val="0"/>
              </a:spcAft>
              <a:buSzPts val="1100"/>
              <a:buChar char="-"/>
            </a:pPr>
            <a:r>
              <a:rPr lang="en"/>
              <a:t>Do any of you have an example of times when you have had to compare the characteristics of </a:t>
            </a:r>
            <a:endParaRPr/>
          </a:p>
          <a:p>
            <a:pPr indent="-298450" lvl="0" marL="457200" rtl="0" algn="l">
              <a:spcBef>
                <a:spcPts val="0"/>
              </a:spcBef>
              <a:spcAft>
                <a:spcPts val="0"/>
              </a:spcAft>
              <a:buSzPts val="1100"/>
              <a:buChar char="-"/>
            </a:pPr>
            <a:r>
              <a:rPr lang="en"/>
              <a:t>Another skill utilized by historians and social workers and business executives alike is analyzing context. </a:t>
            </a:r>
            <a:endParaRPr/>
          </a:p>
          <a:p>
            <a:pPr indent="-298450" lvl="1" marL="914400" rtl="0" algn="l">
              <a:spcBef>
                <a:spcPts val="0"/>
              </a:spcBef>
              <a:spcAft>
                <a:spcPts val="0"/>
              </a:spcAft>
              <a:buSzPts val="1100"/>
              <a:buChar char="-"/>
            </a:pPr>
            <a:r>
              <a:rPr lang="en"/>
              <a:t>When students are asked to analyze the environment that resulted in only THREE Southern school districts desegregating in 1954, the practice skills useful for future professions and interactions.</a:t>
            </a:r>
            <a:endParaRPr/>
          </a:p>
          <a:p>
            <a:pPr indent="-298450" lvl="2" marL="1371600" rtl="0" algn="l">
              <a:spcBef>
                <a:spcPts val="0"/>
              </a:spcBef>
              <a:spcAft>
                <a:spcPts val="0"/>
              </a:spcAft>
              <a:buSzPts val="1100"/>
              <a:buChar char="-"/>
            </a:pPr>
            <a:r>
              <a:rPr lang="en"/>
              <a:t>Can you think of any examples of having to analyze the context </a:t>
            </a:r>
            <a:r>
              <a:rPr lang="en"/>
              <a:t>surrounding</a:t>
            </a:r>
            <a:r>
              <a:rPr lang="en"/>
              <a:t> a situation?</a:t>
            </a:r>
            <a:endParaRPr/>
          </a:p>
          <a:p>
            <a:pPr indent="-298450" lvl="3" marL="1828800" rtl="0" algn="l">
              <a:spcBef>
                <a:spcPts val="0"/>
              </a:spcBef>
              <a:spcAft>
                <a:spcPts val="0"/>
              </a:spcAft>
              <a:buSzPts val="1100"/>
              <a:buChar char="-"/>
            </a:pPr>
            <a:r>
              <a:rPr lang="en"/>
              <a:t>Have you ever had a conflict with a student, professor, or coworker where the two of you just do NOT see eye-to-eye? One problem-solving skill is being able to take a step back, analyze the circumstances </a:t>
            </a:r>
            <a:r>
              <a:rPr lang="en"/>
              <a:t>surrounding</a:t>
            </a:r>
            <a:r>
              <a:rPr lang="en"/>
              <a:t> both people, and find a way to </a:t>
            </a:r>
            <a:r>
              <a:rPr lang="en"/>
              <a:t>understand</a:t>
            </a:r>
            <a:r>
              <a:rPr lang="en"/>
              <a:t> where the other person is coming from.</a:t>
            </a:r>
            <a:endParaRPr/>
          </a:p>
          <a:p>
            <a:pPr indent="-298450" lvl="4" marL="2286000" rtl="0" algn="l">
              <a:spcBef>
                <a:spcPts val="0"/>
              </a:spcBef>
              <a:spcAft>
                <a:spcPts val="0"/>
              </a:spcAft>
              <a:buSzPts val="1100"/>
              <a:buChar char="-"/>
            </a:pPr>
            <a:r>
              <a:rPr lang="en"/>
              <a:t>Example: A student when remote vs. in-person learning</a:t>
            </a:r>
            <a:endParaRPr/>
          </a:p>
          <a:p>
            <a:pPr indent="-298450" lvl="0" marL="457200" rtl="0" algn="l">
              <a:spcBef>
                <a:spcPts val="0"/>
              </a:spcBef>
              <a:spcAft>
                <a:spcPts val="0"/>
              </a:spcAft>
              <a:buSzPts val="1100"/>
              <a:buChar char="-"/>
            </a:pPr>
            <a:r>
              <a:rPr lang="en"/>
              <a:t>When students take information that they know (for example, after a lesson about Japanese Internment) and extrapolate it to make an educated guess about another topic (say, racial violence immediately following the attack on September 11th, 2001), they are using a skill called </a:t>
            </a:r>
            <a:r>
              <a:rPr lang="en"/>
              <a:t>inferencing.</a:t>
            </a:r>
            <a:endParaRPr/>
          </a:p>
          <a:p>
            <a:pPr indent="-298450" lvl="1" marL="914400" rtl="0" algn="l">
              <a:spcBef>
                <a:spcPts val="0"/>
              </a:spcBef>
              <a:spcAft>
                <a:spcPts val="0"/>
              </a:spcAft>
              <a:buSzPts val="1100"/>
              <a:buChar char="-"/>
            </a:pPr>
            <a:r>
              <a:rPr lang="en"/>
              <a:t>Inferencing happens in science research, internal review of organizations, justice systems. </a:t>
            </a:r>
            <a:endParaRPr/>
          </a:p>
          <a:p>
            <a:pPr indent="-298450" lvl="1" marL="914400" rtl="0" algn="l">
              <a:spcBef>
                <a:spcPts val="0"/>
              </a:spcBef>
              <a:spcAft>
                <a:spcPts val="0"/>
              </a:spcAft>
              <a:buSzPts val="1100"/>
              <a:buChar char="-"/>
            </a:pPr>
            <a:r>
              <a:rPr lang="en"/>
              <a:t>Students will use inferencing in a wide range of situations in their future life. </a:t>
            </a:r>
            <a:endParaRPr/>
          </a:p>
          <a:p>
            <a:pPr indent="-298450" lvl="1" marL="914400" rtl="0" algn="l">
              <a:spcBef>
                <a:spcPts val="0"/>
              </a:spcBef>
              <a:spcAft>
                <a:spcPts val="0"/>
              </a:spcAft>
              <a:buSzPts val="1100"/>
              <a:buChar char="-"/>
            </a:pPr>
            <a:r>
              <a:rPr lang="en"/>
              <a:t>History education does not JUST teach history. If done intentionally, social studies education teaches LIFE skills.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cf72f87949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cf72f87949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quote from Dr. Sam Winesburg highlights this foundational theory. </a:t>
            </a:r>
            <a:endParaRPr/>
          </a:p>
          <a:p>
            <a:pPr indent="0" lvl="0" marL="0" rtl="0" algn="l">
              <a:spcBef>
                <a:spcPts val="0"/>
              </a:spcBef>
              <a:spcAft>
                <a:spcPts val="0"/>
              </a:spcAft>
              <a:buNone/>
            </a:pPr>
            <a:r>
              <a:rPr lang="en"/>
              <a:t>READ QUOTE</a:t>
            </a:r>
            <a:endParaRPr/>
          </a:p>
          <a:p>
            <a:pPr indent="0" lvl="0" marL="0" rtl="0" algn="l">
              <a:spcBef>
                <a:spcPts val="0"/>
              </a:spcBef>
              <a:spcAft>
                <a:spcPts val="0"/>
              </a:spcAft>
              <a:buNone/>
            </a:pPr>
            <a:r>
              <a:rPr lang="en"/>
              <a:t>In other words: “history is not all about facts OR even preparing students to BE a historian. Rather, history education uses facts and events and </a:t>
            </a:r>
            <a:r>
              <a:rPr lang="en"/>
              <a:t>historical</a:t>
            </a:r>
            <a:r>
              <a:rPr lang="en"/>
              <a:t> figures as a springboard for higher-level thinking and analysis.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Maggie will now share some of the RESEARCH and THEORY from Dr. Wineburg that influences how history teachers go about incorporating higher-level thinking and </a:t>
            </a:r>
            <a:r>
              <a:rPr lang="en"/>
              <a:t>analysis</a:t>
            </a:r>
            <a:r>
              <a:rPr lang="en"/>
              <a:t> within the classroom.</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cf72f87949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cf72f8794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cf73cdd94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cf73cdd94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Critical Thinking Skills is a topic which has been cropping up in education research for decades, honestly it’s old news. Taking that one step further, there are researchers who are looking at how a specific content area utilizes critical thinking.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quick definitions:</a:t>
            </a:r>
            <a:endParaRPr/>
          </a:p>
          <a:p>
            <a:pPr indent="0" lvl="0" marL="0" rtl="0" algn="l">
              <a:spcBef>
                <a:spcPts val="0"/>
              </a:spcBef>
              <a:spcAft>
                <a:spcPts val="0"/>
              </a:spcAft>
              <a:buNone/>
            </a:pPr>
            <a:r>
              <a:rPr lang="en"/>
              <a:t>Content areas are more commonly known as school subjects. Science, math, etc. For Sabrina and I - Social Studies</a:t>
            </a:r>
            <a:endParaRPr/>
          </a:p>
          <a:p>
            <a:pPr indent="0" lvl="0" marL="0" rtl="0" algn="l">
              <a:spcBef>
                <a:spcPts val="0"/>
              </a:spcBef>
              <a:spcAft>
                <a:spcPts val="0"/>
              </a:spcAft>
              <a:buNone/>
            </a:pPr>
            <a:r>
              <a:rPr lang="en"/>
              <a:t>Literacy is reading writing speaking and listening. Most people want to associate literacy </a:t>
            </a:r>
            <a:r>
              <a:rPr lang="en"/>
              <a:t>solely</a:t>
            </a:r>
            <a:r>
              <a:rPr lang="en"/>
              <a:t> with reading and language arts education, but it goes so much further than that. </a:t>
            </a:r>
            <a:br>
              <a:rPr lang="en"/>
            </a:br>
            <a:endParaRPr/>
          </a:p>
          <a:p>
            <a:pPr indent="0" lvl="0" marL="0" rtl="0" algn="l">
              <a:spcBef>
                <a:spcPts val="0"/>
              </a:spcBef>
              <a:spcAft>
                <a:spcPts val="0"/>
              </a:spcAft>
              <a:buNone/>
            </a:pPr>
            <a:r>
              <a:rPr lang="en"/>
              <a:t>When we combine those concepts, we get the idea of content area literacy. Defined by vacca, vacca, and mraz as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OTHER WORDS in the social studies classroom we ask ourselves, “how do historians…”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Dr. Sam Wineburg of Stanford University has done extensive research on social studies literacies, most specifically historical thinking skills and reading skills. WIneburg has identified 4 skills which he says are crucial to the way historians </a:t>
            </a:r>
            <a:r>
              <a:rPr lang="en"/>
              <a:t>approach</a:t>
            </a:r>
            <a:r>
              <a:rPr lang="en"/>
              <a:t> information: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I’ll spend a bit of time </a:t>
            </a:r>
            <a:r>
              <a:rPr lang="en"/>
              <a:t>explaining each wineburg’s historical thinking skills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cf73cdd944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cf73cdd944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Sourcing is approaching a piece of information and asking questions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a skill you probably engage every day without realizing it. If you read an outrageous headline, often your gut instinct will be to look a little closer at the source. If you realize the source is the Onion or the </a:t>
            </a:r>
            <a:r>
              <a:rPr lang="en"/>
              <a:t>Babylon</a:t>
            </a:r>
            <a:r>
              <a:rPr lang="en"/>
              <a:t> Bee (famous satire sites), your understanding of the material changes. The same idea of sourcing applies to historical documents, photos, really any kind of information that a student might encounter.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cf73cdd944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cf73cdd944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skill that Wineburg says all historians use is engaging prior knowledge. This is the idea that when you encounter new information, you ask yourself: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classroom, it’s almost habit to put content into nice neat boxes. Unit 5/chapter 2/ section one, but the reality of 21st century society is a deep interconnection between all things.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1" name="Google Shape;11;p2"/>
          <p:cNvSpPr txBox="1"/>
          <p:nvPr>
            <p:ph type="ctr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 name="Google Shape;12;p2"/>
          <p:cNvSpPr txBox="1"/>
          <p:nvPr>
            <p:ph idx="1" type="subTitle"/>
          </p:nvPr>
        </p:nvSpPr>
        <p:spPr>
          <a:xfrm>
            <a:off x="311700" y="1878560"/>
            <a:ext cx="4242600" cy="7383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54" name="Shape 54"/>
        <p:cNvGrpSpPr/>
        <p:nvPr/>
      </p:nvGrpSpPr>
      <p:grpSpPr>
        <a:xfrm>
          <a:off x="0" y="0"/>
          <a:ext cx="0" cy="0"/>
          <a:chOff x="0" y="0"/>
          <a:chExt cx="0" cy="0"/>
        </a:xfrm>
      </p:grpSpPr>
      <p:sp>
        <p:nvSpPr>
          <p:cNvPr id="55" name="Google Shape;55;p11"/>
          <p:cNvSpPr txBox="1"/>
          <p:nvPr>
            <p:ph hasCustomPrompt="1" type="title"/>
          </p:nvPr>
        </p:nvSpPr>
        <p:spPr>
          <a:xfrm>
            <a:off x="311750" y="831175"/>
            <a:ext cx="5334900" cy="12447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p:nvPr>
            <p:ph idx="1" type="body"/>
          </p:nvPr>
        </p:nvSpPr>
        <p:spPr>
          <a:xfrm>
            <a:off x="311700" y="2121425"/>
            <a:ext cx="5334900" cy="942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14" name="Shape 14"/>
        <p:cNvGrpSpPr/>
        <p:nvPr/>
      </p:nvGrpSpPr>
      <p:grpSpPr>
        <a:xfrm>
          <a:off x="0" y="0"/>
          <a:ext cx="0" cy="0"/>
          <a:chOff x="0" y="0"/>
          <a:chExt cx="0" cy="0"/>
        </a:xfrm>
      </p:grpSpPr>
      <p:sp>
        <p:nvSpPr>
          <p:cNvPr id="15" name="Google Shape;15;p3"/>
          <p:cNvSpPr/>
          <p:nvPr/>
        </p:nvSpPr>
        <p:spPr>
          <a:xfrm>
            <a:off x="0" y="48099"/>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 name="Google Shape;17;p3"/>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p:nvPr/>
        </p:nvSpPr>
        <p:spPr>
          <a:xfrm>
            <a:off x="0" y="44125"/>
            <a:ext cx="4313625" cy="4399375"/>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3" name="Google Shape;23;p4"/>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Google Shape;24;p4"/>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25" name="Google Shape;25;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5"/>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9" name="Google Shape;29;p5"/>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5"/>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1" name="Google Shape;31;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Google Shape;39;p7"/>
          <p:cNvSpPr txBox="1"/>
          <p:nvPr>
            <p:ph idx="1" type="body"/>
          </p:nvPr>
        </p:nvSpPr>
        <p:spPr>
          <a:xfrm>
            <a:off x="311700" y="2390650"/>
            <a:ext cx="3127500" cy="229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41" name="Shape 41"/>
        <p:cNvGrpSpPr/>
        <p:nvPr/>
      </p:nvGrpSpPr>
      <p:grpSpPr>
        <a:xfrm>
          <a:off x="0" y="0"/>
          <a:ext cx="0" cy="0"/>
          <a:chOff x="0" y="0"/>
          <a:chExt cx="0" cy="0"/>
        </a:xfrm>
      </p:grpSpPr>
      <p:sp>
        <p:nvSpPr>
          <p:cNvPr id="42" name="Google Shape;42;p8"/>
          <p:cNvSpPr txBox="1"/>
          <p:nvPr>
            <p:ph type="title"/>
          </p:nvPr>
        </p:nvSpPr>
        <p:spPr>
          <a:xfrm>
            <a:off x="311675" y="798600"/>
            <a:ext cx="6247800" cy="3546300"/>
          </a:xfrm>
          <a:prstGeom prst="rect">
            <a:avLst/>
          </a:prstGeom>
        </p:spPr>
        <p:txBody>
          <a:bodyPr anchorCtr="0" anchor="ctr"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9"/>
          <p:cNvSpPr txBox="1"/>
          <p:nvPr>
            <p:ph type="title"/>
          </p:nvPr>
        </p:nvSpPr>
        <p:spPr>
          <a:xfrm>
            <a:off x="311300" y="500925"/>
            <a:ext cx="3704400" cy="2049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7" name="Google Shape;47;p9"/>
          <p:cNvSpPr txBox="1"/>
          <p:nvPr>
            <p:ph idx="1" type="subTitle"/>
          </p:nvPr>
        </p:nvSpPr>
        <p:spPr>
          <a:xfrm>
            <a:off x="304800" y="2626725"/>
            <a:ext cx="3704400" cy="926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48" name="Google Shape;48;p9"/>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49" name="Google Shape;49;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0"/>
          <p:cNvSpPr txBox="1"/>
          <p:nvPr>
            <p:ph idx="1" type="body"/>
          </p:nvPr>
        </p:nvSpPr>
        <p:spPr>
          <a:xfrm>
            <a:off x="311700" y="4521400"/>
            <a:ext cx="7979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thelearnwellprojects.com/thewell/help-students-avoid-the-failure-frustration-cycle/" TargetMode="External"/><Relationship Id="rId4" Type="http://schemas.openxmlformats.org/officeDocument/2006/relationships/hyperlink" Target="https://sheg.stanford.edu/history-lessons/historical-thinking-chart"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hyperlink" Target="mailto:mfhouts@olivet.edu" TargetMode="External"/><Relationship Id="rId4" Type="http://schemas.openxmlformats.org/officeDocument/2006/relationships/hyperlink" Target="mailto:snbogart@olivet.ed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3"/>
          <p:cNvSpPr txBox="1"/>
          <p:nvPr>
            <p:ph type="ctrTitle"/>
          </p:nvPr>
        </p:nvSpPr>
        <p:spPr>
          <a:xfrm>
            <a:off x="181350" y="721175"/>
            <a:ext cx="9479100" cy="2031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4100"/>
              <a:t>Why Social Studies Matters: </a:t>
            </a:r>
            <a:endParaRPr sz="4100"/>
          </a:p>
          <a:p>
            <a:pPr indent="0" lvl="0" marL="0" rtl="0" algn="l">
              <a:spcBef>
                <a:spcPts val="0"/>
              </a:spcBef>
              <a:spcAft>
                <a:spcPts val="0"/>
              </a:spcAft>
              <a:buNone/>
            </a:pPr>
            <a:r>
              <a:rPr lang="en" sz="2744"/>
              <a:t>Historical Thinking in the Classroom &amp; Beyond</a:t>
            </a:r>
            <a:endParaRPr sz="2744"/>
          </a:p>
        </p:txBody>
      </p:sp>
      <p:sp>
        <p:nvSpPr>
          <p:cNvPr id="65" name="Google Shape;65;p13"/>
          <p:cNvSpPr txBox="1"/>
          <p:nvPr>
            <p:ph idx="1" type="subTitle"/>
          </p:nvPr>
        </p:nvSpPr>
        <p:spPr>
          <a:xfrm>
            <a:off x="4022050" y="3643325"/>
            <a:ext cx="4814100" cy="106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FFFFFF"/>
                </a:solidFill>
              </a:rPr>
              <a:t>Sabrina Bogart</a:t>
            </a:r>
            <a:r>
              <a:rPr i="1" lang="en" sz="2400">
                <a:solidFill>
                  <a:srgbClr val="FFFFFF"/>
                </a:solidFill>
              </a:rPr>
              <a:t> &amp; </a:t>
            </a:r>
            <a:r>
              <a:rPr lang="en" sz="2400">
                <a:solidFill>
                  <a:srgbClr val="FFFFFF"/>
                </a:solidFill>
              </a:rPr>
              <a:t>Margaret Houts</a:t>
            </a:r>
            <a:endParaRPr sz="2400">
              <a:solidFill>
                <a:srgbClr val="FFFFFF"/>
              </a:solidFill>
            </a:endParaRPr>
          </a:p>
          <a:p>
            <a:pPr indent="0" lvl="0" marL="0" rtl="0" algn="l">
              <a:spcBef>
                <a:spcPts val="0"/>
              </a:spcBef>
              <a:spcAft>
                <a:spcPts val="0"/>
              </a:spcAft>
              <a:buNone/>
            </a:pPr>
            <a:r>
              <a:rPr i="1" lang="en" sz="1900">
                <a:solidFill>
                  <a:srgbClr val="FFFFFF"/>
                </a:solidFill>
              </a:rPr>
              <a:t>Olivet Nazarene University</a:t>
            </a:r>
            <a:endParaRPr i="1" sz="1900">
              <a:solidFill>
                <a:srgbClr val="FFFFFF"/>
              </a:solidFill>
            </a:endParaRPr>
          </a:p>
          <a:p>
            <a:pPr indent="0" lvl="0" marL="0" rtl="0" algn="l">
              <a:spcBef>
                <a:spcPts val="0"/>
              </a:spcBef>
              <a:spcAft>
                <a:spcPts val="0"/>
              </a:spcAft>
              <a:buNone/>
            </a:pPr>
            <a:r>
              <a:rPr i="1" lang="en" sz="1900">
                <a:solidFill>
                  <a:srgbClr val="FFFFFF"/>
                </a:solidFill>
              </a:rPr>
              <a:t>Social Sciences Education Candidates </a:t>
            </a:r>
            <a:endParaRPr i="1" sz="19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2"/>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Corroborating</a:t>
            </a:r>
            <a:endParaRPr>
              <a:solidFill>
                <a:schemeClr val="dk1"/>
              </a:solidFill>
            </a:endParaRPr>
          </a:p>
        </p:txBody>
      </p:sp>
      <p:sp>
        <p:nvSpPr>
          <p:cNvPr id="138" name="Google Shape;138;p22"/>
          <p:cNvSpPr txBox="1"/>
          <p:nvPr/>
        </p:nvSpPr>
        <p:spPr>
          <a:xfrm>
            <a:off x="494550" y="1549650"/>
            <a:ext cx="8154900" cy="1623000"/>
          </a:xfrm>
          <a:prstGeom prst="rect">
            <a:avLst/>
          </a:prstGeom>
          <a:solidFill>
            <a:schemeClr val="lt1"/>
          </a:solidFill>
          <a:ln>
            <a:noFill/>
          </a:ln>
        </p:spPr>
        <p:txBody>
          <a:bodyPr anchorCtr="0" anchor="t" bIns="91425" lIns="91425" spcFirstLastPara="1" rIns="91425" wrap="square" tIns="91425">
            <a:spAutoFit/>
          </a:bodyPr>
          <a:lstStyle/>
          <a:p>
            <a:pPr indent="-361950" lvl="0" marL="457200" rtl="0" algn="l">
              <a:lnSpc>
                <a:spcPct val="115000"/>
              </a:lnSpc>
              <a:spcBef>
                <a:spcPts val="120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do other documents say?</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Do the documents agree? If not, why?</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are other possible documents?</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documents are most reliable? </a:t>
            </a:r>
            <a:endParaRPr>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3"/>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Contextualizing</a:t>
            </a:r>
            <a:endParaRPr>
              <a:solidFill>
                <a:schemeClr val="dk1"/>
              </a:solidFill>
            </a:endParaRPr>
          </a:p>
        </p:txBody>
      </p:sp>
      <p:sp>
        <p:nvSpPr>
          <p:cNvPr id="144" name="Google Shape;144;p23"/>
          <p:cNvSpPr txBox="1"/>
          <p:nvPr/>
        </p:nvSpPr>
        <p:spPr>
          <a:xfrm>
            <a:off x="494550" y="1549650"/>
            <a:ext cx="8154900" cy="1623000"/>
          </a:xfrm>
          <a:prstGeom prst="rect">
            <a:avLst/>
          </a:prstGeom>
          <a:solidFill>
            <a:schemeClr val="lt1"/>
          </a:solidFill>
          <a:ln>
            <a:noFill/>
          </a:ln>
        </p:spPr>
        <p:txBody>
          <a:bodyPr anchorCtr="0" anchor="t" bIns="91425" lIns="91425" spcFirstLastPara="1" rIns="91425" wrap="square" tIns="91425">
            <a:spAutoFit/>
          </a:bodyPr>
          <a:lstStyle/>
          <a:p>
            <a:pPr indent="-361950" lvl="0" marL="457200" rtl="0" algn="l">
              <a:lnSpc>
                <a:spcPct val="115000"/>
              </a:lnSpc>
              <a:spcBef>
                <a:spcPts val="120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When and where was the document created?</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was different then? What was the same?</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How might the circumstances in which the document was created affect its content? </a:t>
            </a:r>
            <a:endParaRPr>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Numeracy</a:t>
            </a:r>
            <a:endParaRPr>
              <a:solidFill>
                <a:schemeClr val="dk1"/>
              </a:solidFill>
            </a:endParaRPr>
          </a:p>
        </p:txBody>
      </p:sp>
      <p:sp>
        <p:nvSpPr>
          <p:cNvPr id="150" name="Google Shape;150;p24"/>
          <p:cNvSpPr txBox="1"/>
          <p:nvPr/>
        </p:nvSpPr>
        <p:spPr>
          <a:xfrm>
            <a:off x="494550" y="3298175"/>
            <a:ext cx="8154900" cy="1251300"/>
          </a:xfrm>
          <a:prstGeom prst="rect">
            <a:avLst/>
          </a:prstGeom>
          <a:solidFill>
            <a:schemeClr val="lt1"/>
          </a:solidFill>
          <a:ln>
            <a:noFill/>
          </a:ln>
        </p:spPr>
        <p:txBody>
          <a:bodyPr anchorCtr="0" anchor="t" bIns="91425" lIns="91425" spcFirstLastPara="1" rIns="91425" wrap="square" tIns="91425">
            <a:spAutoFit/>
          </a:bodyPr>
          <a:lstStyle/>
          <a:p>
            <a:pPr indent="-361950" lvl="0" marL="457200" rtl="0" algn="l">
              <a:lnSpc>
                <a:spcPct val="115000"/>
              </a:lnSpc>
              <a:spcBef>
                <a:spcPts val="120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does this data reveal about a topic or time period?</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does this data not cover?</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How might this data be inaccurate or misleading?</a:t>
            </a:r>
            <a:endParaRPr sz="2100">
              <a:solidFill>
                <a:schemeClr val="lt2"/>
              </a:solidFill>
              <a:latin typeface="Roboto"/>
              <a:ea typeface="Roboto"/>
              <a:cs typeface="Roboto"/>
              <a:sym typeface="Roboto"/>
            </a:endParaRPr>
          </a:p>
        </p:txBody>
      </p:sp>
      <p:sp>
        <p:nvSpPr>
          <p:cNvPr id="151" name="Google Shape;151;p24"/>
          <p:cNvSpPr txBox="1"/>
          <p:nvPr/>
        </p:nvSpPr>
        <p:spPr>
          <a:xfrm>
            <a:off x="494550" y="1503975"/>
            <a:ext cx="8154900" cy="1623000"/>
          </a:xfrm>
          <a:prstGeom prst="rect">
            <a:avLst/>
          </a:prstGeom>
          <a:solidFill>
            <a:schemeClr val="lt2"/>
          </a:solid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200"/>
              </a:spcAft>
              <a:buNone/>
            </a:pPr>
            <a:r>
              <a:rPr lang="en" sz="2100">
                <a:solidFill>
                  <a:schemeClr val="accent3"/>
                </a:solidFill>
                <a:latin typeface="Roboto"/>
                <a:ea typeface="Roboto"/>
                <a:cs typeface="Roboto"/>
                <a:sym typeface="Roboto"/>
              </a:rPr>
              <a:t>“…numeracy is not simply the ability to do calculations. It is about the interpretation of those calculations, the understanding of the relationship between numbers and manipulation of material components of the world.” 	  </a:t>
            </a:r>
            <a:r>
              <a:rPr i="1" lang="en" sz="1600">
                <a:solidFill>
                  <a:schemeClr val="accent3"/>
                </a:solidFill>
                <a:latin typeface="Roboto"/>
                <a:ea typeface="Roboto"/>
                <a:cs typeface="Roboto"/>
                <a:sym typeface="Roboto"/>
              </a:rPr>
              <a:t>(Kus, 2018, 59)</a:t>
            </a:r>
            <a:endParaRPr i="1" sz="900">
              <a:solidFill>
                <a:schemeClr val="accent3"/>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5"/>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What is the role of the school teacher?</a:t>
            </a:r>
            <a:endParaRPr/>
          </a:p>
        </p:txBody>
      </p:sp>
      <p:sp>
        <p:nvSpPr>
          <p:cNvPr id="157" name="Google Shape;157;p25"/>
          <p:cNvSpPr txBox="1"/>
          <p:nvPr/>
        </p:nvSpPr>
        <p:spPr>
          <a:xfrm>
            <a:off x="483450" y="1719325"/>
            <a:ext cx="81771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2"/>
                </a:solidFill>
                <a:latin typeface="Roboto"/>
                <a:ea typeface="Roboto"/>
                <a:cs typeface="Roboto"/>
                <a:sym typeface="Roboto"/>
              </a:rPr>
              <a:t>Social Studies educators provide adolescents with a low-stakes environment to grow and develop. </a:t>
            </a:r>
            <a:endParaRPr sz="2200">
              <a:solidFill>
                <a:schemeClr val="dk2"/>
              </a:solidFill>
              <a:latin typeface="Roboto"/>
              <a:ea typeface="Roboto"/>
              <a:cs typeface="Roboto"/>
              <a:sym typeface="Roboto"/>
            </a:endParaRPr>
          </a:p>
          <a:p>
            <a:pPr indent="0" lvl="0" marL="0" rtl="0" algn="l">
              <a:spcBef>
                <a:spcPts val="0"/>
              </a:spcBef>
              <a:spcAft>
                <a:spcPts val="0"/>
              </a:spcAft>
              <a:buNone/>
            </a:pPr>
            <a:r>
              <a:t/>
            </a:r>
            <a:endParaRPr sz="2200">
              <a:solidFill>
                <a:schemeClr val="dk2"/>
              </a:solidFill>
              <a:latin typeface="Roboto"/>
              <a:ea typeface="Roboto"/>
              <a:cs typeface="Roboto"/>
              <a:sym typeface="Roboto"/>
            </a:endParaRPr>
          </a:p>
          <a:p>
            <a:pPr indent="-368300" lvl="0" marL="457200" rtl="0" algn="l">
              <a:spcBef>
                <a:spcPts val="0"/>
              </a:spcBef>
              <a:spcAft>
                <a:spcPts val="0"/>
              </a:spcAft>
              <a:buClr>
                <a:schemeClr val="dk2"/>
              </a:buClr>
              <a:buSzPts val="2200"/>
              <a:buFont typeface="Roboto"/>
              <a:buChar char="●"/>
            </a:pPr>
            <a:r>
              <a:rPr lang="en" sz="2200">
                <a:solidFill>
                  <a:schemeClr val="dk2"/>
                </a:solidFill>
                <a:latin typeface="Roboto"/>
                <a:ea typeface="Roboto"/>
                <a:cs typeface="Roboto"/>
                <a:sym typeface="Roboto"/>
              </a:rPr>
              <a:t>Provide instruction and tools</a:t>
            </a:r>
            <a:endParaRPr sz="2200">
              <a:solidFill>
                <a:schemeClr val="dk2"/>
              </a:solidFill>
              <a:latin typeface="Roboto"/>
              <a:ea typeface="Roboto"/>
              <a:cs typeface="Roboto"/>
              <a:sym typeface="Roboto"/>
            </a:endParaRPr>
          </a:p>
          <a:p>
            <a:pPr indent="-368300" lvl="0" marL="457200" rtl="0" algn="l">
              <a:spcBef>
                <a:spcPts val="0"/>
              </a:spcBef>
              <a:spcAft>
                <a:spcPts val="0"/>
              </a:spcAft>
              <a:buClr>
                <a:schemeClr val="dk2"/>
              </a:buClr>
              <a:buSzPts val="2200"/>
              <a:buFont typeface="Roboto"/>
              <a:buChar char="●"/>
            </a:pPr>
            <a:r>
              <a:rPr lang="en" sz="2200">
                <a:solidFill>
                  <a:schemeClr val="dk2"/>
                </a:solidFill>
                <a:latin typeface="Roboto"/>
                <a:ea typeface="Roboto"/>
                <a:cs typeface="Roboto"/>
                <a:sym typeface="Roboto"/>
              </a:rPr>
              <a:t>Create authentic </a:t>
            </a:r>
            <a:r>
              <a:rPr lang="en" sz="2200">
                <a:solidFill>
                  <a:schemeClr val="dk2"/>
                </a:solidFill>
                <a:latin typeface="Roboto"/>
                <a:ea typeface="Roboto"/>
                <a:cs typeface="Roboto"/>
                <a:sym typeface="Roboto"/>
              </a:rPr>
              <a:t>opportunities</a:t>
            </a:r>
            <a:r>
              <a:rPr lang="en" sz="2200">
                <a:solidFill>
                  <a:schemeClr val="dk2"/>
                </a:solidFill>
                <a:latin typeface="Roboto"/>
                <a:ea typeface="Roboto"/>
                <a:cs typeface="Roboto"/>
                <a:sym typeface="Roboto"/>
              </a:rPr>
              <a:t> for practice</a:t>
            </a:r>
            <a:endParaRPr sz="2200">
              <a:solidFill>
                <a:schemeClr val="dk2"/>
              </a:solidFill>
              <a:latin typeface="Roboto"/>
              <a:ea typeface="Roboto"/>
              <a:cs typeface="Roboto"/>
              <a:sym typeface="Roboto"/>
            </a:endParaRPr>
          </a:p>
          <a:p>
            <a:pPr indent="-368300" lvl="0" marL="457200" rtl="0" algn="l">
              <a:spcBef>
                <a:spcPts val="0"/>
              </a:spcBef>
              <a:spcAft>
                <a:spcPts val="0"/>
              </a:spcAft>
              <a:buClr>
                <a:schemeClr val="dk2"/>
              </a:buClr>
              <a:buSzPts val="2200"/>
              <a:buFont typeface="Roboto"/>
              <a:buChar char="●"/>
            </a:pPr>
            <a:r>
              <a:rPr lang="en" sz="2200">
                <a:solidFill>
                  <a:schemeClr val="dk2"/>
                </a:solidFill>
                <a:latin typeface="Roboto"/>
                <a:ea typeface="Roboto"/>
                <a:cs typeface="Roboto"/>
                <a:sym typeface="Roboto"/>
              </a:rPr>
              <a:t>Provide guidance and feedback</a:t>
            </a:r>
            <a:endParaRPr sz="2200">
              <a:solidFill>
                <a:schemeClr val="dk2"/>
              </a:solidFill>
              <a:latin typeface="Roboto"/>
              <a:ea typeface="Roboto"/>
              <a:cs typeface="Roboto"/>
              <a:sym typeface="Roboto"/>
            </a:endParaRPr>
          </a:p>
          <a:p>
            <a:pPr indent="-368300" lvl="0" marL="457200" rtl="0" algn="l">
              <a:spcBef>
                <a:spcPts val="0"/>
              </a:spcBef>
              <a:spcAft>
                <a:spcPts val="0"/>
              </a:spcAft>
              <a:buClr>
                <a:schemeClr val="dk2"/>
              </a:buClr>
              <a:buSzPts val="2200"/>
              <a:buFont typeface="Roboto"/>
              <a:buChar char="●"/>
            </a:pPr>
            <a:r>
              <a:rPr lang="en" sz="2200">
                <a:solidFill>
                  <a:schemeClr val="dk2"/>
                </a:solidFill>
                <a:latin typeface="Roboto"/>
                <a:ea typeface="Roboto"/>
                <a:cs typeface="Roboto"/>
                <a:sym typeface="Roboto"/>
              </a:rPr>
              <a:t>Model historical thinking in action</a:t>
            </a:r>
            <a:endParaRPr sz="2200">
              <a:solidFill>
                <a:schemeClr val="dk2"/>
              </a:solidFill>
              <a:latin typeface="Roboto"/>
              <a:ea typeface="Roboto"/>
              <a:cs typeface="Roboto"/>
              <a:sym typeface="Roboto"/>
            </a:endParaRPr>
          </a:p>
          <a:p>
            <a:pPr indent="0" lvl="0" marL="457200" rtl="0" algn="l">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6"/>
          <p:cNvSpPr txBox="1"/>
          <p:nvPr>
            <p:ph type="title"/>
          </p:nvPr>
        </p:nvSpPr>
        <p:spPr>
          <a:xfrm>
            <a:off x="291750" y="3250875"/>
            <a:ext cx="7678800" cy="1244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8500"/>
              <a:t>Research Informed Instruction</a:t>
            </a:r>
            <a:endParaRPr sz="85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7"/>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sz="3200"/>
              <a:t>Consider the Source</a:t>
            </a:r>
            <a:endParaRPr i="1" sz="3200"/>
          </a:p>
        </p:txBody>
      </p:sp>
      <p:pic>
        <p:nvPicPr>
          <p:cNvPr id="168" name="Google Shape;168;p27"/>
          <p:cNvPicPr preferRelativeResize="0"/>
          <p:nvPr/>
        </p:nvPicPr>
        <p:blipFill>
          <a:blip r:embed="rId3">
            <a:alphaModFix/>
          </a:blip>
          <a:stretch>
            <a:fillRect/>
          </a:stretch>
        </p:blipFill>
        <p:spPr>
          <a:xfrm>
            <a:off x="4319238" y="0"/>
            <a:ext cx="4371975" cy="5143500"/>
          </a:xfrm>
          <a:prstGeom prst="rect">
            <a:avLst/>
          </a:prstGeom>
          <a:noFill/>
          <a:ln>
            <a:noFill/>
          </a:ln>
        </p:spPr>
      </p:pic>
      <p:sp>
        <p:nvSpPr>
          <p:cNvPr id="169" name="Google Shape;169;p27"/>
          <p:cNvSpPr txBox="1"/>
          <p:nvPr>
            <p:ph idx="1" type="body"/>
          </p:nvPr>
        </p:nvSpPr>
        <p:spPr>
          <a:xfrm>
            <a:off x="311725" y="1929200"/>
            <a:ext cx="3127500" cy="22980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sz="1800"/>
              <a:t>Learning Objective: Students will evaluate a primary source to determine its credibility based on its origin and context.</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8"/>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t>Corroborating &amp; Conclusion Building</a:t>
            </a:r>
            <a:endParaRPr i="1"/>
          </a:p>
        </p:txBody>
      </p:sp>
      <p:sp>
        <p:nvSpPr>
          <p:cNvPr id="175" name="Google Shape;175;p28"/>
          <p:cNvSpPr txBox="1"/>
          <p:nvPr>
            <p:ph idx="1" type="body"/>
          </p:nvPr>
        </p:nvSpPr>
        <p:spPr>
          <a:xfrm>
            <a:off x="311700" y="1519425"/>
            <a:ext cx="8520600" cy="3062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6" name="Google Shape;176;p28"/>
          <p:cNvPicPr preferRelativeResize="0"/>
          <p:nvPr/>
        </p:nvPicPr>
        <p:blipFill>
          <a:blip r:embed="rId3">
            <a:alphaModFix/>
          </a:blip>
          <a:stretch>
            <a:fillRect/>
          </a:stretch>
        </p:blipFill>
        <p:spPr>
          <a:xfrm>
            <a:off x="3415363" y="1980675"/>
            <a:ext cx="2313275" cy="2601150"/>
          </a:xfrm>
          <a:prstGeom prst="rect">
            <a:avLst/>
          </a:prstGeom>
          <a:noFill/>
          <a:ln>
            <a:noFill/>
          </a:ln>
        </p:spPr>
      </p:pic>
      <p:pic>
        <p:nvPicPr>
          <p:cNvPr id="177" name="Google Shape;177;p28"/>
          <p:cNvPicPr preferRelativeResize="0"/>
          <p:nvPr/>
        </p:nvPicPr>
        <p:blipFill>
          <a:blip r:embed="rId4">
            <a:alphaModFix/>
          </a:blip>
          <a:stretch>
            <a:fillRect/>
          </a:stretch>
        </p:blipFill>
        <p:spPr>
          <a:xfrm>
            <a:off x="6406500" y="1519425"/>
            <a:ext cx="2425825" cy="2673375"/>
          </a:xfrm>
          <a:prstGeom prst="rect">
            <a:avLst/>
          </a:prstGeom>
          <a:noFill/>
          <a:ln>
            <a:noFill/>
          </a:ln>
        </p:spPr>
      </p:pic>
      <p:pic>
        <p:nvPicPr>
          <p:cNvPr id="178" name="Google Shape;178;p28"/>
          <p:cNvPicPr preferRelativeResize="0"/>
          <p:nvPr/>
        </p:nvPicPr>
        <p:blipFill>
          <a:blip r:embed="rId5">
            <a:alphaModFix/>
          </a:blip>
          <a:stretch>
            <a:fillRect/>
          </a:stretch>
        </p:blipFill>
        <p:spPr>
          <a:xfrm>
            <a:off x="311724" y="1495374"/>
            <a:ext cx="2313250" cy="2721486"/>
          </a:xfrm>
          <a:prstGeom prst="rect">
            <a:avLst/>
          </a:prstGeom>
          <a:noFill/>
          <a:ln>
            <a:noFill/>
          </a:ln>
        </p:spPr>
      </p:pic>
      <p:sp>
        <p:nvSpPr>
          <p:cNvPr id="179" name="Google Shape;179;p28"/>
          <p:cNvSpPr txBox="1"/>
          <p:nvPr/>
        </p:nvSpPr>
        <p:spPr>
          <a:xfrm>
            <a:off x="255450" y="4192800"/>
            <a:ext cx="2425800" cy="63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900">
                <a:latin typeface="Merriweather"/>
                <a:ea typeface="Merriweather"/>
                <a:cs typeface="Merriweather"/>
                <a:sym typeface="Merriweather"/>
              </a:rPr>
              <a:t>Source #1</a:t>
            </a:r>
            <a:endParaRPr i="1" sz="2900">
              <a:latin typeface="Merriweather"/>
              <a:ea typeface="Merriweather"/>
              <a:cs typeface="Merriweather"/>
              <a:sym typeface="Merriweather"/>
            </a:endParaRPr>
          </a:p>
        </p:txBody>
      </p:sp>
      <p:sp>
        <p:nvSpPr>
          <p:cNvPr id="180" name="Google Shape;180;p28"/>
          <p:cNvSpPr txBox="1"/>
          <p:nvPr/>
        </p:nvSpPr>
        <p:spPr>
          <a:xfrm>
            <a:off x="6406513" y="4138200"/>
            <a:ext cx="2425800" cy="63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900">
                <a:latin typeface="Merriweather"/>
                <a:ea typeface="Merriweather"/>
                <a:cs typeface="Merriweather"/>
                <a:sym typeface="Merriweather"/>
              </a:rPr>
              <a:t>Source #3</a:t>
            </a:r>
            <a:endParaRPr i="1" sz="2900">
              <a:latin typeface="Merriweather"/>
              <a:ea typeface="Merriweather"/>
              <a:cs typeface="Merriweather"/>
              <a:sym typeface="Merriweather"/>
            </a:endParaRPr>
          </a:p>
        </p:txBody>
      </p:sp>
      <p:sp>
        <p:nvSpPr>
          <p:cNvPr id="181" name="Google Shape;181;p28"/>
          <p:cNvSpPr txBox="1"/>
          <p:nvPr/>
        </p:nvSpPr>
        <p:spPr>
          <a:xfrm>
            <a:off x="3359125" y="1349475"/>
            <a:ext cx="2425800" cy="63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900">
                <a:latin typeface="Merriweather"/>
                <a:ea typeface="Merriweather"/>
                <a:cs typeface="Merriweather"/>
                <a:sym typeface="Merriweather"/>
              </a:rPr>
              <a:t>Source #2</a:t>
            </a:r>
            <a:endParaRPr i="1" sz="2900">
              <a:latin typeface="Merriweather"/>
              <a:ea typeface="Merriweather"/>
              <a:cs typeface="Merriweather"/>
              <a:sym typeface="Merriweath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9"/>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t>Corroborating Between Topics</a:t>
            </a:r>
            <a:endParaRPr i="1"/>
          </a:p>
        </p:txBody>
      </p:sp>
      <p:sp>
        <p:nvSpPr>
          <p:cNvPr id="187" name="Google Shape;187;p29"/>
          <p:cNvSpPr txBox="1"/>
          <p:nvPr/>
        </p:nvSpPr>
        <p:spPr>
          <a:xfrm>
            <a:off x="204325" y="4211100"/>
            <a:ext cx="29070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100">
                <a:latin typeface="Merriweather"/>
                <a:ea typeface="Merriweather"/>
                <a:cs typeface="Merriweather"/>
                <a:sym typeface="Merriweather"/>
              </a:rPr>
              <a:t>Japanese Internment</a:t>
            </a:r>
            <a:endParaRPr i="1" sz="2100">
              <a:latin typeface="Merriweather"/>
              <a:ea typeface="Merriweather"/>
              <a:cs typeface="Merriweather"/>
              <a:sym typeface="Merriweather"/>
            </a:endParaRPr>
          </a:p>
        </p:txBody>
      </p:sp>
      <p:sp>
        <p:nvSpPr>
          <p:cNvPr id="188" name="Google Shape;188;p29"/>
          <p:cNvSpPr txBox="1"/>
          <p:nvPr/>
        </p:nvSpPr>
        <p:spPr>
          <a:xfrm>
            <a:off x="6406513" y="4138200"/>
            <a:ext cx="24258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100">
                <a:latin typeface="Merriweather"/>
                <a:ea typeface="Merriweather"/>
                <a:cs typeface="Merriweather"/>
                <a:sym typeface="Merriweather"/>
              </a:rPr>
              <a:t>Violence Towards Asian-Americans</a:t>
            </a:r>
            <a:endParaRPr i="1" sz="2100">
              <a:latin typeface="Merriweather"/>
              <a:ea typeface="Merriweather"/>
              <a:cs typeface="Merriweather"/>
              <a:sym typeface="Merriweather"/>
            </a:endParaRPr>
          </a:p>
        </p:txBody>
      </p:sp>
      <p:sp>
        <p:nvSpPr>
          <p:cNvPr id="189" name="Google Shape;189;p29"/>
          <p:cNvSpPr txBox="1"/>
          <p:nvPr/>
        </p:nvSpPr>
        <p:spPr>
          <a:xfrm>
            <a:off x="3469563" y="1537025"/>
            <a:ext cx="2425800" cy="538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300">
                <a:latin typeface="Merriweather"/>
                <a:ea typeface="Merriweather"/>
                <a:cs typeface="Merriweather"/>
                <a:sym typeface="Merriweather"/>
              </a:rPr>
              <a:t>The Holocaust</a:t>
            </a:r>
            <a:endParaRPr i="1" sz="2300">
              <a:latin typeface="Merriweather"/>
              <a:ea typeface="Merriweather"/>
              <a:cs typeface="Merriweather"/>
              <a:sym typeface="Merriweather"/>
            </a:endParaRPr>
          </a:p>
        </p:txBody>
      </p:sp>
      <p:pic>
        <p:nvPicPr>
          <p:cNvPr id="190" name="Google Shape;190;p29"/>
          <p:cNvPicPr preferRelativeResize="0"/>
          <p:nvPr/>
        </p:nvPicPr>
        <p:blipFill>
          <a:blip r:embed="rId3">
            <a:alphaModFix/>
          </a:blip>
          <a:stretch>
            <a:fillRect/>
          </a:stretch>
        </p:blipFill>
        <p:spPr>
          <a:xfrm>
            <a:off x="357250" y="1537037"/>
            <a:ext cx="2601152" cy="2601152"/>
          </a:xfrm>
          <a:prstGeom prst="rect">
            <a:avLst/>
          </a:prstGeom>
          <a:noFill/>
          <a:ln>
            <a:noFill/>
          </a:ln>
        </p:spPr>
      </p:pic>
      <p:pic>
        <p:nvPicPr>
          <p:cNvPr id="191" name="Google Shape;191;p29"/>
          <p:cNvPicPr preferRelativeResize="0"/>
          <p:nvPr/>
        </p:nvPicPr>
        <p:blipFill rotWithShape="1">
          <a:blip r:embed="rId4">
            <a:alphaModFix/>
          </a:blip>
          <a:srcRect b="0" l="10104" r="38734" t="0"/>
          <a:stretch/>
        </p:blipFill>
        <p:spPr>
          <a:xfrm>
            <a:off x="3574625" y="2238775"/>
            <a:ext cx="2215725" cy="2601175"/>
          </a:xfrm>
          <a:prstGeom prst="rect">
            <a:avLst/>
          </a:prstGeom>
          <a:noFill/>
          <a:ln>
            <a:noFill/>
          </a:ln>
        </p:spPr>
      </p:pic>
      <p:pic>
        <p:nvPicPr>
          <p:cNvPr id="192" name="Google Shape;192;p29"/>
          <p:cNvPicPr preferRelativeResize="0"/>
          <p:nvPr/>
        </p:nvPicPr>
        <p:blipFill rotWithShape="1">
          <a:blip r:embed="rId5">
            <a:alphaModFix/>
          </a:blip>
          <a:srcRect b="0" l="14371" r="19613" t="0"/>
          <a:stretch/>
        </p:blipFill>
        <p:spPr>
          <a:xfrm>
            <a:off x="6375125" y="1439225"/>
            <a:ext cx="2425800" cy="2601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0"/>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sz="3100"/>
              <a:t>Contextualizing </a:t>
            </a:r>
            <a:r>
              <a:rPr i="1" lang="en" sz="2700"/>
              <a:t>(using Numeracy)</a:t>
            </a:r>
            <a:endParaRPr i="1" sz="2700"/>
          </a:p>
        </p:txBody>
      </p:sp>
      <p:sp>
        <p:nvSpPr>
          <p:cNvPr id="198" name="Google Shape;198;p30"/>
          <p:cNvSpPr txBox="1"/>
          <p:nvPr>
            <p:ph idx="1" type="body"/>
          </p:nvPr>
        </p:nvSpPr>
        <p:spPr>
          <a:xfrm>
            <a:off x="311725" y="1929200"/>
            <a:ext cx="3294600" cy="2856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Goal:</a:t>
            </a:r>
            <a:r>
              <a:rPr lang="en" sz="1800"/>
              <a:t> to contextualize why the United States was in a position to provide aid to European countries post-WWII</a:t>
            </a:r>
            <a:endParaRPr b="1" sz="1800"/>
          </a:p>
          <a:p>
            <a:pPr indent="0" lvl="0" marL="0" rtl="0" algn="l">
              <a:spcBef>
                <a:spcPts val="1200"/>
              </a:spcBef>
              <a:spcAft>
                <a:spcPts val="1200"/>
              </a:spcAft>
              <a:buNone/>
            </a:pPr>
            <a:r>
              <a:rPr b="1" lang="en" sz="1800"/>
              <a:t>Table:</a:t>
            </a:r>
            <a:r>
              <a:rPr lang="en" sz="1800"/>
              <a:t> the deaths of various countries in the wake of WWII</a:t>
            </a:r>
            <a:endParaRPr sz="1800"/>
          </a:p>
        </p:txBody>
      </p:sp>
      <p:pic>
        <p:nvPicPr>
          <p:cNvPr id="199" name="Google Shape;199;p30"/>
          <p:cNvPicPr preferRelativeResize="0"/>
          <p:nvPr/>
        </p:nvPicPr>
        <p:blipFill rotWithShape="1">
          <a:blip r:embed="rId3">
            <a:alphaModFix/>
          </a:blip>
          <a:srcRect b="0" l="6811" r="7070" t="0"/>
          <a:stretch/>
        </p:blipFill>
        <p:spPr>
          <a:xfrm>
            <a:off x="3822425" y="443100"/>
            <a:ext cx="5266875" cy="4257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1"/>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i="1" lang="en"/>
              <a:t>A Brief Note About Deconstruction</a:t>
            </a:r>
            <a:endParaRPr i="1"/>
          </a:p>
        </p:txBody>
      </p:sp>
      <p:sp>
        <p:nvSpPr>
          <p:cNvPr id="205" name="Google Shape;205;p31"/>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206" name="Google Shape;206;p31"/>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7" name="Google Shape;207;p31"/>
          <p:cNvPicPr preferRelativeResize="0"/>
          <p:nvPr/>
        </p:nvPicPr>
        <p:blipFill>
          <a:blip r:embed="rId3">
            <a:alphaModFix/>
          </a:blip>
          <a:stretch>
            <a:fillRect/>
          </a:stretch>
        </p:blipFill>
        <p:spPr>
          <a:xfrm>
            <a:off x="2066951" y="1505700"/>
            <a:ext cx="5010125" cy="33420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4"/>
          <p:cNvSpPr txBox="1"/>
          <p:nvPr>
            <p:ph type="title"/>
          </p:nvPr>
        </p:nvSpPr>
        <p:spPr>
          <a:xfrm>
            <a:off x="311675" y="402875"/>
            <a:ext cx="8444400" cy="39420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Social Studies Education: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sz="2400">
                <a:solidFill>
                  <a:schemeClr val="dk2"/>
                </a:solidFill>
                <a:latin typeface="Roboto"/>
                <a:ea typeface="Roboto"/>
                <a:cs typeface="Roboto"/>
                <a:sym typeface="Roboto"/>
              </a:rPr>
              <a:t>“The study of humankind from multiple perspectives”</a:t>
            </a:r>
            <a:endParaRPr sz="2400">
              <a:solidFill>
                <a:schemeClr val="dk2"/>
              </a:solidFill>
              <a:latin typeface="Roboto"/>
              <a:ea typeface="Roboto"/>
              <a:cs typeface="Roboto"/>
              <a:sym typeface="Roboto"/>
            </a:endParaRPr>
          </a:p>
          <a:p>
            <a:pPr indent="0" lvl="0" marL="5029200" rtl="0" algn="l">
              <a:spcBef>
                <a:spcPts val="0"/>
              </a:spcBef>
              <a:spcAft>
                <a:spcPts val="0"/>
              </a:spcAft>
              <a:buNone/>
            </a:pPr>
            <a:r>
              <a:rPr lang="en" sz="1400">
                <a:solidFill>
                  <a:schemeClr val="dk2"/>
                </a:solidFill>
                <a:latin typeface="Roboto"/>
                <a:ea typeface="Roboto"/>
                <a:cs typeface="Roboto"/>
                <a:sym typeface="Roboto"/>
              </a:rPr>
              <a:t>(Dynneson, Gross, &amp; Berson, 2007, 29)</a:t>
            </a:r>
            <a:endParaRPr sz="1400">
              <a:solidFill>
                <a:schemeClr val="dk2"/>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11" name="Shape 211"/>
        <p:cNvGrpSpPr/>
        <p:nvPr/>
      </p:nvGrpSpPr>
      <p:grpSpPr>
        <a:xfrm>
          <a:off x="0" y="0"/>
          <a:ext cx="0" cy="0"/>
          <a:chOff x="0" y="0"/>
          <a:chExt cx="0" cy="0"/>
        </a:xfrm>
      </p:grpSpPr>
      <p:pic>
        <p:nvPicPr>
          <p:cNvPr id="212" name="Google Shape;212;p32"/>
          <p:cNvPicPr preferRelativeResize="0"/>
          <p:nvPr/>
        </p:nvPicPr>
        <p:blipFill>
          <a:blip r:embed="rId3">
            <a:alphaModFix/>
          </a:blip>
          <a:stretch>
            <a:fillRect/>
          </a:stretch>
        </p:blipFill>
        <p:spPr>
          <a:xfrm>
            <a:off x="2063513" y="185738"/>
            <a:ext cx="5016963" cy="4772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3"/>
          <p:cNvSpPr txBox="1"/>
          <p:nvPr>
            <p:ph type="title"/>
          </p:nvPr>
        </p:nvSpPr>
        <p:spPr>
          <a:xfrm>
            <a:off x="311700" y="387325"/>
            <a:ext cx="8520600" cy="7005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References</a:t>
            </a:r>
            <a:endParaRPr/>
          </a:p>
        </p:txBody>
      </p:sp>
      <p:sp>
        <p:nvSpPr>
          <p:cNvPr id="218" name="Google Shape;218;p33"/>
          <p:cNvSpPr txBox="1"/>
          <p:nvPr>
            <p:ph idx="4294967295" type="subTitle"/>
          </p:nvPr>
        </p:nvSpPr>
        <p:spPr>
          <a:xfrm>
            <a:off x="237675" y="940075"/>
            <a:ext cx="8520600" cy="3854100"/>
          </a:xfrm>
          <a:prstGeom prst="rect">
            <a:avLst/>
          </a:prstGeom>
        </p:spPr>
        <p:txBody>
          <a:bodyPr anchorCtr="0" anchor="t" bIns="91425" lIns="91425" spcFirstLastPara="1" rIns="91425" wrap="square" tIns="91425">
            <a:normAutofit fontScale="92500" lnSpcReduction="20000"/>
          </a:bodyPr>
          <a:lstStyle/>
          <a:p>
            <a:pPr indent="-316706" lvl="0" marL="457200" rtl="0" algn="l">
              <a:lnSpc>
                <a:spcPct val="100000"/>
              </a:lnSpc>
              <a:spcBef>
                <a:spcPts val="1000"/>
              </a:spcBef>
              <a:spcAft>
                <a:spcPts val="0"/>
              </a:spcAft>
              <a:buSzPct val="100000"/>
              <a:buChar char="●"/>
            </a:pPr>
            <a:r>
              <a:rPr lang="en" sz="1500"/>
              <a:t>Dynneson, T. L., Gross, R. E., &amp; Berson, M.J. (2007). </a:t>
            </a:r>
            <a:r>
              <a:rPr i="1" lang="en" sz="1500"/>
              <a:t>Designing effective instruction for secondary social studies</a:t>
            </a:r>
            <a:r>
              <a:rPr lang="en" sz="1500"/>
              <a:t>. Waveland Press.</a:t>
            </a:r>
            <a:endParaRPr sz="1500"/>
          </a:p>
          <a:p>
            <a:pPr indent="-316706" lvl="0" marL="457200" rtl="0" algn="l">
              <a:lnSpc>
                <a:spcPct val="100000"/>
              </a:lnSpc>
              <a:spcBef>
                <a:spcPts val="1200"/>
              </a:spcBef>
              <a:spcAft>
                <a:spcPts val="0"/>
              </a:spcAft>
              <a:buSzPct val="98404"/>
              <a:buChar char="●"/>
            </a:pPr>
            <a:r>
              <a:rPr lang="en" sz="1524"/>
              <a:t>Hinchmann, K. and Sheridan-Thomas, H. (2014). </a:t>
            </a:r>
            <a:r>
              <a:rPr i="1" lang="en" sz="1524"/>
              <a:t>Best practices in adolescent literacy instruction. </a:t>
            </a:r>
            <a:r>
              <a:rPr lang="en" sz="1524"/>
              <a:t>The Guilford Press.</a:t>
            </a:r>
            <a:endParaRPr sz="1500"/>
          </a:p>
          <a:p>
            <a:pPr indent="-316706" lvl="0" marL="457200" rtl="0" algn="l">
              <a:lnSpc>
                <a:spcPct val="100000"/>
              </a:lnSpc>
              <a:spcBef>
                <a:spcPts val="1000"/>
              </a:spcBef>
              <a:spcAft>
                <a:spcPts val="0"/>
              </a:spcAft>
              <a:buSzPct val="100000"/>
              <a:buChar char="●"/>
            </a:pPr>
            <a:r>
              <a:rPr lang="en" sz="1500"/>
              <a:t>Kurzweil, R. (2005). </a:t>
            </a:r>
            <a:r>
              <a:rPr i="1" lang="en" sz="1500"/>
              <a:t>The singularity is near. </a:t>
            </a:r>
            <a:r>
              <a:rPr lang="en" sz="1500"/>
              <a:t>Viking.</a:t>
            </a:r>
            <a:endParaRPr sz="1500"/>
          </a:p>
          <a:p>
            <a:pPr indent="-316706" lvl="0" marL="457200" rtl="0" algn="l">
              <a:lnSpc>
                <a:spcPct val="100000"/>
              </a:lnSpc>
              <a:spcBef>
                <a:spcPts val="1200"/>
              </a:spcBef>
              <a:spcAft>
                <a:spcPts val="0"/>
              </a:spcAft>
              <a:buSzPct val="100000"/>
              <a:buChar char="●"/>
            </a:pPr>
            <a:r>
              <a:rPr lang="en" sz="1500"/>
              <a:t>Kus, M. (2018).  Numeracy. </a:t>
            </a:r>
            <a:r>
              <a:rPr i="1" lang="en" sz="1500"/>
              <a:t>Brock Education Journal,</a:t>
            </a:r>
            <a:r>
              <a:rPr lang="en" sz="1500"/>
              <a:t> </a:t>
            </a:r>
            <a:r>
              <a:rPr i="1" lang="en" sz="1500"/>
              <a:t>27(2)</a:t>
            </a:r>
            <a:r>
              <a:rPr lang="en" sz="1500"/>
              <a:t>, 58-62.   </a:t>
            </a:r>
            <a:endParaRPr sz="1500"/>
          </a:p>
          <a:p>
            <a:pPr indent="-316706" lvl="0" marL="457200" rtl="0" algn="l">
              <a:lnSpc>
                <a:spcPct val="100000"/>
              </a:lnSpc>
              <a:spcBef>
                <a:spcPts val="1200"/>
              </a:spcBef>
              <a:spcAft>
                <a:spcPts val="0"/>
              </a:spcAft>
              <a:buSzPct val="100000"/>
              <a:buChar char="●"/>
            </a:pPr>
            <a:r>
              <a:rPr lang="en" sz="1500"/>
              <a:t>The Learnwell Projects. (n.d.). </a:t>
            </a:r>
            <a:r>
              <a:rPr i="1" lang="en" sz="1500"/>
              <a:t>Helping students avoid the failure frustration cycle</a:t>
            </a:r>
            <a:r>
              <a:rPr lang="en" sz="1500"/>
              <a:t>. The Learnwell Projects. </a:t>
            </a:r>
            <a:r>
              <a:rPr lang="en" sz="1500" u="sng">
                <a:solidFill>
                  <a:schemeClr val="accent5"/>
                </a:solidFill>
                <a:hlinkClick r:id="rId3">
                  <a:extLst>
                    <a:ext uri="{A12FA001-AC4F-418D-AE19-62706E023703}">
                      <ahyp:hlinkClr val="tx"/>
                    </a:ext>
                  </a:extLst>
                </a:hlinkClick>
              </a:rPr>
              <a:t>https://thelearnwellprojects.com/thewell/help-students-avoid-the-failure-frustration-cycle/</a:t>
            </a:r>
            <a:endParaRPr sz="1500"/>
          </a:p>
          <a:p>
            <a:pPr indent="-316706" lvl="0" marL="457200" rtl="0" algn="l">
              <a:lnSpc>
                <a:spcPct val="100000"/>
              </a:lnSpc>
              <a:spcBef>
                <a:spcPts val="1200"/>
              </a:spcBef>
              <a:spcAft>
                <a:spcPts val="0"/>
              </a:spcAft>
              <a:buSzPct val="100000"/>
              <a:buChar char="●"/>
            </a:pPr>
            <a:r>
              <a:rPr lang="en" sz="1500"/>
              <a:t>Ming, K. (2012). 10 content area literacy strategies for art, mathematics, music, and physical education. </a:t>
            </a:r>
            <a:r>
              <a:rPr i="1" lang="en" sz="1500"/>
              <a:t>The Clearing House, 85</a:t>
            </a:r>
            <a:r>
              <a:rPr lang="en" sz="1500"/>
              <a:t>(6), 213-220.</a:t>
            </a:r>
            <a:endParaRPr sz="1500"/>
          </a:p>
          <a:p>
            <a:pPr indent="-316706" lvl="0" marL="457200" rtl="0" algn="l">
              <a:lnSpc>
                <a:spcPct val="100000"/>
              </a:lnSpc>
              <a:spcBef>
                <a:spcPts val="1200"/>
              </a:spcBef>
              <a:spcAft>
                <a:spcPts val="0"/>
              </a:spcAft>
              <a:buSzPct val="100000"/>
              <a:buChar char="●"/>
            </a:pPr>
            <a:r>
              <a:rPr lang="en" sz="1500"/>
              <a:t>Stanford History Education Group. (n.d.). </a:t>
            </a:r>
            <a:r>
              <a:rPr i="1" lang="en" sz="1500"/>
              <a:t>Historical thinking chart. </a:t>
            </a:r>
            <a:r>
              <a:rPr lang="en" sz="1500"/>
              <a:t>R</a:t>
            </a:r>
            <a:r>
              <a:rPr lang="en" sz="1500"/>
              <a:t>eading Like a Historian: History Lessons. </a:t>
            </a:r>
            <a:r>
              <a:rPr lang="en" sz="1500" u="sng">
                <a:solidFill>
                  <a:schemeClr val="hlink"/>
                </a:solidFill>
                <a:hlinkClick r:id="rId4"/>
              </a:rPr>
              <a:t>https://sheg.stanford.edu/history-lessons/historical-thinking-chart</a:t>
            </a:r>
            <a:endParaRPr sz="1500"/>
          </a:p>
          <a:p>
            <a:pPr indent="-316706" lvl="0" marL="457200" rtl="0" algn="l">
              <a:lnSpc>
                <a:spcPct val="100000"/>
              </a:lnSpc>
              <a:spcBef>
                <a:spcPts val="1200"/>
              </a:spcBef>
              <a:spcAft>
                <a:spcPts val="1200"/>
              </a:spcAft>
              <a:buSzPct val="100000"/>
              <a:buChar char="●"/>
            </a:pPr>
            <a:r>
              <a:rPr lang="en" sz="1500"/>
              <a:t>Wineburg, S. (2010). Teaching historical thinking using primary sources. </a:t>
            </a:r>
            <a:r>
              <a:rPr i="1" lang="en" sz="1500"/>
              <a:t>Teaching with Primary Sources Quarterly, 3(1), </a:t>
            </a:r>
            <a:r>
              <a:rPr lang="en" sz="1500"/>
              <a:t>1-4.</a:t>
            </a:r>
            <a:endParaRPr sz="15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4"/>
          <p:cNvSpPr txBox="1"/>
          <p:nvPr>
            <p:ph type="title"/>
          </p:nvPr>
        </p:nvSpPr>
        <p:spPr>
          <a:xfrm>
            <a:off x="311700" y="1225100"/>
            <a:ext cx="6733800" cy="1244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Questions</a:t>
            </a:r>
            <a:endParaRPr/>
          </a:p>
        </p:txBody>
      </p:sp>
      <p:sp>
        <p:nvSpPr>
          <p:cNvPr id="224" name="Google Shape;224;p34"/>
          <p:cNvSpPr txBox="1"/>
          <p:nvPr>
            <p:ph idx="1" type="body"/>
          </p:nvPr>
        </p:nvSpPr>
        <p:spPr>
          <a:xfrm>
            <a:off x="1666500" y="2863725"/>
            <a:ext cx="5811000" cy="9426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440"/>
              <a:buNone/>
            </a:pPr>
            <a:r>
              <a:rPr i="1" lang="en" sz="2620">
                <a:solidFill>
                  <a:schemeClr val="lt1"/>
                </a:solidFill>
              </a:rPr>
              <a:t>Want to talk more? Connect with us:</a:t>
            </a:r>
            <a:endParaRPr i="1" sz="2620">
              <a:solidFill>
                <a:schemeClr val="lt1"/>
              </a:solidFill>
            </a:endParaRPr>
          </a:p>
          <a:p>
            <a:pPr indent="0" lvl="0" marL="0" rtl="0" algn="l">
              <a:lnSpc>
                <a:spcPct val="95000"/>
              </a:lnSpc>
              <a:spcBef>
                <a:spcPts val="1200"/>
              </a:spcBef>
              <a:spcAft>
                <a:spcPts val="0"/>
              </a:spcAft>
              <a:buSzPts val="440"/>
              <a:buNone/>
            </a:pPr>
            <a:r>
              <a:rPr lang="en" sz="2000" u="sng">
                <a:solidFill>
                  <a:schemeClr val="lt1"/>
                </a:solidFill>
                <a:hlinkClick r:id="rId3">
                  <a:extLst>
                    <a:ext uri="{A12FA001-AC4F-418D-AE19-62706E023703}">
                      <ahyp:hlinkClr val="tx"/>
                    </a:ext>
                  </a:extLst>
                </a:hlinkClick>
              </a:rPr>
              <a:t>mfhouts@olivet.edu</a:t>
            </a:r>
            <a:r>
              <a:rPr lang="en" sz="2000">
                <a:solidFill>
                  <a:schemeClr val="lt1"/>
                </a:solidFill>
              </a:rPr>
              <a:t> &amp; </a:t>
            </a:r>
            <a:r>
              <a:rPr lang="en" sz="2000" u="sng">
                <a:solidFill>
                  <a:schemeClr val="lt1"/>
                </a:solidFill>
                <a:hlinkClick r:id="rId4">
                  <a:extLst>
                    <a:ext uri="{A12FA001-AC4F-418D-AE19-62706E023703}">
                      <ahyp:hlinkClr val="tx"/>
                    </a:ext>
                  </a:extLst>
                </a:hlinkClick>
              </a:rPr>
              <a:t>snbogart@olivet.edu</a:t>
            </a:r>
            <a:endParaRPr sz="2000">
              <a:solidFill>
                <a:schemeClr val="lt1"/>
              </a:solidFill>
            </a:endParaRPr>
          </a:p>
          <a:p>
            <a:pPr indent="0" lvl="0" marL="0" rtl="0" algn="l">
              <a:lnSpc>
                <a:spcPct val="95000"/>
              </a:lnSpc>
              <a:spcBef>
                <a:spcPts val="1200"/>
              </a:spcBef>
              <a:spcAft>
                <a:spcPts val="1200"/>
              </a:spcAft>
              <a:buSzPts val="440"/>
              <a:buNone/>
            </a:pPr>
            <a:r>
              <a:t/>
            </a:r>
            <a:endParaRPr sz="52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08250" y="404100"/>
            <a:ext cx="8832300" cy="765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21st Century Skills</a:t>
            </a:r>
            <a:endParaRPr/>
          </a:p>
        </p:txBody>
      </p:sp>
      <p:sp>
        <p:nvSpPr>
          <p:cNvPr id="76" name="Google Shape;76;p15"/>
          <p:cNvSpPr txBox="1"/>
          <p:nvPr>
            <p:ph idx="1" type="body"/>
          </p:nvPr>
        </p:nvSpPr>
        <p:spPr>
          <a:xfrm>
            <a:off x="311700" y="1505700"/>
            <a:ext cx="3999900" cy="2840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200"/>
              <a:t>Main Needs of 21st Century:</a:t>
            </a:r>
            <a:endParaRPr sz="2200"/>
          </a:p>
          <a:p>
            <a:pPr indent="-368300" lvl="0" marL="457200" rtl="0" algn="l">
              <a:spcBef>
                <a:spcPts val="1200"/>
              </a:spcBef>
              <a:spcAft>
                <a:spcPts val="0"/>
              </a:spcAft>
              <a:buSzPts val="2200"/>
              <a:buChar char="●"/>
            </a:pPr>
            <a:r>
              <a:rPr lang="en" sz="2200"/>
              <a:t>Creativity</a:t>
            </a:r>
            <a:endParaRPr sz="2200"/>
          </a:p>
          <a:p>
            <a:pPr indent="-368300" lvl="0" marL="457200" rtl="0" algn="l">
              <a:spcBef>
                <a:spcPts val="0"/>
              </a:spcBef>
              <a:spcAft>
                <a:spcPts val="0"/>
              </a:spcAft>
              <a:buSzPts val="2200"/>
              <a:buChar char="●"/>
            </a:pPr>
            <a:r>
              <a:rPr lang="en" sz="2200"/>
              <a:t>Problem-Solving</a:t>
            </a:r>
            <a:endParaRPr sz="2200"/>
          </a:p>
          <a:p>
            <a:pPr indent="-368300" lvl="0" marL="457200" rtl="0" algn="l">
              <a:spcBef>
                <a:spcPts val="0"/>
              </a:spcBef>
              <a:spcAft>
                <a:spcPts val="0"/>
              </a:spcAft>
              <a:buSzPts val="2200"/>
              <a:buChar char="●"/>
            </a:pPr>
            <a:r>
              <a:rPr lang="en" sz="2200"/>
              <a:t>People Skills</a:t>
            </a:r>
            <a:endParaRPr sz="2200"/>
          </a:p>
          <a:p>
            <a:pPr indent="-368300" lvl="0" marL="457200" rtl="0" algn="l">
              <a:spcBef>
                <a:spcPts val="0"/>
              </a:spcBef>
              <a:spcAft>
                <a:spcPts val="0"/>
              </a:spcAft>
              <a:buSzPts val="2200"/>
              <a:buChar char="●"/>
            </a:pPr>
            <a:r>
              <a:rPr lang="en" sz="2200"/>
              <a:t>Abstract Thinking</a:t>
            </a:r>
            <a:endParaRPr sz="2200"/>
          </a:p>
          <a:p>
            <a:pPr indent="0" lvl="0" marL="0" rtl="0" algn="l">
              <a:spcBef>
                <a:spcPts val="1200"/>
              </a:spcBef>
              <a:spcAft>
                <a:spcPts val="1200"/>
              </a:spcAft>
              <a:buNone/>
            </a:pPr>
            <a:r>
              <a:rPr lang="en" sz="2200"/>
              <a:t>Mainly, skills that cannot be automated/computerized</a:t>
            </a:r>
            <a:endParaRPr sz="2200"/>
          </a:p>
        </p:txBody>
      </p:sp>
      <p:sp>
        <p:nvSpPr>
          <p:cNvPr id="77" name="Google Shape;77;p15"/>
          <p:cNvSpPr txBox="1"/>
          <p:nvPr/>
        </p:nvSpPr>
        <p:spPr>
          <a:xfrm>
            <a:off x="2793900" y="4257900"/>
            <a:ext cx="1517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2"/>
                </a:solidFill>
                <a:latin typeface="Roboto"/>
                <a:ea typeface="Roboto"/>
                <a:cs typeface="Roboto"/>
                <a:sym typeface="Roboto"/>
              </a:rPr>
              <a:t>(Kurzweil, 2005)</a:t>
            </a:r>
            <a:endParaRPr>
              <a:solidFill>
                <a:schemeClr val="dk2"/>
              </a:solidFill>
              <a:latin typeface="Roboto"/>
              <a:ea typeface="Roboto"/>
              <a:cs typeface="Roboto"/>
              <a:sym typeface="Roboto"/>
            </a:endParaRPr>
          </a:p>
        </p:txBody>
      </p:sp>
      <p:sp>
        <p:nvSpPr>
          <p:cNvPr id="78" name="Google Shape;78;p15"/>
          <p:cNvSpPr txBox="1"/>
          <p:nvPr/>
        </p:nvSpPr>
        <p:spPr>
          <a:xfrm>
            <a:off x="4310200" y="3099275"/>
            <a:ext cx="2291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Roboto"/>
              <a:ea typeface="Roboto"/>
              <a:cs typeface="Roboto"/>
              <a:sym typeface="Roboto"/>
            </a:endParaRPr>
          </a:p>
        </p:txBody>
      </p:sp>
      <p:sp>
        <p:nvSpPr>
          <p:cNvPr id="79" name="Google Shape;79;p15"/>
          <p:cNvSpPr txBox="1"/>
          <p:nvPr/>
        </p:nvSpPr>
        <p:spPr>
          <a:xfrm>
            <a:off x="5179525" y="2777950"/>
            <a:ext cx="16518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Comparing</a:t>
            </a:r>
            <a:endParaRPr sz="1800">
              <a:latin typeface="Merriweather"/>
              <a:ea typeface="Merriweather"/>
              <a:cs typeface="Merriweather"/>
              <a:sym typeface="Merriweather"/>
            </a:endParaRPr>
          </a:p>
        </p:txBody>
      </p:sp>
      <p:sp>
        <p:nvSpPr>
          <p:cNvPr id="80" name="Google Shape;80;p15"/>
          <p:cNvSpPr txBox="1"/>
          <p:nvPr/>
        </p:nvSpPr>
        <p:spPr>
          <a:xfrm>
            <a:off x="7162150" y="2498975"/>
            <a:ext cx="16518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Concluding</a:t>
            </a:r>
            <a:endParaRPr sz="1800">
              <a:latin typeface="Merriweather"/>
              <a:ea typeface="Merriweather"/>
              <a:cs typeface="Merriweather"/>
              <a:sym typeface="Merriweather"/>
            </a:endParaRPr>
          </a:p>
        </p:txBody>
      </p:sp>
      <p:sp>
        <p:nvSpPr>
          <p:cNvPr id="81" name="Google Shape;81;p15"/>
          <p:cNvSpPr txBox="1"/>
          <p:nvPr/>
        </p:nvSpPr>
        <p:spPr>
          <a:xfrm>
            <a:off x="4616400" y="3424775"/>
            <a:ext cx="20391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Hypothesizing</a:t>
            </a:r>
            <a:endParaRPr sz="1800">
              <a:latin typeface="Merriweather"/>
              <a:ea typeface="Merriweather"/>
              <a:cs typeface="Merriweather"/>
              <a:sym typeface="Merriweather"/>
            </a:endParaRPr>
          </a:p>
        </p:txBody>
      </p:sp>
      <p:sp>
        <p:nvSpPr>
          <p:cNvPr id="82" name="Google Shape;82;p15"/>
          <p:cNvSpPr txBox="1"/>
          <p:nvPr/>
        </p:nvSpPr>
        <p:spPr>
          <a:xfrm>
            <a:off x="6025150" y="4070513"/>
            <a:ext cx="18459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Interpreting</a:t>
            </a:r>
            <a:endParaRPr sz="1800">
              <a:latin typeface="Merriweather"/>
              <a:ea typeface="Merriweather"/>
              <a:cs typeface="Merriweather"/>
              <a:sym typeface="Merriweather"/>
            </a:endParaRPr>
          </a:p>
        </p:txBody>
      </p:sp>
      <p:sp>
        <p:nvSpPr>
          <p:cNvPr id="83" name="Google Shape;83;p15"/>
          <p:cNvSpPr txBox="1"/>
          <p:nvPr/>
        </p:nvSpPr>
        <p:spPr>
          <a:xfrm>
            <a:off x="6988900" y="3164425"/>
            <a:ext cx="1845900" cy="7389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Classifying/</a:t>
            </a:r>
            <a:endParaRPr sz="1800">
              <a:latin typeface="Merriweather"/>
              <a:ea typeface="Merriweather"/>
              <a:cs typeface="Merriweather"/>
              <a:sym typeface="Merriweather"/>
            </a:endParaRPr>
          </a:p>
          <a:p>
            <a:pPr indent="0" lvl="0" marL="0" rtl="0" algn="ctr">
              <a:spcBef>
                <a:spcPts val="0"/>
              </a:spcBef>
              <a:spcAft>
                <a:spcPts val="0"/>
              </a:spcAft>
              <a:buNone/>
            </a:pPr>
            <a:r>
              <a:rPr lang="en" sz="1800">
                <a:latin typeface="Merriweather"/>
                <a:ea typeface="Merriweather"/>
                <a:cs typeface="Merriweather"/>
                <a:sym typeface="Merriweather"/>
              </a:rPr>
              <a:t>Categorizing</a:t>
            </a:r>
            <a:endParaRPr sz="1800">
              <a:latin typeface="Merriweather"/>
              <a:ea typeface="Merriweather"/>
              <a:cs typeface="Merriweather"/>
              <a:sym typeface="Merriweather"/>
            </a:endParaRPr>
          </a:p>
        </p:txBody>
      </p:sp>
      <p:sp>
        <p:nvSpPr>
          <p:cNvPr id="84" name="Google Shape;84;p15"/>
          <p:cNvSpPr txBox="1"/>
          <p:nvPr/>
        </p:nvSpPr>
        <p:spPr>
          <a:xfrm>
            <a:off x="5597150" y="2142725"/>
            <a:ext cx="14256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Inferring</a:t>
            </a:r>
            <a:endParaRPr sz="1800">
              <a:latin typeface="Merriweather"/>
              <a:ea typeface="Merriweather"/>
              <a:cs typeface="Merriweather"/>
              <a:sym typeface="Merriweather"/>
            </a:endParaRPr>
          </a:p>
        </p:txBody>
      </p:sp>
      <p:sp>
        <p:nvSpPr>
          <p:cNvPr id="85" name="Google Shape;85;p15"/>
          <p:cNvSpPr txBox="1"/>
          <p:nvPr/>
        </p:nvSpPr>
        <p:spPr>
          <a:xfrm>
            <a:off x="4568575" y="1489125"/>
            <a:ext cx="4495800" cy="523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2200">
                <a:solidFill>
                  <a:schemeClr val="dk2"/>
                </a:solidFill>
                <a:latin typeface="Roboto"/>
                <a:ea typeface="Roboto"/>
                <a:cs typeface="Roboto"/>
                <a:sym typeface="Roboto"/>
              </a:rPr>
              <a:t>Critical/Historical Thinking Skills: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6"/>
          <p:cNvSpPr txBox="1"/>
          <p:nvPr>
            <p:ph idx="1" type="subTitle"/>
          </p:nvPr>
        </p:nvSpPr>
        <p:spPr>
          <a:xfrm>
            <a:off x="85275" y="349200"/>
            <a:ext cx="4176600" cy="4445100"/>
          </a:xfrm>
          <a:prstGeom prst="rect">
            <a:avLst/>
          </a:prstGeom>
        </p:spPr>
        <p:txBody>
          <a:bodyPr anchorCtr="0" anchor="t" bIns="91425" lIns="91425" spcFirstLastPara="1" rIns="91425" wrap="square" tIns="91425">
            <a:normAutofit/>
          </a:bodyPr>
          <a:lstStyle/>
          <a:p>
            <a:pPr indent="-368300" lvl="0" marL="457200" rtl="0" algn="l">
              <a:lnSpc>
                <a:spcPct val="100000"/>
              </a:lnSpc>
              <a:spcBef>
                <a:spcPts val="0"/>
              </a:spcBef>
              <a:spcAft>
                <a:spcPts val="0"/>
              </a:spcAft>
              <a:buSzPts val="2200"/>
              <a:buChar char="●"/>
            </a:pPr>
            <a:r>
              <a:rPr lang="en" sz="2200"/>
              <a:t>The fate of German troops at the Battle of Stalingrad</a:t>
            </a:r>
            <a:endParaRPr sz="2200"/>
          </a:p>
          <a:p>
            <a:pPr indent="0" lvl="0" marL="0" rtl="0" algn="l">
              <a:lnSpc>
                <a:spcPct val="100000"/>
              </a:lnSpc>
              <a:spcBef>
                <a:spcPts val="2000"/>
              </a:spcBef>
              <a:spcAft>
                <a:spcPts val="0"/>
              </a:spcAft>
              <a:buNone/>
            </a:pPr>
            <a:r>
              <a:t/>
            </a:r>
            <a:endParaRPr sz="2200"/>
          </a:p>
          <a:p>
            <a:pPr indent="-368300" lvl="0" marL="457200" rtl="0" algn="l">
              <a:lnSpc>
                <a:spcPct val="100000"/>
              </a:lnSpc>
              <a:spcBef>
                <a:spcPts val="0"/>
              </a:spcBef>
              <a:spcAft>
                <a:spcPts val="0"/>
              </a:spcAft>
              <a:buSzPts val="2200"/>
              <a:buChar char="●"/>
            </a:pPr>
            <a:r>
              <a:rPr lang="en" sz="2200"/>
              <a:t>The year that </a:t>
            </a:r>
            <a:r>
              <a:rPr i="1" lang="en" sz="2200"/>
              <a:t>Brown v. Board of Education</a:t>
            </a:r>
            <a:r>
              <a:rPr lang="en" sz="2200"/>
              <a:t> declared segregation in schools unconstitutional</a:t>
            </a:r>
            <a:endParaRPr sz="2200"/>
          </a:p>
          <a:p>
            <a:pPr indent="-368300" lvl="0" marL="457200" rtl="0" algn="l">
              <a:lnSpc>
                <a:spcPct val="100000"/>
              </a:lnSpc>
              <a:spcBef>
                <a:spcPts val="2000"/>
              </a:spcBef>
              <a:spcAft>
                <a:spcPts val="2000"/>
              </a:spcAft>
              <a:buSzPts val="2200"/>
              <a:buChar char="●"/>
            </a:pPr>
            <a:r>
              <a:rPr lang="en" sz="2200"/>
              <a:t>The locations of Japanese Internment camps</a:t>
            </a:r>
            <a:endParaRPr sz="2200"/>
          </a:p>
        </p:txBody>
      </p:sp>
      <p:sp>
        <p:nvSpPr>
          <p:cNvPr id="91" name="Google Shape;91;p16"/>
          <p:cNvSpPr txBox="1"/>
          <p:nvPr>
            <p:ph idx="2" type="body"/>
          </p:nvPr>
        </p:nvSpPr>
        <p:spPr>
          <a:xfrm>
            <a:off x="4676025" y="349200"/>
            <a:ext cx="4008300" cy="1293000"/>
          </a:xfrm>
          <a:prstGeom prst="rect">
            <a:avLst/>
          </a:prstGeom>
        </p:spPr>
        <p:txBody>
          <a:bodyPr anchorCtr="0" anchor="t" bIns="91425" lIns="91425" spcFirstLastPara="1" rIns="91425" wrap="square" tIns="91425">
            <a:normAutofit/>
          </a:bodyPr>
          <a:lstStyle/>
          <a:p>
            <a:pPr indent="-368300" lvl="0" marL="457200" rtl="0" algn="l">
              <a:lnSpc>
                <a:spcPct val="100000"/>
              </a:lnSpc>
              <a:spcBef>
                <a:spcPts val="0"/>
              </a:spcBef>
              <a:spcAft>
                <a:spcPts val="2500"/>
              </a:spcAft>
              <a:buSzPts val="2200"/>
              <a:buChar char="●"/>
            </a:pPr>
            <a:r>
              <a:rPr lang="en" sz="2200"/>
              <a:t>Hitler’s leadership style compared to desired leaders in the U.S.</a:t>
            </a:r>
            <a:endParaRPr sz="2200"/>
          </a:p>
        </p:txBody>
      </p:sp>
      <p:sp>
        <p:nvSpPr>
          <p:cNvPr id="92" name="Google Shape;92;p16"/>
          <p:cNvSpPr txBox="1"/>
          <p:nvPr/>
        </p:nvSpPr>
        <p:spPr>
          <a:xfrm rot="5400000">
            <a:off x="8151475" y="787150"/>
            <a:ext cx="12930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Compare</a:t>
            </a:r>
            <a:endParaRPr sz="1800">
              <a:latin typeface="Merriweather"/>
              <a:ea typeface="Merriweather"/>
              <a:cs typeface="Merriweather"/>
              <a:sym typeface="Merriweather"/>
            </a:endParaRPr>
          </a:p>
        </p:txBody>
      </p:sp>
      <p:sp>
        <p:nvSpPr>
          <p:cNvPr id="93" name="Google Shape;93;p16"/>
          <p:cNvSpPr txBox="1"/>
          <p:nvPr/>
        </p:nvSpPr>
        <p:spPr>
          <a:xfrm rot="5400000">
            <a:off x="8151475" y="2190713"/>
            <a:ext cx="12930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Analyze</a:t>
            </a:r>
            <a:endParaRPr sz="1800">
              <a:latin typeface="Merriweather"/>
              <a:ea typeface="Merriweather"/>
              <a:cs typeface="Merriweather"/>
              <a:sym typeface="Merriweather"/>
            </a:endParaRPr>
          </a:p>
        </p:txBody>
      </p:sp>
      <p:sp>
        <p:nvSpPr>
          <p:cNvPr id="94" name="Google Shape;94;p16"/>
          <p:cNvSpPr txBox="1"/>
          <p:nvPr/>
        </p:nvSpPr>
        <p:spPr>
          <a:xfrm rot="5400000">
            <a:off x="8151475" y="3594275"/>
            <a:ext cx="12930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Infer</a:t>
            </a:r>
            <a:endParaRPr sz="1800">
              <a:latin typeface="Merriweather"/>
              <a:ea typeface="Merriweather"/>
              <a:cs typeface="Merriweather"/>
              <a:sym typeface="Merriweather"/>
            </a:endParaRPr>
          </a:p>
        </p:txBody>
      </p:sp>
      <p:sp>
        <p:nvSpPr>
          <p:cNvPr id="95" name="Google Shape;95;p16"/>
          <p:cNvSpPr txBox="1"/>
          <p:nvPr/>
        </p:nvSpPr>
        <p:spPr>
          <a:xfrm>
            <a:off x="4676025" y="1651925"/>
            <a:ext cx="3891000" cy="15393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2500"/>
              </a:spcAft>
              <a:buClr>
                <a:schemeClr val="dk2"/>
              </a:buClr>
              <a:buSzPts val="2200"/>
              <a:buFont typeface="Roboto"/>
              <a:buChar char="●"/>
            </a:pPr>
            <a:r>
              <a:rPr lang="en" sz="2200">
                <a:solidFill>
                  <a:schemeClr val="dk2"/>
                </a:solidFill>
                <a:latin typeface="Roboto"/>
                <a:ea typeface="Roboto"/>
                <a:cs typeface="Roboto"/>
                <a:sym typeface="Roboto"/>
              </a:rPr>
              <a:t>The reasons why only </a:t>
            </a:r>
            <a:r>
              <a:rPr i="1" lang="en" sz="2200">
                <a:solidFill>
                  <a:schemeClr val="dk2"/>
                </a:solidFill>
                <a:latin typeface="Roboto"/>
                <a:ea typeface="Roboto"/>
                <a:cs typeface="Roboto"/>
                <a:sym typeface="Roboto"/>
              </a:rPr>
              <a:t>three</a:t>
            </a:r>
            <a:r>
              <a:rPr lang="en" sz="2200">
                <a:solidFill>
                  <a:schemeClr val="dk2"/>
                </a:solidFill>
                <a:latin typeface="Roboto"/>
                <a:ea typeface="Roboto"/>
                <a:cs typeface="Roboto"/>
                <a:sym typeface="Roboto"/>
              </a:rPr>
              <a:t> districts in the South began desegregation in 1954</a:t>
            </a:r>
            <a:endParaRPr/>
          </a:p>
        </p:txBody>
      </p:sp>
      <p:sp>
        <p:nvSpPr>
          <p:cNvPr id="96" name="Google Shape;96;p16"/>
          <p:cNvSpPr txBox="1"/>
          <p:nvPr/>
        </p:nvSpPr>
        <p:spPr>
          <a:xfrm>
            <a:off x="4642100" y="3178625"/>
            <a:ext cx="3924900" cy="15393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2500"/>
              </a:spcAft>
              <a:buClr>
                <a:schemeClr val="dk2"/>
              </a:buClr>
              <a:buSzPts val="2200"/>
              <a:buFont typeface="Roboto"/>
              <a:buChar char="●"/>
            </a:pPr>
            <a:r>
              <a:rPr lang="en" sz="2200">
                <a:solidFill>
                  <a:schemeClr val="dk2"/>
                </a:solidFill>
                <a:latin typeface="Roboto"/>
                <a:ea typeface="Roboto"/>
                <a:cs typeface="Roboto"/>
                <a:sym typeface="Roboto"/>
              </a:rPr>
              <a:t>The culture of fear aimed at Japanese Americans, and how this informs later racial tension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7"/>
          <p:cNvSpPr txBox="1"/>
          <p:nvPr>
            <p:ph type="title"/>
          </p:nvPr>
        </p:nvSpPr>
        <p:spPr>
          <a:xfrm>
            <a:off x="833250" y="862650"/>
            <a:ext cx="7477500" cy="34182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a:t>
            </a:r>
            <a:r>
              <a:rPr lang="en"/>
              <a:t>The goals of school history are not vocational but to prepare students to tolerate complexity, to adapt to new situations, and to resist the first answer that comes to mind.”</a:t>
            </a:r>
            <a:endParaRPr/>
          </a:p>
        </p:txBody>
      </p:sp>
      <p:sp>
        <p:nvSpPr>
          <p:cNvPr id="102" name="Google Shape;102;p17"/>
          <p:cNvSpPr txBox="1"/>
          <p:nvPr/>
        </p:nvSpPr>
        <p:spPr>
          <a:xfrm>
            <a:off x="6520650" y="3880650"/>
            <a:ext cx="1790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2"/>
                </a:solidFill>
                <a:latin typeface="Roboto"/>
                <a:ea typeface="Roboto"/>
                <a:cs typeface="Roboto"/>
                <a:sym typeface="Roboto"/>
              </a:rPr>
              <a:t>(Wineburg, 2010, 4)</a:t>
            </a:r>
            <a:endParaRPr>
              <a:solidFill>
                <a:schemeClr val="dk2"/>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8"/>
          <p:cNvSpPr txBox="1"/>
          <p:nvPr>
            <p:ph type="title"/>
          </p:nvPr>
        </p:nvSpPr>
        <p:spPr>
          <a:xfrm>
            <a:off x="311750" y="2364475"/>
            <a:ext cx="6174600" cy="1244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Literature Review</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9"/>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Current Trends in Social Studies Ed Research</a:t>
            </a:r>
            <a:endParaRPr/>
          </a:p>
        </p:txBody>
      </p:sp>
      <p:sp>
        <p:nvSpPr>
          <p:cNvPr id="113" name="Google Shape;113;p19"/>
          <p:cNvSpPr txBox="1"/>
          <p:nvPr>
            <p:ph idx="2" type="body"/>
          </p:nvPr>
        </p:nvSpPr>
        <p:spPr>
          <a:xfrm>
            <a:off x="2811925" y="1405625"/>
            <a:ext cx="6020400" cy="30762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sz="2200"/>
              <a:t>“Content-area literacy is the ability to use listening, speaking, reading, writing, and viewing to gain information within a specific discipline.” (Vacca, Vacca, and Mraz, 2011)</a:t>
            </a:r>
            <a:endParaRPr sz="2200"/>
          </a:p>
          <a:p>
            <a:pPr indent="0" lvl="0" marL="0" rtl="0" algn="l">
              <a:spcBef>
                <a:spcPts val="1200"/>
              </a:spcBef>
              <a:spcAft>
                <a:spcPts val="0"/>
              </a:spcAft>
              <a:buNone/>
            </a:pPr>
            <a:r>
              <a:rPr lang="en" sz="2200"/>
              <a:t>How do historians and social scientists read, write, think, and speak?</a:t>
            </a:r>
            <a:endParaRPr sz="2200"/>
          </a:p>
          <a:p>
            <a:pPr indent="0" lvl="0" marL="0" rtl="0" algn="l">
              <a:spcBef>
                <a:spcPts val="1200"/>
              </a:spcBef>
              <a:spcAft>
                <a:spcPts val="0"/>
              </a:spcAft>
              <a:buNone/>
            </a:pPr>
            <a:r>
              <a:t/>
            </a:r>
            <a:endParaRPr sz="2200"/>
          </a:p>
          <a:p>
            <a:pPr indent="0" lvl="0" marL="457200" rtl="0" algn="l">
              <a:spcBef>
                <a:spcPts val="1200"/>
              </a:spcBef>
              <a:spcAft>
                <a:spcPts val="1200"/>
              </a:spcAft>
              <a:buNone/>
            </a:pPr>
            <a:r>
              <a:t/>
            </a:r>
            <a:endParaRPr sz="2000"/>
          </a:p>
        </p:txBody>
      </p:sp>
      <p:pic>
        <p:nvPicPr>
          <p:cNvPr id="114" name="Google Shape;114;p19"/>
          <p:cNvPicPr preferRelativeResize="0"/>
          <p:nvPr/>
        </p:nvPicPr>
        <p:blipFill>
          <a:blip r:embed="rId3">
            <a:alphaModFix/>
          </a:blip>
          <a:stretch>
            <a:fillRect/>
          </a:stretch>
        </p:blipFill>
        <p:spPr>
          <a:xfrm>
            <a:off x="228725" y="1697122"/>
            <a:ext cx="2235600" cy="2235575"/>
          </a:xfrm>
          <a:prstGeom prst="rect">
            <a:avLst/>
          </a:prstGeom>
          <a:noFill/>
          <a:ln>
            <a:noFill/>
          </a:ln>
        </p:spPr>
      </p:pic>
      <p:sp>
        <p:nvSpPr>
          <p:cNvPr id="115" name="Google Shape;115;p19"/>
          <p:cNvSpPr txBox="1"/>
          <p:nvPr>
            <p:ph idx="2" type="body"/>
          </p:nvPr>
        </p:nvSpPr>
        <p:spPr>
          <a:xfrm>
            <a:off x="152525" y="3932700"/>
            <a:ext cx="2543100" cy="1285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i="1" lang="en" sz="1800"/>
              <a:t>Dr. Sam Wineburg, Stanford University</a:t>
            </a:r>
            <a:endParaRPr i="1" sz="1800"/>
          </a:p>
        </p:txBody>
      </p:sp>
      <p:sp>
        <p:nvSpPr>
          <p:cNvPr id="116" name="Google Shape;116;p19"/>
          <p:cNvSpPr txBox="1"/>
          <p:nvPr/>
        </p:nvSpPr>
        <p:spPr>
          <a:xfrm>
            <a:off x="2741875" y="4082775"/>
            <a:ext cx="2291700" cy="49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Roboto"/>
              <a:ea typeface="Roboto"/>
              <a:cs typeface="Roboto"/>
              <a:sym typeface="Roboto"/>
            </a:endParaRPr>
          </a:p>
        </p:txBody>
      </p:sp>
      <p:sp>
        <p:nvSpPr>
          <p:cNvPr id="117" name="Google Shape;117;p19"/>
          <p:cNvSpPr txBox="1"/>
          <p:nvPr/>
        </p:nvSpPr>
        <p:spPr>
          <a:xfrm>
            <a:off x="3952025" y="3621075"/>
            <a:ext cx="14511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Sourcing</a:t>
            </a:r>
            <a:endParaRPr sz="1800">
              <a:latin typeface="Merriweather"/>
              <a:ea typeface="Merriweather"/>
              <a:cs typeface="Merriweather"/>
              <a:sym typeface="Merriweather"/>
            </a:endParaRPr>
          </a:p>
        </p:txBody>
      </p:sp>
      <p:sp>
        <p:nvSpPr>
          <p:cNvPr id="118" name="Google Shape;118;p19"/>
          <p:cNvSpPr txBox="1"/>
          <p:nvPr/>
        </p:nvSpPr>
        <p:spPr>
          <a:xfrm>
            <a:off x="5593825" y="3482475"/>
            <a:ext cx="2106900" cy="7389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Engaging Prior Knowledge</a:t>
            </a:r>
            <a:endParaRPr sz="1800">
              <a:latin typeface="Merriweather"/>
              <a:ea typeface="Merriweather"/>
              <a:cs typeface="Merriweather"/>
              <a:sym typeface="Merriweather"/>
            </a:endParaRPr>
          </a:p>
        </p:txBody>
      </p:sp>
      <p:sp>
        <p:nvSpPr>
          <p:cNvPr id="119" name="Google Shape;119;p19"/>
          <p:cNvSpPr txBox="1"/>
          <p:nvPr/>
        </p:nvSpPr>
        <p:spPr>
          <a:xfrm>
            <a:off x="3029825" y="4221375"/>
            <a:ext cx="20391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Corroborating</a:t>
            </a:r>
            <a:endParaRPr sz="1800">
              <a:latin typeface="Merriweather"/>
              <a:ea typeface="Merriweather"/>
              <a:cs typeface="Merriweather"/>
              <a:sym typeface="Merriweather"/>
            </a:endParaRPr>
          </a:p>
        </p:txBody>
      </p:sp>
      <p:sp>
        <p:nvSpPr>
          <p:cNvPr id="120" name="Google Shape;120;p19"/>
          <p:cNvSpPr txBox="1"/>
          <p:nvPr/>
        </p:nvSpPr>
        <p:spPr>
          <a:xfrm>
            <a:off x="5263025" y="4344450"/>
            <a:ext cx="2106900" cy="461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latin typeface="Merriweather"/>
                <a:ea typeface="Merriweather"/>
                <a:cs typeface="Merriweather"/>
                <a:sym typeface="Merriweather"/>
              </a:rPr>
              <a:t>Contextualizing</a:t>
            </a:r>
            <a:endParaRPr sz="1800">
              <a:latin typeface="Merriweather"/>
              <a:ea typeface="Merriweather"/>
              <a:cs typeface="Merriweather"/>
              <a:sym typeface="Merriweath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0"/>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Sourcing</a:t>
            </a:r>
            <a:endParaRPr>
              <a:solidFill>
                <a:schemeClr val="dk1"/>
              </a:solidFill>
            </a:endParaRPr>
          </a:p>
        </p:txBody>
      </p:sp>
      <p:sp>
        <p:nvSpPr>
          <p:cNvPr id="126" name="Google Shape;126;p20"/>
          <p:cNvSpPr txBox="1"/>
          <p:nvPr/>
        </p:nvSpPr>
        <p:spPr>
          <a:xfrm>
            <a:off x="494550" y="1549650"/>
            <a:ext cx="8154900" cy="2922900"/>
          </a:xfrm>
          <a:prstGeom prst="rect">
            <a:avLst/>
          </a:prstGeom>
          <a:solidFill>
            <a:schemeClr val="lt1"/>
          </a:solidFill>
          <a:ln>
            <a:noFill/>
          </a:ln>
        </p:spPr>
        <p:txBody>
          <a:bodyPr anchorCtr="0" anchor="t" bIns="91425" lIns="91425" spcFirstLastPara="1" rIns="91425" wrap="square" tIns="91425">
            <a:spAutoFit/>
          </a:bodyPr>
          <a:lstStyle/>
          <a:p>
            <a:pPr indent="0" lvl="0" marL="457200" rtl="0" algn="l">
              <a:spcBef>
                <a:spcPts val="0"/>
              </a:spcBef>
              <a:spcAft>
                <a:spcPts val="0"/>
              </a:spcAft>
              <a:buNone/>
            </a:pPr>
            <a:r>
              <a:t/>
            </a:r>
            <a:endParaRPr sz="2200">
              <a:solidFill>
                <a:schemeClr val="lt2"/>
              </a:solidFill>
              <a:latin typeface="Roboto"/>
              <a:ea typeface="Roboto"/>
              <a:cs typeface="Roboto"/>
              <a:sym typeface="Roboto"/>
            </a:endParaRPr>
          </a:p>
          <a:p>
            <a:pPr indent="-368300" lvl="0" marL="457200" rtl="0" algn="l">
              <a:spcBef>
                <a:spcPts val="0"/>
              </a:spcBef>
              <a:spcAft>
                <a:spcPts val="0"/>
              </a:spcAft>
              <a:buClr>
                <a:schemeClr val="lt2"/>
              </a:buClr>
              <a:buSzPts val="2200"/>
              <a:buFont typeface="Roboto"/>
              <a:buChar char="●"/>
            </a:pPr>
            <a:r>
              <a:rPr lang="en" sz="2200">
                <a:solidFill>
                  <a:schemeClr val="lt2"/>
                </a:solidFill>
                <a:latin typeface="Roboto"/>
                <a:ea typeface="Roboto"/>
                <a:cs typeface="Roboto"/>
                <a:sym typeface="Roboto"/>
              </a:rPr>
              <a:t>Who wrote this?</a:t>
            </a:r>
            <a:endParaRPr sz="2200">
              <a:solidFill>
                <a:schemeClr val="lt2"/>
              </a:solidFill>
              <a:latin typeface="Roboto"/>
              <a:ea typeface="Roboto"/>
              <a:cs typeface="Roboto"/>
              <a:sym typeface="Roboto"/>
            </a:endParaRPr>
          </a:p>
          <a:p>
            <a:pPr indent="-368300" lvl="0" marL="457200" rtl="0" algn="l">
              <a:spcBef>
                <a:spcPts val="0"/>
              </a:spcBef>
              <a:spcAft>
                <a:spcPts val="0"/>
              </a:spcAft>
              <a:buClr>
                <a:schemeClr val="lt2"/>
              </a:buClr>
              <a:buSzPts val="2200"/>
              <a:buFont typeface="Roboto"/>
              <a:buChar char="●"/>
            </a:pPr>
            <a:r>
              <a:rPr lang="en" sz="2200">
                <a:solidFill>
                  <a:schemeClr val="lt2"/>
                </a:solidFill>
                <a:latin typeface="Roboto"/>
                <a:ea typeface="Roboto"/>
                <a:cs typeface="Roboto"/>
                <a:sym typeface="Roboto"/>
              </a:rPr>
              <a:t>What is the author’s perspective?</a:t>
            </a:r>
            <a:endParaRPr sz="2200">
              <a:solidFill>
                <a:schemeClr val="lt2"/>
              </a:solidFill>
              <a:latin typeface="Roboto"/>
              <a:ea typeface="Roboto"/>
              <a:cs typeface="Roboto"/>
              <a:sym typeface="Roboto"/>
            </a:endParaRPr>
          </a:p>
          <a:p>
            <a:pPr indent="-368300" lvl="0" marL="457200" rtl="0" algn="l">
              <a:spcBef>
                <a:spcPts val="0"/>
              </a:spcBef>
              <a:spcAft>
                <a:spcPts val="0"/>
              </a:spcAft>
              <a:buClr>
                <a:schemeClr val="lt2"/>
              </a:buClr>
              <a:buSzPts val="2200"/>
              <a:buFont typeface="Roboto"/>
              <a:buChar char="●"/>
            </a:pPr>
            <a:r>
              <a:rPr lang="en" sz="2200">
                <a:solidFill>
                  <a:schemeClr val="lt2"/>
                </a:solidFill>
                <a:latin typeface="Roboto"/>
                <a:ea typeface="Roboto"/>
                <a:cs typeface="Roboto"/>
                <a:sym typeface="Roboto"/>
              </a:rPr>
              <a:t>When was it written?			</a:t>
            </a:r>
            <a:endParaRPr sz="2200">
              <a:solidFill>
                <a:schemeClr val="lt2"/>
              </a:solidFill>
              <a:latin typeface="Roboto"/>
              <a:ea typeface="Roboto"/>
              <a:cs typeface="Roboto"/>
              <a:sym typeface="Roboto"/>
            </a:endParaRPr>
          </a:p>
          <a:p>
            <a:pPr indent="-368300" lvl="0" marL="457200" rtl="0" algn="l">
              <a:lnSpc>
                <a:spcPct val="115000"/>
              </a:lnSpc>
              <a:spcBef>
                <a:spcPts val="0"/>
              </a:spcBef>
              <a:spcAft>
                <a:spcPts val="0"/>
              </a:spcAft>
              <a:buClr>
                <a:schemeClr val="lt2"/>
              </a:buClr>
              <a:buSzPts val="2200"/>
              <a:buFont typeface="Roboto"/>
              <a:buChar char="●"/>
            </a:pPr>
            <a:r>
              <a:rPr lang="en" sz="2200">
                <a:solidFill>
                  <a:schemeClr val="lt2"/>
                </a:solidFill>
                <a:latin typeface="Roboto"/>
                <a:ea typeface="Roboto"/>
                <a:cs typeface="Roboto"/>
                <a:sym typeface="Roboto"/>
              </a:rPr>
              <a:t>Where was it written?</a:t>
            </a:r>
            <a:endParaRPr sz="2200">
              <a:solidFill>
                <a:schemeClr val="lt2"/>
              </a:solidFill>
              <a:latin typeface="Roboto"/>
              <a:ea typeface="Roboto"/>
              <a:cs typeface="Roboto"/>
              <a:sym typeface="Roboto"/>
            </a:endParaRPr>
          </a:p>
          <a:p>
            <a:pPr indent="-368300" lvl="0" marL="457200" rtl="0" algn="l">
              <a:lnSpc>
                <a:spcPct val="115000"/>
              </a:lnSpc>
              <a:spcBef>
                <a:spcPts val="0"/>
              </a:spcBef>
              <a:spcAft>
                <a:spcPts val="0"/>
              </a:spcAft>
              <a:buClr>
                <a:schemeClr val="lt2"/>
              </a:buClr>
              <a:buSzPts val="2200"/>
              <a:buFont typeface="Roboto"/>
              <a:buChar char="●"/>
            </a:pPr>
            <a:r>
              <a:rPr lang="en" sz="2200">
                <a:solidFill>
                  <a:schemeClr val="lt2"/>
                </a:solidFill>
                <a:latin typeface="Roboto"/>
                <a:ea typeface="Roboto"/>
                <a:cs typeface="Roboto"/>
                <a:sym typeface="Roboto"/>
              </a:rPr>
              <a:t>Why was it written?</a:t>
            </a:r>
            <a:endParaRPr sz="22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200">
                <a:solidFill>
                  <a:schemeClr val="lt2"/>
                </a:solidFill>
                <a:latin typeface="Roboto"/>
                <a:ea typeface="Roboto"/>
                <a:cs typeface="Roboto"/>
                <a:sym typeface="Roboto"/>
              </a:rPr>
              <a:t>Is it reliable? Why? Why not? </a:t>
            </a:r>
            <a:br>
              <a:rPr lang="en" sz="2100">
                <a:solidFill>
                  <a:schemeClr val="lt2"/>
                </a:solidFill>
                <a:latin typeface="Roboto"/>
                <a:ea typeface="Roboto"/>
                <a:cs typeface="Roboto"/>
                <a:sym typeface="Roboto"/>
              </a:rPr>
            </a:br>
            <a:endParaRPr>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1"/>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Engaging Prior Knowledge</a:t>
            </a:r>
            <a:endParaRPr>
              <a:solidFill>
                <a:schemeClr val="dk1"/>
              </a:solidFill>
            </a:endParaRPr>
          </a:p>
        </p:txBody>
      </p:sp>
      <p:sp>
        <p:nvSpPr>
          <p:cNvPr id="132" name="Google Shape;132;p21"/>
          <p:cNvSpPr txBox="1"/>
          <p:nvPr/>
        </p:nvSpPr>
        <p:spPr>
          <a:xfrm>
            <a:off x="494550" y="1549650"/>
            <a:ext cx="8154900" cy="1887000"/>
          </a:xfrm>
          <a:prstGeom prst="rect">
            <a:avLst/>
          </a:prstGeom>
          <a:solidFill>
            <a:schemeClr val="lt1"/>
          </a:solidFill>
          <a:ln>
            <a:noFill/>
          </a:ln>
        </p:spPr>
        <p:txBody>
          <a:bodyPr anchorCtr="0" anchor="t" bIns="91425" lIns="91425" spcFirstLastPara="1" rIns="91425" wrap="square" tIns="91425">
            <a:spAutoFit/>
          </a:bodyPr>
          <a:lstStyle/>
          <a:p>
            <a:pPr indent="-361950" lvl="0" marL="457200" rtl="0" algn="l">
              <a:lnSpc>
                <a:spcPct val="115000"/>
              </a:lnSpc>
              <a:spcBef>
                <a:spcPts val="120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else do I know about this topic?</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What other knowledge do I possess that might apply?</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Which parts of this sound </a:t>
            </a:r>
            <a:r>
              <a:rPr lang="en" sz="2100">
                <a:solidFill>
                  <a:schemeClr val="lt2"/>
                </a:solidFill>
                <a:latin typeface="Roboto"/>
                <a:ea typeface="Roboto"/>
                <a:cs typeface="Roboto"/>
                <a:sym typeface="Roboto"/>
              </a:rPr>
              <a:t>familiar</a:t>
            </a:r>
            <a:r>
              <a:rPr lang="en" sz="2100">
                <a:solidFill>
                  <a:schemeClr val="lt2"/>
                </a:solidFill>
                <a:latin typeface="Roboto"/>
                <a:ea typeface="Roboto"/>
                <a:cs typeface="Roboto"/>
                <a:sym typeface="Roboto"/>
              </a:rPr>
              <a:t>?</a:t>
            </a:r>
            <a:endParaRPr sz="2100">
              <a:solidFill>
                <a:schemeClr val="lt2"/>
              </a:solidFill>
              <a:latin typeface="Roboto"/>
              <a:ea typeface="Roboto"/>
              <a:cs typeface="Roboto"/>
              <a:sym typeface="Roboto"/>
            </a:endParaRPr>
          </a:p>
          <a:p>
            <a:pPr indent="-361950" lvl="0" marL="457200" rtl="0" algn="l">
              <a:lnSpc>
                <a:spcPct val="115000"/>
              </a:lnSpc>
              <a:spcBef>
                <a:spcPts val="0"/>
              </a:spcBef>
              <a:spcAft>
                <a:spcPts val="0"/>
              </a:spcAft>
              <a:buClr>
                <a:schemeClr val="lt2"/>
              </a:buClr>
              <a:buSzPts val="2100"/>
              <a:buFont typeface="Roboto"/>
              <a:buChar char="●"/>
            </a:pPr>
            <a:r>
              <a:rPr lang="en" sz="2100">
                <a:solidFill>
                  <a:schemeClr val="lt2"/>
                </a:solidFill>
                <a:latin typeface="Roboto"/>
                <a:ea typeface="Roboto"/>
                <a:cs typeface="Roboto"/>
                <a:sym typeface="Roboto"/>
              </a:rPr>
              <a:t>Can I connect this to the world around me?</a:t>
            </a:r>
            <a:br>
              <a:rPr lang="en" sz="2100">
                <a:solidFill>
                  <a:schemeClr val="lt2"/>
                </a:solidFill>
                <a:latin typeface="Roboto"/>
                <a:ea typeface="Roboto"/>
                <a:cs typeface="Roboto"/>
                <a:sym typeface="Roboto"/>
              </a:rPr>
            </a:br>
            <a:endParaRPr>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