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82" r:id="rId4"/>
  </p:sldMasterIdLst>
  <p:notesMasterIdLst>
    <p:notesMasterId r:id="rId27"/>
  </p:notesMasterIdLst>
  <p:handoutMasterIdLst>
    <p:handoutMasterId r:id="rId28"/>
  </p:handoutMasterIdLst>
  <p:sldIdLst>
    <p:sldId id="256" r:id="rId5"/>
    <p:sldId id="266" r:id="rId6"/>
    <p:sldId id="262" r:id="rId7"/>
    <p:sldId id="274" r:id="rId8"/>
    <p:sldId id="270" r:id="rId9"/>
    <p:sldId id="272" r:id="rId10"/>
    <p:sldId id="271" r:id="rId11"/>
    <p:sldId id="273" r:id="rId12"/>
    <p:sldId id="275" r:id="rId13"/>
    <p:sldId id="289" r:id="rId14"/>
    <p:sldId id="280" r:id="rId15"/>
    <p:sldId id="286" r:id="rId16"/>
    <p:sldId id="281" r:id="rId17"/>
    <p:sldId id="287" r:id="rId18"/>
    <p:sldId id="282" r:id="rId19"/>
    <p:sldId id="283" r:id="rId20"/>
    <p:sldId id="284" r:id="rId21"/>
    <p:sldId id="285" r:id="rId22"/>
    <p:sldId id="276" r:id="rId23"/>
    <p:sldId id="277" r:id="rId24"/>
    <p:sldId id="278" r:id="rId25"/>
    <p:sldId id="29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13" autoAdjust="0"/>
    <p:restoredTop sz="67463" autoAdjust="0"/>
  </p:normalViewPr>
  <p:slideViewPr>
    <p:cSldViewPr snapToGrid="0">
      <p:cViewPr varScale="1">
        <p:scale>
          <a:sx n="79" d="100"/>
          <a:sy n="79" d="100"/>
        </p:scale>
        <p:origin x="114" y="726"/>
      </p:cViewPr>
      <p:guideLst/>
    </p:cSldViewPr>
  </p:slideViewPr>
  <p:notesTextViewPr>
    <p:cViewPr>
      <p:scale>
        <a:sx n="1" d="1"/>
        <a:sy n="1" d="1"/>
      </p:scale>
      <p:origin x="0" y="0"/>
    </p:cViewPr>
  </p:notesTextViewPr>
  <p:notesViewPr>
    <p:cSldViewPr snapToGrid="0">
      <p:cViewPr varScale="1">
        <p:scale>
          <a:sx n="82" d="100"/>
          <a:sy n="82" d="100"/>
        </p:scale>
        <p:origin x="2034"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B1834E-A2E1-BC40-B63D-83A40A0DE851}" type="doc">
      <dgm:prSet loTypeId="urn:microsoft.com/office/officeart/2009/3/layout/OpposingIdeas" loCatId="hierarchy" qsTypeId="urn:microsoft.com/office/officeart/2005/8/quickstyle/simple3" qsCatId="simple" csTypeId="urn:microsoft.com/office/officeart/2005/8/colors/accent1_2" csCatId="accent1" phldr="1"/>
      <dgm:spPr/>
      <dgm:t>
        <a:bodyPr/>
        <a:lstStyle/>
        <a:p>
          <a:endParaRPr lang="en-US"/>
        </a:p>
      </dgm:t>
    </dgm:pt>
    <dgm:pt modelId="{38C444EB-B0AE-F44F-A24A-A2C8708E3FA8}">
      <dgm:prSet phldrT="[Text]"/>
      <dgm:spPr/>
      <dgm:t>
        <a:bodyPr/>
        <a:lstStyle/>
        <a:p>
          <a:r>
            <a:rPr lang="en-US" dirty="0" smtClean="0"/>
            <a:t>Race</a:t>
          </a:r>
          <a:endParaRPr lang="en-US" dirty="0"/>
        </a:p>
      </dgm:t>
    </dgm:pt>
    <dgm:pt modelId="{771ECB74-1698-A844-9952-AA6186336551}" type="parTrans" cxnId="{D56A7969-F320-C145-85C0-F528B76563B9}">
      <dgm:prSet/>
      <dgm:spPr/>
      <dgm:t>
        <a:bodyPr/>
        <a:lstStyle/>
        <a:p>
          <a:endParaRPr lang="en-US"/>
        </a:p>
      </dgm:t>
    </dgm:pt>
    <dgm:pt modelId="{C0637440-1485-9B49-B73E-0E2BD59CFCA8}" type="sibTrans" cxnId="{D56A7969-F320-C145-85C0-F528B76563B9}">
      <dgm:prSet/>
      <dgm:spPr/>
      <dgm:t>
        <a:bodyPr/>
        <a:lstStyle/>
        <a:p>
          <a:endParaRPr lang="en-US"/>
        </a:p>
      </dgm:t>
    </dgm:pt>
    <dgm:pt modelId="{0C56F507-B3D6-AF49-BAB1-1549253DF54D}">
      <dgm:prSet phldrT="[Text]"/>
      <dgm:spPr/>
      <dgm:t>
        <a:bodyPr/>
        <a:lstStyle/>
        <a:p>
          <a:r>
            <a:rPr lang="en-US" dirty="0" smtClean="0"/>
            <a:t>Black </a:t>
          </a:r>
          <a:r>
            <a:rPr lang="en-US" i="1" dirty="0" smtClean="0"/>
            <a:t>n </a:t>
          </a:r>
          <a:r>
            <a:rPr lang="en-US" i="0" dirty="0" smtClean="0"/>
            <a:t>= 58</a:t>
          </a:r>
          <a:endParaRPr lang="en-US" dirty="0" smtClean="0"/>
        </a:p>
        <a:p>
          <a:r>
            <a:rPr lang="en-US" dirty="0" smtClean="0"/>
            <a:t>White </a:t>
          </a:r>
          <a:r>
            <a:rPr lang="en-US" i="1" dirty="0" smtClean="0"/>
            <a:t>n </a:t>
          </a:r>
          <a:r>
            <a:rPr lang="en-US" i="0" dirty="0" smtClean="0"/>
            <a:t>= 21</a:t>
          </a:r>
          <a:endParaRPr lang="en-US" dirty="0" smtClean="0"/>
        </a:p>
        <a:p>
          <a:r>
            <a:rPr lang="en-US" dirty="0" smtClean="0"/>
            <a:t>Decline </a:t>
          </a:r>
          <a:r>
            <a:rPr lang="en-US" i="1" dirty="0" smtClean="0"/>
            <a:t>n </a:t>
          </a:r>
          <a:r>
            <a:rPr lang="en-US" i="0" dirty="0" smtClean="0"/>
            <a:t>= 5</a:t>
          </a:r>
          <a:endParaRPr lang="en-US" dirty="0" smtClean="0"/>
        </a:p>
        <a:p>
          <a:r>
            <a:rPr lang="en-US" dirty="0" smtClean="0"/>
            <a:t>Other </a:t>
          </a:r>
          <a:r>
            <a:rPr lang="en-US" i="1" dirty="0" smtClean="0"/>
            <a:t>n </a:t>
          </a:r>
          <a:r>
            <a:rPr lang="en-US" i="0" dirty="0" smtClean="0"/>
            <a:t>= 3</a:t>
          </a:r>
          <a:endParaRPr lang="en-US" dirty="0" smtClean="0"/>
        </a:p>
        <a:p>
          <a:r>
            <a:rPr lang="en-US" dirty="0" smtClean="0"/>
            <a:t>Total </a:t>
          </a:r>
          <a:r>
            <a:rPr lang="en-US" i="1" dirty="0" smtClean="0"/>
            <a:t>n</a:t>
          </a:r>
          <a:r>
            <a:rPr lang="en-US" i="0" dirty="0" smtClean="0"/>
            <a:t> = 87</a:t>
          </a:r>
          <a:endParaRPr lang="en-US" dirty="0"/>
        </a:p>
      </dgm:t>
    </dgm:pt>
    <dgm:pt modelId="{64FB4CEB-1CE6-B441-98CC-64F9E732FCA3}" type="parTrans" cxnId="{105BC827-2112-4147-82F0-179155FD7A51}">
      <dgm:prSet/>
      <dgm:spPr/>
      <dgm:t>
        <a:bodyPr/>
        <a:lstStyle/>
        <a:p>
          <a:endParaRPr lang="en-US"/>
        </a:p>
      </dgm:t>
    </dgm:pt>
    <dgm:pt modelId="{25160584-E4E3-3A41-83BB-2D0AC8D1E253}" type="sibTrans" cxnId="{105BC827-2112-4147-82F0-179155FD7A51}">
      <dgm:prSet/>
      <dgm:spPr/>
      <dgm:t>
        <a:bodyPr/>
        <a:lstStyle/>
        <a:p>
          <a:endParaRPr lang="en-US"/>
        </a:p>
      </dgm:t>
    </dgm:pt>
    <dgm:pt modelId="{20A1F617-B7D5-3C4D-B18D-14D808EC7417}">
      <dgm:prSet phldrT="[Text]"/>
      <dgm:spPr/>
      <dgm:t>
        <a:bodyPr/>
        <a:lstStyle/>
        <a:p>
          <a:r>
            <a:rPr lang="en-US" dirty="0" smtClean="0"/>
            <a:t>Age</a:t>
          </a:r>
          <a:endParaRPr lang="en-US" dirty="0"/>
        </a:p>
      </dgm:t>
    </dgm:pt>
    <dgm:pt modelId="{EE3DCE05-C7B9-714F-9266-7E16BA317DB7}" type="parTrans" cxnId="{EFCCE3E9-C805-D443-B75F-DEF593B1B5A4}">
      <dgm:prSet/>
      <dgm:spPr/>
      <dgm:t>
        <a:bodyPr/>
        <a:lstStyle/>
        <a:p>
          <a:endParaRPr lang="en-US"/>
        </a:p>
      </dgm:t>
    </dgm:pt>
    <dgm:pt modelId="{F346180B-0D34-1E48-AA89-8F91B470677A}" type="sibTrans" cxnId="{EFCCE3E9-C805-D443-B75F-DEF593B1B5A4}">
      <dgm:prSet/>
      <dgm:spPr/>
      <dgm:t>
        <a:bodyPr/>
        <a:lstStyle/>
        <a:p>
          <a:endParaRPr lang="en-US"/>
        </a:p>
      </dgm:t>
    </dgm:pt>
    <dgm:pt modelId="{12981A28-53D3-0B42-9619-975D23A9B2B4}">
      <dgm:prSet phldrT="[Text]"/>
      <dgm:spPr/>
      <dgm:t>
        <a:bodyPr/>
        <a:lstStyle/>
        <a:p>
          <a:r>
            <a:rPr lang="en-US" dirty="0" smtClean="0"/>
            <a:t>20 </a:t>
          </a:r>
          <a:r>
            <a:rPr lang="mr-IN" dirty="0" smtClean="0"/>
            <a:t>–</a:t>
          </a:r>
          <a:r>
            <a:rPr lang="en-US" dirty="0" smtClean="0"/>
            <a:t> 29 </a:t>
          </a:r>
          <a:r>
            <a:rPr lang="en-US" i="1" dirty="0" smtClean="0"/>
            <a:t>n </a:t>
          </a:r>
          <a:r>
            <a:rPr lang="en-US" i="0" dirty="0" smtClean="0"/>
            <a:t>= 6</a:t>
          </a:r>
          <a:endParaRPr lang="en-US" dirty="0" smtClean="0"/>
        </a:p>
        <a:p>
          <a:r>
            <a:rPr lang="en-US" dirty="0" smtClean="0"/>
            <a:t>30 </a:t>
          </a:r>
          <a:r>
            <a:rPr lang="mr-IN" dirty="0" smtClean="0"/>
            <a:t>–</a:t>
          </a:r>
          <a:r>
            <a:rPr lang="en-US" dirty="0" smtClean="0"/>
            <a:t> 39 </a:t>
          </a:r>
          <a:r>
            <a:rPr lang="en-US" i="1" dirty="0" smtClean="0"/>
            <a:t>n </a:t>
          </a:r>
          <a:r>
            <a:rPr lang="en-US" i="0" dirty="0" smtClean="0"/>
            <a:t>= 15</a:t>
          </a:r>
          <a:endParaRPr lang="en-US" dirty="0" smtClean="0"/>
        </a:p>
        <a:p>
          <a:r>
            <a:rPr lang="en-US" dirty="0" smtClean="0"/>
            <a:t>40 </a:t>
          </a:r>
          <a:r>
            <a:rPr lang="mr-IN" dirty="0" smtClean="0"/>
            <a:t>–</a:t>
          </a:r>
          <a:r>
            <a:rPr lang="en-US" dirty="0" smtClean="0"/>
            <a:t> 49 </a:t>
          </a:r>
          <a:r>
            <a:rPr lang="en-US" i="1" dirty="0" smtClean="0"/>
            <a:t>n </a:t>
          </a:r>
          <a:r>
            <a:rPr lang="en-US" i="0" dirty="0" smtClean="0"/>
            <a:t>= 13</a:t>
          </a:r>
          <a:endParaRPr lang="en-US" dirty="0" smtClean="0"/>
        </a:p>
        <a:p>
          <a:r>
            <a:rPr lang="en-US" dirty="0" smtClean="0"/>
            <a:t>50 </a:t>
          </a:r>
          <a:r>
            <a:rPr lang="mr-IN" dirty="0" smtClean="0"/>
            <a:t>–</a:t>
          </a:r>
          <a:r>
            <a:rPr lang="en-US" dirty="0" smtClean="0"/>
            <a:t> 50 </a:t>
          </a:r>
          <a:r>
            <a:rPr lang="en-US" i="1" dirty="0" smtClean="0"/>
            <a:t>n </a:t>
          </a:r>
          <a:r>
            <a:rPr lang="en-US" i="0" dirty="0" smtClean="0"/>
            <a:t>= 20</a:t>
          </a:r>
          <a:endParaRPr lang="en-US" dirty="0" smtClean="0"/>
        </a:p>
        <a:p>
          <a:r>
            <a:rPr lang="en-US" dirty="0" smtClean="0"/>
            <a:t>60 and above </a:t>
          </a:r>
          <a:r>
            <a:rPr lang="en-US" i="1" dirty="0" smtClean="0"/>
            <a:t>n </a:t>
          </a:r>
          <a:r>
            <a:rPr lang="en-US" i="0" dirty="0" smtClean="0"/>
            <a:t>= 32</a:t>
          </a:r>
          <a:endParaRPr lang="en-US" dirty="0" smtClean="0"/>
        </a:p>
        <a:p>
          <a:r>
            <a:rPr lang="en-US" dirty="0" smtClean="0"/>
            <a:t>Total </a:t>
          </a:r>
          <a:r>
            <a:rPr lang="en-US" i="1" dirty="0" smtClean="0"/>
            <a:t>n </a:t>
          </a:r>
          <a:r>
            <a:rPr lang="en-US" i="0" dirty="0" smtClean="0"/>
            <a:t>=  86*</a:t>
          </a:r>
          <a:endParaRPr lang="en-US" dirty="0"/>
        </a:p>
      </dgm:t>
    </dgm:pt>
    <dgm:pt modelId="{21A3332D-9AAD-DF4C-A568-487D32F1CD58}" type="parTrans" cxnId="{22976928-7B8D-E44B-A3D9-0EBDF8192269}">
      <dgm:prSet/>
      <dgm:spPr/>
      <dgm:t>
        <a:bodyPr/>
        <a:lstStyle/>
        <a:p>
          <a:endParaRPr lang="en-US"/>
        </a:p>
      </dgm:t>
    </dgm:pt>
    <dgm:pt modelId="{6062EDA6-CF6A-6940-8C7E-7020F55CCCD6}" type="sibTrans" cxnId="{22976928-7B8D-E44B-A3D9-0EBDF8192269}">
      <dgm:prSet/>
      <dgm:spPr/>
      <dgm:t>
        <a:bodyPr/>
        <a:lstStyle/>
        <a:p>
          <a:endParaRPr lang="en-US"/>
        </a:p>
      </dgm:t>
    </dgm:pt>
    <dgm:pt modelId="{261485DB-EF90-9A4B-91AD-69A22606D9B5}">
      <dgm:prSet phldrT="[Text]" phldr="1"/>
      <dgm:spPr/>
      <dgm:t>
        <a:bodyPr/>
        <a:lstStyle/>
        <a:p>
          <a:endParaRPr lang="en-US"/>
        </a:p>
      </dgm:t>
    </dgm:pt>
    <dgm:pt modelId="{1ECB7E92-4612-0445-B7BF-15B2DB8DFA9E}" type="parTrans" cxnId="{4AA06D51-FEC4-974E-8898-77A55F08CF00}">
      <dgm:prSet/>
      <dgm:spPr/>
      <dgm:t>
        <a:bodyPr/>
        <a:lstStyle/>
        <a:p>
          <a:endParaRPr lang="en-US"/>
        </a:p>
      </dgm:t>
    </dgm:pt>
    <dgm:pt modelId="{5100FB88-A62F-B745-B914-553B973627A0}" type="sibTrans" cxnId="{4AA06D51-FEC4-974E-8898-77A55F08CF00}">
      <dgm:prSet/>
      <dgm:spPr/>
      <dgm:t>
        <a:bodyPr/>
        <a:lstStyle/>
        <a:p>
          <a:endParaRPr lang="en-US"/>
        </a:p>
      </dgm:t>
    </dgm:pt>
    <dgm:pt modelId="{07A77D4C-3ACC-5D4B-A5B3-AC36FAC35D9A}">
      <dgm:prSet phldrT="[Text]" phldr="1"/>
      <dgm:spPr/>
      <dgm:t>
        <a:bodyPr/>
        <a:lstStyle/>
        <a:p>
          <a:endParaRPr lang="en-US"/>
        </a:p>
      </dgm:t>
    </dgm:pt>
    <dgm:pt modelId="{EA4BAD3A-1B18-1444-B880-0781C23A7EBA}" type="parTrans" cxnId="{80591E1B-6F13-EC49-8B36-5C7333838EF1}">
      <dgm:prSet/>
      <dgm:spPr/>
      <dgm:t>
        <a:bodyPr/>
        <a:lstStyle/>
        <a:p>
          <a:endParaRPr lang="en-US"/>
        </a:p>
      </dgm:t>
    </dgm:pt>
    <dgm:pt modelId="{09C02EF8-8489-2B40-9946-5D623E10A747}" type="sibTrans" cxnId="{80591E1B-6F13-EC49-8B36-5C7333838EF1}">
      <dgm:prSet/>
      <dgm:spPr/>
      <dgm:t>
        <a:bodyPr/>
        <a:lstStyle/>
        <a:p>
          <a:endParaRPr lang="en-US"/>
        </a:p>
      </dgm:t>
    </dgm:pt>
    <dgm:pt modelId="{25947BC9-DC57-2445-874B-C62531F7A2EC}">
      <dgm:prSet phldrT="[Text]" phldr="1"/>
      <dgm:spPr/>
      <dgm:t>
        <a:bodyPr/>
        <a:lstStyle/>
        <a:p>
          <a:endParaRPr lang="en-US"/>
        </a:p>
      </dgm:t>
    </dgm:pt>
    <dgm:pt modelId="{72F0BB40-7734-574C-8061-0E84F9CF1823}" type="parTrans" cxnId="{63E8FF58-EF8C-304B-BA16-ECFEE25DA5EC}">
      <dgm:prSet/>
      <dgm:spPr/>
      <dgm:t>
        <a:bodyPr/>
        <a:lstStyle/>
        <a:p>
          <a:endParaRPr lang="en-US"/>
        </a:p>
      </dgm:t>
    </dgm:pt>
    <dgm:pt modelId="{412C1938-00F0-2846-B24B-170AF6406C02}" type="sibTrans" cxnId="{63E8FF58-EF8C-304B-BA16-ECFEE25DA5EC}">
      <dgm:prSet/>
      <dgm:spPr/>
      <dgm:t>
        <a:bodyPr/>
        <a:lstStyle/>
        <a:p>
          <a:endParaRPr lang="en-US"/>
        </a:p>
      </dgm:t>
    </dgm:pt>
    <dgm:pt modelId="{906E32CA-58D2-0B4B-B639-72FCE5036AB4}" type="pres">
      <dgm:prSet presAssocID="{17B1834E-A2E1-BC40-B63D-83A40A0DE851}" presName="Name0" presStyleCnt="0">
        <dgm:presLayoutVars>
          <dgm:chMax val="2"/>
          <dgm:dir/>
          <dgm:animOne val="branch"/>
          <dgm:animLvl val="lvl"/>
          <dgm:resizeHandles val="exact"/>
        </dgm:presLayoutVars>
      </dgm:prSet>
      <dgm:spPr/>
      <dgm:t>
        <a:bodyPr/>
        <a:lstStyle/>
        <a:p>
          <a:endParaRPr lang="en-US"/>
        </a:p>
      </dgm:t>
    </dgm:pt>
    <dgm:pt modelId="{D876E216-DAF8-3F40-8823-143584A321F8}" type="pres">
      <dgm:prSet presAssocID="{17B1834E-A2E1-BC40-B63D-83A40A0DE851}" presName="Background" presStyleLbl="node1" presStyleIdx="0" presStyleCnt="1"/>
      <dgm:spPr/>
      <dgm:t>
        <a:bodyPr/>
        <a:lstStyle/>
        <a:p>
          <a:endParaRPr lang="en-US"/>
        </a:p>
      </dgm:t>
    </dgm:pt>
    <dgm:pt modelId="{B3B36EE0-1EEB-3241-9D51-E3F95FB6D9B8}" type="pres">
      <dgm:prSet presAssocID="{17B1834E-A2E1-BC40-B63D-83A40A0DE851}" presName="Divider" presStyleLbl="callout" presStyleIdx="0" presStyleCnt="1"/>
      <dgm:spPr/>
    </dgm:pt>
    <dgm:pt modelId="{53C455C0-A224-AE40-A433-68A7E3870A98}" type="pres">
      <dgm:prSet presAssocID="{17B1834E-A2E1-BC40-B63D-83A40A0DE851}" presName="ChildText1" presStyleLbl="revTx" presStyleIdx="0" presStyleCnt="0">
        <dgm:presLayoutVars>
          <dgm:chMax val="0"/>
          <dgm:chPref val="0"/>
          <dgm:bulletEnabled val="1"/>
        </dgm:presLayoutVars>
      </dgm:prSet>
      <dgm:spPr/>
      <dgm:t>
        <a:bodyPr/>
        <a:lstStyle/>
        <a:p>
          <a:endParaRPr lang="en-US"/>
        </a:p>
      </dgm:t>
    </dgm:pt>
    <dgm:pt modelId="{40DF48E5-0A6C-8945-8FCD-BA2B5E74B344}" type="pres">
      <dgm:prSet presAssocID="{17B1834E-A2E1-BC40-B63D-83A40A0DE851}" presName="ChildText2" presStyleLbl="revTx" presStyleIdx="0" presStyleCnt="0" custScaleX="110577">
        <dgm:presLayoutVars>
          <dgm:chMax val="0"/>
          <dgm:chPref val="0"/>
          <dgm:bulletEnabled val="1"/>
        </dgm:presLayoutVars>
      </dgm:prSet>
      <dgm:spPr/>
      <dgm:t>
        <a:bodyPr/>
        <a:lstStyle/>
        <a:p>
          <a:endParaRPr lang="en-US"/>
        </a:p>
      </dgm:t>
    </dgm:pt>
    <dgm:pt modelId="{F8932C04-9EBD-5741-AD4F-93A4814A8B85}" type="pres">
      <dgm:prSet presAssocID="{17B1834E-A2E1-BC40-B63D-83A40A0DE851}" presName="ParentText1" presStyleLbl="revTx" presStyleIdx="0" presStyleCnt="0">
        <dgm:presLayoutVars>
          <dgm:chMax val="1"/>
          <dgm:chPref val="1"/>
        </dgm:presLayoutVars>
      </dgm:prSet>
      <dgm:spPr/>
      <dgm:t>
        <a:bodyPr/>
        <a:lstStyle/>
        <a:p>
          <a:endParaRPr lang="en-US"/>
        </a:p>
      </dgm:t>
    </dgm:pt>
    <dgm:pt modelId="{E943F59E-F992-264E-82AE-E37367052340}" type="pres">
      <dgm:prSet presAssocID="{17B1834E-A2E1-BC40-B63D-83A40A0DE851}" presName="ParentShape1" presStyleLbl="alignImgPlace1" presStyleIdx="0" presStyleCnt="2">
        <dgm:presLayoutVars/>
      </dgm:prSet>
      <dgm:spPr/>
      <dgm:t>
        <a:bodyPr/>
        <a:lstStyle/>
        <a:p>
          <a:endParaRPr lang="en-US"/>
        </a:p>
      </dgm:t>
    </dgm:pt>
    <dgm:pt modelId="{F51CEADE-AAE2-FF46-B8C8-B70AE5685E64}" type="pres">
      <dgm:prSet presAssocID="{17B1834E-A2E1-BC40-B63D-83A40A0DE851}" presName="ParentText2" presStyleLbl="revTx" presStyleIdx="0" presStyleCnt="0">
        <dgm:presLayoutVars>
          <dgm:chMax val="1"/>
          <dgm:chPref val="1"/>
        </dgm:presLayoutVars>
      </dgm:prSet>
      <dgm:spPr/>
      <dgm:t>
        <a:bodyPr/>
        <a:lstStyle/>
        <a:p>
          <a:endParaRPr lang="en-US"/>
        </a:p>
      </dgm:t>
    </dgm:pt>
    <dgm:pt modelId="{1140404E-C9D2-A54E-B23C-8B0A4F465CB1}" type="pres">
      <dgm:prSet presAssocID="{17B1834E-A2E1-BC40-B63D-83A40A0DE851}" presName="ParentShape2" presStyleLbl="alignImgPlace1" presStyleIdx="1" presStyleCnt="2">
        <dgm:presLayoutVars/>
      </dgm:prSet>
      <dgm:spPr/>
      <dgm:t>
        <a:bodyPr/>
        <a:lstStyle/>
        <a:p>
          <a:endParaRPr lang="en-US"/>
        </a:p>
      </dgm:t>
    </dgm:pt>
  </dgm:ptLst>
  <dgm:cxnLst>
    <dgm:cxn modelId="{D56A7969-F320-C145-85C0-F528B76563B9}" srcId="{17B1834E-A2E1-BC40-B63D-83A40A0DE851}" destId="{38C444EB-B0AE-F44F-A24A-A2C8708E3FA8}" srcOrd="0" destOrd="0" parTransId="{771ECB74-1698-A844-9952-AA6186336551}" sibTransId="{C0637440-1485-9B49-B73E-0E2BD59CFCA8}"/>
    <dgm:cxn modelId="{105BC827-2112-4147-82F0-179155FD7A51}" srcId="{38C444EB-B0AE-F44F-A24A-A2C8708E3FA8}" destId="{0C56F507-B3D6-AF49-BAB1-1549253DF54D}" srcOrd="0" destOrd="0" parTransId="{64FB4CEB-1CE6-B441-98CC-64F9E732FCA3}" sibTransId="{25160584-E4E3-3A41-83BB-2D0AC8D1E253}"/>
    <dgm:cxn modelId="{FE05F9C5-E247-E549-B1C7-781D0F5C2F93}" type="presOf" srcId="{17B1834E-A2E1-BC40-B63D-83A40A0DE851}" destId="{906E32CA-58D2-0B4B-B639-72FCE5036AB4}" srcOrd="0" destOrd="0" presId="urn:microsoft.com/office/officeart/2009/3/layout/OpposingIdeas"/>
    <dgm:cxn modelId="{4047DAA1-6835-1540-A811-9AA756C66972}" type="presOf" srcId="{12981A28-53D3-0B42-9619-975D23A9B2B4}" destId="{40DF48E5-0A6C-8945-8FCD-BA2B5E74B344}" srcOrd="0" destOrd="0" presId="urn:microsoft.com/office/officeart/2009/3/layout/OpposingIdeas"/>
    <dgm:cxn modelId="{63E8FF58-EF8C-304B-BA16-ECFEE25DA5EC}" srcId="{261485DB-EF90-9A4B-91AD-69A22606D9B5}" destId="{25947BC9-DC57-2445-874B-C62531F7A2EC}" srcOrd="1" destOrd="0" parTransId="{72F0BB40-7734-574C-8061-0E84F9CF1823}" sibTransId="{412C1938-00F0-2846-B24B-170AF6406C02}"/>
    <dgm:cxn modelId="{65F80539-DC7B-3C42-B071-7634F5AA0142}" type="presOf" srcId="{38C444EB-B0AE-F44F-A24A-A2C8708E3FA8}" destId="{F8932C04-9EBD-5741-AD4F-93A4814A8B85}" srcOrd="0" destOrd="0" presId="urn:microsoft.com/office/officeart/2009/3/layout/OpposingIdeas"/>
    <dgm:cxn modelId="{EFCCE3E9-C805-D443-B75F-DEF593B1B5A4}" srcId="{17B1834E-A2E1-BC40-B63D-83A40A0DE851}" destId="{20A1F617-B7D5-3C4D-B18D-14D808EC7417}" srcOrd="1" destOrd="0" parTransId="{EE3DCE05-C7B9-714F-9266-7E16BA317DB7}" sibTransId="{F346180B-0D34-1E48-AA89-8F91B470677A}"/>
    <dgm:cxn modelId="{4A33BB5B-C7E8-4B43-ACD5-8C1C2D6F6DE4}" type="presOf" srcId="{0C56F507-B3D6-AF49-BAB1-1549253DF54D}" destId="{53C455C0-A224-AE40-A433-68A7E3870A98}" srcOrd="0" destOrd="0" presId="urn:microsoft.com/office/officeart/2009/3/layout/OpposingIdeas"/>
    <dgm:cxn modelId="{9B32ED1C-61C3-D24B-8116-6CFAF06ABB4D}" type="presOf" srcId="{20A1F617-B7D5-3C4D-B18D-14D808EC7417}" destId="{F51CEADE-AAE2-FF46-B8C8-B70AE5685E64}" srcOrd="0" destOrd="0" presId="urn:microsoft.com/office/officeart/2009/3/layout/OpposingIdeas"/>
    <dgm:cxn modelId="{80591E1B-6F13-EC49-8B36-5C7333838EF1}" srcId="{261485DB-EF90-9A4B-91AD-69A22606D9B5}" destId="{07A77D4C-3ACC-5D4B-A5B3-AC36FAC35D9A}" srcOrd="0" destOrd="0" parTransId="{EA4BAD3A-1B18-1444-B880-0781C23A7EBA}" sibTransId="{09C02EF8-8489-2B40-9946-5D623E10A747}"/>
    <dgm:cxn modelId="{AAA537F0-2132-0B42-AD7C-93FE0AC8471E}" type="presOf" srcId="{20A1F617-B7D5-3C4D-B18D-14D808EC7417}" destId="{1140404E-C9D2-A54E-B23C-8B0A4F465CB1}" srcOrd="1" destOrd="0" presId="urn:microsoft.com/office/officeart/2009/3/layout/OpposingIdeas"/>
    <dgm:cxn modelId="{22976928-7B8D-E44B-A3D9-0EBDF8192269}" srcId="{20A1F617-B7D5-3C4D-B18D-14D808EC7417}" destId="{12981A28-53D3-0B42-9619-975D23A9B2B4}" srcOrd="0" destOrd="0" parTransId="{21A3332D-9AAD-DF4C-A568-487D32F1CD58}" sibTransId="{6062EDA6-CF6A-6940-8C7E-7020F55CCCD6}"/>
    <dgm:cxn modelId="{FB3A07C0-02CC-9745-9D2A-FFE59A4CBDAD}" type="presOf" srcId="{38C444EB-B0AE-F44F-A24A-A2C8708E3FA8}" destId="{E943F59E-F992-264E-82AE-E37367052340}" srcOrd="1" destOrd="0" presId="urn:microsoft.com/office/officeart/2009/3/layout/OpposingIdeas"/>
    <dgm:cxn modelId="{4AA06D51-FEC4-974E-8898-77A55F08CF00}" srcId="{17B1834E-A2E1-BC40-B63D-83A40A0DE851}" destId="{261485DB-EF90-9A4B-91AD-69A22606D9B5}" srcOrd="2" destOrd="0" parTransId="{1ECB7E92-4612-0445-B7BF-15B2DB8DFA9E}" sibTransId="{5100FB88-A62F-B745-B914-553B973627A0}"/>
    <dgm:cxn modelId="{C99C1A16-32C3-C946-9BB2-5F68ED48BBB8}" type="presParOf" srcId="{906E32CA-58D2-0B4B-B639-72FCE5036AB4}" destId="{D876E216-DAF8-3F40-8823-143584A321F8}" srcOrd="0" destOrd="0" presId="urn:microsoft.com/office/officeart/2009/3/layout/OpposingIdeas"/>
    <dgm:cxn modelId="{C08FF2EB-A0BE-564C-8E3D-6D5DAAC31F74}" type="presParOf" srcId="{906E32CA-58D2-0B4B-B639-72FCE5036AB4}" destId="{B3B36EE0-1EEB-3241-9D51-E3F95FB6D9B8}" srcOrd="1" destOrd="0" presId="urn:microsoft.com/office/officeart/2009/3/layout/OpposingIdeas"/>
    <dgm:cxn modelId="{0097F5BA-BB33-E94E-A8B8-CA9EC03A8BE0}" type="presParOf" srcId="{906E32CA-58D2-0B4B-B639-72FCE5036AB4}" destId="{53C455C0-A224-AE40-A433-68A7E3870A98}" srcOrd="2" destOrd="0" presId="urn:microsoft.com/office/officeart/2009/3/layout/OpposingIdeas"/>
    <dgm:cxn modelId="{7C35AE13-4888-DB45-8B7F-9C6965D87C63}" type="presParOf" srcId="{906E32CA-58D2-0B4B-B639-72FCE5036AB4}" destId="{40DF48E5-0A6C-8945-8FCD-BA2B5E74B344}" srcOrd="3" destOrd="0" presId="urn:microsoft.com/office/officeart/2009/3/layout/OpposingIdeas"/>
    <dgm:cxn modelId="{9DD4B72E-1E65-FD44-9AEA-2BBD471BFF3A}" type="presParOf" srcId="{906E32CA-58D2-0B4B-B639-72FCE5036AB4}" destId="{F8932C04-9EBD-5741-AD4F-93A4814A8B85}" srcOrd="4" destOrd="0" presId="urn:microsoft.com/office/officeart/2009/3/layout/OpposingIdeas"/>
    <dgm:cxn modelId="{AAAB46D0-3BCD-A04D-B383-96C8C1CB2C7C}" type="presParOf" srcId="{906E32CA-58D2-0B4B-B639-72FCE5036AB4}" destId="{E943F59E-F992-264E-82AE-E37367052340}" srcOrd="5" destOrd="0" presId="urn:microsoft.com/office/officeart/2009/3/layout/OpposingIdeas"/>
    <dgm:cxn modelId="{CB9FFCC9-698E-A248-AE72-2ED32CC616DC}" type="presParOf" srcId="{906E32CA-58D2-0B4B-B639-72FCE5036AB4}" destId="{F51CEADE-AAE2-FF46-B8C8-B70AE5685E64}" srcOrd="6" destOrd="0" presId="urn:microsoft.com/office/officeart/2009/3/layout/OpposingIdeas"/>
    <dgm:cxn modelId="{B16BAADD-A24A-1D41-821D-55A2F87B95E6}" type="presParOf" srcId="{906E32CA-58D2-0B4B-B639-72FCE5036AB4}" destId="{1140404E-C9D2-A54E-B23C-8B0A4F465CB1}" srcOrd="7" destOrd="0" presId="urn:microsoft.com/office/officeart/2009/3/layout/OpposingIdea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611051-311E-E34E-8312-F95849480695}" type="doc">
      <dgm:prSet loTypeId="urn:microsoft.com/office/officeart/2005/8/layout/pyramid4" loCatId="hierarchy" qsTypeId="urn:microsoft.com/office/officeart/2005/8/quickstyle/simple4" qsCatId="simple" csTypeId="urn:microsoft.com/office/officeart/2005/8/colors/accent1_2" csCatId="accent1" phldr="1"/>
      <dgm:spPr/>
      <dgm:t>
        <a:bodyPr/>
        <a:lstStyle/>
        <a:p>
          <a:endParaRPr lang="en-US"/>
        </a:p>
      </dgm:t>
    </dgm:pt>
    <dgm:pt modelId="{C235D866-5048-3640-ABE4-816828D9F70E}">
      <dgm:prSet phldrT="[Text]" custT="1"/>
      <dgm:spPr>
        <a:solidFill>
          <a:schemeClr val="accent4"/>
        </a:solidFill>
      </dgm:spPr>
      <dgm:t>
        <a:bodyPr/>
        <a:lstStyle/>
        <a:p>
          <a:r>
            <a:rPr lang="en-US" sz="1700" dirty="0" smtClean="0"/>
            <a:t>Transformational</a:t>
          </a:r>
          <a:r>
            <a:rPr lang="en-US" sz="1800" dirty="0" smtClean="0"/>
            <a:t> </a:t>
          </a:r>
        </a:p>
        <a:p>
          <a:r>
            <a:rPr lang="en-US" sz="1800" dirty="0" smtClean="0"/>
            <a:t>10 Traits</a:t>
          </a:r>
          <a:endParaRPr lang="en-US" sz="1800" dirty="0"/>
        </a:p>
      </dgm:t>
    </dgm:pt>
    <dgm:pt modelId="{C87D6C83-A2EC-FA41-B110-152814CDE946}" type="parTrans" cxnId="{90FDEC0A-CD68-674D-89FA-66AFA82F1AE7}">
      <dgm:prSet/>
      <dgm:spPr/>
      <dgm:t>
        <a:bodyPr/>
        <a:lstStyle/>
        <a:p>
          <a:endParaRPr lang="en-US"/>
        </a:p>
      </dgm:t>
    </dgm:pt>
    <dgm:pt modelId="{CE8F39CE-CFEE-0945-B130-8C17B6FA50B4}" type="sibTrans" cxnId="{90FDEC0A-CD68-674D-89FA-66AFA82F1AE7}">
      <dgm:prSet/>
      <dgm:spPr/>
      <dgm:t>
        <a:bodyPr/>
        <a:lstStyle/>
        <a:p>
          <a:endParaRPr lang="en-US"/>
        </a:p>
      </dgm:t>
    </dgm:pt>
    <dgm:pt modelId="{03EF7029-43D5-CA41-86C1-389C2C69DFB5}">
      <dgm:prSet phldrT="[Text]"/>
      <dgm:spPr/>
      <dgm:t>
        <a:bodyPr/>
        <a:lstStyle/>
        <a:p>
          <a:r>
            <a:rPr lang="en-US" dirty="0" smtClean="0"/>
            <a:t>Business/Social Values</a:t>
          </a:r>
        </a:p>
        <a:p>
          <a:r>
            <a:rPr lang="en-US" dirty="0" smtClean="0"/>
            <a:t>19 Traits</a:t>
          </a:r>
          <a:endParaRPr lang="en-US" dirty="0"/>
        </a:p>
      </dgm:t>
    </dgm:pt>
    <dgm:pt modelId="{015EAAC3-8805-0D4C-89B3-CDFD3424F6FF}" type="parTrans" cxnId="{9D09F063-85DD-8A41-80FD-23C8B63A0F0D}">
      <dgm:prSet/>
      <dgm:spPr/>
      <dgm:t>
        <a:bodyPr/>
        <a:lstStyle/>
        <a:p>
          <a:endParaRPr lang="en-US"/>
        </a:p>
      </dgm:t>
    </dgm:pt>
    <dgm:pt modelId="{D1C4BED4-8C41-104F-AF2C-C772F80E365A}" type="sibTrans" cxnId="{9D09F063-85DD-8A41-80FD-23C8B63A0F0D}">
      <dgm:prSet/>
      <dgm:spPr/>
      <dgm:t>
        <a:bodyPr/>
        <a:lstStyle/>
        <a:p>
          <a:endParaRPr lang="en-US"/>
        </a:p>
      </dgm:t>
    </dgm:pt>
    <dgm:pt modelId="{66C1A693-86C3-9F48-A290-CDB70B573815}">
      <dgm:prSet phldrT="[Text]" custT="1"/>
      <dgm:spPr>
        <a:solidFill>
          <a:schemeClr val="tx1">
            <a:lumMod val="75000"/>
            <a:lumOff val="25000"/>
          </a:schemeClr>
        </a:solidFill>
      </dgm:spPr>
      <dgm:t>
        <a:bodyPr/>
        <a:lstStyle/>
        <a:p>
          <a:r>
            <a:rPr lang="en-US" sz="1800" dirty="0" smtClean="0"/>
            <a:t>Emergent</a:t>
          </a:r>
        </a:p>
        <a:p>
          <a:r>
            <a:rPr lang="en-US" sz="1800" dirty="0" smtClean="0"/>
            <a:t>Themes</a:t>
          </a:r>
          <a:endParaRPr lang="en-US" sz="1800" dirty="0"/>
        </a:p>
      </dgm:t>
    </dgm:pt>
    <dgm:pt modelId="{E36987D1-1898-334C-906D-D5290436C8DF}" type="parTrans" cxnId="{D02E023C-EF0D-E74F-B58A-06A97A5E1E86}">
      <dgm:prSet/>
      <dgm:spPr/>
      <dgm:t>
        <a:bodyPr/>
        <a:lstStyle/>
        <a:p>
          <a:endParaRPr lang="en-US"/>
        </a:p>
      </dgm:t>
    </dgm:pt>
    <dgm:pt modelId="{CAB791CE-5C8E-9748-A88F-A3567B4EC2E0}" type="sibTrans" cxnId="{D02E023C-EF0D-E74F-B58A-06A97A5E1E86}">
      <dgm:prSet/>
      <dgm:spPr/>
      <dgm:t>
        <a:bodyPr/>
        <a:lstStyle/>
        <a:p>
          <a:endParaRPr lang="en-US"/>
        </a:p>
      </dgm:t>
    </dgm:pt>
    <dgm:pt modelId="{C356748F-1A1D-DF4B-8537-F38E54EF847E}">
      <dgm:prSet phldrT="[Text]"/>
      <dgm:spPr>
        <a:solidFill>
          <a:schemeClr val="accent5">
            <a:lumMod val="60000"/>
            <a:lumOff val="40000"/>
          </a:schemeClr>
        </a:solidFill>
      </dgm:spPr>
      <dgm:t>
        <a:bodyPr/>
        <a:lstStyle/>
        <a:p>
          <a:r>
            <a:rPr lang="en-US" dirty="0" smtClean="0"/>
            <a:t>Self-Regarding</a:t>
          </a:r>
        </a:p>
        <a:p>
          <a:r>
            <a:rPr lang="en-US" dirty="0" smtClean="0"/>
            <a:t>8 Traits</a:t>
          </a:r>
          <a:endParaRPr lang="en-US" dirty="0"/>
        </a:p>
      </dgm:t>
    </dgm:pt>
    <dgm:pt modelId="{10C323B3-1100-8845-81D2-067363A0C0BA}" type="parTrans" cxnId="{6F4A750F-0415-A04A-A1E6-66AEDDB7E232}">
      <dgm:prSet/>
      <dgm:spPr/>
      <dgm:t>
        <a:bodyPr/>
        <a:lstStyle/>
        <a:p>
          <a:endParaRPr lang="en-US"/>
        </a:p>
      </dgm:t>
    </dgm:pt>
    <dgm:pt modelId="{4198CE44-44A3-5744-B58B-F4FDD00341BC}" type="sibTrans" cxnId="{6F4A750F-0415-A04A-A1E6-66AEDDB7E232}">
      <dgm:prSet/>
      <dgm:spPr/>
      <dgm:t>
        <a:bodyPr/>
        <a:lstStyle/>
        <a:p>
          <a:endParaRPr lang="en-US"/>
        </a:p>
      </dgm:t>
    </dgm:pt>
    <dgm:pt modelId="{7DF1013E-D035-F947-8AE7-E079BCC4BE4A}" type="pres">
      <dgm:prSet presAssocID="{EB611051-311E-E34E-8312-F95849480695}" presName="compositeShape" presStyleCnt="0">
        <dgm:presLayoutVars>
          <dgm:chMax val="9"/>
          <dgm:dir/>
          <dgm:resizeHandles val="exact"/>
        </dgm:presLayoutVars>
      </dgm:prSet>
      <dgm:spPr/>
      <dgm:t>
        <a:bodyPr/>
        <a:lstStyle/>
        <a:p>
          <a:endParaRPr lang="en-US"/>
        </a:p>
      </dgm:t>
    </dgm:pt>
    <dgm:pt modelId="{DF3238DA-B915-8241-8F13-E77F087ABA25}" type="pres">
      <dgm:prSet presAssocID="{EB611051-311E-E34E-8312-F95849480695}" presName="triangle1" presStyleLbl="node1" presStyleIdx="0" presStyleCnt="4" custScaleX="163799" custLinFactNeighborY="-606">
        <dgm:presLayoutVars>
          <dgm:bulletEnabled val="1"/>
        </dgm:presLayoutVars>
      </dgm:prSet>
      <dgm:spPr/>
      <dgm:t>
        <a:bodyPr/>
        <a:lstStyle/>
        <a:p>
          <a:endParaRPr lang="en-US"/>
        </a:p>
      </dgm:t>
    </dgm:pt>
    <dgm:pt modelId="{175A7ED0-8A04-1D4A-A02A-7E3735BD1871}" type="pres">
      <dgm:prSet presAssocID="{EB611051-311E-E34E-8312-F95849480695}" presName="triangle2" presStyleLbl="node1" presStyleIdx="1" presStyleCnt="4" custScaleX="180634" custScaleY="103333" custLinFactNeighborX="-36973" custLinFactNeighborY="-606">
        <dgm:presLayoutVars>
          <dgm:bulletEnabled val="1"/>
        </dgm:presLayoutVars>
      </dgm:prSet>
      <dgm:spPr/>
      <dgm:t>
        <a:bodyPr/>
        <a:lstStyle/>
        <a:p>
          <a:endParaRPr lang="en-US"/>
        </a:p>
      </dgm:t>
    </dgm:pt>
    <dgm:pt modelId="{C810C4E6-E522-CE4A-8F04-99A3DDC2620C}" type="pres">
      <dgm:prSet presAssocID="{EB611051-311E-E34E-8312-F95849480695}" presName="triangle3" presStyleLbl="node1" presStyleIdx="2" presStyleCnt="4" custScaleX="162295">
        <dgm:presLayoutVars>
          <dgm:bulletEnabled val="1"/>
        </dgm:presLayoutVars>
      </dgm:prSet>
      <dgm:spPr/>
      <dgm:t>
        <a:bodyPr/>
        <a:lstStyle/>
        <a:p>
          <a:endParaRPr lang="en-US"/>
        </a:p>
      </dgm:t>
    </dgm:pt>
    <dgm:pt modelId="{AB6B3C93-CE49-E248-8B22-8A36AE5D1563}" type="pres">
      <dgm:prSet presAssocID="{EB611051-311E-E34E-8312-F95849480695}" presName="triangle4" presStyleLbl="node1" presStyleIdx="3" presStyleCnt="4" custScaleX="165167" custScaleY="104242" custLinFactNeighborX="30536" custLinFactNeighborY="-1212">
        <dgm:presLayoutVars>
          <dgm:bulletEnabled val="1"/>
        </dgm:presLayoutVars>
      </dgm:prSet>
      <dgm:spPr/>
      <dgm:t>
        <a:bodyPr/>
        <a:lstStyle/>
        <a:p>
          <a:endParaRPr lang="en-US"/>
        </a:p>
      </dgm:t>
    </dgm:pt>
  </dgm:ptLst>
  <dgm:cxnLst>
    <dgm:cxn modelId="{101EE1AB-F22D-8A43-9CFB-49A00FCD7B73}" type="presOf" srcId="{C356748F-1A1D-DF4B-8537-F38E54EF847E}" destId="{AB6B3C93-CE49-E248-8B22-8A36AE5D1563}" srcOrd="0" destOrd="0" presId="urn:microsoft.com/office/officeart/2005/8/layout/pyramid4"/>
    <dgm:cxn modelId="{90FDEC0A-CD68-674D-89FA-66AFA82F1AE7}" srcId="{EB611051-311E-E34E-8312-F95849480695}" destId="{C235D866-5048-3640-ABE4-816828D9F70E}" srcOrd="0" destOrd="0" parTransId="{C87D6C83-A2EC-FA41-B110-152814CDE946}" sibTransId="{CE8F39CE-CFEE-0945-B130-8C17B6FA50B4}"/>
    <dgm:cxn modelId="{F30DBBF7-1ACB-E245-9830-3AEE30A1E84D}" type="presOf" srcId="{C235D866-5048-3640-ABE4-816828D9F70E}" destId="{DF3238DA-B915-8241-8F13-E77F087ABA25}" srcOrd="0" destOrd="0" presId="urn:microsoft.com/office/officeart/2005/8/layout/pyramid4"/>
    <dgm:cxn modelId="{9D09F063-85DD-8A41-80FD-23C8B63A0F0D}" srcId="{EB611051-311E-E34E-8312-F95849480695}" destId="{03EF7029-43D5-CA41-86C1-389C2C69DFB5}" srcOrd="1" destOrd="0" parTransId="{015EAAC3-8805-0D4C-89B3-CDFD3424F6FF}" sibTransId="{D1C4BED4-8C41-104F-AF2C-C772F80E365A}"/>
    <dgm:cxn modelId="{C865E4D9-49EF-9748-A4A4-62ACC68203DC}" type="presOf" srcId="{EB611051-311E-E34E-8312-F95849480695}" destId="{7DF1013E-D035-F947-8AE7-E079BCC4BE4A}" srcOrd="0" destOrd="0" presId="urn:microsoft.com/office/officeart/2005/8/layout/pyramid4"/>
    <dgm:cxn modelId="{58AA6874-1F4E-8646-8BFC-5B3DBB936212}" type="presOf" srcId="{03EF7029-43D5-CA41-86C1-389C2C69DFB5}" destId="{175A7ED0-8A04-1D4A-A02A-7E3735BD1871}" srcOrd="0" destOrd="0" presId="urn:microsoft.com/office/officeart/2005/8/layout/pyramid4"/>
    <dgm:cxn modelId="{72579C55-CCF5-4941-B779-A04113C0BC7F}" type="presOf" srcId="{66C1A693-86C3-9F48-A290-CDB70B573815}" destId="{C810C4E6-E522-CE4A-8F04-99A3DDC2620C}" srcOrd="0" destOrd="0" presId="urn:microsoft.com/office/officeart/2005/8/layout/pyramid4"/>
    <dgm:cxn modelId="{6F4A750F-0415-A04A-A1E6-66AEDDB7E232}" srcId="{EB611051-311E-E34E-8312-F95849480695}" destId="{C356748F-1A1D-DF4B-8537-F38E54EF847E}" srcOrd="3" destOrd="0" parTransId="{10C323B3-1100-8845-81D2-067363A0C0BA}" sibTransId="{4198CE44-44A3-5744-B58B-F4FDD00341BC}"/>
    <dgm:cxn modelId="{D02E023C-EF0D-E74F-B58A-06A97A5E1E86}" srcId="{EB611051-311E-E34E-8312-F95849480695}" destId="{66C1A693-86C3-9F48-A290-CDB70B573815}" srcOrd="2" destOrd="0" parTransId="{E36987D1-1898-334C-906D-D5290436C8DF}" sibTransId="{CAB791CE-5C8E-9748-A88F-A3567B4EC2E0}"/>
    <dgm:cxn modelId="{BD16A3DA-C9D9-844A-8417-07FB4934BED6}" type="presParOf" srcId="{7DF1013E-D035-F947-8AE7-E079BCC4BE4A}" destId="{DF3238DA-B915-8241-8F13-E77F087ABA25}" srcOrd="0" destOrd="0" presId="urn:microsoft.com/office/officeart/2005/8/layout/pyramid4"/>
    <dgm:cxn modelId="{42FD7EA7-872E-1B4B-9811-20E334B427DB}" type="presParOf" srcId="{7DF1013E-D035-F947-8AE7-E079BCC4BE4A}" destId="{175A7ED0-8A04-1D4A-A02A-7E3735BD1871}" srcOrd="1" destOrd="0" presId="urn:microsoft.com/office/officeart/2005/8/layout/pyramid4"/>
    <dgm:cxn modelId="{4CDF5D56-C172-384D-8EA0-2C556BCF034F}" type="presParOf" srcId="{7DF1013E-D035-F947-8AE7-E079BCC4BE4A}" destId="{C810C4E6-E522-CE4A-8F04-99A3DDC2620C}" srcOrd="2" destOrd="0" presId="urn:microsoft.com/office/officeart/2005/8/layout/pyramid4"/>
    <dgm:cxn modelId="{62C019F8-3849-9B45-AA96-4DA645D08EEB}" type="presParOf" srcId="{7DF1013E-D035-F947-8AE7-E079BCC4BE4A}" destId="{AB6B3C93-CE49-E248-8B22-8A36AE5D1563}" srcOrd="3" destOrd="0" presId="urn:microsoft.com/office/officeart/2005/8/layout/pyramid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76E216-DAF8-3F40-8823-143584A321F8}">
      <dsp:nvSpPr>
        <dsp:cNvPr id="0" name=""/>
        <dsp:cNvSpPr/>
      </dsp:nvSpPr>
      <dsp:spPr>
        <a:xfrm>
          <a:off x="949325" y="966122"/>
          <a:ext cx="5695950" cy="3063087"/>
        </a:xfrm>
        <a:prstGeom prst="round2DiagRect">
          <a:avLst>
            <a:gd name="adj1" fmla="val 0"/>
            <a:gd name="adj2" fmla="val 16670"/>
          </a:avLst>
        </a:prstGeom>
        <a:gradFill rotWithShape="0">
          <a:gsLst>
            <a:gs pos="0">
              <a:schemeClr val="accent1">
                <a:hueOff val="0"/>
                <a:satOff val="0"/>
                <a:lumOff val="0"/>
                <a:alphaOff val="0"/>
                <a:tint val="54000"/>
                <a:alpha val="100000"/>
                <a:satMod val="105000"/>
                <a:lumMod val="110000"/>
              </a:schemeClr>
            </a:gs>
            <a:gs pos="100000">
              <a:schemeClr val="accent1">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3B36EE0-1EEB-3241-9D51-E3F95FB6D9B8}">
      <dsp:nvSpPr>
        <dsp:cNvPr id="0" name=""/>
        <dsp:cNvSpPr/>
      </dsp:nvSpPr>
      <dsp:spPr>
        <a:xfrm>
          <a:off x="3797300" y="1290995"/>
          <a:ext cx="759" cy="2413341"/>
        </a:xfrm>
        <a:prstGeom prst="line">
          <a:avLst/>
        </a:prstGeom>
        <a:gradFill rotWithShape="0">
          <a:gsLst>
            <a:gs pos="0">
              <a:schemeClr val="accent1">
                <a:hueOff val="0"/>
                <a:satOff val="0"/>
                <a:lumOff val="0"/>
                <a:alphaOff val="0"/>
                <a:tint val="54000"/>
                <a:alpha val="100000"/>
                <a:satMod val="105000"/>
                <a:lumMod val="110000"/>
              </a:schemeClr>
            </a:gs>
            <a:gs pos="100000">
              <a:schemeClr val="accent1">
                <a:hueOff val="0"/>
                <a:satOff val="0"/>
                <a:lumOff val="0"/>
                <a:alphaOff val="0"/>
                <a:tint val="78000"/>
                <a:alpha val="92000"/>
                <a:satMod val="109000"/>
                <a:lumMod val="100000"/>
              </a:schemeClr>
            </a:gs>
          </a:gsLst>
          <a:lin ang="5400000" scaled="0"/>
        </a:gradFill>
        <a:ln w="9525" cap="flat" cmpd="sng" algn="ctr">
          <a:solidFill>
            <a:schemeClr val="accent1">
              <a:tint val="50000"/>
              <a:hueOff val="0"/>
              <a:satOff val="0"/>
              <a:lumOff val="0"/>
              <a:alphaOff val="0"/>
            </a:schemeClr>
          </a:solidFill>
          <a:prstDash val="solid"/>
        </a:ln>
        <a:effectLst/>
      </dsp:spPr>
      <dsp:style>
        <a:lnRef idx="1">
          <a:scrgbClr r="0" g="0" b="0"/>
        </a:lnRef>
        <a:fillRef idx="2">
          <a:scrgbClr r="0" g="0" b="0"/>
        </a:fillRef>
        <a:effectRef idx="1">
          <a:scrgbClr r="0" g="0" b="0"/>
        </a:effectRef>
        <a:fontRef idx="minor"/>
      </dsp:style>
    </dsp:sp>
    <dsp:sp modelId="{53C455C0-A224-AE40-A433-68A7E3870A98}">
      <dsp:nvSpPr>
        <dsp:cNvPr id="0" name=""/>
        <dsp:cNvSpPr/>
      </dsp:nvSpPr>
      <dsp:spPr>
        <a:xfrm>
          <a:off x="1139190" y="1198174"/>
          <a:ext cx="2468245" cy="259898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Black </a:t>
          </a:r>
          <a:r>
            <a:rPr lang="en-US" sz="2300" i="1" kern="1200" dirty="0" smtClean="0"/>
            <a:t>n </a:t>
          </a:r>
          <a:r>
            <a:rPr lang="en-US" sz="2300" i="0" kern="1200" dirty="0" smtClean="0"/>
            <a:t>= 58</a:t>
          </a:r>
          <a:endParaRPr lang="en-US" sz="2300" kern="1200" dirty="0" smtClean="0"/>
        </a:p>
        <a:p>
          <a:pPr lvl="0" algn="l" defTabSz="1022350">
            <a:lnSpc>
              <a:spcPct val="90000"/>
            </a:lnSpc>
            <a:spcBef>
              <a:spcPct val="0"/>
            </a:spcBef>
            <a:spcAft>
              <a:spcPct val="35000"/>
            </a:spcAft>
          </a:pPr>
          <a:r>
            <a:rPr lang="en-US" sz="2300" kern="1200" dirty="0" smtClean="0"/>
            <a:t>White </a:t>
          </a:r>
          <a:r>
            <a:rPr lang="en-US" sz="2300" i="1" kern="1200" dirty="0" smtClean="0"/>
            <a:t>n </a:t>
          </a:r>
          <a:r>
            <a:rPr lang="en-US" sz="2300" i="0" kern="1200" dirty="0" smtClean="0"/>
            <a:t>= 21</a:t>
          </a:r>
          <a:endParaRPr lang="en-US" sz="2300" kern="1200" dirty="0" smtClean="0"/>
        </a:p>
        <a:p>
          <a:pPr lvl="0" algn="l" defTabSz="1022350">
            <a:lnSpc>
              <a:spcPct val="90000"/>
            </a:lnSpc>
            <a:spcBef>
              <a:spcPct val="0"/>
            </a:spcBef>
            <a:spcAft>
              <a:spcPct val="35000"/>
            </a:spcAft>
          </a:pPr>
          <a:r>
            <a:rPr lang="en-US" sz="2300" kern="1200" dirty="0" smtClean="0"/>
            <a:t>Decline </a:t>
          </a:r>
          <a:r>
            <a:rPr lang="en-US" sz="2300" i="1" kern="1200" dirty="0" smtClean="0"/>
            <a:t>n </a:t>
          </a:r>
          <a:r>
            <a:rPr lang="en-US" sz="2300" i="0" kern="1200" dirty="0" smtClean="0"/>
            <a:t>= 5</a:t>
          </a:r>
          <a:endParaRPr lang="en-US" sz="2300" kern="1200" dirty="0" smtClean="0"/>
        </a:p>
        <a:p>
          <a:pPr lvl="0" algn="l" defTabSz="1022350">
            <a:lnSpc>
              <a:spcPct val="90000"/>
            </a:lnSpc>
            <a:spcBef>
              <a:spcPct val="0"/>
            </a:spcBef>
            <a:spcAft>
              <a:spcPct val="35000"/>
            </a:spcAft>
          </a:pPr>
          <a:r>
            <a:rPr lang="en-US" sz="2300" kern="1200" dirty="0" smtClean="0"/>
            <a:t>Other </a:t>
          </a:r>
          <a:r>
            <a:rPr lang="en-US" sz="2300" i="1" kern="1200" dirty="0" smtClean="0"/>
            <a:t>n </a:t>
          </a:r>
          <a:r>
            <a:rPr lang="en-US" sz="2300" i="0" kern="1200" dirty="0" smtClean="0"/>
            <a:t>= 3</a:t>
          </a:r>
          <a:endParaRPr lang="en-US" sz="2300" kern="1200" dirty="0" smtClean="0"/>
        </a:p>
        <a:p>
          <a:pPr lvl="0" algn="l" defTabSz="1022350">
            <a:lnSpc>
              <a:spcPct val="90000"/>
            </a:lnSpc>
            <a:spcBef>
              <a:spcPct val="0"/>
            </a:spcBef>
            <a:spcAft>
              <a:spcPct val="35000"/>
            </a:spcAft>
          </a:pPr>
          <a:r>
            <a:rPr lang="en-US" sz="2300" kern="1200" dirty="0" smtClean="0"/>
            <a:t>Total </a:t>
          </a:r>
          <a:r>
            <a:rPr lang="en-US" sz="2300" i="1" kern="1200" dirty="0" smtClean="0"/>
            <a:t>n</a:t>
          </a:r>
          <a:r>
            <a:rPr lang="en-US" sz="2300" i="0" kern="1200" dirty="0" smtClean="0"/>
            <a:t> = 87</a:t>
          </a:r>
          <a:endParaRPr lang="en-US" sz="2300" kern="1200" dirty="0"/>
        </a:p>
      </dsp:txBody>
      <dsp:txXfrm>
        <a:off x="1139190" y="1198174"/>
        <a:ext cx="2468245" cy="2598983"/>
      </dsp:txXfrm>
    </dsp:sp>
    <dsp:sp modelId="{40DF48E5-0A6C-8945-8FCD-BA2B5E74B344}">
      <dsp:nvSpPr>
        <dsp:cNvPr id="0" name=""/>
        <dsp:cNvSpPr/>
      </dsp:nvSpPr>
      <dsp:spPr>
        <a:xfrm>
          <a:off x="3856631" y="1198174"/>
          <a:ext cx="2729311" cy="259898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20 </a:t>
          </a:r>
          <a:r>
            <a:rPr lang="mr-IN" sz="2300" kern="1200" dirty="0" smtClean="0"/>
            <a:t>–</a:t>
          </a:r>
          <a:r>
            <a:rPr lang="en-US" sz="2300" kern="1200" dirty="0" smtClean="0"/>
            <a:t> 29 </a:t>
          </a:r>
          <a:r>
            <a:rPr lang="en-US" sz="2300" i="1" kern="1200" dirty="0" smtClean="0"/>
            <a:t>n </a:t>
          </a:r>
          <a:r>
            <a:rPr lang="en-US" sz="2300" i="0" kern="1200" dirty="0" smtClean="0"/>
            <a:t>= 6</a:t>
          </a:r>
          <a:endParaRPr lang="en-US" sz="2300" kern="1200" dirty="0" smtClean="0"/>
        </a:p>
        <a:p>
          <a:pPr lvl="0" algn="l" defTabSz="1022350">
            <a:lnSpc>
              <a:spcPct val="90000"/>
            </a:lnSpc>
            <a:spcBef>
              <a:spcPct val="0"/>
            </a:spcBef>
            <a:spcAft>
              <a:spcPct val="35000"/>
            </a:spcAft>
          </a:pPr>
          <a:r>
            <a:rPr lang="en-US" sz="2300" kern="1200" dirty="0" smtClean="0"/>
            <a:t>30 </a:t>
          </a:r>
          <a:r>
            <a:rPr lang="mr-IN" sz="2300" kern="1200" dirty="0" smtClean="0"/>
            <a:t>–</a:t>
          </a:r>
          <a:r>
            <a:rPr lang="en-US" sz="2300" kern="1200" dirty="0" smtClean="0"/>
            <a:t> 39 </a:t>
          </a:r>
          <a:r>
            <a:rPr lang="en-US" sz="2300" i="1" kern="1200" dirty="0" smtClean="0"/>
            <a:t>n </a:t>
          </a:r>
          <a:r>
            <a:rPr lang="en-US" sz="2300" i="0" kern="1200" dirty="0" smtClean="0"/>
            <a:t>= 15</a:t>
          </a:r>
          <a:endParaRPr lang="en-US" sz="2300" kern="1200" dirty="0" smtClean="0"/>
        </a:p>
        <a:p>
          <a:pPr lvl="0" algn="l" defTabSz="1022350">
            <a:lnSpc>
              <a:spcPct val="90000"/>
            </a:lnSpc>
            <a:spcBef>
              <a:spcPct val="0"/>
            </a:spcBef>
            <a:spcAft>
              <a:spcPct val="35000"/>
            </a:spcAft>
          </a:pPr>
          <a:r>
            <a:rPr lang="en-US" sz="2300" kern="1200" dirty="0" smtClean="0"/>
            <a:t>40 </a:t>
          </a:r>
          <a:r>
            <a:rPr lang="mr-IN" sz="2300" kern="1200" dirty="0" smtClean="0"/>
            <a:t>–</a:t>
          </a:r>
          <a:r>
            <a:rPr lang="en-US" sz="2300" kern="1200" dirty="0" smtClean="0"/>
            <a:t> 49 </a:t>
          </a:r>
          <a:r>
            <a:rPr lang="en-US" sz="2300" i="1" kern="1200" dirty="0" smtClean="0"/>
            <a:t>n </a:t>
          </a:r>
          <a:r>
            <a:rPr lang="en-US" sz="2300" i="0" kern="1200" dirty="0" smtClean="0"/>
            <a:t>= 13</a:t>
          </a:r>
          <a:endParaRPr lang="en-US" sz="2300" kern="1200" dirty="0" smtClean="0"/>
        </a:p>
        <a:p>
          <a:pPr lvl="0" algn="l" defTabSz="1022350">
            <a:lnSpc>
              <a:spcPct val="90000"/>
            </a:lnSpc>
            <a:spcBef>
              <a:spcPct val="0"/>
            </a:spcBef>
            <a:spcAft>
              <a:spcPct val="35000"/>
            </a:spcAft>
          </a:pPr>
          <a:r>
            <a:rPr lang="en-US" sz="2300" kern="1200" dirty="0" smtClean="0"/>
            <a:t>50 </a:t>
          </a:r>
          <a:r>
            <a:rPr lang="mr-IN" sz="2300" kern="1200" dirty="0" smtClean="0"/>
            <a:t>–</a:t>
          </a:r>
          <a:r>
            <a:rPr lang="en-US" sz="2300" kern="1200" dirty="0" smtClean="0"/>
            <a:t> 50 </a:t>
          </a:r>
          <a:r>
            <a:rPr lang="en-US" sz="2300" i="1" kern="1200" dirty="0" smtClean="0"/>
            <a:t>n </a:t>
          </a:r>
          <a:r>
            <a:rPr lang="en-US" sz="2300" i="0" kern="1200" dirty="0" smtClean="0"/>
            <a:t>= 20</a:t>
          </a:r>
          <a:endParaRPr lang="en-US" sz="2300" kern="1200" dirty="0" smtClean="0"/>
        </a:p>
        <a:p>
          <a:pPr lvl="0" algn="l" defTabSz="1022350">
            <a:lnSpc>
              <a:spcPct val="90000"/>
            </a:lnSpc>
            <a:spcBef>
              <a:spcPct val="0"/>
            </a:spcBef>
            <a:spcAft>
              <a:spcPct val="35000"/>
            </a:spcAft>
          </a:pPr>
          <a:r>
            <a:rPr lang="en-US" sz="2300" kern="1200" dirty="0" smtClean="0"/>
            <a:t>60 and above </a:t>
          </a:r>
          <a:r>
            <a:rPr lang="en-US" sz="2300" i="1" kern="1200" dirty="0" smtClean="0"/>
            <a:t>n </a:t>
          </a:r>
          <a:r>
            <a:rPr lang="en-US" sz="2300" i="0" kern="1200" dirty="0" smtClean="0"/>
            <a:t>= 32</a:t>
          </a:r>
          <a:endParaRPr lang="en-US" sz="2300" kern="1200" dirty="0" smtClean="0"/>
        </a:p>
        <a:p>
          <a:pPr lvl="0" algn="l" defTabSz="1022350">
            <a:lnSpc>
              <a:spcPct val="90000"/>
            </a:lnSpc>
            <a:spcBef>
              <a:spcPct val="0"/>
            </a:spcBef>
            <a:spcAft>
              <a:spcPct val="35000"/>
            </a:spcAft>
          </a:pPr>
          <a:r>
            <a:rPr lang="en-US" sz="2300" kern="1200" dirty="0" smtClean="0"/>
            <a:t>Total </a:t>
          </a:r>
          <a:r>
            <a:rPr lang="en-US" sz="2300" i="1" kern="1200" dirty="0" smtClean="0"/>
            <a:t>n </a:t>
          </a:r>
          <a:r>
            <a:rPr lang="en-US" sz="2300" i="0" kern="1200" dirty="0" smtClean="0"/>
            <a:t>=  86*</a:t>
          </a:r>
          <a:endParaRPr lang="en-US" sz="2300" kern="1200" dirty="0"/>
        </a:p>
      </dsp:txBody>
      <dsp:txXfrm>
        <a:off x="3856631" y="1198174"/>
        <a:ext cx="2729311" cy="2598983"/>
      </dsp:txXfrm>
    </dsp:sp>
    <dsp:sp modelId="{E943F59E-F992-264E-82AE-E37367052340}">
      <dsp:nvSpPr>
        <dsp:cNvPr id="0" name=""/>
        <dsp:cNvSpPr/>
      </dsp:nvSpPr>
      <dsp:spPr>
        <a:xfrm rot="16200000">
          <a:off x="-1196112" y="1373258"/>
          <a:ext cx="3341549" cy="949325"/>
        </a:xfrm>
        <a:prstGeom prst="rightArrow">
          <a:avLst>
            <a:gd name="adj1" fmla="val 49830"/>
            <a:gd name="adj2" fmla="val 60660"/>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txBody>
        <a:bodyPr spcFirstLastPara="0" vert="horz" wrap="square" lIns="83820" tIns="83820" rIns="83820" bIns="83820" numCol="1" spcCol="1270" anchor="ctr" anchorCtr="0">
          <a:noAutofit/>
        </a:bodyPr>
        <a:lstStyle/>
        <a:p>
          <a:pPr lvl="0" algn="r" defTabSz="977900">
            <a:lnSpc>
              <a:spcPct val="90000"/>
            </a:lnSpc>
            <a:spcBef>
              <a:spcPct val="0"/>
            </a:spcBef>
            <a:spcAft>
              <a:spcPct val="35000"/>
            </a:spcAft>
          </a:pPr>
          <a:r>
            <a:rPr lang="en-US" sz="2200" kern="1200" dirty="0" smtClean="0"/>
            <a:t>Race</a:t>
          </a:r>
          <a:endParaRPr lang="en-US" sz="2200" kern="1200" dirty="0"/>
        </a:p>
      </dsp:txBody>
      <dsp:txXfrm>
        <a:off x="-1052637" y="1754872"/>
        <a:ext cx="3054598" cy="473049"/>
      </dsp:txXfrm>
    </dsp:sp>
    <dsp:sp modelId="{1140404E-C9D2-A54E-B23C-8B0A4F465CB1}">
      <dsp:nvSpPr>
        <dsp:cNvPr id="0" name=""/>
        <dsp:cNvSpPr/>
      </dsp:nvSpPr>
      <dsp:spPr>
        <a:xfrm rot="5400000">
          <a:off x="5449162" y="2672749"/>
          <a:ext cx="3341549" cy="949325"/>
        </a:xfrm>
        <a:prstGeom prst="rightArrow">
          <a:avLst>
            <a:gd name="adj1" fmla="val 49830"/>
            <a:gd name="adj2" fmla="val 60660"/>
          </a:avLst>
        </a:prstGeom>
        <a:solidFill>
          <a:schemeClr val="accent1">
            <a:tint val="5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txBody>
        <a:bodyPr spcFirstLastPara="0" vert="horz" wrap="square" lIns="83820" tIns="83820" rIns="83820" bIns="83820" numCol="1" spcCol="1270" anchor="ctr" anchorCtr="0">
          <a:noAutofit/>
        </a:bodyPr>
        <a:lstStyle/>
        <a:p>
          <a:pPr lvl="0" algn="r" defTabSz="977900">
            <a:lnSpc>
              <a:spcPct val="90000"/>
            </a:lnSpc>
            <a:spcBef>
              <a:spcPct val="0"/>
            </a:spcBef>
            <a:spcAft>
              <a:spcPct val="35000"/>
            </a:spcAft>
          </a:pPr>
          <a:r>
            <a:rPr lang="en-US" sz="2200" kern="1200" dirty="0" smtClean="0"/>
            <a:t>Age</a:t>
          </a:r>
          <a:endParaRPr lang="en-US" sz="2200" kern="1200" dirty="0"/>
        </a:p>
      </dsp:txBody>
      <dsp:txXfrm>
        <a:off x="5592638" y="2767412"/>
        <a:ext cx="3054598" cy="4730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3238DA-B915-8241-8F13-E77F087ABA25}">
      <dsp:nvSpPr>
        <dsp:cNvPr id="0" name=""/>
        <dsp:cNvSpPr/>
      </dsp:nvSpPr>
      <dsp:spPr>
        <a:xfrm>
          <a:off x="1876538" y="-22220"/>
          <a:ext cx="3432061" cy="2095288"/>
        </a:xfrm>
        <a:prstGeom prst="triangle">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Transformational</a:t>
          </a:r>
          <a:r>
            <a:rPr lang="en-US" sz="1800" kern="1200" dirty="0" smtClean="0"/>
            <a:t> </a:t>
          </a:r>
        </a:p>
        <a:p>
          <a:pPr lvl="0" algn="ctr" defTabSz="755650">
            <a:lnSpc>
              <a:spcPct val="90000"/>
            </a:lnSpc>
            <a:spcBef>
              <a:spcPct val="0"/>
            </a:spcBef>
            <a:spcAft>
              <a:spcPct val="35000"/>
            </a:spcAft>
          </a:pPr>
          <a:r>
            <a:rPr lang="en-US" sz="1800" kern="1200" dirty="0" smtClean="0"/>
            <a:t>10 Traits</a:t>
          </a:r>
          <a:endParaRPr lang="en-US" sz="1800" kern="1200" dirty="0"/>
        </a:p>
      </dsp:txBody>
      <dsp:txXfrm>
        <a:off x="2734553" y="1025424"/>
        <a:ext cx="1716031" cy="1047644"/>
      </dsp:txXfrm>
    </dsp:sp>
    <dsp:sp modelId="{175A7ED0-8A04-1D4A-A02A-7E3735BD1871}">
      <dsp:nvSpPr>
        <dsp:cNvPr id="0" name=""/>
        <dsp:cNvSpPr/>
      </dsp:nvSpPr>
      <dsp:spPr>
        <a:xfrm>
          <a:off x="0" y="2025452"/>
          <a:ext cx="3784803" cy="2165124"/>
        </a:xfrm>
        <a:prstGeom prst="triangle">
          <a:avLst/>
        </a:prstGeom>
        <a:gradFill rotWithShape="0">
          <a:gsLst>
            <a:gs pos="0">
              <a:schemeClr val="accent1">
                <a:hueOff val="0"/>
                <a:satOff val="0"/>
                <a:lumOff val="0"/>
                <a:alphaOff val="0"/>
                <a:tint val="98000"/>
                <a:satMod val="110000"/>
                <a:lumMod val="104000"/>
              </a:schemeClr>
            </a:gs>
            <a:gs pos="69000">
              <a:schemeClr val="accent1">
                <a:hueOff val="0"/>
                <a:satOff val="0"/>
                <a:lumOff val="0"/>
                <a:alphaOff val="0"/>
                <a:shade val="88000"/>
                <a:satMod val="130000"/>
                <a:lumMod val="92000"/>
              </a:schemeClr>
            </a:gs>
            <a:gs pos="100000">
              <a:schemeClr val="accent1">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Business/Social Values</a:t>
          </a:r>
        </a:p>
        <a:p>
          <a:pPr lvl="0" algn="ctr" defTabSz="755650">
            <a:lnSpc>
              <a:spcPct val="90000"/>
            </a:lnSpc>
            <a:spcBef>
              <a:spcPct val="0"/>
            </a:spcBef>
            <a:spcAft>
              <a:spcPct val="35000"/>
            </a:spcAft>
          </a:pPr>
          <a:r>
            <a:rPr lang="en-US" sz="1700" kern="1200" dirty="0" smtClean="0"/>
            <a:t>19 Traits</a:t>
          </a:r>
          <a:endParaRPr lang="en-US" sz="1700" kern="1200" dirty="0"/>
        </a:p>
      </dsp:txBody>
      <dsp:txXfrm>
        <a:off x="946201" y="3108014"/>
        <a:ext cx="1892401" cy="1082562"/>
      </dsp:txXfrm>
    </dsp:sp>
    <dsp:sp modelId="{C810C4E6-E522-CE4A-8F04-99A3DDC2620C}">
      <dsp:nvSpPr>
        <dsp:cNvPr id="0" name=""/>
        <dsp:cNvSpPr/>
      </dsp:nvSpPr>
      <dsp:spPr>
        <a:xfrm rot="10800000">
          <a:off x="1892295" y="2073067"/>
          <a:ext cx="3400548" cy="2095288"/>
        </a:xfrm>
        <a:prstGeom prst="triangle">
          <a:avLst/>
        </a:prstGeom>
        <a:solidFill>
          <a:schemeClr val="tx1">
            <a:lumMod val="75000"/>
            <a:lumOff val="2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Emergent</a:t>
          </a:r>
        </a:p>
        <a:p>
          <a:pPr lvl="0" algn="ctr" defTabSz="800100">
            <a:lnSpc>
              <a:spcPct val="90000"/>
            </a:lnSpc>
            <a:spcBef>
              <a:spcPct val="0"/>
            </a:spcBef>
            <a:spcAft>
              <a:spcPct val="35000"/>
            </a:spcAft>
          </a:pPr>
          <a:r>
            <a:rPr lang="en-US" sz="1800" kern="1200" dirty="0" smtClean="0"/>
            <a:t>Themes</a:t>
          </a:r>
          <a:endParaRPr lang="en-US" sz="1800" kern="1200" dirty="0"/>
        </a:p>
      </dsp:txBody>
      <dsp:txXfrm rot="10800000">
        <a:off x="2742432" y="2073067"/>
        <a:ext cx="1700274" cy="1047644"/>
      </dsp:txXfrm>
    </dsp:sp>
    <dsp:sp modelId="{AB6B3C93-CE49-E248-8B22-8A36AE5D1563}">
      <dsp:nvSpPr>
        <dsp:cNvPr id="0" name=""/>
        <dsp:cNvSpPr/>
      </dsp:nvSpPr>
      <dsp:spPr>
        <a:xfrm>
          <a:off x="3549668" y="2003231"/>
          <a:ext cx="3460725" cy="2184170"/>
        </a:xfrm>
        <a:prstGeom prst="triangle">
          <a:avLst/>
        </a:prstGeom>
        <a:solidFill>
          <a:schemeClr val="accent5">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Self-Regarding</a:t>
          </a:r>
        </a:p>
        <a:p>
          <a:pPr lvl="0" algn="ctr" defTabSz="755650">
            <a:lnSpc>
              <a:spcPct val="90000"/>
            </a:lnSpc>
            <a:spcBef>
              <a:spcPct val="0"/>
            </a:spcBef>
            <a:spcAft>
              <a:spcPct val="35000"/>
            </a:spcAft>
          </a:pPr>
          <a:r>
            <a:rPr lang="en-US" sz="1700" kern="1200" dirty="0" smtClean="0"/>
            <a:t>8 Traits</a:t>
          </a:r>
          <a:endParaRPr lang="en-US" sz="1700" kern="1200" dirty="0"/>
        </a:p>
      </dsp:txBody>
      <dsp:txXfrm>
        <a:off x="4414849" y="3095316"/>
        <a:ext cx="1730363" cy="1092085"/>
      </dsp:txXfrm>
    </dsp:sp>
  </dsp:spTree>
</dsp:drawing>
</file>

<file path=ppt/diagrams/layout1.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547D-1406-4A6F-8F93-E441204CE6E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6667F8A-B889-49B3-AC77-5DDF11A08A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dirty="0" smtClean="0"/>
              <a:t>Shipley      #10 </a:t>
            </a:r>
            <a:endParaRPr lang="en-US" dirty="0"/>
          </a:p>
        </p:txBody>
      </p:sp>
      <p:sp>
        <p:nvSpPr>
          <p:cNvPr id="5" name="Slide Number Placeholder 4">
            <a:extLst>
              <a:ext uri="{FF2B5EF4-FFF2-40B4-BE49-F238E27FC236}">
                <a16:creationId xmlns:a16="http://schemas.microsoft.com/office/drawing/2014/main" id="{1074AB9F-6726-4FB1-8769-82E23336CEBC}"/>
              </a:ext>
            </a:extLst>
          </p:cNvPr>
          <p:cNvSpPr>
            <a:spLocks noGrp="1"/>
          </p:cNvSpPr>
          <p:nvPr>
            <p:ph type="sldNum" sz="quarter" idx="3"/>
          </p:nvPr>
        </p:nvSpPr>
        <p:spPr>
          <a:xfrm>
            <a:off x="912813" y="8683626"/>
            <a:ext cx="2971800" cy="458787"/>
          </a:xfrm>
          <a:prstGeom prst="rect">
            <a:avLst/>
          </a:prstGeom>
        </p:spPr>
        <p:txBody>
          <a:bodyPr vert="horz" lIns="91440" tIns="45720" rIns="91440" bIns="45720" rtlCol="0" anchor="b"/>
          <a:lstStyle>
            <a:lvl1pPr algn="r">
              <a:defRPr sz="1200"/>
            </a:lvl1pPr>
          </a:lstStyle>
          <a:p>
            <a:fld id="{AD529299-61FF-4B93-ADA6-2FD5975D62F6}" type="slidenum">
              <a:rPr lang="en-US" smtClean="0"/>
              <a:t>‹#›</a:t>
            </a:fld>
            <a:endParaRPr lang="en-US"/>
          </a:p>
        </p:txBody>
      </p:sp>
    </p:spTree>
    <p:extLst>
      <p:ext uri="{BB962C8B-B14F-4D97-AF65-F5344CB8AC3E}">
        <p14:creationId xmlns:p14="http://schemas.microsoft.com/office/powerpoint/2010/main" val="141627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0EB223-FFC0-462A-A3B8-EAA7CE0F8CBD}" type="datetimeFigureOut">
              <a:rPr lang="en-US" smtClean="0"/>
              <a:t>4/2/2020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49E9A-41F7-4779-A581-48A7C374A227}" type="slidenum">
              <a:rPr lang="en-US" smtClean="0"/>
              <a:t>‹#›</a:t>
            </a:fld>
            <a:endParaRPr lang="en-US" dirty="0"/>
          </a:p>
        </p:txBody>
      </p:sp>
    </p:spTree>
    <p:extLst>
      <p:ext uri="{BB962C8B-B14F-4D97-AF65-F5344CB8AC3E}">
        <p14:creationId xmlns:p14="http://schemas.microsoft.com/office/powerpoint/2010/main" val="1155518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panose="020B0502040204020203" pitchFamily="34" charset="0"/>
                <a:cs typeface="Segoe UI" panose="020B0502040204020203" pitchFamily="34" charset="0"/>
              </a:rPr>
              <a:t>When conducting research, it is easy to go to one source: Wikipedia.  However, you need to include a variety of sources in your research. Consider the following sources: </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Who can I interview to get more information on the topic?</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Is the topic current and will it be relevant to my audience?</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What articles, blogs, and magazines may have something related to my topic?</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Is there a YouTube video on the topic? If so, what is it about?</a:t>
            </a:r>
          </a:p>
          <a:p>
            <a:pPr marL="171450" indent="-171450">
              <a:buFont typeface="Arial" panose="020B0604020202020204" pitchFamily="34" charset="0"/>
              <a:buChar char="•"/>
            </a:pPr>
            <a:r>
              <a:rPr lang="en-US" dirty="0">
                <a:latin typeface="Segoe UI" panose="020B0502040204020203" pitchFamily="34" charset="0"/>
                <a:cs typeface="Segoe UI" panose="020B0502040204020203" pitchFamily="34" charset="0"/>
              </a:rPr>
              <a:t>What images can I find related to the topic?</a:t>
            </a:r>
          </a:p>
        </p:txBody>
      </p:sp>
      <p:sp>
        <p:nvSpPr>
          <p:cNvPr id="4" name="Slide Number Placeholder 3"/>
          <p:cNvSpPr>
            <a:spLocks noGrp="1"/>
          </p:cNvSpPr>
          <p:nvPr>
            <p:ph type="sldNum" sz="quarter" idx="10"/>
          </p:nvPr>
        </p:nvSpPr>
        <p:spPr/>
        <p:txBody>
          <a:bodyPr/>
          <a:lstStyle/>
          <a:p>
            <a:fld id="{BC849E9A-41F7-4779-A581-48A7C374A227}" type="slidenum">
              <a:rPr lang="en-US" smtClean="0"/>
              <a:t>2</a:t>
            </a:fld>
            <a:endParaRPr lang="en-US" dirty="0"/>
          </a:p>
        </p:txBody>
      </p:sp>
    </p:spTree>
    <p:extLst>
      <p:ext uri="{BB962C8B-B14F-4D97-AF65-F5344CB8AC3E}">
        <p14:creationId xmlns:p14="http://schemas.microsoft.com/office/powerpoint/2010/main" val="2295961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11</a:t>
            </a:fld>
            <a:endParaRPr lang="en-US" dirty="0"/>
          </a:p>
        </p:txBody>
      </p:sp>
    </p:spTree>
    <p:extLst>
      <p:ext uri="{BB962C8B-B14F-4D97-AF65-F5344CB8AC3E}">
        <p14:creationId xmlns:p14="http://schemas.microsoft.com/office/powerpoint/2010/main" val="18691378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12</a:t>
            </a:fld>
            <a:endParaRPr lang="en-US" dirty="0"/>
          </a:p>
        </p:txBody>
      </p:sp>
    </p:spTree>
    <p:extLst>
      <p:ext uri="{BB962C8B-B14F-4D97-AF65-F5344CB8AC3E}">
        <p14:creationId xmlns:p14="http://schemas.microsoft.com/office/powerpoint/2010/main" val="633617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13</a:t>
            </a:fld>
            <a:endParaRPr lang="en-US" dirty="0"/>
          </a:p>
        </p:txBody>
      </p:sp>
    </p:spTree>
    <p:extLst>
      <p:ext uri="{BB962C8B-B14F-4D97-AF65-F5344CB8AC3E}">
        <p14:creationId xmlns:p14="http://schemas.microsoft.com/office/powerpoint/2010/main" val="2083346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14</a:t>
            </a:fld>
            <a:endParaRPr lang="en-US" dirty="0"/>
          </a:p>
        </p:txBody>
      </p:sp>
    </p:spTree>
    <p:extLst>
      <p:ext uri="{BB962C8B-B14F-4D97-AF65-F5344CB8AC3E}">
        <p14:creationId xmlns:p14="http://schemas.microsoft.com/office/powerpoint/2010/main" val="1597256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15</a:t>
            </a:fld>
            <a:endParaRPr lang="en-US" dirty="0"/>
          </a:p>
        </p:txBody>
      </p:sp>
    </p:spTree>
    <p:extLst>
      <p:ext uri="{BB962C8B-B14F-4D97-AF65-F5344CB8AC3E}">
        <p14:creationId xmlns:p14="http://schemas.microsoft.com/office/powerpoint/2010/main" val="16182057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16</a:t>
            </a:fld>
            <a:endParaRPr lang="en-US" dirty="0"/>
          </a:p>
        </p:txBody>
      </p:sp>
    </p:spTree>
    <p:extLst>
      <p:ext uri="{BB962C8B-B14F-4D97-AF65-F5344CB8AC3E}">
        <p14:creationId xmlns:p14="http://schemas.microsoft.com/office/powerpoint/2010/main" val="199146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17</a:t>
            </a:fld>
            <a:endParaRPr lang="en-US" dirty="0"/>
          </a:p>
        </p:txBody>
      </p:sp>
    </p:spTree>
    <p:extLst>
      <p:ext uri="{BB962C8B-B14F-4D97-AF65-F5344CB8AC3E}">
        <p14:creationId xmlns:p14="http://schemas.microsoft.com/office/powerpoint/2010/main" val="7409460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18</a:t>
            </a:fld>
            <a:endParaRPr lang="en-US" dirty="0"/>
          </a:p>
        </p:txBody>
      </p:sp>
    </p:spTree>
    <p:extLst>
      <p:ext uri="{BB962C8B-B14F-4D97-AF65-F5344CB8AC3E}">
        <p14:creationId xmlns:p14="http://schemas.microsoft.com/office/powerpoint/2010/main" val="319738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19</a:t>
            </a:fld>
            <a:endParaRPr lang="en-US" dirty="0"/>
          </a:p>
        </p:txBody>
      </p:sp>
    </p:spTree>
    <p:extLst>
      <p:ext uri="{BB962C8B-B14F-4D97-AF65-F5344CB8AC3E}">
        <p14:creationId xmlns:p14="http://schemas.microsoft.com/office/powerpoint/2010/main" val="494571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20</a:t>
            </a:fld>
            <a:endParaRPr lang="en-US" dirty="0"/>
          </a:p>
        </p:txBody>
      </p:sp>
    </p:spTree>
    <p:extLst>
      <p:ext uri="{BB962C8B-B14F-4D97-AF65-F5344CB8AC3E}">
        <p14:creationId xmlns:p14="http://schemas.microsoft.com/office/powerpoint/2010/main" val="2029881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panose="020B0502040204020203" pitchFamily="34" charset="0"/>
                <a:cs typeface="Segoe UI" panose="020B0502040204020203" pitchFamily="34" charset="0"/>
              </a:rPr>
              <a:t>After you’ve done your research, it’s time to put your presentation together.  The first step in the process is to introduce the topic.  This is a great time to connect your topic to something that your audience can relate.  In other words, why should they listen to all the information you will be sharing in your research presentation?  What is in it for them?  You may also want to include a graphic or image to grab their attention.</a:t>
            </a:r>
          </a:p>
          <a:p>
            <a:endParaRPr lang="en-US"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Feel free to duplicate this slide by right-clicking on this slide in the slides pane to the left and select </a:t>
            </a:r>
            <a:r>
              <a:rPr lang="en-US" b="1" dirty="0">
                <a:latin typeface="Segoe UI" panose="020B0502040204020203" pitchFamily="34" charset="0"/>
                <a:cs typeface="Segoe UI" panose="020B0502040204020203" pitchFamily="34" charset="0"/>
              </a:rPr>
              <a:t>Duplicate Slide</a:t>
            </a:r>
            <a:r>
              <a:rPr lang="en-US" dirty="0">
                <a:latin typeface="Segoe UI" panose="020B0502040204020203" pitchFamily="34" charset="0"/>
                <a:cs typeface="Segoe UI" panose="020B0502040204020203" pitchFamily="34" charset="0"/>
              </a:rPr>
              <a:t>.</a:t>
            </a:r>
          </a:p>
          <a:p>
            <a:endParaRPr lang="en-US"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The next step in your presentation is to state your claim or topic clearly.  Your teacher may even call this your thesis.  As you state your thesis, you may find that this layout is not the best layout for your claim or topic.  You can change the layout by clicking the drop-down menu next to the </a:t>
            </a:r>
            <a:r>
              <a:rPr lang="en-US" b="1" dirty="0">
                <a:latin typeface="Segoe UI" panose="020B0502040204020203" pitchFamily="34" charset="0"/>
                <a:cs typeface="Segoe UI" panose="020B0502040204020203" pitchFamily="34" charset="0"/>
              </a:rPr>
              <a:t>Layout</a:t>
            </a:r>
            <a:r>
              <a:rPr lang="en-US" dirty="0">
                <a:latin typeface="Segoe UI" panose="020B0502040204020203" pitchFamily="34" charset="0"/>
                <a:cs typeface="Segoe UI" panose="020B0502040204020203" pitchFamily="34" charset="0"/>
              </a:rPr>
              <a:t> in the </a:t>
            </a:r>
            <a:r>
              <a:rPr lang="en-US" b="1" dirty="0">
                <a:latin typeface="Segoe UI" panose="020B0502040204020203" pitchFamily="34" charset="0"/>
                <a:cs typeface="Segoe UI" panose="020B0502040204020203" pitchFamily="34" charset="0"/>
              </a:rPr>
              <a:t>Slides</a:t>
            </a:r>
            <a:r>
              <a:rPr lang="en-US" dirty="0">
                <a:latin typeface="Segoe UI" panose="020B0502040204020203" pitchFamily="34" charset="0"/>
                <a:cs typeface="Segoe UI" panose="020B0502040204020203" pitchFamily="34" charset="0"/>
              </a:rPr>
              <a:t> menu section.  You can choose </a:t>
            </a:r>
            <a:r>
              <a:rPr lang="en-US" b="1" dirty="0">
                <a:latin typeface="Segoe UI" panose="020B0502040204020203" pitchFamily="34" charset="0"/>
                <a:cs typeface="Segoe UI" panose="020B0502040204020203" pitchFamily="34" charset="0"/>
              </a:rPr>
              <a:t>Two Content</a:t>
            </a:r>
            <a:r>
              <a:rPr lang="en-US" dirty="0">
                <a:latin typeface="Segoe UI" panose="020B0502040204020203" pitchFamily="34" charset="0"/>
                <a:cs typeface="Segoe UI" panose="020B0502040204020203" pitchFamily="34" charset="0"/>
              </a:rPr>
              <a:t>, </a:t>
            </a:r>
            <a:r>
              <a:rPr lang="en-US" b="1" dirty="0">
                <a:latin typeface="Segoe UI" panose="020B0502040204020203" pitchFamily="34" charset="0"/>
                <a:cs typeface="Segoe UI" panose="020B0502040204020203" pitchFamily="34" charset="0"/>
              </a:rPr>
              <a:t>Comparison</a:t>
            </a:r>
            <a:r>
              <a:rPr lang="en-US" dirty="0">
                <a:latin typeface="Segoe UI" panose="020B0502040204020203" pitchFamily="34" charset="0"/>
                <a:cs typeface="Segoe UI" panose="020B0502040204020203" pitchFamily="34" charset="0"/>
              </a:rPr>
              <a:t>, or </a:t>
            </a:r>
            <a:r>
              <a:rPr lang="en-US" b="1" dirty="0">
                <a:latin typeface="Segoe UI" panose="020B0502040204020203" pitchFamily="34" charset="0"/>
                <a:cs typeface="Segoe UI" panose="020B0502040204020203" pitchFamily="34" charset="0"/>
              </a:rPr>
              <a:t>Picture with Caption</a:t>
            </a:r>
            <a:r>
              <a:rPr lang="en-US" dirty="0">
                <a:latin typeface="Segoe UI" panose="020B0502040204020203" pitchFamily="34" charset="0"/>
                <a:cs typeface="Segoe UI" panose="020B0502040204020203" pitchFamily="34" charset="0"/>
              </a:rPr>
              <a:t>.  </a:t>
            </a:r>
            <a:r>
              <a:rPr lang="en-US" i="1" dirty="0">
                <a:latin typeface="Segoe UI" panose="020B0502040204020203" pitchFamily="34" charset="0"/>
                <a:cs typeface="Segoe UI" panose="020B0502040204020203" pitchFamily="34" charset="0"/>
              </a:rPr>
              <a:t>Note: A different layout might change the look of the icons on this page.</a:t>
            </a:r>
          </a:p>
          <a:p>
            <a:endParaRPr lang="en-US" i="1" dirty="0">
              <a:latin typeface="Segoe UI" panose="020B0502040204020203" pitchFamily="34" charset="0"/>
              <a:cs typeface="Segoe UI" panose="020B0502040204020203" pitchFamily="34" charset="0"/>
            </a:endParaRPr>
          </a:p>
          <a:p>
            <a:r>
              <a:rPr lang="en-US" i="0" dirty="0">
                <a:latin typeface="Segoe UI" panose="020B0502040204020203" pitchFamily="34" charset="0"/>
                <a:cs typeface="Segoe UI" panose="020B0502040204020203" pitchFamily="34" charset="0"/>
              </a:rPr>
              <a:t>You will also want to state your facts.  You have done the research now share some of the interesting facts with your audience.  Facts do not have to be boring; you can communicate facts in a variety of ways by going to the Insert Tab.  In the Insert tab you can: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Insert </a:t>
            </a:r>
            <a:r>
              <a:rPr lang="en-US" b="1" i="0" dirty="0">
                <a:latin typeface="Segoe UI" panose="020B0502040204020203" pitchFamily="34" charset="0"/>
                <a:cs typeface="Segoe UI" panose="020B0502040204020203" pitchFamily="34" charset="0"/>
              </a:rPr>
              <a:t>pictures</a:t>
            </a:r>
            <a:r>
              <a:rPr lang="en-US" i="0" dirty="0">
                <a:latin typeface="Segoe UI" panose="020B0502040204020203" pitchFamily="34" charset="0"/>
                <a:cs typeface="Segoe UI" panose="020B0502040204020203" pitchFamily="34" charset="0"/>
              </a:rPr>
              <a:t> from your computer or </a:t>
            </a:r>
            <a:r>
              <a:rPr lang="en-US" b="1" i="0" dirty="0">
                <a:latin typeface="Segoe UI" panose="020B0502040204020203" pitchFamily="34" charset="0"/>
                <a:cs typeface="Segoe UI" panose="020B0502040204020203" pitchFamily="34" charset="0"/>
              </a:rPr>
              <a:t>online</a:t>
            </a:r>
            <a:r>
              <a:rPr lang="en-US" i="0" dirty="0">
                <a:latin typeface="Segoe UI" panose="020B0502040204020203" pitchFamily="34" charset="0"/>
                <a:cs typeface="Segoe UI" panose="020B0502040204020203" pitchFamily="34" charset="0"/>
              </a:rPr>
              <a:t>.</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Add a </a:t>
            </a:r>
            <a:r>
              <a:rPr lang="en-US" b="1" i="0" dirty="0">
                <a:latin typeface="Segoe UI" panose="020B0502040204020203" pitchFamily="34" charset="0"/>
                <a:cs typeface="Segoe UI" panose="020B0502040204020203" pitchFamily="34" charset="0"/>
              </a:rPr>
              <a:t>chart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Create some </a:t>
            </a:r>
            <a:r>
              <a:rPr lang="en-US" b="1" i="0" dirty="0">
                <a:latin typeface="Segoe UI" panose="020B0502040204020203" pitchFamily="34" charset="0"/>
                <a:cs typeface="Segoe UI" panose="020B0502040204020203" pitchFamily="34" charset="0"/>
              </a:rPr>
              <a:t>SmartArt</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Insert a variety of icons to help your facts come to life.  Note: You can change the color of the icons by selecting the icon and then click on the </a:t>
            </a:r>
            <a:r>
              <a:rPr lang="en-US" b="1" i="0" dirty="0">
                <a:latin typeface="Segoe UI" panose="020B0502040204020203" pitchFamily="34" charset="0"/>
                <a:cs typeface="Segoe UI" panose="020B0502040204020203" pitchFamily="34" charset="0"/>
              </a:rPr>
              <a:t>Format</a:t>
            </a:r>
            <a:r>
              <a:rPr lang="en-US" i="0" dirty="0">
                <a:latin typeface="Segoe UI" panose="020B0502040204020203" pitchFamily="34" charset="0"/>
                <a:cs typeface="Segoe UI" panose="020B0502040204020203" pitchFamily="34" charset="0"/>
              </a:rPr>
              <a:t> tab and then </a:t>
            </a:r>
            <a:r>
              <a:rPr lang="en-US" b="1" i="0" dirty="0">
                <a:latin typeface="Segoe UI" panose="020B0502040204020203" pitchFamily="34" charset="0"/>
                <a:cs typeface="Segoe UI" panose="020B0502040204020203" pitchFamily="34" charset="0"/>
              </a:rPr>
              <a:t>Graphics Fill</a:t>
            </a:r>
            <a:r>
              <a:rPr lang="en-US" i="0" dirty="0">
                <a:latin typeface="Segoe UI" panose="020B0502040204020203" pitchFamily="34" charset="0"/>
                <a:cs typeface="Segoe UI" panose="020B0502040204020203" pitchFamily="34" charset="0"/>
              </a:rPr>
              <a:t>.  From there, you will choose a color from the list or choose </a:t>
            </a:r>
            <a:r>
              <a:rPr lang="en-US" b="1" i="0" dirty="0">
                <a:latin typeface="Segoe UI" panose="020B0502040204020203" pitchFamily="34" charset="0"/>
                <a:cs typeface="Segoe UI" panose="020B0502040204020203" pitchFamily="34" charset="0"/>
              </a:rPr>
              <a:t>More Fill Colors </a:t>
            </a:r>
            <a:r>
              <a:rPr lang="en-US" i="0" dirty="0">
                <a:latin typeface="Segoe UI" panose="020B0502040204020203" pitchFamily="34" charset="0"/>
                <a:cs typeface="Segoe UI" panose="020B0502040204020203" pitchFamily="34" charset="0"/>
              </a:rPr>
              <a:t>to give you more options.</a:t>
            </a:r>
          </a:p>
          <a:p>
            <a:endParaRPr lang="en-US"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Since this research presentation is a result of your hard work and searching, you want to make sure you support the claims or points in your presentation with facts from your research findings.  Make sure you give the author proper credit for helping you share your ideas.  If one of your sources has a video that is relevant to your topic, you can add the video as added support.  Keep in mind the length of the video and the amount of time you have for your presentation.  For a 5 minute speech, the video should be no longer than 30 seconds.  </a:t>
            </a:r>
          </a:p>
          <a:p>
            <a:endParaRPr lang="en-US" dirty="0">
              <a:latin typeface="Segoe UI" panose="020B0502040204020203" pitchFamily="34" charset="0"/>
              <a:cs typeface="Segoe UI" panose="020B0502040204020203" pitchFamily="34" charset="0"/>
            </a:endParaRPr>
          </a:p>
          <a:p>
            <a:r>
              <a:rPr lang="en-US" b="1" i="1" dirty="0">
                <a:latin typeface="Segoe UI" panose="020B0502040204020203" pitchFamily="34" charset="0"/>
                <a:cs typeface="Segoe UI" panose="020B0502040204020203" pitchFamily="34" charset="0"/>
              </a:rPr>
              <a:t>Questions to consider: </a:t>
            </a:r>
          </a:p>
          <a:p>
            <a:pPr marL="228600" indent="-228600">
              <a:buAutoNum type="arabicPeriod"/>
            </a:pPr>
            <a:r>
              <a:rPr lang="en-US" dirty="0">
                <a:latin typeface="Segoe UI" panose="020B0502040204020203" pitchFamily="34" charset="0"/>
                <a:cs typeface="Segoe UI" panose="020B0502040204020203" pitchFamily="34" charset="0"/>
              </a:rPr>
              <a:t>How will you state the author of the source?</a:t>
            </a:r>
          </a:p>
          <a:p>
            <a:pPr marL="228600" indent="-228600">
              <a:buAutoNum type="arabicPeriod"/>
            </a:pPr>
            <a:r>
              <a:rPr lang="en-US" dirty="0">
                <a:latin typeface="Segoe UI" panose="020B0502040204020203" pitchFamily="34" charset="0"/>
                <a:cs typeface="Segoe UI" panose="020B0502040204020203" pitchFamily="34" charset="0"/>
              </a:rPr>
              <a:t>Will you need to cite the source on the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Segoe UI" panose="020B0502040204020203" pitchFamily="34" charset="0"/>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Segoe UI" panose="020B0502040204020203" pitchFamily="34" charset="0"/>
                <a:cs typeface="Segoe UI" panose="020B0502040204020203" pitchFamily="34" charset="0"/>
              </a:rPr>
              <a:t>What are some ways you can engage your audience so they feel like they are a part of the presentation?  Some ideas to consider is by taking a quick poll like: by a show of hands, how many of you think school uniforms are a way to cut down on bullying?  Another suggestion is to have them hold up a certain number of fingers to see if they agree or disagree.  Finally, you can share a story that the audience can relate to that makes them laugh.</a:t>
            </a:r>
          </a:p>
          <a:p>
            <a:endParaRPr lang="en-US" dirty="0">
              <a:latin typeface="Segoe UI" panose="020B0502040204020203" pitchFamily="34" charset="0"/>
              <a:cs typeface="Segoe UI" panose="020B0502040204020203" pitchFamily="34" charset="0"/>
            </a:endParaRPr>
          </a:p>
          <a:p>
            <a:r>
              <a:rPr lang="en-US" dirty="0">
                <a:latin typeface="Segoe UI" panose="020B0502040204020203" pitchFamily="34" charset="0"/>
                <a:cs typeface="Segoe UI" panose="020B0502040204020203" pitchFamily="34" charset="0"/>
              </a:rPr>
              <a:t>After all the applause, your audience may have some questions.  Be prepared to answer some of their questions by making a list of questions you think they might ask. You may also want to share the presentation with them by providing the link to your presentation, if they want more information.</a:t>
            </a:r>
          </a:p>
        </p:txBody>
      </p:sp>
      <p:sp>
        <p:nvSpPr>
          <p:cNvPr id="4" name="Slide Number Placeholder 3"/>
          <p:cNvSpPr>
            <a:spLocks noGrp="1"/>
          </p:cNvSpPr>
          <p:nvPr>
            <p:ph type="sldNum" sz="quarter" idx="10"/>
          </p:nvPr>
        </p:nvSpPr>
        <p:spPr/>
        <p:txBody>
          <a:bodyPr/>
          <a:lstStyle/>
          <a:p>
            <a:fld id="{BC849E9A-41F7-4779-A581-48A7C374A227}" type="slidenum">
              <a:rPr lang="en-US" smtClean="0"/>
              <a:t>3</a:t>
            </a:fld>
            <a:endParaRPr lang="en-US" dirty="0"/>
          </a:p>
        </p:txBody>
      </p:sp>
    </p:spTree>
    <p:extLst>
      <p:ext uri="{BB962C8B-B14F-4D97-AF65-F5344CB8AC3E}">
        <p14:creationId xmlns:p14="http://schemas.microsoft.com/office/powerpoint/2010/main" val="13358056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21</a:t>
            </a:fld>
            <a:endParaRPr lang="en-US" dirty="0"/>
          </a:p>
        </p:txBody>
      </p:sp>
    </p:spTree>
    <p:extLst>
      <p:ext uri="{BB962C8B-B14F-4D97-AF65-F5344CB8AC3E}">
        <p14:creationId xmlns:p14="http://schemas.microsoft.com/office/powerpoint/2010/main" val="1887942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4</a:t>
            </a:fld>
            <a:endParaRPr lang="en-US" dirty="0"/>
          </a:p>
        </p:txBody>
      </p:sp>
    </p:spTree>
    <p:extLst>
      <p:ext uri="{BB962C8B-B14F-4D97-AF65-F5344CB8AC3E}">
        <p14:creationId xmlns:p14="http://schemas.microsoft.com/office/powerpoint/2010/main" val="822395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5</a:t>
            </a:fld>
            <a:endParaRPr lang="en-US" dirty="0"/>
          </a:p>
        </p:txBody>
      </p:sp>
    </p:spTree>
    <p:extLst>
      <p:ext uri="{BB962C8B-B14F-4D97-AF65-F5344CB8AC3E}">
        <p14:creationId xmlns:p14="http://schemas.microsoft.com/office/powerpoint/2010/main" val="898123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6</a:t>
            </a:fld>
            <a:endParaRPr lang="en-US" dirty="0"/>
          </a:p>
        </p:txBody>
      </p:sp>
    </p:spTree>
    <p:extLst>
      <p:ext uri="{BB962C8B-B14F-4D97-AF65-F5344CB8AC3E}">
        <p14:creationId xmlns:p14="http://schemas.microsoft.com/office/powerpoint/2010/main" val="2038362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7</a:t>
            </a:fld>
            <a:endParaRPr lang="en-US" dirty="0"/>
          </a:p>
        </p:txBody>
      </p:sp>
    </p:spTree>
    <p:extLst>
      <p:ext uri="{BB962C8B-B14F-4D97-AF65-F5344CB8AC3E}">
        <p14:creationId xmlns:p14="http://schemas.microsoft.com/office/powerpoint/2010/main" val="226828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8</a:t>
            </a:fld>
            <a:endParaRPr lang="en-US" dirty="0"/>
          </a:p>
        </p:txBody>
      </p:sp>
    </p:spTree>
    <p:extLst>
      <p:ext uri="{BB962C8B-B14F-4D97-AF65-F5344CB8AC3E}">
        <p14:creationId xmlns:p14="http://schemas.microsoft.com/office/powerpoint/2010/main" val="1958037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9</a:t>
            </a:fld>
            <a:endParaRPr lang="en-US" dirty="0"/>
          </a:p>
        </p:txBody>
      </p:sp>
    </p:spTree>
    <p:extLst>
      <p:ext uri="{BB962C8B-B14F-4D97-AF65-F5344CB8AC3E}">
        <p14:creationId xmlns:p14="http://schemas.microsoft.com/office/powerpoint/2010/main" val="1698408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latin typeface="Segoe UI" panose="020B0502040204020203" pitchFamily="34" charset="0"/>
                <a:cs typeface="Segoe UI" panose="020B0502040204020203" pitchFamily="34" charset="0"/>
              </a:rPr>
              <a:t>Once you find your sources, you will want to evaluate your sources using the following questions: </a:t>
            </a:r>
          </a:p>
          <a:p>
            <a:endParaRPr lang="en-US" i="0" dirty="0">
              <a:latin typeface="Segoe UI" panose="020B0502040204020203" pitchFamily="34" charset="0"/>
              <a:cs typeface="Segoe UI" panose="020B0502040204020203" pitchFamily="34" charset="0"/>
            </a:endParaRPr>
          </a:p>
          <a:p>
            <a:r>
              <a:rPr lang="en-US" b="1" i="0" dirty="0">
                <a:latin typeface="Segoe UI" panose="020B0502040204020203" pitchFamily="34" charset="0"/>
                <a:cs typeface="Segoe UI" panose="020B0502040204020203" pitchFamily="34" charset="0"/>
              </a:rPr>
              <a:t>Author: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Who is the author?</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Why should I believe what he or she has to say on the topic?</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author seen as an expert on the topic? How do you know?</a:t>
            </a:r>
          </a:p>
          <a:p>
            <a:pPr marL="171450" indent="-171450">
              <a:buFont typeface="Arial" panose="020B0604020202020204" pitchFamily="34" charset="0"/>
              <a:buChar char="•"/>
            </a:pPr>
            <a:endParaRPr lang="en-US"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Current: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How current is the information in the source?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When was the source published?</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out-of-date?</a:t>
            </a:r>
          </a:p>
          <a:p>
            <a:pPr marL="171450" indent="-171450">
              <a:buFont typeface="Arial" panose="020B0604020202020204" pitchFamily="34" charset="0"/>
              <a:buChar char="•"/>
            </a:pPr>
            <a:endParaRPr lang="en-US" b="1" i="0" dirty="0">
              <a:latin typeface="Segoe UI" panose="020B0502040204020203" pitchFamily="34" charset="0"/>
              <a:cs typeface="Segoe UI" panose="020B0502040204020203" pitchFamily="34" charset="0"/>
            </a:endParaRPr>
          </a:p>
          <a:p>
            <a:pPr marL="0" indent="0">
              <a:buFont typeface="Arial" panose="020B0604020202020204" pitchFamily="34" charset="0"/>
              <a:buNone/>
            </a:pPr>
            <a:r>
              <a:rPr lang="en-US" b="1" i="0" dirty="0">
                <a:latin typeface="Segoe UI" panose="020B0502040204020203" pitchFamily="34" charset="0"/>
                <a:cs typeface="Segoe UI" panose="020B0502040204020203" pitchFamily="34" charset="0"/>
              </a:rPr>
              <a:t>Accuracy: </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content accurate?</a:t>
            </a:r>
          </a:p>
          <a:p>
            <a:pPr marL="171450" indent="-171450">
              <a:buFont typeface="Arial" panose="020B0604020202020204" pitchFamily="34" charset="0"/>
              <a:buChar char="•"/>
            </a:pPr>
            <a:r>
              <a:rPr lang="en-US" i="0" dirty="0">
                <a:latin typeface="Segoe UI" panose="020B0502040204020203" pitchFamily="34" charset="0"/>
                <a:cs typeface="Segoe UI" panose="020B0502040204020203" pitchFamily="34" charset="0"/>
              </a:rPr>
              <a:t>Is the information presented objectively?  Do they share the pros and cons?</a:t>
            </a:r>
          </a:p>
        </p:txBody>
      </p:sp>
      <p:sp>
        <p:nvSpPr>
          <p:cNvPr id="4" name="Slide Number Placeholder 3"/>
          <p:cNvSpPr>
            <a:spLocks noGrp="1"/>
          </p:cNvSpPr>
          <p:nvPr>
            <p:ph type="sldNum" sz="quarter" idx="10"/>
          </p:nvPr>
        </p:nvSpPr>
        <p:spPr/>
        <p:txBody>
          <a:bodyPr/>
          <a:lstStyle/>
          <a:p>
            <a:fld id="{BC849E9A-41F7-4779-A581-48A7C374A227}" type="slidenum">
              <a:rPr lang="en-US" smtClean="0"/>
              <a:t>10</a:t>
            </a:fld>
            <a:endParaRPr lang="en-US" dirty="0"/>
          </a:p>
        </p:txBody>
      </p:sp>
    </p:spTree>
    <p:extLst>
      <p:ext uri="{BB962C8B-B14F-4D97-AF65-F5344CB8AC3E}">
        <p14:creationId xmlns:p14="http://schemas.microsoft.com/office/powerpoint/2010/main" val="1817915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CF21A4-E71B-4D3A-AF45-E989C23A7BB1}" type="datetimeFigureOut">
              <a:rPr lang="en-US" smtClean="0"/>
              <a:t>4/2/2020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A6AF1B4E-90EC-4A51-B6E5-B702C054ECB0}" type="slidenum">
              <a:rPr lang="en-US" smtClean="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CF21A4-E71B-4D3A-AF45-E989C23A7BB1}" type="datetimeFigureOut">
              <a:rPr lang="en-US" smtClean="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AF1B4E-90EC-4A51-B6E5-B702C054ECB0}" type="slidenum">
              <a:rPr lang="en-US" smtClean="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CF21A4-E71B-4D3A-AF45-E989C23A7BB1}" type="datetimeFigureOut">
              <a:rPr lang="en-US" smtClean="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AF1B4E-90EC-4A51-B6E5-B702C054ECB0}" type="slidenum">
              <a:rPr lang="en-US" smtClean="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CF21A4-E71B-4D3A-AF45-E989C23A7BB1}" type="datetimeFigureOut">
              <a:rPr lang="en-US" smtClean="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AF1B4E-90EC-4A51-B6E5-B702C054ECB0}" type="slidenum">
              <a:rPr lang="en-US" smtClean="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CF21A4-E71B-4D3A-AF45-E989C23A7BB1}" type="datetimeFigureOut">
              <a:rPr lang="en-US" smtClean="0"/>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AF1B4E-90EC-4A51-B6E5-B702C054ECB0}" type="slidenum">
              <a:rPr lang="en-US" smtClean="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CF21A4-E71B-4D3A-AF45-E989C23A7BB1}" type="datetimeFigureOut">
              <a:rPr lang="en-US" smtClean="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AF1B4E-90EC-4A51-B6E5-B702C054ECB0}" type="slidenum">
              <a:rPr lang="en-US" smtClean="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CF21A4-E71B-4D3A-AF45-E989C23A7BB1}" type="datetimeFigureOut">
              <a:rPr lang="en-US" smtClean="0"/>
              <a:t>4/2/2020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6AF1B4E-90EC-4A51-B6E5-B702C054ECB0}" type="slidenum">
              <a:rPr lang="en-US" smtClean="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CF21A4-E71B-4D3A-AF45-E989C23A7BB1}" type="datetimeFigureOut">
              <a:rPr lang="en-US" smtClean="0"/>
              <a:t>4/2/2020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6AF1B4E-90EC-4A51-B6E5-B702C054ECB0}" type="slidenum">
              <a:rPr lang="en-US" smtClean="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CF21A4-E71B-4D3A-AF45-E989C23A7BB1}" type="datetimeFigureOut">
              <a:rPr lang="en-US" smtClean="0"/>
              <a:t>4/2/2020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6AF1B4E-90EC-4A51-B6E5-B702C054ECB0}"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CF21A4-E71B-4D3A-AF45-E989C23A7BB1}" type="datetimeFigureOut">
              <a:rPr lang="en-US" smtClean="0"/>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AF1B4E-90EC-4A51-B6E5-B702C054ECB0}" type="slidenum">
              <a:rPr lang="en-US" smtClean="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DECF21A4-E71B-4D3A-AF45-E989C23A7BB1}" type="datetimeFigureOut">
              <a:rPr lang="en-US" smtClean="0"/>
              <a:t>4/2/2020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A6AF1B4E-90EC-4A51-B6E5-B702C054ECB0}" type="slidenum">
              <a:rPr lang="en-US" smtClean="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DECF21A4-E71B-4D3A-AF45-E989C23A7BB1}" type="datetimeFigureOut">
              <a:rPr lang="en-US" smtClean="0"/>
              <a:t>4/2/2020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A6AF1B4E-90EC-4A51-B6E5-B702C054ECB0}" type="slidenum">
              <a:rPr lang="en-US" smtClean="0"/>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8562541"/>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6.png"/><Relationship Id="rId7" Type="http://schemas.openxmlformats.org/officeDocument/2006/relationships/diagramQuickStyle" Target="../diagrams/quickStyle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5.svg"/><Relationship Id="rId9" Type="http://schemas.microsoft.com/office/2007/relationships/diagramDrawing" Target="../diagrams/drawing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1AC0E-7195-4ACF-AA0A-5E2923A987F7}"/>
              </a:ext>
            </a:extLst>
          </p:cNvPr>
          <p:cNvSpPr>
            <a:spLocks noGrp="1"/>
          </p:cNvSpPr>
          <p:nvPr>
            <p:ph type="ctrTitle"/>
          </p:nvPr>
        </p:nvSpPr>
        <p:spPr>
          <a:xfrm>
            <a:off x="2307228" y="1757003"/>
            <a:ext cx="8548151" cy="1710097"/>
          </a:xfrm>
        </p:spPr>
        <p:txBody>
          <a:bodyPr anchor="t">
            <a:normAutofit/>
          </a:bodyPr>
          <a:lstStyle/>
          <a:p>
            <a:pPr algn="l"/>
            <a:r>
              <a:rPr lang="en-US" sz="4000" dirty="0" smtClean="0">
                <a:latin typeface="Franklin Gothic Book" panose="020B0503020102020204" pitchFamily="34" charset="0"/>
                <a:cs typeface="Segoe UI" panose="020B0502040204020203" pitchFamily="34" charset="0"/>
              </a:rPr>
              <a:t>FEMALE LEADERSHIP AND THEIR BELIEFS REGARDING WEIGHTISM WHEN SELECTING Protégés  </a:t>
            </a:r>
            <a:endParaRPr lang="en-US" sz="4000" dirty="0">
              <a:latin typeface="Franklin Gothic Book" panose="020B0503020102020204" pitchFamily="34" charset="0"/>
              <a:cs typeface="Segoe UI" panose="020B0502040204020203" pitchFamily="34" charset="0"/>
            </a:endParaRPr>
          </a:p>
        </p:txBody>
      </p:sp>
      <p:sp>
        <p:nvSpPr>
          <p:cNvPr id="3" name="Subtitle 2">
            <a:extLst>
              <a:ext uri="{FF2B5EF4-FFF2-40B4-BE49-F238E27FC236}">
                <a16:creationId xmlns:a16="http://schemas.microsoft.com/office/drawing/2014/main" id="{814253EE-4FA2-4843-BE27-C7D5B08FFB81}"/>
              </a:ext>
            </a:extLst>
          </p:cNvPr>
          <p:cNvSpPr>
            <a:spLocks noGrp="1"/>
          </p:cNvSpPr>
          <p:nvPr>
            <p:ph type="subTitle" idx="1"/>
          </p:nvPr>
        </p:nvSpPr>
        <p:spPr>
          <a:xfrm>
            <a:off x="2307228" y="3551017"/>
            <a:ext cx="5609219" cy="1439504"/>
          </a:xfrm>
        </p:spPr>
        <p:txBody>
          <a:bodyPr anchor="b">
            <a:normAutofit lnSpcReduction="10000"/>
          </a:bodyPr>
          <a:lstStyle/>
          <a:p>
            <a:pPr algn="l"/>
            <a:r>
              <a:rPr lang="en-US" sz="2000" dirty="0" smtClean="0">
                <a:latin typeface="Franklin Gothic Book" panose="020B0503020102020204" pitchFamily="34" charset="0"/>
              </a:rPr>
              <a:t>Lynne D. Shipley</a:t>
            </a:r>
          </a:p>
          <a:p>
            <a:pPr algn="l">
              <a:lnSpc>
                <a:spcPct val="110000"/>
              </a:lnSpc>
              <a:spcBef>
                <a:spcPts val="0"/>
              </a:spcBef>
            </a:pPr>
            <a:r>
              <a:rPr lang="en-US" sz="2000" dirty="0" smtClean="0">
                <a:latin typeface="Franklin Gothic Book" panose="020B0503020102020204" pitchFamily="34" charset="0"/>
              </a:rPr>
              <a:t>Olivet Nazarene University</a:t>
            </a:r>
          </a:p>
          <a:p>
            <a:pPr algn="l">
              <a:lnSpc>
                <a:spcPct val="110000"/>
              </a:lnSpc>
              <a:spcBef>
                <a:spcPts val="0"/>
              </a:spcBef>
            </a:pPr>
            <a:r>
              <a:rPr lang="en-US" sz="2000" dirty="0" err="1" smtClean="0">
                <a:latin typeface="Franklin Gothic Book" panose="020B0503020102020204" pitchFamily="34" charset="0"/>
              </a:rPr>
              <a:t>Ed.D</a:t>
            </a:r>
            <a:r>
              <a:rPr lang="en-US" sz="2000" dirty="0" smtClean="0">
                <a:latin typeface="Franklin Gothic Book" panose="020B0503020102020204" pitchFamily="34" charset="0"/>
              </a:rPr>
              <a:t> Cohort 18</a:t>
            </a:r>
          </a:p>
          <a:p>
            <a:pPr algn="l">
              <a:lnSpc>
                <a:spcPct val="110000"/>
              </a:lnSpc>
              <a:spcBef>
                <a:spcPts val="0"/>
              </a:spcBef>
            </a:pPr>
            <a:r>
              <a:rPr lang="en-US" sz="2000" dirty="0" smtClean="0">
                <a:latin typeface="Franklin Gothic Book" panose="020B0503020102020204" pitchFamily="34" charset="0"/>
              </a:rPr>
              <a:t>April 18, 2020</a:t>
            </a:r>
            <a:endParaRPr lang="en-US" sz="2000" dirty="0">
              <a:latin typeface="Franklin Gothic Book" panose="020B0503020102020204" pitchFamily="34" charset="0"/>
            </a:endParaRPr>
          </a:p>
        </p:txBody>
      </p:sp>
      <p:pic>
        <p:nvPicPr>
          <p:cNvPr id="9" name="Graphic 8" descr="Open Book">
            <a:extLst>
              <a:ext uri="{FF2B5EF4-FFF2-40B4-BE49-F238E27FC236}">
                <a16:creationId xmlns:a16="http://schemas.microsoft.com/office/drawing/2014/main" id="{93E427C7-0218-4592-82DA-2431E4BF875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670949" y="219986"/>
            <a:ext cx="1636279" cy="1636279"/>
          </a:xfrm>
          <a:prstGeom prst="rect">
            <a:avLst/>
          </a:prstGeom>
        </p:spPr>
      </p:pic>
      <p:pic>
        <p:nvPicPr>
          <p:cNvPr id="11" name="Graphic 10" descr="Books on Shelf">
            <a:extLst>
              <a:ext uri="{FF2B5EF4-FFF2-40B4-BE49-F238E27FC236}">
                <a16:creationId xmlns:a16="http://schemas.microsoft.com/office/drawing/2014/main" id="{18A239E6-97C0-4A74-8E7A-C9FD39A8C92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9"/>
              </a:ext>
            </a:extLst>
          </a:blip>
          <a:stretch>
            <a:fillRect/>
          </a:stretch>
        </p:blipFill>
        <p:spPr>
          <a:xfrm>
            <a:off x="9051924" y="3860165"/>
            <a:ext cx="2260711" cy="2260711"/>
          </a:xfrm>
          <a:prstGeom prst="rect">
            <a:avLst/>
          </a:prstGeom>
        </p:spPr>
      </p:pic>
    </p:spTree>
    <p:extLst>
      <p:ext uri="{BB962C8B-B14F-4D97-AF65-F5344CB8AC3E}">
        <p14:creationId xmlns:p14="http://schemas.microsoft.com/office/powerpoint/2010/main" val="32239897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Research design</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39" y="2085340"/>
            <a:ext cx="9943769" cy="3972560"/>
          </a:xfrm>
        </p:spPr>
        <p:txBody>
          <a:bodyPr vert="horz" lIns="91440" tIns="45720" rIns="91440" bIns="45720" rtlCol="0" anchor="t">
            <a:normAutofit/>
          </a:bodyPr>
          <a:lstStyle/>
          <a:p>
            <a:pPr mar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Solicited women in a Midwest city, who participated in mentoring organizations</a:t>
            </a: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Snowball sampling</a:t>
            </a:r>
          </a:p>
          <a:p>
            <a:pPr marL="0" indent="0">
              <a:lnSpc>
                <a:spcPct val="100000"/>
              </a:lnSpc>
              <a:spcBef>
                <a:spcPts val="0"/>
              </a:spcBef>
              <a:buClrTx/>
              <a:buSzTx/>
              <a:buNone/>
              <a:defRPr/>
            </a:pPr>
            <a:endParaRPr lang="en-US" sz="2600" dirty="0">
              <a:latin typeface="Segoe UI" panose="020B0502040204020203" pitchFamily="34" charset="0"/>
              <a:cs typeface="Segoe UI" panose="020B0502040204020203" pitchFamily="34" charset="0"/>
            </a:endParaRPr>
          </a:p>
          <a:p>
            <a:pPr mar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Internet administered questionnaire</a:t>
            </a: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Open-ended question</a:t>
            </a: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Weight Implicit Association Test (IAT)</a:t>
            </a:r>
          </a:p>
          <a:p>
            <a:pPr marL="0" indent="0">
              <a:lnSpc>
                <a:spcPct val="100000"/>
              </a:lnSpc>
              <a:spcBef>
                <a:spcPts val="0"/>
              </a:spcBef>
              <a:buClrTx/>
              <a:buSzTx/>
              <a:buNone/>
              <a:defRPr/>
            </a:pPr>
            <a:endParaRPr lang="en-US" sz="2800" dirty="0" smtClean="0">
              <a:latin typeface="Segoe UI" panose="020B0502040204020203" pitchFamily="34" charset="0"/>
              <a:cs typeface="Segoe UI" panose="020B0502040204020203" pitchFamily="34" charset="0"/>
            </a:endParaRPr>
          </a:p>
          <a:p>
            <a:pPr>
              <a:lnSpc>
                <a:spcPct val="100000"/>
              </a:lnSpc>
              <a:spcBef>
                <a:spcPts val="0"/>
              </a:spcBef>
              <a:buClrTx/>
              <a:buSzTx/>
              <a:defRPr/>
            </a:pPr>
            <a:endParaRPr lang="en-US" sz="28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2045245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78206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Participants by age and race </a:t>
            </a:r>
            <a:endParaRPr lang="en-US" sz="4000" dirty="0">
              <a:latin typeface="Franklin Gothic Book" panose="020B0503020102020204" pitchFamily="34" charset="0"/>
              <a:cs typeface="Segoe UI" panose="020B0502040204020203" pitchFamily="34" charset="0"/>
            </a:endParaRPr>
          </a:p>
        </p:txBody>
      </p:sp>
      <p:graphicFrame>
        <p:nvGraphicFramePr>
          <p:cNvPr id="5" name="Diagram 4"/>
          <p:cNvGraphicFramePr/>
          <p:nvPr>
            <p:extLst>
              <p:ext uri="{D42A27DB-BD31-4B8C-83A1-F6EECF244321}">
                <p14:modId xmlns:p14="http://schemas.microsoft.com/office/powerpoint/2010/main" val="1758524046"/>
              </p:ext>
            </p:extLst>
          </p:nvPr>
        </p:nvGraphicFramePr>
        <p:xfrm>
          <a:off x="381000" y="1206500"/>
          <a:ext cx="7594600" cy="49953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1257300" y="4991101"/>
            <a:ext cx="4889500" cy="954107"/>
          </a:xfrm>
          <a:prstGeom prst="rect">
            <a:avLst/>
          </a:prstGeom>
          <a:noFill/>
        </p:spPr>
        <p:txBody>
          <a:bodyPr wrap="square" rtlCol="0">
            <a:spAutoFit/>
          </a:bodyPr>
          <a:lstStyle/>
          <a:p>
            <a:pPr lvl="0"/>
            <a:r>
              <a:rPr lang="en-US" sz="2000" dirty="0">
                <a:latin typeface="Segoe UI" panose="020B0502040204020203" pitchFamily="34" charset="0"/>
                <a:cs typeface="Segoe UI" panose="020B0502040204020203" pitchFamily="34" charset="0"/>
              </a:rPr>
              <a:t>				</a:t>
            </a:r>
            <a:endParaRPr lang="en-US" sz="2000" dirty="0" smtClean="0">
              <a:latin typeface="Segoe UI" panose="020B0502040204020203" pitchFamily="34" charset="0"/>
              <a:cs typeface="Segoe UI" panose="020B0502040204020203" pitchFamily="34" charset="0"/>
            </a:endParaRPr>
          </a:p>
          <a:p>
            <a:pPr lvl="0"/>
            <a:r>
              <a:rPr lang="en-US" dirty="0" smtClean="0">
                <a:latin typeface="Segoe UI" panose="020B0502040204020203" pitchFamily="34" charset="0"/>
                <a:cs typeface="Segoe UI" panose="020B0502040204020203" pitchFamily="34" charset="0"/>
              </a:rPr>
              <a:t>*One (n =1) women’s </a:t>
            </a:r>
            <a:r>
              <a:rPr lang="en-US" dirty="0">
                <a:latin typeface="Segoe UI" panose="020B0502040204020203" pitchFamily="34" charset="0"/>
                <a:cs typeface="Segoe UI" panose="020B0502040204020203" pitchFamily="34" charset="0"/>
              </a:rPr>
              <a:t>age could not be calculated</a:t>
            </a:r>
          </a:p>
          <a:p>
            <a:endParaRPr lang="en-US" dirty="0"/>
          </a:p>
        </p:txBody>
      </p:sp>
      <p:sp>
        <p:nvSpPr>
          <p:cNvPr id="8" name="Rectangle 7"/>
          <p:cNvSpPr/>
          <p:nvPr/>
        </p:nvSpPr>
        <p:spPr>
          <a:xfrm>
            <a:off x="7975600" y="2154766"/>
            <a:ext cx="3289300" cy="3090334"/>
          </a:xfrm>
          <a:prstGeom prst="rect">
            <a:avLst/>
          </a:prstGeom>
          <a:solidFill>
            <a:schemeClr val="accent2">
              <a:lumMod val="20000"/>
              <a:lumOff val="8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077200" y="2267278"/>
            <a:ext cx="3175000" cy="3200876"/>
          </a:xfrm>
          <a:prstGeom prst="rect">
            <a:avLst/>
          </a:prstGeom>
          <a:noFill/>
        </p:spPr>
        <p:txBody>
          <a:bodyPr wrap="square" rtlCol="0">
            <a:spAutoFit/>
          </a:bodyPr>
          <a:lstStyle/>
          <a:p>
            <a:pPr lvl="0">
              <a:defRPr/>
            </a:pPr>
            <a:r>
              <a:rPr lang="en-US" sz="2300" dirty="0" smtClean="0">
                <a:cs typeface="Segoe UI" panose="020B0502040204020203" pitchFamily="34" charset="0"/>
              </a:rPr>
              <a:t>Age Range: </a:t>
            </a:r>
          </a:p>
          <a:p>
            <a:pPr lvl="0">
              <a:defRPr/>
            </a:pPr>
            <a:r>
              <a:rPr lang="en-US" sz="2300" dirty="0" smtClean="0">
                <a:cs typeface="Segoe UI" panose="020B0502040204020203" pitchFamily="34" charset="0"/>
              </a:rPr>
              <a:t>24 to 92</a:t>
            </a:r>
          </a:p>
          <a:p>
            <a:pPr lvl="0">
              <a:defRPr/>
            </a:pPr>
            <a:endParaRPr lang="en-US" sz="2300" dirty="0">
              <a:cs typeface="Segoe UI" panose="020B0502040204020203" pitchFamily="34" charset="0"/>
            </a:endParaRPr>
          </a:p>
          <a:p>
            <a:pPr lvl="0">
              <a:defRPr/>
            </a:pPr>
            <a:r>
              <a:rPr lang="en-US" sz="2300" dirty="0">
                <a:cs typeface="Segoe UI" panose="020B0502040204020203" pitchFamily="34" charset="0"/>
              </a:rPr>
              <a:t>BMI </a:t>
            </a:r>
            <a:r>
              <a:rPr lang="en-US" sz="2300" dirty="0" smtClean="0">
                <a:cs typeface="Segoe UI" panose="020B0502040204020203" pitchFamily="34" charset="0"/>
              </a:rPr>
              <a:t>Range: </a:t>
            </a:r>
          </a:p>
          <a:p>
            <a:pPr lvl="0">
              <a:defRPr/>
            </a:pPr>
            <a:r>
              <a:rPr lang="en-US" sz="2300" dirty="0" smtClean="0">
                <a:cs typeface="Segoe UI" panose="020B0502040204020203" pitchFamily="34" charset="0"/>
              </a:rPr>
              <a:t>16.9 to 59.5</a:t>
            </a:r>
          </a:p>
          <a:p>
            <a:pPr lvl="0">
              <a:defRPr/>
            </a:pPr>
            <a:endParaRPr lang="en-US" sz="2300" dirty="0">
              <a:cs typeface="Segoe UI" panose="020B0502040204020203" pitchFamily="34" charset="0"/>
            </a:endParaRPr>
          </a:p>
          <a:p>
            <a:pPr lvl="0">
              <a:defRPr/>
            </a:pPr>
            <a:r>
              <a:rPr lang="en-US" sz="2300" dirty="0" smtClean="0">
                <a:cs typeface="Segoe UI" panose="020B0502040204020203" pitchFamily="34" charset="0"/>
              </a:rPr>
              <a:t>Education Level: </a:t>
            </a:r>
          </a:p>
          <a:p>
            <a:pPr lvl="0">
              <a:defRPr/>
            </a:pPr>
            <a:r>
              <a:rPr lang="en-US" sz="2300" dirty="0" smtClean="0">
                <a:cs typeface="Segoe UI" panose="020B0502040204020203" pitchFamily="34" charset="0"/>
              </a:rPr>
              <a:t>H. S. Graduate to PhD</a:t>
            </a:r>
            <a:endParaRPr lang="en-US" sz="2300" dirty="0">
              <a:cs typeface="Segoe UI" panose="020B0502040204020203" pitchFamily="34" charset="0"/>
            </a:endParaRPr>
          </a:p>
          <a:p>
            <a:endParaRPr lang="en-US" dirty="0"/>
          </a:p>
        </p:txBody>
      </p:sp>
    </p:spTree>
    <p:extLst>
      <p:ext uri="{BB962C8B-B14F-4D97-AF65-F5344CB8AC3E}">
        <p14:creationId xmlns:p14="http://schemas.microsoft.com/office/powerpoint/2010/main" val="1005047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Instrument used</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10208812" cy="3505200"/>
          </a:xfrm>
        </p:spPr>
        <p:txBody>
          <a:bodyPr vert="horz" lIns="91440" tIns="45720" rIns="91440" bIns="45720" rtlCol="0" anchor="t">
            <a:normAutofit/>
          </a:bodyPr>
          <a:lstStyle/>
          <a:p>
            <a:pPr mar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Research Question 1 </a:t>
            </a:r>
            <a:r>
              <a:rPr lang="mr-IN" sz="2600" dirty="0" smtClean="0">
                <a:latin typeface="Segoe UI" panose="020B0502040204020203" pitchFamily="34" charset="0"/>
                <a:cs typeface="Segoe UI" panose="020B0502040204020203" pitchFamily="34" charset="0"/>
              </a:rPr>
              <a:t>–</a:t>
            </a:r>
            <a:r>
              <a:rPr lang="en-US" sz="2600" dirty="0" smtClean="0">
                <a:latin typeface="Segoe UI" panose="020B0502040204020203" pitchFamily="34" charset="0"/>
                <a:cs typeface="Segoe UI" panose="020B0502040204020203" pitchFamily="34" charset="0"/>
              </a:rPr>
              <a:t> Self-stated participant adjectives</a:t>
            </a:r>
            <a:endParaRPr lang="en-US" dirty="0" smtClean="0">
              <a:latin typeface="Segoe UI" panose="020B0502040204020203" pitchFamily="34" charset="0"/>
              <a:cs typeface="Segoe UI" panose="020B0502040204020203" pitchFamily="34" charset="0"/>
            </a:endParaRP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mar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Research Questions 2 </a:t>
            </a:r>
            <a:r>
              <a:rPr lang="mr-IN" sz="2600" dirty="0" smtClean="0">
                <a:latin typeface="Segoe UI" panose="020B0502040204020203" pitchFamily="34" charset="0"/>
                <a:cs typeface="Segoe UI" panose="020B0502040204020203" pitchFamily="34" charset="0"/>
              </a:rPr>
              <a:t>–</a:t>
            </a:r>
            <a:r>
              <a:rPr lang="en-US" sz="2600" dirty="0" smtClean="0">
                <a:latin typeface="Segoe UI" panose="020B0502040204020203" pitchFamily="34" charset="0"/>
                <a:cs typeface="Segoe UI" panose="020B0502040204020203" pitchFamily="34" charset="0"/>
              </a:rPr>
              <a:t> 3</a:t>
            </a:r>
          </a:p>
          <a:p>
            <a:pPr marL="0" indent="0">
              <a:lnSpc>
                <a:spcPct val="100000"/>
              </a:lnSpc>
              <a:spcBef>
                <a:spcPts val="0"/>
              </a:spcBef>
              <a:buClrTx/>
              <a:buSzTx/>
              <a:buNone/>
              <a:defRPr/>
            </a:pPr>
            <a:endParaRPr lang="en-US" dirty="0">
              <a:latin typeface="Segoe UI" panose="020B0502040204020203" pitchFamily="34" charset="0"/>
              <a:cs typeface="Segoe UI" panose="020B0502040204020203" pitchFamily="34" charset="0"/>
            </a:endParaRPr>
          </a:p>
          <a:p>
            <a:pPr mar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Weight Implicit Association Test </a:t>
            </a:r>
          </a:p>
          <a:p>
            <a:pPr lvl="1">
              <a:lnSpc>
                <a:spcPct val="100000"/>
              </a:lnSpc>
              <a:spcBef>
                <a:spcPts val="0"/>
              </a:spcBef>
              <a:buClrTx/>
              <a:buSzTx/>
              <a:defRPr/>
            </a:pPr>
            <a:r>
              <a:rPr lang="en-US" sz="2400" dirty="0" smtClean="0">
                <a:latin typeface="Segoe UI" panose="020B0502040204020203" pitchFamily="34" charset="0"/>
                <a:cs typeface="Segoe UI" panose="020B0502040204020203" pitchFamily="34" charset="0"/>
              </a:rPr>
              <a:t>Timed latency score</a:t>
            </a:r>
          </a:p>
          <a:p>
            <a:pPr lvl="1">
              <a:lnSpc>
                <a:spcPct val="100000"/>
              </a:lnSpc>
              <a:spcBef>
                <a:spcPts val="0"/>
              </a:spcBef>
              <a:buClrTx/>
              <a:buSzTx/>
              <a:defRPr/>
            </a:pPr>
            <a:r>
              <a:rPr lang="en-US" sz="2400" dirty="0" smtClean="0">
                <a:latin typeface="Segoe UI" panose="020B0502040204020203" pitchFamily="34" charset="0"/>
                <a:cs typeface="Segoe UI" panose="020B0502040204020203" pitchFamily="34" charset="0"/>
              </a:rPr>
              <a:t>Validated by three studies utilizing Weight IAT </a:t>
            </a:r>
            <a:r>
              <a:rPr lang="en-US" dirty="0" smtClean="0">
                <a:latin typeface="Segoe UI" panose="020B0502040204020203" pitchFamily="34" charset="0"/>
                <a:cs typeface="Segoe UI" panose="020B0502040204020203" pitchFamily="34" charset="0"/>
              </a:rPr>
              <a:t>(</a:t>
            </a:r>
            <a:r>
              <a:rPr lang="en-US" dirty="0" err="1" smtClean="0"/>
              <a:t>Nosek</a:t>
            </a:r>
            <a:r>
              <a:rPr lang="en-US" dirty="0" smtClean="0"/>
              <a:t>, </a:t>
            </a:r>
            <a:r>
              <a:rPr lang="en-US" dirty="0" err="1" smtClean="0"/>
              <a:t>Banaji</a:t>
            </a:r>
            <a:r>
              <a:rPr lang="en-US" dirty="0" smtClean="0"/>
              <a:t>, &amp; Greenwald, 2002)</a:t>
            </a:r>
            <a:endParaRPr lang="en-US" sz="24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4750983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106781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Findings Q1: </a:t>
            </a:r>
            <a:br>
              <a:rPr lang="en-US" sz="4000" dirty="0" smtClean="0">
                <a:latin typeface="Franklin Gothic Book" panose="020B0503020102020204" pitchFamily="34" charset="0"/>
                <a:cs typeface="Segoe UI" panose="020B0502040204020203" pitchFamily="34" charset="0"/>
              </a:rPr>
            </a:br>
            <a:r>
              <a:rPr lang="en-US" cap="none" dirty="0" smtClean="0">
                <a:latin typeface="Franklin Gothic Book" panose="020B0503020102020204" pitchFamily="34" charset="0"/>
                <a:cs typeface="Segoe UI" panose="020B0502040204020203" pitchFamily="34" charset="0"/>
              </a:rPr>
              <a:t>What are the desirable traits of a mentee? </a:t>
            </a:r>
            <a:endParaRPr lang="en-US"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9801860" cy="3505200"/>
          </a:xfrm>
        </p:spPr>
        <p:txBody>
          <a:bodyPr vert="horz" lIns="91440" tIns="45720" rIns="91440" bIns="45720" rtlCol="0" anchor="t">
            <a:normAutofit/>
          </a:bodyPr>
          <a:lstStyle/>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243 words / 2.79 per respondent traits stated</a:t>
            </a: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Words were analyzed and 37 common traits were identified</a:t>
            </a: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3 themes emerged</a:t>
            </a:r>
          </a:p>
          <a:p>
            <a:pPr lvl="1">
              <a:lnSpc>
                <a:spcPct val="100000"/>
              </a:lnSpc>
              <a:spcBef>
                <a:spcPts val="0"/>
              </a:spcBef>
              <a:buClrTx/>
              <a:buSzTx/>
              <a:defRPr/>
            </a:pPr>
            <a:r>
              <a:rPr lang="en-US" sz="2400" dirty="0" smtClean="0">
                <a:latin typeface="Segoe UI" panose="020B0502040204020203" pitchFamily="34" charset="0"/>
                <a:cs typeface="Segoe UI" panose="020B0502040204020203" pitchFamily="34" charset="0"/>
              </a:rPr>
              <a:t>Transformational Values</a:t>
            </a:r>
            <a:r>
              <a:rPr lang="mr-IN" sz="2400" dirty="0" smtClean="0">
                <a:latin typeface="Segoe UI" panose="020B0502040204020203" pitchFamily="34" charset="0"/>
                <a:cs typeface="Segoe UI" panose="020B0502040204020203" pitchFamily="34" charset="0"/>
              </a:rPr>
              <a:t>–</a:t>
            </a:r>
            <a:r>
              <a:rPr lang="en-US" sz="2400" dirty="0" smtClean="0">
                <a:latin typeface="Segoe UI" panose="020B0502040204020203" pitchFamily="34" charset="0"/>
                <a:cs typeface="Segoe UI" panose="020B0502040204020203" pitchFamily="34" charset="0"/>
              </a:rPr>
              <a:t> Nominal Code 1</a:t>
            </a:r>
          </a:p>
          <a:p>
            <a:pPr lvl="1">
              <a:lnSpc>
                <a:spcPct val="100000"/>
              </a:lnSpc>
              <a:spcBef>
                <a:spcPts val="0"/>
              </a:spcBef>
              <a:buClrTx/>
              <a:buSzTx/>
              <a:defRPr/>
            </a:pPr>
            <a:r>
              <a:rPr lang="en-US" sz="2400" dirty="0" smtClean="0">
                <a:latin typeface="Segoe UI" panose="020B0502040204020203" pitchFamily="34" charset="0"/>
                <a:cs typeface="Segoe UI" panose="020B0502040204020203" pitchFamily="34" charset="0"/>
              </a:rPr>
              <a:t>Business/Social Values </a:t>
            </a:r>
            <a:r>
              <a:rPr lang="mr-IN" sz="2400" dirty="0" smtClean="0">
                <a:latin typeface="Segoe UI" panose="020B0502040204020203" pitchFamily="34" charset="0"/>
                <a:cs typeface="Segoe UI" panose="020B0502040204020203" pitchFamily="34" charset="0"/>
              </a:rPr>
              <a:t>–</a:t>
            </a:r>
            <a:r>
              <a:rPr lang="en-US" sz="2400" dirty="0" smtClean="0">
                <a:latin typeface="Segoe UI" panose="020B0502040204020203" pitchFamily="34" charset="0"/>
                <a:cs typeface="Segoe UI" panose="020B0502040204020203" pitchFamily="34" charset="0"/>
              </a:rPr>
              <a:t> Nominal Code 2</a:t>
            </a:r>
          </a:p>
          <a:p>
            <a:pPr lvl="1">
              <a:lnSpc>
                <a:spcPct val="100000"/>
              </a:lnSpc>
              <a:spcBef>
                <a:spcPts val="0"/>
              </a:spcBef>
              <a:buClrTx/>
              <a:buSzTx/>
              <a:defRPr/>
            </a:pPr>
            <a:r>
              <a:rPr lang="en-US" sz="2400" dirty="0" smtClean="0">
                <a:latin typeface="Segoe UI" panose="020B0502040204020203" pitchFamily="34" charset="0"/>
                <a:cs typeface="Segoe UI" panose="020B0502040204020203" pitchFamily="34" charset="0"/>
              </a:rPr>
              <a:t>Self-regarding Values </a:t>
            </a:r>
            <a:r>
              <a:rPr lang="mr-IN" sz="2400" dirty="0" smtClean="0">
                <a:latin typeface="Segoe UI" panose="020B0502040204020203" pitchFamily="34" charset="0"/>
                <a:cs typeface="Segoe UI" panose="020B0502040204020203" pitchFamily="34" charset="0"/>
              </a:rPr>
              <a:t>–</a:t>
            </a:r>
            <a:r>
              <a:rPr lang="en-US" sz="2400" dirty="0" smtClean="0">
                <a:latin typeface="Segoe UI" panose="020B0502040204020203" pitchFamily="34" charset="0"/>
                <a:cs typeface="Segoe UI" panose="020B0502040204020203" pitchFamily="34" charset="0"/>
              </a:rPr>
              <a:t> Nominal Code 3</a:t>
            </a:r>
          </a:p>
          <a:p>
            <a:pPr>
              <a:lnSpc>
                <a:spcPct val="100000"/>
              </a:lnSpc>
              <a:spcBef>
                <a:spcPts val="0"/>
              </a:spcBef>
              <a:buClrTx/>
              <a:buSzTx/>
              <a:defRPr/>
            </a:pPr>
            <a:endParaRPr lang="en-US" sz="2800" dirty="0" smtClean="0">
              <a:latin typeface="Segoe UI" panose="020B0502040204020203" pitchFamily="34" charset="0"/>
              <a:cs typeface="Segoe UI" panose="020B0502040204020203"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28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16909462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9712960" cy="1471582"/>
          </a:xfrm>
        </p:spPr>
        <p:txBody>
          <a:bodyPr anchor="ctr">
            <a:normAutofit/>
          </a:bodyPr>
          <a:lstStyle/>
          <a:p>
            <a:r>
              <a:rPr lang="en-US" sz="4000" dirty="0">
                <a:latin typeface="Franklin Gothic Book" panose="020B0503020102020204" pitchFamily="34" charset="0"/>
                <a:cs typeface="Segoe UI" panose="020B0502040204020203" pitchFamily="34" charset="0"/>
              </a:rPr>
              <a:t>Findings Q1: </a:t>
            </a:r>
            <a:br>
              <a:rPr lang="en-US" sz="4000" dirty="0">
                <a:latin typeface="Franklin Gothic Book" panose="020B0503020102020204" pitchFamily="34" charset="0"/>
                <a:cs typeface="Segoe UI" panose="020B0502040204020203" pitchFamily="34" charset="0"/>
              </a:rPr>
            </a:br>
            <a:r>
              <a:rPr lang="en-US" cap="none" dirty="0">
                <a:latin typeface="Franklin Gothic Book" panose="020B0503020102020204" pitchFamily="34" charset="0"/>
                <a:cs typeface="Segoe UI" panose="020B0502040204020203" pitchFamily="34" charset="0"/>
              </a:rPr>
              <a:t>What are the desirable traits of a mentee? </a:t>
            </a:r>
            <a:endParaRPr lang="en-US" dirty="0">
              <a:latin typeface="Franklin Gothic Book" panose="020B0503020102020204"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09220" y="2270580"/>
            <a:ext cx="1097280" cy="1097280"/>
          </a:xfrm>
          <a:prstGeom prst="rect">
            <a:avLst/>
          </a:prstGeom>
        </p:spPr>
      </p:pic>
      <p:graphicFrame>
        <p:nvGraphicFramePr>
          <p:cNvPr id="5" name="Diagram 4"/>
          <p:cNvGraphicFramePr/>
          <p:nvPr>
            <p:extLst>
              <p:ext uri="{D42A27DB-BD31-4B8C-83A1-F6EECF244321}">
                <p14:modId xmlns:p14="http://schemas.microsoft.com/office/powerpoint/2010/main" val="1773323108"/>
              </p:ext>
            </p:extLst>
          </p:nvPr>
        </p:nvGraphicFramePr>
        <p:xfrm>
          <a:off x="2641600" y="1880023"/>
          <a:ext cx="7023100" cy="419057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extBox 7"/>
          <p:cNvSpPr txBox="1"/>
          <p:nvPr/>
        </p:nvSpPr>
        <p:spPr>
          <a:xfrm>
            <a:off x="8864600" y="4446026"/>
            <a:ext cx="3136900" cy="830997"/>
          </a:xfrm>
          <a:prstGeom prst="rect">
            <a:avLst/>
          </a:prstGeom>
          <a:noFill/>
        </p:spPr>
        <p:txBody>
          <a:bodyPr wrap="square" rtlCol="0">
            <a:spAutoFit/>
          </a:bodyPr>
          <a:lstStyle/>
          <a:p>
            <a:r>
              <a:rPr lang="en-US" sz="2400" dirty="0" smtClean="0"/>
              <a:t>Unique and identified by one person</a:t>
            </a:r>
            <a:endParaRPr lang="en-US" sz="2400" dirty="0"/>
          </a:p>
        </p:txBody>
      </p:sp>
      <p:sp>
        <p:nvSpPr>
          <p:cNvPr id="9" name="TextBox 8"/>
          <p:cNvSpPr txBox="1"/>
          <p:nvPr/>
        </p:nvSpPr>
        <p:spPr>
          <a:xfrm>
            <a:off x="7664450" y="2219056"/>
            <a:ext cx="3435350" cy="1200329"/>
          </a:xfrm>
          <a:prstGeom prst="rect">
            <a:avLst/>
          </a:prstGeom>
          <a:noFill/>
        </p:spPr>
        <p:txBody>
          <a:bodyPr wrap="square" rtlCol="0">
            <a:spAutoFit/>
          </a:bodyPr>
          <a:lstStyle/>
          <a:p>
            <a:r>
              <a:rPr lang="en-US" sz="2400" smtClean="0"/>
              <a:t>Traits positive </a:t>
            </a:r>
            <a:r>
              <a:rPr lang="en-US" sz="2400" dirty="0" smtClean="0"/>
              <a:t>and motivational in advancing a protégés career</a:t>
            </a:r>
            <a:endParaRPr lang="en-US" sz="2400" dirty="0"/>
          </a:p>
        </p:txBody>
      </p:sp>
      <p:sp>
        <p:nvSpPr>
          <p:cNvPr id="10" name="TextBox 9"/>
          <p:cNvSpPr txBox="1"/>
          <p:nvPr/>
        </p:nvSpPr>
        <p:spPr>
          <a:xfrm>
            <a:off x="155575" y="3783568"/>
            <a:ext cx="3536950" cy="1200329"/>
          </a:xfrm>
          <a:prstGeom prst="rect">
            <a:avLst/>
          </a:prstGeom>
          <a:noFill/>
        </p:spPr>
        <p:txBody>
          <a:bodyPr wrap="square" rtlCol="0">
            <a:spAutoFit/>
          </a:bodyPr>
          <a:lstStyle/>
          <a:p>
            <a:pPr algn="r"/>
            <a:r>
              <a:rPr lang="en-US" sz="2400" dirty="0" smtClean="0"/>
              <a:t>Traits important, not listed as frequently as transformational traits</a:t>
            </a:r>
            <a:endParaRPr lang="en-US" sz="2400" dirty="0"/>
          </a:p>
        </p:txBody>
      </p:sp>
    </p:spTree>
    <p:extLst>
      <p:ext uri="{BB962C8B-B14F-4D97-AF65-F5344CB8AC3E}">
        <p14:creationId xmlns:p14="http://schemas.microsoft.com/office/powerpoint/2010/main" val="3585410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9712960" cy="1471582"/>
          </a:xfrm>
        </p:spPr>
        <p:txBody>
          <a:bodyPr anchor="ctr">
            <a:normAutofit/>
          </a:bodyPr>
          <a:lstStyle/>
          <a:p>
            <a:r>
              <a:rPr lang="en-US" sz="4000" dirty="0">
                <a:latin typeface="Franklin Gothic Book" panose="020B0503020102020204" pitchFamily="34" charset="0"/>
                <a:cs typeface="Segoe UI" panose="020B0502040204020203" pitchFamily="34" charset="0"/>
              </a:rPr>
              <a:t>Findings Q1: </a:t>
            </a:r>
            <a:br>
              <a:rPr lang="en-US" sz="4000" dirty="0">
                <a:latin typeface="Franklin Gothic Book" panose="020B0503020102020204" pitchFamily="34" charset="0"/>
                <a:cs typeface="Segoe UI" panose="020B0502040204020203" pitchFamily="34" charset="0"/>
              </a:rPr>
            </a:br>
            <a:r>
              <a:rPr lang="en-US" cap="none" dirty="0">
                <a:latin typeface="Franklin Gothic Book" panose="020B0503020102020204" pitchFamily="34" charset="0"/>
                <a:cs typeface="Segoe UI" panose="020B0502040204020203" pitchFamily="34" charset="0"/>
              </a:rPr>
              <a:t>What are the desirable traits of a mentee? </a:t>
            </a:r>
            <a:endParaRPr lang="en-US" dirty="0">
              <a:latin typeface="Franklin Gothic Book" panose="020B0503020102020204"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
        <p:nvSpPr>
          <p:cNvPr id="6" name="Content Placeholder 5"/>
          <p:cNvSpPr>
            <a:spLocks noGrp="1"/>
          </p:cNvSpPr>
          <p:nvPr>
            <p:ph idx="1"/>
          </p:nvPr>
        </p:nvSpPr>
        <p:spPr>
          <a:xfrm>
            <a:off x="1451580" y="2015732"/>
            <a:ext cx="10077812" cy="3450613"/>
          </a:xfrm>
        </p:spPr>
        <p:txBody>
          <a:bodyPr>
            <a:normAutofit/>
          </a:bodyPr>
          <a:lstStyle/>
          <a:p>
            <a:pPr marL="0" indent="0">
              <a:lnSpc>
                <a:spcPct val="100000"/>
              </a:lnSpc>
              <a:spcBef>
                <a:spcPts val="0"/>
              </a:spcBef>
              <a:buClrTx/>
              <a:buSzTx/>
              <a:buNone/>
              <a:defRPr/>
            </a:pPr>
            <a:r>
              <a:rPr lang="en-US" sz="2600" dirty="0">
                <a:latin typeface="Segoe UI" panose="020B0502040204020203" pitchFamily="34" charset="0"/>
                <a:cs typeface="Segoe UI" panose="020B0502040204020203" pitchFamily="34" charset="0"/>
              </a:rPr>
              <a:t>Fisher’s Exact test used to analyze </a:t>
            </a:r>
            <a:r>
              <a:rPr lang="en-US" sz="2600" dirty="0" smtClean="0">
                <a:latin typeface="Segoe UI" panose="020B0502040204020203" pitchFamily="34" charset="0"/>
                <a:cs typeface="Segoe UI" panose="020B0502040204020203" pitchFamily="34" charset="0"/>
              </a:rPr>
              <a:t>race </a:t>
            </a:r>
            <a:r>
              <a:rPr lang="en-US" sz="2600" dirty="0">
                <a:latin typeface="Segoe UI" panose="020B0502040204020203" pitchFamily="34" charset="0"/>
                <a:cs typeface="Segoe UI" panose="020B0502040204020203" pitchFamily="34" charset="0"/>
              </a:rPr>
              <a:t>and </a:t>
            </a:r>
            <a:r>
              <a:rPr lang="en-US" sz="2600" dirty="0" smtClean="0">
                <a:latin typeface="Segoe UI" panose="020B0502040204020203" pitchFamily="34" charset="0"/>
                <a:cs typeface="Segoe UI" panose="020B0502040204020203" pitchFamily="34" charset="0"/>
              </a:rPr>
              <a:t>age</a:t>
            </a:r>
          </a:p>
          <a:p>
            <a:pPr marL="0" indent="0">
              <a:lnSpc>
                <a:spcPct val="100000"/>
              </a:lnSpc>
              <a:spcBef>
                <a:spcPts val="0"/>
              </a:spcBef>
              <a:buClrTx/>
              <a:buSzTx/>
              <a:buNone/>
              <a:defRPr/>
            </a:pPr>
            <a:endParaRPr lang="en-US" dirty="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No statistical significance by race regarding traits used to describe a mentee (</a:t>
            </a:r>
            <a:r>
              <a:rPr lang="en-US" sz="2600" i="1" dirty="0" smtClean="0">
                <a:latin typeface="Segoe UI" panose="020B0502040204020203" pitchFamily="34" charset="0"/>
                <a:cs typeface="Segoe UI" panose="020B0502040204020203" pitchFamily="34" charset="0"/>
              </a:rPr>
              <a:t>P</a:t>
            </a:r>
            <a:r>
              <a:rPr lang="en-US" sz="2600" dirty="0" smtClean="0">
                <a:latin typeface="Segoe UI" panose="020B0502040204020203" pitchFamily="34" charset="0"/>
                <a:cs typeface="Segoe UI" panose="020B0502040204020203" pitchFamily="34" charset="0"/>
              </a:rPr>
              <a:t> = 0.679)</a:t>
            </a:r>
          </a:p>
          <a:p>
            <a:pPr marL="0" indent="0">
              <a:lnSpc>
                <a:spcPct val="100000"/>
              </a:lnSpc>
              <a:spcBef>
                <a:spcPts val="0"/>
              </a:spcBef>
              <a:buClrTx/>
              <a:buSzTx/>
              <a:buNone/>
              <a:defRPr/>
            </a:pPr>
            <a:endParaRPr lang="en-US" dirty="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No statistical </a:t>
            </a:r>
            <a:r>
              <a:rPr lang="en-US" sz="2600" dirty="0">
                <a:latin typeface="Segoe UI" panose="020B0502040204020203" pitchFamily="34" charset="0"/>
                <a:cs typeface="Segoe UI" panose="020B0502040204020203" pitchFamily="34" charset="0"/>
              </a:rPr>
              <a:t>significance by </a:t>
            </a:r>
            <a:r>
              <a:rPr lang="en-US" sz="2600" dirty="0" smtClean="0">
                <a:latin typeface="Segoe UI" panose="020B0502040204020203" pitchFamily="34" charset="0"/>
                <a:cs typeface="Segoe UI" panose="020B0502040204020203" pitchFamily="34" charset="0"/>
              </a:rPr>
              <a:t>age regarding </a:t>
            </a:r>
            <a:r>
              <a:rPr lang="en-US" sz="2600" dirty="0">
                <a:latin typeface="Segoe UI" panose="020B0502040204020203" pitchFamily="34" charset="0"/>
                <a:cs typeface="Segoe UI" panose="020B0502040204020203" pitchFamily="34" charset="0"/>
              </a:rPr>
              <a:t>traits used to describe a mentee (</a:t>
            </a:r>
            <a:r>
              <a:rPr lang="en-US" sz="2600" i="1" dirty="0">
                <a:latin typeface="Segoe UI" panose="020B0502040204020203" pitchFamily="34" charset="0"/>
                <a:cs typeface="Segoe UI" panose="020B0502040204020203" pitchFamily="34" charset="0"/>
              </a:rPr>
              <a:t>P</a:t>
            </a:r>
            <a:r>
              <a:rPr lang="en-US" sz="2600" dirty="0">
                <a:latin typeface="Segoe UI" panose="020B0502040204020203" pitchFamily="34" charset="0"/>
                <a:cs typeface="Segoe UI" panose="020B0502040204020203" pitchFamily="34" charset="0"/>
              </a:rPr>
              <a:t> = </a:t>
            </a:r>
            <a:r>
              <a:rPr lang="en-US" sz="2600" dirty="0" smtClean="0">
                <a:latin typeface="Segoe UI" panose="020B0502040204020203" pitchFamily="34" charset="0"/>
                <a:cs typeface="Segoe UI" panose="020B0502040204020203" pitchFamily="34" charset="0"/>
              </a:rPr>
              <a:t>0.782)</a:t>
            </a:r>
            <a:endParaRPr lang="en-US" sz="2600" dirty="0">
              <a:latin typeface="Segoe UI" panose="020B0502040204020203" pitchFamily="34" charset="0"/>
              <a:cs typeface="Segoe UI" panose="020B0502040204020203" pitchFamily="34" charset="0"/>
            </a:endParaRPr>
          </a:p>
          <a:p>
            <a:pPr>
              <a:lnSpc>
                <a:spcPct val="100000"/>
              </a:lnSpc>
              <a:spcBef>
                <a:spcPts val="0"/>
              </a:spcBef>
              <a:buClrTx/>
              <a:buSzTx/>
              <a:defRPr/>
            </a:pPr>
            <a:endParaRPr lang="en-US" sz="28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7098762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101600"/>
            <a:ext cx="9801860" cy="2186940"/>
          </a:xfrm>
        </p:spPr>
        <p:txBody>
          <a:bodyPr anchor="ctr">
            <a:normAutofit/>
          </a:bodyPr>
          <a:lstStyle/>
          <a:p>
            <a:pPr lvl="0">
              <a:lnSpc>
                <a:spcPct val="100000"/>
              </a:lnSpc>
              <a:spcBef>
                <a:spcPts val="0"/>
              </a:spcBef>
              <a:defRPr/>
            </a:pPr>
            <a:r>
              <a:rPr lang="en-US" sz="4000" dirty="0" smtClean="0">
                <a:latin typeface="Franklin Gothic Book" panose="020B0503020102020204" pitchFamily="34" charset="0"/>
                <a:cs typeface="Segoe UI" panose="020B0502040204020203" pitchFamily="34" charset="0"/>
              </a:rPr>
              <a:t>Findings Q2: </a:t>
            </a:r>
            <a:br>
              <a:rPr lang="en-US" sz="4000" dirty="0" smtClean="0">
                <a:latin typeface="Franklin Gothic Book" panose="020B0503020102020204" pitchFamily="34" charset="0"/>
                <a:cs typeface="Segoe UI" panose="020B0502040204020203" pitchFamily="34" charset="0"/>
              </a:rPr>
            </a:br>
            <a:r>
              <a:rPr lang="en-US" cap="none" dirty="0" smtClean="0">
                <a:latin typeface="Franklin Gothic Book" charset="0"/>
                <a:ea typeface="Franklin Gothic Book" charset="0"/>
                <a:cs typeface="Franklin Gothic Book" charset="0"/>
              </a:rPr>
              <a:t>To what extent do women who mentor other women hold implicit weight bias</a:t>
            </a:r>
            <a:r>
              <a:rPr lang="en-US" dirty="0" smtClean="0">
                <a:latin typeface="Franklin Gothic Book" charset="0"/>
                <a:ea typeface="Franklin Gothic Book" charset="0"/>
                <a:cs typeface="Franklin Gothic Book" charset="0"/>
              </a:rPr>
              <a:t>?</a:t>
            </a:r>
            <a:endParaRPr lang="en-US" dirty="0">
              <a:latin typeface="Franklin Gothic Book" charset="0"/>
              <a:ea typeface="Franklin Gothic Book" charset="0"/>
              <a:cs typeface="Franklin Gothic Book"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1955800"/>
            <a:ext cx="9801860" cy="3663122"/>
          </a:xfrm>
        </p:spPr>
        <p:txBody>
          <a:bodyPr vert="horz" lIns="91440" tIns="45720" rIns="91440" bIns="45720" rtlCol="0" anchor="t">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600" dirty="0" smtClean="0">
                <a:latin typeface="Segoe UI" panose="020B0502040204020203" pitchFamily="34" charset="0"/>
                <a:cs typeface="Segoe UI" panose="020B0502040204020203" pitchFamily="34" charset="0"/>
              </a:rPr>
              <a:t>Ordinal Data</a:t>
            </a:r>
          </a:p>
          <a:p>
            <a:pPr marL="0" marR="0" lvl="0" indent="0" defTabSz="914400" eaLnBrk="1" fontAlgn="auto" latinLnBrk="0" hangingPunct="1">
              <a:lnSpc>
                <a:spcPct val="100000"/>
              </a:lnSpc>
              <a:spcBef>
                <a:spcPts val="0"/>
              </a:spcBef>
              <a:spcAft>
                <a:spcPts val="0"/>
              </a:spcAft>
              <a:buClrTx/>
              <a:buSzTx/>
              <a:buFontTx/>
              <a:buNone/>
              <a:tabLst/>
              <a:defRPr/>
            </a:pPr>
            <a:r>
              <a:rPr lang="en-US" sz="2600" dirty="0" smtClean="0">
                <a:latin typeface="Segoe UI" panose="020B0502040204020203" pitchFamily="34" charset="0"/>
                <a:cs typeface="Segoe UI" panose="020B0502040204020203" pitchFamily="34" charset="0"/>
              </a:rPr>
              <a:t>Mann-Whitney </a:t>
            </a:r>
            <a:r>
              <a:rPr lang="en-US" sz="2600" i="1" dirty="0" smtClean="0">
                <a:latin typeface="Segoe UI" panose="020B0502040204020203" pitchFamily="34" charset="0"/>
                <a:cs typeface="Segoe UI" panose="020B0502040204020203" pitchFamily="34" charset="0"/>
              </a:rPr>
              <a:t>U</a:t>
            </a:r>
            <a:r>
              <a:rPr lang="en-US" sz="2600" dirty="0" smtClean="0">
                <a:latin typeface="Segoe UI" panose="020B0502040204020203" pitchFamily="34" charset="0"/>
                <a:cs typeface="Segoe UI" panose="020B0502040204020203" pitchFamily="34" charset="0"/>
              </a:rPr>
              <a:t> test conducted for race</a:t>
            </a:r>
          </a:p>
          <a:p>
            <a:pPr marL="0" marR="0" lvl="0" indent="0" defTabSz="914400" eaLnBrk="1" fontAlgn="auto" latinLnBrk="0" hangingPunct="1">
              <a:lnSpc>
                <a:spcPct val="100000"/>
              </a:lnSpc>
              <a:spcBef>
                <a:spcPts val="0"/>
              </a:spcBef>
              <a:spcAft>
                <a:spcPts val="0"/>
              </a:spcAft>
              <a:buClrTx/>
              <a:buSzTx/>
              <a:buFontTx/>
              <a:buNone/>
              <a:tabLst/>
              <a:defRPr/>
            </a:pPr>
            <a:r>
              <a:rPr lang="en-US" sz="2600" dirty="0" err="1" smtClean="0">
                <a:latin typeface="Segoe UI" panose="020B0502040204020203" pitchFamily="34" charset="0"/>
                <a:cs typeface="Segoe UI" panose="020B0502040204020203" pitchFamily="34" charset="0"/>
              </a:rPr>
              <a:t>Kruskal</a:t>
            </a:r>
            <a:r>
              <a:rPr lang="en-US" sz="2600" dirty="0" smtClean="0">
                <a:latin typeface="Segoe UI" panose="020B0502040204020203" pitchFamily="34" charset="0"/>
                <a:cs typeface="Segoe UI" panose="020B0502040204020203" pitchFamily="34" charset="0"/>
              </a:rPr>
              <a:t>-Wallis </a:t>
            </a:r>
            <a:r>
              <a:rPr lang="en-US" sz="2600" i="1" dirty="0" smtClean="0">
                <a:latin typeface="Segoe UI" panose="020B0502040204020203" pitchFamily="34" charset="0"/>
                <a:cs typeface="Segoe UI" panose="020B0502040204020203" pitchFamily="34" charset="0"/>
              </a:rPr>
              <a:t>H</a:t>
            </a:r>
            <a:r>
              <a:rPr lang="en-US" sz="2600" dirty="0" smtClean="0">
                <a:latin typeface="Segoe UI" panose="020B0502040204020203" pitchFamily="34" charset="0"/>
                <a:cs typeface="Segoe UI" panose="020B0502040204020203" pitchFamily="34" charset="0"/>
              </a:rPr>
              <a:t> test conducted for age</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latin typeface="Segoe UI" panose="020B0502040204020203" pitchFamily="34" charset="0"/>
              <a:cs typeface="Segoe UI" panose="020B0502040204020203"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lang="en-US" sz="2600" dirty="0" smtClean="0">
                <a:latin typeface="Segoe UI" panose="020B0502040204020203" pitchFamily="34" charset="0"/>
                <a:cs typeface="Segoe UI" panose="020B0502040204020203" pitchFamily="34" charset="0"/>
              </a:rPr>
              <a:t>No statistically significant difference of the implicit score by race</a:t>
            </a:r>
            <a:endParaRPr lang="en-US" sz="2600" dirty="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a:t>
            </a:r>
            <a:r>
              <a:rPr lang="en-US" sz="2600" i="1" dirty="0" smtClean="0">
                <a:latin typeface="Segoe UI" panose="020B0502040204020203" pitchFamily="34" charset="0"/>
                <a:cs typeface="Segoe UI" panose="020B0502040204020203" pitchFamily="34" charset="0"/>
              </a:rPr>
              <a:t>U</a:t>
            </a:r>
            <a:r>
              <a:rPr lang="en-US" sz="2600" dirty="0" smtClean="0">
                <a:latin typeface="Segoe UI" panose="020B0502040204020203" pitchFamily="34" charset="0"/>
                <a:cs typeface="Segoe UI" panose="020B0502040204020203" pitchFamily="34" charset="0"/>
              </a:rPr>
              <a:t> = 470, </a:t>
            </a:r>
            <a:r>
              <a:rPr lang="en-US" sz="2600" i="1" dirty="0" smtClean="0">
                <a:latin typeface="Segoe UI" panose="020B0502040204020203" pitchFamily="34" charset="0"/>
                <a:cs typeface="Segoe UI" panose="020B0502040204020203" pitchFamily="34" charset="0"/>
              </a:rPr>
              <a:t>p</a:t>
            </a:r>
            <a:r>
              <a:rPr lang="en-US" sz="2600" dirty="0" smtClean="0">
                <a:latin typeface="Segoe UI" panose="020B0502040204020203" pitchFamily="34" charset="0"/>
                <a:cs typeface="Segoe UI" panose="020B0502040204020203" pitchFamily="34" charset="0"/>
              </a:rPr>
              <a:t> = .099)</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latin typeface="Segoe UI" panose="020B0502040204020203" pitchFamily="34" charset="0"/>
              <a:cs typeface="Segoe UI" panose="020B0502040204020203" pitchFamily="34" charset="0"/>
            </a:endParaRPr>
          </a:p>
          <a:p>
            <a:pPr marL="0" indent="0">
              <a:lnSpc>
                <a:spcPct val="100000"/>
              </a:lnSpc>
              <a:spcBef>
                <a:spcPts val="0"/>
              </a:spcBef>
              <a:buClrTx/>
              <a:buSzTx/>
              <a:buNone/>
              <a:defRPr/>
            </a:pPr>
            <a:r>
              <a:rPr lang="en-US" sz="2600" dirty="0">
                <a:latin typeface="Segoe UI" panose="020B0502040204020203" pitchFamily="34" charset="0"/>
                <a:cs typeface="Segoe UI" panose="020B0502040204020203" pitchFamily="34" charset="0"/>
              </a:rPr>
              <a:t>No statistically significant difference of the implicit score by </a:t>
            </a:r>
            <a:r>
              <a:rPr lang="en-US" sz="2600" dirty="0" smtClean="0">
                <a:latin typeface="Segoe UI" panose="020B0502040204020203" pitchFamily="34" charset="0"/>
                <a:cs typeface="Segoe UI" panose="020B0502040204020203" pitchFamily="34" charset="0"/>
              </a:rPr>
              <a:t>race</a:t>
            </a:r>
          </a:p>
          <a:p>
            <a:pPr>
              <a:lnSpc>
                <a:spcPct val="100000"/>
              </a:lnSpc>
              <a:spcBef>
                <a:spcPts val="0"/>
              </a:spcBef>
              <a:buClrTx/>
              <a:buSzTx/>
              <a:defRPr/>
            </a:pPr>
            <a:r>
              <a:rPr lang="en-US" sz="2600" i="1" dirty="0" smtClean="0">
                <a:latin typeface="Segoe UI" panose="020B0502040204020203" pitchFamily="34" charset="0"/>
                <a:cs typeface="Segoe UI" panose="020B0502040204020203" pitchFamily="34" charset="0"/>
              </a:rPr>
              <a:t>X</a:t>
            </a:r>
            <a:r>
              <a:rPr lang="en-US" sz="2600" i="1" baseline="30000" dirty="0" smtClean="0">
                <a:latin typeface="Segoe UI" panose="020B0502040204020203" pitchFamily="34" charset="0"/>
                <a:cs typeface="Segoe UI" panose="020B0502040204020203" pitchFamily="34" charset="0"/>
              </a:rPr>
              <a:t>2</a:t>
            </a:r>
            <a:r>
              <a:rPr lang="en-US" sz="2600" dirty="0" smtClean="0">
                <a:latin typeface="Segoe UI" panose="020B0502040204020203" pitchFamily="34" charset="0"/>
                <a:cs typeface="Segoe UI" panose="020B0502040204020203" pitchFamily="34" charset="0"/>
              </a:rPr>
              <a:t>(4) = 3.429, </a:t>
            </a:r>
            <a:r>
              <a:rPr lang="en-US" sz="2600" i="1" dirty="0" smtClean="0">
                <a:latin typeface="Segoe UI" panose="020B0502040204020203" pitchFamily="34" charset="0"/>
                <a:cs typeface="Segoe UI" panose="020B0502040204020203" pitchFamily="34" charset="0"/>
              </a:rPr>
              <a:t>p</a:t>
            </a:r>
            <a:r>
              <a:rPr lang="en-US" sz="2600" dirty="0" smtClean="0">
                <a:latin typeface="Segoe UI" panose="020B0502040204020203" pitchFamily="34" charset="0"/>
                <a:cs typeface="Segoe UI" panose="020B0502040204020203" pitchFamily="34" charset="0"/>
              </a:rPr>
              <a:t> = .489</a:t>
            </a:r>
            <a:endParaRPr lang="en-US" sz="2600" dirty="0">
              <a:latin typeface="Segoe UI" panose="020B0502040204020203" pitchFamily="34" charset="0"/>
              <a:cs typeface="Segoe UI" panose="020B0502040204020203"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28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8019162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1968500"/>
            <a:ext cx="9624060" cy="4102100"/>
          </a:xfrm>
        </p:spPr>
        <p:txBody>
          <a:bodyPr vert="horz" lIns="91440" tIns="45720" rIns="91440" bIns="45720" rtlCol="0" anchor="t">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600" dirty="0" smtClean="0">
                <a:latin typeface="Segoe UI" panose="020B0502040204020203" pitchFamily="34" charset="0"/>
                <a:cs typeface="Segoe UI" panose="020B0502040204020203" pitchFamily="34" charset="0"/>
              </a:rPr>
              <a:t>Independent </a:t>
            </a:r>
            <a:r>
              <a:rPr lang="en-US" sz="2600" i="1" dirty="0" smtClean="0">
                <a:latin typeface="Segoe UI" panose="020B0502040204020203" pitchFamily="34" charset="0"/>
                <a:cs typeface="Segoe UI" panose="020B0502040204020203" pitchFamily="34" charset="0"/>
              </a:rPr>
              <a:t>t</a:t>
            </a:r>
            <a:r>
              <a:rPr lang="en-US" sz="2600" dirty="0" smtClean="0">
                <a:latin typeface="Segoe UI" panose="020B0502040204020203" pitchFamily="34" charset="0"/>
                <a:cs typeface="Segoe UI" panose="020B0502040204020203" pitchFamily="34" charset="0"/>
              </a:rPr>
              <a:t>-test conducted for race</a:t>
            </a:r>
          </a:p>
          <a:p>
            <a:pPr marL="0" lvl="0" indent="0">
              <a:lnSpc>
                <a:spcPct val="100000"/>
              </a:lnSpc>
              <a:spcBef>
                <a:spcPts val="0"/>
              </a:spcBef>
              <a:buClrTx/>
              <a:buSzTx/>
              <a:buNone/>
              <a:defRPr/>
            </a:pPr>
            <a:r>
              <a:rPr lang="en-US" sz="2600" dirty="0" err="1">
                <a:latin typeface="Segoe UI" panose="020B0502040204020203" pitchFamily="34" charset="0"/>
                <a:cs typeface="Segoe UI" panose="020B0502040204020203" pitchFamily="34" charset="0"/>
              </a:rPr>
              <a:t>Kruskal</a:t>
            </a:r>
            <a:r>
              <a:rPr lang="en-US" sz="2600" dirty="0">
                <a:latin typeface="Segoe UI" panose="020B0502040204020203" pitchFamily="34" charset="0"/>
                <a:cs typeface="Segoe UI" panose="020B0502040204020203" pitchFamily="34" charset="0"/>
              </a:rPr>
              <a:t>-Wallis </a:t>
            </a:r>
            <a:r>
              <a:rPr lang="en-US" sz="2600" i="1" dirty="0">
                <a:latin typeface="Segoe UI" panose="020B0502040204020203" pitchFamily="34" charset="0"/>
                <a:cs typeface="Segoe UI" panose="020B0502040204020203" pitchFamily="34" charset="0"/>
              </a:rPr>
              <a:t>H</a:t>
            </a:r>
            <a:r>
              <a:rPr lang="en-US" sz="2600" dirty="0">
                <a:latin typeface="Segoe UI" panose="020B0502040204020203" pitchFamily="34" charset="0"/>
                <a:cs typeface="Segoe UI" panose="020B0502040204020203" pitchFamily="34" charset="0"/>
              </a:rPr>
              <a:t> test conducted for </a:t>
            </a:r>
            <a:r>
              <a:rPr lang="en-US" sz="2600" dirty="0" smtClean="0">
                <a:latin typeface="Segoe UI" panose="020B0502040204020203" pitchFamily="34" charset="0"/>
                <a:cs typeface="Segoe UI" panose="020B0502040204020203" pitchFamily="34" charset="0"/>
              </a:rPr>
              <a:t>age</a:t>
            </a:r>
          </a:p>
          <a:p>
            <a:pPr marL="0" lvl="0" indent="0">
              <a:lnSpc>
                <a:spcPct val="100000"/>
              </a:lnSpc>
              <a:spcBef>
                <a:spcPts val="0"/>
              </a:spcBef>
              <a:buClrTx/>
              <a:buSzTx/>
              <a:buNone/>
              <a:defRPr/>
            </a:pPr>
            <a:endParaRPr lang="en-US" dirty="0">
              <a:latin typeface="Segoe UI" panose="020B0502040204020203" pitchFamily="34" charset="0"/>
              <a:cs typeface="Segoe UI" panose="020B0502040204020203" pitchFamily="34" charset="0"/>
            </a:endParaRPr>
          </a:p>
          <a:p>
            <a:pPr marL="0" lv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No statistically significant difference between explicit test score means comparing Black women </a:t>
            </a: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a:t>
            </a:r>
            <a:r>
              <a:rPr lang="en-US" sz="2600" i="1" dirty="0" smtClean="0">
                <a:latin typeface="Segoe UI" panose="020B0502040204020203" pitchFamily="34" charset="0"/>
                <a:cs typeface="Segoe UI" panose="020B0502040204020203" pitchFamily="34" charset="0"/>
              </a:rPr>
              <a:t>M </a:t>
            </a:r>
            <a:r>
              <a:rPr lang="en-US" sz="2600" dirty="0" smtClean="0">
                <a:latin typeface="Segoe UI" panose="020B0502040204020203" pitchFamily="34" charset="0"/>
                <a:cs typeface="Segoe UI" panose="020B0502040204020203" pitchFamily="34" charset="0"/>
              </a:rPr>
              <a:t>= .087, </a:t>
            </a:r>
            <a:r>
              <a:rPr lang="en-US" sz="2600" i="1" dirty="0" smtClean="0">
                <a:latin typeface="Segoe UI" panose="020B0502040204020203" pitchFamily="34" charset="0"/>
                <a:cs typeface="Segoe UI" panose="020B0502040204020203" pitchFamily="34" charset="0"/>
              </a:rPr>
              <a:t>SD </a:t>
            </a:r>
            <a:r>
              <a:rPr lang="en-US" sz="2600" dirty="0" smtClean="0">
                <a:latin typeface="Segoe UI" panose="020B0502040204020203" pitchFamily="34" charset="0"/>
                <a:cs typeface="Segoe UI" panose="020B0502040204020203" pitchFamily="34" charset="0"/>
              </a:rPr>
              <a:t>= .604) to White women </a:t>
            </a:r>
            <a:r>
              <a:rPr lang="en-US" sz="2600" dirty="0">
                <a:latin typeface="Segoe UI" panose="020B0502040204020203" pitchFamily="34" charset="0"/>
                <a:cs typeface="Segoe UI" panose="020B0502040204020203" pitchFamily="34" charset="0"/>
              </a:rPr>
              <a:t>(</a:t>
            </a:r>
            <a:r>
              <a:rPr lang="en-US" sz="2600" i="1" dirty="0">
                <a:latin typeface="Segoe UI" panose="020B0502040204020203" pitchFamily="34" charset="0"/>
                <a:cs typeface="Segoe UI" panose="020B0502040204020203" pitchFamily="34" charset="0"/>
              </a:rPr>
              <a:t>M </a:t>
            </a:r>
            <a:r>
              <a:rPr lang="en-US" sz="2600" dirty="0">
                <a:latin typeface="Segoe UI" panose="020B0502040204020203" pitchFamily="34" charset="0"/>
                <a:cs typeface="Segoe UI" panose="020B0502040204020203" pitchFamily="34" charset="0"/>
              </a:rPr>
              <a:t>= </a:t>
            </a:r>
            <a:r>
              <a:rPr lang="en-US" sz="2600" dirty="0" smtClean="0">
                <a:latin typeface="Segoe UI" panose="020B0502040204020203" pitchFamily="34" charset="0"/>
                <a:cs typeface="Segoe UI" panose="020B0502040204020203" pitchFamily="34" charset="0"/>
              </a:rPr>
              <a:t>.413, </a:t>
            </a:r>
            <a:r>
              <a:rPr lang="en-US" sz="2600" i="1" dirty="0">
                <a:latin typeface="Segoe UI" panose="020B0502040204020203" pitchFamily="34" charset="0"/>
                <a:cs typeface="Segoe UI" panose="020B0502040204020203" pitchFamily="34" charset="0"/>
              </a:rPr>
              <a:t>SD </a:t>
            </a:r>
            <a:r>
              <a:rPr lang="en-US" sz="2600" dirty="0">
                <a:latin typeface="Segoe UI" panose="020B0502040204020203" pitchFamily="34" charset="0"/>
                <a:cs typeface="Segoe UI" panose="020B0502040204020203" pitchFamily="34" charset="0"/>
              </a:rPr>
              <a:t>= </a:t>
            </a:r>
            <a:r>
              <a:rPr lang="en-US" sz="2600" dirty="0" smtClean="0">
                <a:latin typeface="Segoe UI" panose="020B0502040204020203" pitchFamily="34" charset="0"/>
                <a:cs typeface="Segoe UI" panose="020B0502040204020203" pitchFamily="34" charset="0"/>
              </a:rPr>
              <a:t>.848); </a:t>
            </a:r>
            <a:r>
              <a:rPr lang="en-US" sz="2600" i="1" dirty="0" smtClean="0">
                <a:latin typeface="Segoe UI" panose="020B0502040204020203" pitchFamily="34" charset="0"/>
                <a:cs typeface="Segoe UI" panose="020B0502040204020203" pitchFamily="34" charset="0"/>
              </a:rPr>
              <a:t>t</a:t>
            </a:r>
            <a:r>
              <a:rPr lang="en-US" sz="2600" dirty="0" smtClean="0">
                <a:latin typeface="Segoe UI" panose="020B0502040204020203" pitchFamily="34" charset="0"/>
                <a:cs typeface="Segoe UI" panose="020B0502040204020203" pitchFamily="34" charset="0"/>
              </a:rPr>
              <a:t>(77) = -1.89, </a:t>
            </a:r>
            <a:r>
              <a:rPr lang="en-US" sz="2600" i="1" dirty="0" smtClean="0">
                <a:latin typeface="Segoe UI" panose="020B0502040204020203" pitchFamily="34" charset="0"/>
                <a:cs typeface="Segoe UI" panose="020B0502040204020203" pitchFamily="34" charset="0"/>
              </a:rPr>
              <a:t>p</a:t>
            </a:r>
            <a:r>
              <a:rPr lang="en-US" sz="2600" dirty="0" smtClean="0">
                <a:latin typeface="Segoe UI" panose="020B0502040204020203" pitchFamily="34" charset="0"/>
                <a:cs typeface="Segoe UI" panose="020B0502040204020203" pitchFamily="34" charset="0"/>
              </a:rPr>
              <a:t> = .062</a:t>
            </a:r>
          </a:p>
          <a:p>
            <a:pPr marL="0" indent="0">
              <a:lnSpc>
                <a:spcPct val="100000"/>
              </a:lnSpc>
              <a:spcBef>
                <a:spcPts val="0"/>
              </a:spcBef>
              <a:buClrTx/>
              <a:buSzTx/>
              <a:buNone/>
              <a:defRPr/>
            </a:pPr>
            <a:endParaRPr lang="en-US" dirty="0">
              <a:latin typeface="Segoe UI" panose="020B0502040204020203" pitchFamily="34" charset="0"/>
              <a:cs typeface="Segoe UI" panose="020B0502040204020203" pitchFamily="34" charset="0"/>
            </a:endParaRPr>
          </a:p>
          <a:p>
            <a:pPr mar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No statistically significant difference of explicit score by age</a:t>
            </a:r>
          </a:p>
          <a:p>
            <a:pPr>
              <a:lnSpc>
                <a:spcPct val="100000"/>
              </a:lnSpc>
              <a:spcBef>
                <a:spcPts val="0"/>
              </a:spcBef>
              <a:buClrTx/>
              <a:buSzTx/>
              <a:defRPr/>
            </a:pPr>
            <a:r>
              <a:rPr lang="en-US" sz="2600" i="1" dirty="0">
                <a:latin typeface="Segoe UI" panose="020B0502040204020203" pitchFamily="34" charset="0"/>
                <a:cs typeface="Segoe UI" panose="020B0502040204020203" pitchFamily="34" charset="0"/>
              </a:rPr>
              <a:t>X</a:t>
            </a:r>
            <a:r>
              <a:rPr lang="en-US" sz="2600" i="1" baseline="30000" dirty="0">
                <a:latin typeface="Segoe UI" panose="020B0502040204020203" pitchFamily="34" charset="0"/>
                <a:cs typeface="Segoe UI" panose="020B0502040204020203" pitchFamily="34" charset="0"/>
              </a:rPr>
              <a:t>2</a:t>
            </a:r>
            <a:r>
              <a:rPr lang="en-US" sz="2600" dirty="0">
                <a:latin typeface="Segoe UI" panose="020B0502040204020203" pitchFamily="34" charset="0"/>
                <a:cs typeface="Segoe UI" panose="020B0502040204020203" pitchFamily="34" charset="0"/>
              </a:rPr>
              <a:t>(4) = </a:t>
            </a:r>
            <a:r>
              <a:rPr lang="en-US" sz="2600" dirty="0" smtClean="0">
                <a:latin typeface="Segoe UI" panose="020B0502040204020203" pitchFamily="34" charset="0"/>
                <a:cs typeface="Segoe UI" panose="020B0502040204020203" pitchFamily="34" charset="0"/>
              </a:rPr>
              <a:t>9.468, </a:t>
            </a:r>
            <a:r>
              <a:rPr lang="en-US" sz="2600" i="1" dirty="0">
                <a:latin typeface="Segoe UI" panose="020B0502040204020203" pitchFamily="34" charset="0"/>
                <a:cs typeface="Segoe UI" panose="020B0502040204020203" pitchFamily="34" charset="0"/>
              </a:rPr>
              <a:t>p</a:t>
            </a:r>
            <a:r>
              <a:rPr lang="en-US" sz="2600" dirty="0">
                <a:latin typeface="Segoe UI" panose="020B0502040204020203" pitchFamily="34" charset="0"/>
                <a:cs typeface="Segoe UI" panose="020B0502040204020203" pitchFamily="34" charset="0"/>
              </a:rPr>
              <a:t> = </a:t>
            </a:r>
            <a:r>
              <a:rPr lang="en-US" sz="2600" dirty="0" smtClean="0">
                <a:latin typeface="Segoe UI" panose="020B0502040204020203" pitchFamily="34" charset="0"/>
                <a:cs typeface="Segoe UI" panose="020B0502040204020203" pitchFamily="34" charset="0"/>
              </a:rPr>
              <a:t>.050</a:t>
            </a:r>
            <a:endParaRPr lang="en-US" sz="2600" dirty="0">
              <a:latin typeface="Segoe UI" panose="020B0502040204020203" pitchFamily="34" charset="0"/>
              <a:cs typeface="Segoe UI" panose="020B0502040204020203" pitchFamily="34" charset="0"/>
            </a:endParaRPr>
          </a:p>
          <a:p>
            <a:pPr>
              <a:lnSpc>
                <a:spcPct val="100000"/>
              </a:lnSpc>
              <a:spcBef>
                <a:spcPts val="0"/>
              </a:spcBef>
              <a:buClrTx/>
              <a:buSzTx/>
              <a:defRPr/>
            </a:pPr>
            <a:endParaRPr lang="en-US" sz="2800" dirty="0">
              <a:latin typeface="Segoe UI" panose="020B0502040204020203" pitchFamily="34" charset="0"/>
              <a:cs typeface="Segoe UI" panose="020B0502040204020203"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28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
        <p:nvSpPr>
          <p:cNvPr id="6" name="Title 1">
            <a:extLst>
              <a:ext uri="{FF2B5EF4-FFF2-40B4-BE49-F238E27FC236}">
                <a16:creationId xmlns:a16="http://schemas.microsoft.com/office/drawing/2014/main" id="{0FDE5079-B185-4DE0-AF2C-AE4B7709FBC3}"/>
              </a:ext>
            </a:extLst>
          </p:cNvPr>
          <p:cNvSpPr>
            <a:spLocks noGrp="1"/>
          </p:cNvSpPr>
          <p:nvPr>
            <p:ph type="title"/>
          </p:nvPr>
        </p:nvSpPr>
        <p:spPr>
          <a:xfrm>
            <a:off x="1386840" y="-101600"/>
            <a:ext cx="9624060" cy="2186940"/>
          </a:xfrm>
        </p:spPr>
        <p:txBody>
          <a:bodyPr anchor="ctr">
            <a:normAutofit/>
          </a:bodyPr>
          <a:lstStyle/>
          <a:p>
            <a:pPr lvl="0">
              <a:lnSpc>
                <a:spcPct val="100000"/>
              </a:lnSpc>
              <a:spcBef>
                <a:spcPts val="0"/>
              </a:spcBef>
              <a:defRPr/>
            </a:pPr>
            <a:r>
              <a:rPr lang="en-US" sz="4000" dirty="0" smtClean="0">
                <a:latin typeface="Franklin Gothic Book" panose="020B0503020102020204" pitchFamily="34" charset="0"/>
                <a:cs typeface="Segoe UI" panose="020B0502040204020203" pitchFamily="34" charset="0"/>
              </a:rPr>
              <a:t>Findings Q3: </a:t>
            </a:r>
            <a:br>
              <a:rPr lang="en-US" sz="4000" dirty="0" smtClean="0">
                <a:latin typeface="Franklin Gothic Book" panose="020B0503020102020204" pitchFamily="34" charset="0"/>
                <a:cs typeface="Segoe UI" panose="020B0502040204020203" pitchFamily="34" charset="0"/>
              </a:rPr>
            </a:br>
            <a:r>
              <a:rPr lang="en-US" cap="none" dirty="0" smtClean="0">
                <a:latin typeface="Franklin Gothic Book" charset="0"/>
                <a:ea typeface="Franklin Gothic Book" charset="0"/>
                <a:cs typeface="Franklin Gothic Book" charset="0"/>
              </a:rPr>
              <a:t>To what extent do women who mentor other women hold explicit weight bias</a:t>
            </a:r>
            <a:r>
              <a:rPr lang="en-US" dirty="0" smtClean="0">
                <a:latin typeface="Franklin Gothic Book" charset="0"/>
                <a:ea typeface="Franklin Gothic Book" charset="0"/>
                <a:cs typeface="Franklin Gothic Book" charset="0"/>
              </a:rPr>
              <a:t>?</a:t>
            </a:r>
            <a:endParaRPr lang="en-US" dirty="0">
              <a:latin typeface="Franklin Gothic Book" charset="0"/>
              <a:ea typeface="Franklin Gothic Book" charset="0"/>
              <a:cs typeface="Franklin Gothic Book" charset="0"/>
            </a:endParaRPr>
          </a:p>
        </p:txBody>
      </p:sp>
    </p:spTree>
    <p:extLst>
      <p:ext uri="{BB962C8B-B14F-4D97-AF65-F5344CB8AC3E}">
        <p14:creationId xmlns:p14="http://schemas.microsoft.com/office/powerpoint/2010/main" val="13012860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conclusions</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9801860" cy="3655060"/>
          </a:xfrm>
        </p:spPr>
        <p:txBody>
          <a:bodyPr vert="horz" lIns="91440" tIns="45720" rIns="91440" bIns="45720" rtlCol="0" anchor="t">
            <a:normAutofit/>
          </a:bodyPr>
          <a:lstStyle/>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Mentors valued protégés who exhibited transformational values</a:t>
            </a:r>
          </a:p>
          <a:p>
            <a:pPr>
              <a:lnSpc>
                <a:spcPct val="100000"/>
              </a:lnSpc>
              <a:spcBef>
                <a:spcPts val="0"/>
              </a:spcBef>
              <a:buClrTx/>
              <a:buSzTx/>
              <a:defRPr/>
            </a:pPr>
            <a:endParaRPr lang="en-US" sz="2600" dirty="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Mentors would benefit from conversations and training on weightism</a:t>
            </a:r>
            <a:endParaRPr lang="en-US" sz="2600" dirty="0"/>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13371652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implications</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9801860" cy="3505200"/>
          </a:xfrm>
        </p:spPr>
        <p:txBody>
          <a:bodyPr vert="horz" lIns="91440" tIns="45720" rIns="91440" bIns="45720" rtlCol="0" anchor="t">
            <a:normAutofit/>
          </a:bodyPr>
          <a:lstStyle/>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The participant’s explicit mean values were opposite of the participant’s implicit mean values regarding overweight women</a:t>
            </a:r>
          </a:p>
          <a:p>
            <a:pPr marL="0" indent="0">
              <a:lnSpc>
                <a:spcPct val="100000"/>
              </a:lnSpc>
              <a:spcBef>
                <a:spcPts val="0"/>
              </a:spcBef>
              <a:buClrTx/>
              <a:buSzTx/>
              <a:buNone/>
              <a:defRPr/>
            </a:pPr>
            <a:endParaRPr lang="en-US" dirty="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a:latin typeface="Segoe UI" panose="020B0502040204020203" pitchFamily="34" charset="0"/>
                <a:cs typeface="Segoe UI" panose="020B0502040204020203" pitchFamily="34" charset="0"/>
              </a:rPr>
              <a:t>P</a:t>
            </a:r>
            <a:r>
              <a:rPr lang="en-US" sz="2600" dirty="0" smtClean="0">
                <a:latin typeface="Segoe UI" panose="020B0502040204020203" pitchFamily="34" charset="0"/>
                <a:cs typeface="Segoe UI" panose="020B0502040204020203" pitchFamily="34" charset="0"/>
              </a:rPr>
              <a:t>articipants used similar adjectives in describing mentee traits regardless of race or age</a:t>
            </a:r>
          </a:p>
          <a:p>
            <a:pPr>
              <a:lnSpc>
                <a:spcPct val="100000"/>
              </a:lnSpc>
              <a:spcBef>
                <a:spcPts val="0"/>
              </a:spcBef>
              <a:buClrTx/>
              <a:buSzTx/>
              <a:defRPr/>
            </a:pPr>
            <a:endParaRPr lang="en-US" sz="28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6893391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D9B4E-C292-45AA-8116-562703040382}"/>
              </a:ext>
            </a:extLst>
          </p:cNvPr>
          <p:cNvSpPr>
            <a:spLocks noGrp="1"/>
          </p:cNvSpPr>
          <p:nvPr>
            <p:ph type="title"/>
          </p:nvPr>
        </p:nvSpPr>
        <p:spPr>
          <a:xfrm>
            <a:off x="1386840" y="509618"/>
            <a:ext cx="6614160" cy="1469965"/>
          </a:xfrm>
        </p:spPr>
        <p:txBody>
          <a:bodyPr anchor="ctr">
            <a:normAutofit/>
          </a:bodyPr>
          <a:lstStyle/>
          <a:p>
            <a:r>
              <a:rPr lang="en-US" sz="4000" dirty="0" smtClean="0">
                <a:latin typeface="Franklin Gothic Book" panose="020B0503020102020204" pitchFamily="34" charset="0"/>
                <a:cs typeface="Segoe UI" panose="020B0502040204020203" pitchFamily="34" charset="0"/>
              </a:rPr>
              <a:t>Context and Background</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1072FAC-EEE9-4F26-A784-BC07EACCBE9F}"/>
              </a:ext>
            </a:extLst>
          </p:cNvPr>
          <p:cNvSpPr>
            <a:spLocks noGrp="1"/>
          </p:cNvSpPr>
          <p:nvPr>
            <p:ph idx="1"/>
          </p:nvPr>
        </p:nvSpPr>
        <p:spPr>
          <a:xfrm>
            <a:off x="1386840" y="2092316"/>
            <a:ext cx="10703560" cy="3775084"/>
          </a:xfrm>
        </p:spPr>
        <p:txBody>
          <a:bodyPr vert="horz" lIns="91440" tIns="45720" rIns="91440" bIns="45720" rtlCol="0" anchor="t">
            <a:noAutofit/>
          </a:bodyPr>
          <a:lstStyle/>
          <a:p>
            <a:pPr marL="0" indent="0">
              <a:buNone/>
            </a:pPr>
            <a:r>
              <a:rPr lang="en-US" sz="2600" dirty="0" smtClean="0">
                <a:latin typeface="Segoe UI" panose="020B0502040204020203" pitchFamily="34" charset="0"/>
                <a:cs typeface="Segoe UI" panose="020B0502040204020203" pitchFamily="34" charset="0"/>
              </a:rPr>
              <a:t>Women comprise 47% of the workforce </a:t>
            </a:r>
            <a:r>
              <a:rPr lang="en-US" dirty="0" smtClean="0">
                <a:latin typeface="Segoe UI" panose="020B0502040204020203" pitchFamily="34" charset="0"/>
                <a:cs typeface="Segoe UI" panose="020B0502040204020203" pitchFamily="34" charset="0"/>
              </a:rPr>
              <a:t>(</a:t>
            </a:r>
            <a:r>
              <a:rPr lang="en-US" dirty="0" err="1" smtClean="0">
                <a:latin typeface="Segoe UI" panose="020B0502040204020203" pitchFamily="34" charset="0"/>
                <a:cs typeface="Segoe UI" panose="020B0502040204020203" pitchFamily="34" charset="0"/>
              </a:rPr>
              <a:t>DeWolf</a:t>
            </a:r>
            <a:r>
              <a:rPr lang="en-US" dirty="0" smtClean="0">
                <a:latin typeface="Segoe UI" panose="020B0502040204020203" pitchFamily="34" charset="0"/>
                <a:cs typeface="Segoe UI" panose="020B0502040204020203" pitchFamily="34" charset="0"/>
              </a:rPr>
              <a:t>, 2017)</a:t>
            </a:r>
          </a:p>
          <a:p>
            <a:pPr marL="0" indent="0">
              <a:buNone/>
            </a:pPr>
            <a:r>
              <a:rPr lang="en-US" sz="2600" dirty="0" smtClean="0">
                <a:latin typeface="Segoe UI" panose="020B0502040204020203" pitchFamily="34" charset="0"/>
                <a:cs typeface="Segoe UI" panose="020B0502040204020203" pitchFamily="34" charset="0"/>
              </a:rPr>
              <a:t>38.3</a:t>
            </a:r>
            <a:r>
              <a:rPr lang="en-US" sz="2600" dirty="0">
                <a:latin typeface="Segoe UI" panose="020B0502040204020203" pitchFamily="34" charset="0"/>
                <a:cs typeface="Segoe UI" panose="020B0502040204020203" pitchFamily="34" charset="0"/>
              </a:rPr>
              <a:t>% of all women in the United States are overweight or </a:t>
            </a:r>
            <a:r>
              <a:rPr lang="en-US" sz="2600" dirty="0" smtClean="0">
                <a:latin typeface="Segoe UI" panose="020B0502040204020203" pitchFamily="34" charset="0"/>
                <a:cs typeface="Segoe UI" panose="020B0502040204020203" pitchFamily="34" charset="0"/>
              </a:rPr>
              <a:t>obese </a:t>
            </a:r>
            <a:r>
              <a:rPr lang="en-US" dirty="0" smtClean="0">
                <a:latin typeface="Segoe UI" panose="020B0502040204020203" pitchFamily="34" charset="0"/>
                <a:cs typeface="Segoe UI" panose="020B0502040204020203" pitchFamily="34" charset="0"/>
              </a:rPr>
              <a:t>(Center for Disease Control and Prevention, 2016)</a:t>
            </a:r>
          </a:p>
          <a:p>
            <a:pPr marL="0" indent="0">
              <a:buNone/>
            </a:pPr>
            <a:r>
              <a:rPr lang="en-US" sz="2600" dirty="0">
                <a:latin typeface="Segoe UI" panose="020B0502040204020203" pitchFamily="34" charset="0"/>
                <a:cs typeface="Segoe UI" panose="020B0502040204020203" pitchFamily="34" charset="0"/>
              </a:rPr>
              <a:t>Women held 16% of executive level positions </a:t>
            </a:r>
            <a:r>
              <a:rPr lang="en-US" dirty="0">
                <a:latin typeface="Segoe UI" panose="020B0502040204020203" pitchFamily="34" charset="0"/>
                <a:cs typeface="Segoe UI" panose="020B0502040204020203" pitchFamily="34" charset="0"/>
              </a:rPr>
              <a:t>(Beckwith, Carter, &amp; Peters, 2016)</a:t>
            </a:r>
            <a:endParaRPr lang="en-US" dirty="0" smtClean="0">
              <a:latin typeface="Segoe UI" panose="020B0502040204020203" pitchFamily="34" charset="0"/>
              <a:cs typeface="Segoe UI" panose="020B0502040204020203" pitchFamily="34" charset="0"/>
            </a:endParaRPr>
          </a:p>
          <a:p>
            <a:pPr marL="0" indent="0">
              <a:buNone/>
            </a:pPr>
            <a:r>
              <a:rPr lang="en-US" sz="2600" dirty="0" smtClean="0">
                <a:latin typeface="Segoe UI" panose="020B0502040204020203" pitchFamily="34" charset="0"/>
                <a:cs typeface="Segoe UI" panose="020B0502040204020203" pitchFamily="34" charset="0"/>
              </a:rPr>
              <a:t>Women who are and look different should be encouraged to lead </a:t>
            </a:r>
            <a:r>
              <a:rPr lang="en-US" dirty="0" smtClean="0">
                <a:latin typeface="Segoe UI" panose="020B0502040204020203" pitchFamily="34" charset="0"/>
                <a:cs typeface="Segoe UI" panose="020B0502040204020203" pitchFamily="34" charset="0"/>
              </a:rPr>
              <a:t>(</a:t>
            </a:r>
            <a:r>
              <a:rPr lang="en-US" dirty="0" smtClean="0"/>
              <a:t>Ibarra</a:t>
            </a:r>
            <a:r>
              <a:rPr lang="en-US" dirty="0"/>
              <a:t>, Ely, &amp; Kolb, </a:t>
            </a:r>
            <a:r>
              <a:rPr lang="en-US" dirty="0" smtClean="0"/>
              <a:t>2013</a:t>
            </a:r>
            <a:r>
              <a:rPr lang="en-US" dirty="0" smtClean="0">
                <a:latin typeface="Segoe UI" panose="020B0502040204020203" pitchFamily="34" charset="0"/>
                <a:cs typeface="Segoe UI" panose="020B0502040204020203" pitchFamily="34" charset="0"/>
              </a:rPr>
              <a:t>)</a:t>
            </a:r>
            <a:endParaRPr lang="en-US" dirty="0">
              <a:latin typeface="Segoe UI" panose="020B0502040204020203" pitchFamily="34" charset="0"/>
              <a:cs typeface="Segoe UI" panose="020B0502040204020203" pitchFamily="34" charset="0"/>
            </a:endParaRPr>
          </a:p>
        </p:txBody>
      </p:sp>
      <p:pic>
        <p:nvPicPr>
          <p:cNvPr id="5" name="Graphic 4" descr="Open Book">
            <a:extLst>
              <a:ext uri="{FF2B5EF4-FFF2-40B4-BE49-F238E27FC236}">
                <a16:creationId xmlns:a16="http://schemas.microsoft.com/office/drawing/2014/main" id="{DEFE964D-9F1C-4F69-ADD3-0E1AB324E19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0769600" y="5039360"/>
            <a:ext cx="1097280" cy="1097280"/>
          </a:xfrm>
          <a:prstGeom prst="rect">
            <a:avLst/>
          </a:prstGeom>
        </p:spPr>
      </p:pic>
    </p:spTree>
    <p:extLst>
      <p:ext uri="{BB962C8B-B14F-4D97-AF65-F5344CB8AC3E}">
        <p14:creationId xmlns:p14="http://schemas.microsoft.com/office/powerpoint/2010/main" val="3816597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limitations</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9801860" cy="3505200"/>
          </a:xfrm>
        </p:spPr>
        <p:txBody>
          <a:bodyPr vert="horz" lIns="91440" tIns="45720" rIns="91440" bIns="45720" rtlCol="0" anchor="t">
            <a:normAutofit/>
          </a:bodyPr>
          <a:lstStyle/>
          <a:p>
            <a:pPr>
              <a:lnSpc>
                <a:spcPct val="100000"/>
              </a:lnSpc>
              <a:spcBef>
                <a:spcPts val="0"/>
              </a:spcBef>
              <a:buClrTx/>
              <a:buSzTx/>
              <a:defRPr/>
            </a:pPr>
            <a:r>
              <a:rPr lang="en-US" sz="2600" dirty="0">
                <a:latin typeface="Segoe UI" panose="020B0502040204020203" pitchFamily="34" charset="0"/>
                <a:cs typeface="Segoe UI" panose="020B0502040204020203" pitchFamily="34" charset="0"/>
              </a:rPr>
              <a:t>Snowball </a:t>
            </a:r>
            <a:r>
              <a:rPr lang="en-US" sz="2600" dirty="0" smtClean="0">
                <a:latin typeface="Segoe UI" panose="020B0502040204020203" pitchFamily="34" charset="0"/>
                <a:cs typeface="Segoe UI" panose="020B0502040204020203" pitchFamily="34" charset="0"/>
              </a:rPr>
              <a:t>sampling</a:t>
            </a: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Self-reported data</a:t>
            </a: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Too small of a sample, results cannot be generalized</a:t>
            </a:r>
            <a:endParaRPr lang="en-US" sz="2600" dirty="0">
              <a:latin typeface="Segoe UI" panose="020B0502040204020203" pitchFamily="34" charset="0"/>
              <a:cs typeface="Segoe UI" panose="020B0502040204020203"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28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3333532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9103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recommendations</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9801860" cy="3505200"/>
          </a:xfrm>
        </p:spPr>
        <p:txBody>
          <a:bodyPr vert="horz" lIns="91440" tIns="45720" rIns="91440" bIns="45720" rtlCol="0" anchor="t">
            <a:normAutofit/>
          </a:bodyPr>
          <a:lstStyle/>
          <a:p>
            <a:pPr marL="457200" lvl="1" indent="-457200">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Expand survey to national mentoring organizations using name specific email database</a:t>
            </a:r>
          </a:p>
          <a:p>
            <a:pPr marL="0" lvl="1" indent="0">
              <a:lnSpc>
                <a:spcPct val="100000"/>
              </a:lnSpc>
              <a:spcBef>
                <a:spcPts val="0"/>
              </a:spcBef>
              <a:buClrTx/>
              <a:buSzTx/>
              <a:buNone/>
              <a:defRPr/>
            </a:pPr>
            <a:endParaRPr lang="en-US" sz="2000" dirty="0">
              <a:latin typeface="Segoe UI" panose="020B0502040204020203" pitchFamily="34" charset="0"/>
              <a:cs typeface="Segoe UI" panose="020B0502040204020203" pitchFamily="34" charset="0"/>
            </a:endParaRPr>
          </a:p>
          <a:p>
            <a:pPr marL="457200" lvl="1" indent="-457200">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Solicit women’s mentoring groups at conferences that are inclusive of all races</a:t>
            </a:r>
          </a:p>
          <a:p>
            <a:pPr marL="0" lvl="1" indent="0">
              <a:lnSpc>
                <a:spcPct val="100000"/>
              </a:lnSpc>
              <a:spcBef>
                <a:spcPts val="0"/>
              </a:spcBef>
              <a:buClrTx/>
              <a:buSzTx/>
              <a:buNone/>
              <a:defRPr/>
            </a:pPr>
            <a:endParaRPr lang="en-US" sz="2000" dirty="0" smtClean="0">
              <a:latin typeface="Segoe UI" panose="020B0502040204020203" pitchFamily="34" charset="0"/>
              <a:cs typeface="Segoe UI" panose="020B0502040204020203" pitchFamily="34" charset="0"/>
            </a:endParaRPr>
          </a:p>
          <a:p>
            <a:pPr marL="457200" lvl="1" indent="-457200">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Provide additional reflective question at end of IAT</a:t>
            </a:r>
            <a:endParaRPr lang="en-US" sz="26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13617909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31EFD88C-EC41-4850-9D1D-676D6AEE0358}"/>
              </a:ext>
            </a:extLst>
          </p:cNvPr>
          <p:cNvSpPr txBox="1">
            <a:spLocks/>
          </p:cNvSpPr>
          <p:nvPr/>
        </p:nvSpPr>
        <p:spPr>
          <a:xfrm>
            <a:off x="433803" y="231820"/>
            <a:ext cx="11324608" cy="6130344"/>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457200" lvl="1" indent="-457200">
              <a:lnSpc>
                <a:spcPct val="100000"/>
              </a:lnSpc>
              <a:spcBef>
                <a:spcPts val="0"/>
              </a:spcBef>
              <a:spcAft>
                <a:spcPts val="1200"/>
              </a:spcAft>
              <a:buClrTx/>
              <a:buSzTx/>
              <a:buNone/>
            </a:pPr>
            <a:r>
              <a:rPr lang="en-US" sz="4700" dirty="0" smtClean="0">
                <a:latin typeface="Franklin Gothic Book" panose="020B0503020102020204" pitchFamily="34" charset="0"/>
                <a:cs typeface="Segoe UI" panose="020B0502040204020203" pitchFamily="34" charset="0"/>
              </a:rPr>
              <a:t>REFERENCES</a:t>
            </a:r>
            <a:endParaRPr lang="en-US" sz="4700" dirty="0">
              <a:latin typeface="Franklin Gothic Book" panose="020B0503020102020204" pitchFamily="34" charset="0"/>
              <a:cs typeface="Segoe UI" panose="020B0502040204020203" pitchFamily="34" charset="0"/>
            </a:endParaRPr>
          </a:p>
          <a:p>
            <a:pPr marL="457200" lvl="1" indent="-457200">
              <a:lnSpc>
                <a:spcPct val="100000"/>
              </a:lnSpc>
              <a:spcBef>
                <a:spcPts val="0"/>
              </a:spcBef>
              <a:buClrTx/>
              <a:buSzTx/>
              <a:buFont typeface="Arial" panose="020B0604020202020204" pitchFamily="34" charset="0"/>
              <a:buNone/>
            </a:pPr>
            <a:r>
              <a:rPr lang="en-US" sz="1900" dirty="0" err="1" smtClean="0"/>
              <a:t>Agerström</a:t>
            </a:r>
            <a:r>
              <a:rPr lang="en-US" sz="1900" dirty="0" smtClean="0"/>
              <a:t>, J., &amp; </a:t>
            </a:r>
            <a:r>
              <a:rPr lang="en-US" sz="1900" dirty="0" err="1" smtClean="0"/>
              <a:t>Rooth</a:t>
            </a:r>
            <a:r>
              <a:rPr lang="en-US" sz="1900" dirty="0" smtClean="0"/>
              <a:t>, D. O. (2011). The role of automatic obesity stereotypes in real hiring discrimination. </a:t>
            </a:r>
            <a:r>
              <a:rPr lang="en-US" sz="1900" i="1" dirty="0" smtClean="0"/>
              <a:t>Journal of Applied Psychology</a:t>
            </a:r>
            <a:r>
              <a:rPr lang="en-US" sz="1900" dirty="0" smtClean="0"/>
              <a:t>, </a:t>
            </a:r>
            <a:r>
              <a:rPr lang="en-US" sz="1900" i="1" dirty="0" smtClean="0"/>
              <a:t>96</a:t>
            </a:r>
            <a:r>
              <a:rPr lang="en-US" sz="1900" dirty="0" smtClean="0"/>
              <a:t>(4), 790-805. doi:10.1037/a0021594</a:t>
            </a:r>
          </a:p>
          <a:p>
            <a:pPr marL="0" indent="-457200">
              <a:lnSpc>
                <a:spcPct val="100000"/>
              </a:lnSpc>
              <a:spcBef>
                <a:spcPts val="0"/>
              </a:spcBef>
              <a:buClrTx/>
              <a:buSzTx/>
              <a:buFont typeface="Arial" panose="020B0604020202020204" pitchFamily="34" charset="0"/>
              <a:buNone/>
            </a:pPr>
            <a:endParaRPr lang="en-US" sz="1900" dirty="0" smtClean="0"/>
          </a:p>
          <a:p>
            <a:pPr marL="457200" lvl="1" indent="-457200">
              <a:lnSpc>
                <a:spcPct val="100000"/>
              </a:lnSpc>
              <a:spcBef>
                <a:spcPts val="0"/>
              </a:spcBef>
              <a:buClrTx/>
              <a:buSzTx/>
              <a:buFont typeface="Arial" panose="020B0604020202020204" pitchFamily="34" charset="0"/>
              <a:buNone/>
            </a:pPr>
            <a:r>
              <a:rPr lang="en-US" sz="1900" dirty="0" smtClean="0"/>
              <a:t>Beckwith, L. A., Carter, D. R., &amp; Peters, T. (2016). The underrepresentation of African American women in executive leadership: What's getting in the way? </a:t>
            </a:r>
            <a:r>
              <a:rPr lang="en-US" sz="1900" i="1" dirty="0" smtClean="0"/>
              <a:t>Journal of Business Quarterly</a:t>
            </a:r>
            <a:r>
              <a:rPr lang="en-US" sz="1900" dirty="0" smtClean="0"/>
              <a:t>, </a:t>
            </a:r>
            <a:r>
              <a:rPr lang="en-US" sz="1900" i="1" dirty="0" smtClean="0"/>
              <a:t>7</a:t>
            </a:r>
            <a:r>
              <a:rPr lang="en-US" sz="1900" dirty="0" smtClean="0"/>
              <a:t>(4), 115-134.</a:t>
            </a:r>
          </a:p>
          <a:p>
            <a:pPr marL="0" indent="-457200">
              <a:lnSpc>
                <a:spcPct val="100000"/>
              </a:lnSpc>
              <a:spcBef>
                <a:spcPts val="0"/>
              </a:spcBef>
              <a:buClrTx/>
              <a:buSzTx/>
              <a:buFont typeface="Arial" panose="020B0604020202020204" pitchFamily="34" charset="0"/>
              <a:buNone/>
            </a:pPr>
            <a:endParaRPr lang="en-US" sz="1900" dirty="0" smtClean="0"/>
          </a:p>
          <a:p>
            <a:pPr marL="457200" lvl="1" indent="-457200">
              <a:lnSpc>
                <a:spcPct val="100000"/>
              </a:lnSpc>
              <a:spcBef>
                <a:spcPts val="0"/>
              </a:spcBef>
              <a:buClrTx/>
              <a:buSzTx/>
              <a:buFont typeface="Arial" panose="020B0604020202020204" pitchFamily="34" charset="0"/>
              <a:buNone/>
            </a:pPr>
            <a:r>
              <a:rPr lang="en-US" sz="1900" dirty="0" smtClean="0"/>
              <a:t>Center for Disease Control and Prevention. (2016). </a:t>
            </a:r>
            <a:r>
              <a:rPr lang="en-US" sz="1900" i="1" dirty="0" smtClean="0"/>
              <a:t>Defining adult overweight and obesity</a:t>
            </a:r>
            <a:r>
              <a:rPr lang="en-US" sz="1900" dirty="0" smtClean="0"/>
              <a:t>. Retrieved from https://www.cdc.gov/obesity/adult/defining.html</a:t>
            </a:r>
          </a:p>
          <a:p>
            <a:pPr marL="0" indent="-457200">
              <a:lnSpc>
                <a:spcPct val="100000"/>
              </a:lnSpc>
              <a:spcBef>
                <a:spcPts val="0"/>
              </a:spcBef>
              <a:buClrTx/>
              <a:buSzTx/>
              <a:buFont typeface="Arial" panose="020B0604020202020204" pitchFamily="34" charset="0"/>
              <a:buNone/>
            </a:pPr>
            <a:endParaRPr lang="en-US" sz="1900" dirty="0" smtClean="0"/>
          </a:p>
          <a:p>
            <a:pPr marL="457200" lvl="1" indent="-457200">
              <a:lnSpc>
                <a:spcPct val="100000"/>
              </a:lnSpc>
              <a:spcBef>
                <a:spcPts val="0"/>
              </a:spcBef>
              <a:buClrTx/>
              <a:buSzTx/>
              <a:buFont typeface="Arial" panose="020B0604020202020204" pitchFamily="34" charset="0"/>
              <a:buNone/>
            </a:pPr>
            <a:r>
              <a:rPr lang="en-US" sz="1900" dirty="0" smtClean="0"/>
              <a:t>Creswell, J. W. (2014). </a:t>
            </a:r>
            <a:r>
              <a:rPr lang="en-US" sz="1900" i="1" dirty="0" smtClean="0"/>
              <a:t>Educational research. Planning, conducting, and evaluating quantitative and qualitative research</a:t>
            </a:r>
            <a:r>
              <a:rPr lang="en-US" sz="1900" dirty="0" smtClean="0"/>
              <a:t>. Upper Saddle River, NJ: Pearson.</a:t>
            </a:r>
          </a:p>
          <a:p>
            <a:pPr marL="457200" lvl="1" indent="-457200">
              <a:lnSpc>
                <a:spcPct val="100000"/>
              </a:lnSpc>
              <a:spcBef>
                <a:spcPts val="0"/>
              </a:spcBef>
              <a:buClrTx/>
              <a:buSzTx/>
              <a:buNone/>
            </a:pPr>
            <a:endParaRPr lang="en-US" sz="1900" dirty="0" smtClean="0"/>
          </a:p>
          <a:p>
            <a:pPr marL="457200" lvl="1" indent="-457200">
              <a:lnSpc>
                <a:spcPct val="100000"/>
              </a:lnSpc>
              <a:spcBef>
                <a:spcPts val="0"/>
              </a:spcBef>
              <a:buClrTx/>
              <a:buSzTx/>
              <a:buNone/>
            </a:pPr>
            <a:r>
              <a:rPr lang="en-US" sz="1900" dirty="0" err="1" smtClean="0"/>
              <a:t>DeWolf</a:t>
            </a:r>
            <a:r>
              <a:rPr lang="en-US" sz="1900" dirty="0"/>
              <a:t>, M. (2017). </a:t>
            </a:r>
            <a:r>
              <a:rPr lang="en-US" sz="1900" i="1" dirty="0"/>
              <a:t>12 stats about working women</a:t>
            </a:r>
            <a:r>
              <a:rPr lang="en-US" sz="1900" dirty="0"/>
              <a:t>. Retrieved from United States Department of Labor blog: https://blog.dol.gov/2017/03/01/12-stats-about-working-women</a:t>
            </a:r>
          </a:p>
          <a:p>
            <a:pPr marL="457200" lvl="1" indent="-457200">
              <a:lnSpc>
                <a:spcPct val="100000"/>
              </a:lnSpc>
              <a:spcBef>
                <a:spcPts val="0"/>
              </a:spcBef>
              <a:buClrTx/>
              <a:buSzTx/>
              <a:buNone/>
            </a:pPr>
            <a:endParaRPr lang="en-US" dirty="0"/>
          </a:p>
          <a:p>
            <a:pPr marL="457200" lvl="1" indent="-457200">
              <a:lnSpc>
                <a:spcPct val="100000"/>
              </a:lnSpc>
              <a:spcBef>
                <a:spcPts val="0"/>
              </a:spcBef>
              <a:buClrTx/>
              <a:buSzTx/>
              <a:buNone/>
            </a:pPr>
            <a:r>
              <a:rPr lang="en-US" sz="1900" dirty="0" err="1"/>
              <a:t>Durr</a:t>
            </a:r>
            <a:r>
              <a:rPr lang="en-US" sz="1900" dirty="0"/>
              <a:t>, O. V. (2012). </a:t>
            </a:r>
            <a:r>
              <a:rPr lang="en-US" sz="1900" i="1" dirty="0"/>
              <a:t>It's not about childhood obesity: It's about being healthy for life</a:t>
            </a:r>
            <a:r>
              <a:rPr lang="en-US" sz="1900" dirty="0"/>
              <a:t>. Bloomington, IN: Inspiring Voices.</a:t>
            </a:r>
          </a:p>
          <a:p>
            <a:pPr marL="0" lvl="0" indent="-457200">
              <a:lnSpc>
                <a:spcPct val="100000"/>
              </a:lnSpc>
              <a:spcBef>
                <a:spcPts val="0"/>
              </a:spcBef>
              <a:buClrTx/>
              <a:buSzTx/>
              <a:buNone/>
            </a:pPr>
            <a:endParaRPr lang="en-US" sz="1800" dirty="0"/>
          </a:p>
          <a:p>
            <a:pPr marL="457200" lvl="1" indent="-457200">
              <a:lnSpc>
                <a:spcPct val="100000"/>
              </a:lnSpc>
              <a:spcBef>
                <a:spcPts val="0"/>
              </a:spcBef>
              <a:buClrTx/>
              <a:buSzTx/>
              <a:buNone/>
            </a:pPr>
            <a:r>
              <a:rPr lang="en-US" sz="1900" dirty="0"/>
              <a:t>Ibarra H., Ely R., &amp; Kolb, D. (2013). Women rising: The unseen barriers. </a:t>
            </a:r>
            <a:r>
              <a:rPr lang="en-US" sz="1900" i="1" dirty="0"/>
              <a:t>Harvard Business Review</a:t>
            </a:r>
            <a:r>
              <a:rPr lang="en-US" sz="1900" dirty="0"/>
              <a:t>, </a:t>
            </a:r>
            <a:r>
              <a:rPr lang="en-US" sz="1900" i="1" dirty="0"/>
              <a:t>91</a:t>
            </a:r>
            <a:r>
              <a:rPr lang="en-US" sz="1900" dirty="0"/>
              <a:t>(9), 60-66.</a:t>
            </a:r>
          </a:p>
          <a:p>
            <a:pPr marL="0" lvl="0" indent="-457200">
              <a:lnSpc>
                <a:spcPct val="100000"/>
              </a:lnSpc>
              <a:spcBef>
                <a:spcPts val="0"/>
              </a:spcBef>
              <a:buClrTx/>
              <a:buSzTx/>
              <a:buNone/>
            </a:pPr>
            <a:endParaRPr lang="en-US" sz="1800" dirty="0"/>
          </a:p>
          <a:p>
            <a:pPr marL="457200" lvl="1" indent="-457200">
              <a:lnSpc>
                <a:spcPct val="100000"/>
              </a:lnSpc>
              <a:spcBef>
                <a:spcPts val="0"/>
              </a:spcBef>
              <a:buClrTx/>
              <a:buSzTx/>
              <a:buNone/>
            </a:pPr>
            <a:r>
              <a:rPr lang="en-US" sz="1900" dirty="0" err="1"/>
              <a:t>Nosek</a:t>
            </a:r>
            <a:r>
              <a:rPr lang="en-US" sz="1900" dirty="0"/>
              <a:t>, B. A., </a:t>
            </a:r>
            <a:r>
              <a:rPr lang="en-US" sz="1900" dirty="0" err="1"/>
              <a:t>Banaji</a:t>
            </a:r>
            <a:r>
              <a:rPr lang="en-US" sz="1900" dirty="0"/>
              <a:t>, M. R., &amp; Greenwald, A. G. (2002). Harvesting implicit group attitudes and beliefs from a demonstration web site. </a:t>
            </a:r>
            <a:r>
              <a:rPr lang="en-US" sz="1900" i="1" dirty="0"/>
              <a:t>Group Dynamics: Theory, Research, and Practice</a:t>
            </a:r>
            <a:r>
              <a:rPr lang="en-US" sz="1900" dirty="0"/>
              <a:t>, </a:t>
            </a:r>
            <a:r>
              <a:rPr lang="en-US" sz="1900" i="1" dirty="0"/>
              <a:t>6</a:t>
            </a:r>
            <a:r>
              <a:rPr lang="en-US" sz="1900" dirty="0"/>
              <a:t>(1), 101-115. doi:10.1037//</a:t>
            </a:r>
            <a:r>
              <a:rPr lang="en-US" sz="1900" dirty="0" smtClean="0"/>
              <a:t>1089-2699.6.1.101</a:t>
            </a:r>
          </a:p>
          <a:p>
            <a:pPr marL="457200" lvl="1" indent="-457200">
              <a:lnSpc>
                <a:spcPct val="100000"/>
              </a:lnSpc>
              <a:spcBef>
                <a:spcPts val="0"/>
              </a:spcBef>
              <a:buClrTx/>
              <a:buSzTx/>
              <a:buNone/>
            </a:pPr>
            <a:endParaRPr lang="en-US" sz="1900" dirty="0"/>
          </a:p>
          <a:p>
            <a:pPr marL="457200" lvl="1" indent="-457200">
              <a:lnSpc>
                <a:spcPct val="100000"/>
              </a:lnSpc>
              <a:spcBef>
                <a:spcPts val="0"/>
              </a:spcBef>
              <a:buClrTx/>
              <a:buSzTx/>
              <a:buNone/>
            </a:pPr>
            <a:r>
              <a:rPr lang="en-US" sz="1900" dirty="0" err="1" smtClean="0"/>
              <a:t>Nosek</a:t>
            </a:r>
            <a:r>
              <a:rPr lang="en-US" sz="1900" dirty="0"/>
              <a:t>, B. A., &amp; Hansen, J. J. (2008). The associations in our heads belong to us: Searching for attitudes and knowledge in implicit evaluation. </a:t>
            </a:r>
            <a:r>
              <a:rPr lang="en-US" sz="1900" i="1" dirty="0"/>
              <a:t>Cognition and Emotion</a:t>
            </a:r>
            <a:r>
              <a:rPr lang="en-US" sz="1900" dirty="0"/>
              <a:t>, </a:t>
            </a:r>
            <a:r>
              <a:rPr lang="en-US" sz="1900" i="1" dirty="0"/>
              <a:t>22</a:t>
            </a:r>
            <a:r>
              <a:rPr lang="en-US" sz="1900" dirty="0"/>
              <a:t>(4), 553-594. </a:t>
            </a:r>
            <a:r>
              <a:rPr lang="en-US" sz="1900" dirty="0" smtClean="0"/>
              <a:t>doi:10.1080/02699930701438186</a:t>
            </a:r>
            <a:endParaRPr lang="en-US" sz="1900" dirty="0" smtClean="0">
              <a:latin typeface="Segoe UI" panose="020B0502040204020203" pitchFamily="34" charset="0"/>
              <a:cs typeface="Segoe UI" panose="020B0502040204020203" pitchFamily="34" charset="0"/>
            </a:endParaRPr>
          </a:p>
          <a:p>
            <a:pPr marL="457200" lvl="1" indent="-457200">
              <a:lnSpc>
                <a:spcPct val="100000"/>
              </a:lnSpc>
              <a:spcBef>
                <a:spcPts val="0"/>
              </a:spcBef>
              <a:buClrTx/>
              <a:buSzTx/>
              <a:buNone/>
            </a:pPr>
            <a:endParaRPr lang="en-US" sz="1900" dirty="0">
              <a:latin typeface="Segoe UI" panose="020B0502040204020203" pitchFamily="34" charset="0"/>
              <a:cs typeface="Segoe UI" panose="020B0502040204020203" pitchFamily="34" charset="0"/>
            </a:endParaRPr>
          </a:p>
          <a:p>
            <a:pPr marL="457200" lvl="1" indent="-457200">
              <a:lnSpc>
                <a:spcPct val="100000"/>
              </a:lnSpc>
              <a:spcBef>
                <a:spcPts val="0"/>
              </a:spcBef>
              <a:buClrTx/>
              <a:buSzTx/>
              <a:buNone/>
            </a:pPr>
            <a:r>
              <a:rPr lang="en-US" sz="1900" dirty="0" err="1" smtClean="0"/>
              <a:t>Puhl</a:t>
            </a:r>
            <a:r>
              <a:rPr lang="en-US" sz="1900" dirty="0"/>
              <a:t>, R. M., &amp; </a:t>
            </a:r>
            <a:r>
              <a:rPr lang="en-US" sz="1900" dirty="0" err="1"/>
              <a:t>Heuer</a:t>
            </a:r>
            <a:r>
              <a:rPr lang="en-US" sz="1900" dirty="0"/>
              <a:t>, C. A. (2009). The stigma of obesity: A review and update. </a:t>
            </a:r>
            <a:r>
              <a:rPr lang="en-US" sz="1900" i="1" dirty="0"/>
              <a:t>Obesity Research</a:t>
            </a:r>
            <a:r>
              <a:rPr lang="en-US" sz="1900" dirty="0"/>
              <a:t>, 2009, </a:t>
            </a:r>
            <a:r>
              <a:rPr lang="en-US" sz="1900" i="1" dirty="0"/>
              <a:t>17</a:t>
            </a:r>
            <a:r>
              <a:rPr lang="en-US" sz="1900" dirty="0"/>
              <a:t>(5), 941-964.</a:t>
            </a:r>
          </a:p>
          <a:p>
            <a:endParaRPr lang="en-US" dirty="0"/>
          </a:p>
          <a:p>
            <a:pPr marL="457200" lvl="1" indent="-457200">
              <a:lnSpc>
                <a:spcPct val="100000"/>
              </a:lnSpc>
              <a:spcBef>
                <a:spcPts val="0"/>
              </a:spcBef>
              <a:buClrTx/>
              <a:buSzTx/>
              <a:buNone/>
            </a:pPr>
            <a:endParaRPr lang="en-US" sz="1900" dirty="0"/>
          </a:p>
          <a:p>
            <a:pPr marL="0" lvl="0" indent="0">
              <a:lnSpc>
                <a:spcPct val="100000"/>
              </a:lnSpc>
              <a:spcBef>
                <a:spcPts val="0"/>
              </a:spcBef>
              <a:buClrTx/>
              <a:buSzTx/>
              <a:buNone/>
            </a:pPr>
            <a:endParaRPr lang="en-US" dirty="0">
              <a:latin typeface="Segoe UI" panose="020B0502040204020203" pitchFamily="34" charset="0"/>
              <a:cs typeface="Segoe UI" panose="020B0502040204020203" pitchFamily="34" charset="0"/>
            </a:endParaRPr>
          </a:p>
          <a:p>
            <a:pPr marL="0" lvl="0" indent="0">
              <a:lnSpc>
                <a:spcPct val="100000"/>
              </a:lnSpc>
              <a:spcBef>
                <a:spcPts val="0"/>
              </a:spcBef>
              <a:buClrTx/>
              <a:buSzTx/>
              <a:buNone/>
            </a:pPr>
            <a:endParaRPr lang="en-US" dirty="0">
              <a:latin typeface="Segoe UI" panose="020B0502040204020203" pitchFamily="34" charset="0"/>
              <a:cs typeface="Segoe UI" panose="020B0502040204020203" pitchFamily="34" charset="0"/>
            </a:endParaRPr>
          </a:p>
          <a:p>
            <a:pPr marL="457200" lvl="1" indent="-457200">
              <a:lnSpc>
                <a:spcPct val="100000"/>
              </a:lnSpc>
              <a:spcBef>
                <a:spcPts val="0"/>
              </a:spcBef>
              <a:buClrTx/>
              <a:buSzTx/>
              <a:buFont typeface="Arial" panose="020B0604020202020204" pitchFamily="34" charset="0"/>
              <a:buNone/>
            </a:pPr>
            <a:endParaRPr lang="en-US" sz="1900" dirty="0" smtClean="0"/>
          </a:p>
          <a:p>
            <a:pPr marL="0" indent="-457200">
              <a:lnSpc>
                <a:spcPct val="100000"/>
              </a:lnSpc>
              <a:spcBef>
                <a:spcPts val="0"/>
              </a:spcBef>
              <a:buClrTx/>
              <a:buSzTx/>
              <a:buFont typeface="Arial" panose="020B0604020202020204" pitchFamily="34" charset="0"/>
              <a:buNone/>
            </a:pPr>
            <a:endParaRPr lang="en-US" sz="1900" dirty="0" smtClean="0"/>
          </a:p>
          <a:p>
            <a:pPr marL="0" indent="0">
              <a:lnSpc>
                <a:spcPct val="100000"/>
              </a:lnSpc>
              <a:spcBef>
                <a:spcPts val="0"/>
              </a:spcBef>
              <a:buClrTx/>
              <a:buSzTx/>
              <a:buFont typeface="Arial" panose="020B0604020202020204" pitchFamily="34" charset="0"/>
              <a:buNone/>
            </a:pPr>
            <a:endParaRPr lang="en-US" dirty="0" smtClean="0">
              <a:latin typeface="Segoe UI" panose="020B0502040204020203" pitchFamily="34" charset="0"/>
              <a:cs typeface="Segoe UI" panose="020B0502040204020203" pitchFamily="34" charset="0"/>
            </a:endParaRPr>
          </a:p>
          <a:p>
            <a:pPr marL="0" indent="0">
              <a:lnSpc>
                <a:spcPct val="100000"/>
              </a:lnSpc>
              <a:spcBef>
                <a:spcPts val="0"/>
              </a:spcBef>
              <a:buClrTx/>
              <a:buSzTx/>
              <a:buFont typeface="Arial" panose="020B0604020202020204" pitchFamily="34" charset="0"/>
              <a:buNone/>
            </a:pPr>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959236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F6D58-1A39-41ED-99F7-0CE9F03BD344}"/>
              </a:ext>
            </a:extLst>
          </p:cNvPr>
          <p:cNvSpPr>
            <a:spLocks noGrp="1"/>
          </p:cNvSpPr>
          <p:nvPr>
            <p:ph type="title"/>
          </p:nvPr>
        </p:nvSpPr>
        <p:spPr>
          <a:xfrm>
            <a:off x="1386840" y="509618"/>
            <a:ext cx="7249160" cy="1469965"/>
          </a:xfrm>
        </p:spPr>
        <p:txBody>
          <a:bodyPr anchor="ctr">
            <a:normAutofit/>
          </a:bodyPr>
          <a:lstStyle/>
          <a:p>
            <a:r>
              <a:rPr lang="en-US" sz="4000" dirty="0" smtClean="0">
                <a:latin typeface="Franklin Gothic Book" panose="020B0503020102020204" pitchFamily="34" charset="0"/>
                <a:cs typeface="Segoe UI" panose="020B0502040204020203" pitchFamily="34" charset="0"/>
              </a:rPr>
              <a:t>terminology</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3BF933A4-33C5-4102-BBB0-9B15EFF2F292}"/>
              </a:ext>
            </a:extLst>
          </p:cNvPr>
          <p:cNvSpPr>
            <a:spLocks noGrp="1"/>
          </p:cNvSpPr>
          <p:nvPr>
            <p:ph idx="1"/>
          </p:nvPr>
        </p:nvSpPr>
        <p:spPr>
          <a:xfrm>
            <a:off x="1386840" y="2092316"/>
            <a:ext cx="9268460" cy="4054484"/>
          </a:xfrm>
        </p:spPr>
        <p:txBody>
          <a:bodyPr vert="horz" lIns="91440" tIns="45720" rIns="91440" bIns="45720" rtlCol="0" anchor="t">
            <a:normAutofit/>
          </a:bodyPr>
          <a:lstStyle/>
          <a:p>
            <a:r>
              <a:rPr lang="en-US" sz="2600" dirty="0" smtClean="0">
                <a:latin typeface="Segoe UI" panose="020B0502040204020203" pitchFamily="34" charset="0"/>
                <a:cs typeface="Segoe UI" panose="020B0502040204020203" pitchFamily="34" charset="0"/>
              </a:rPr>
              <a:t>Weightism </a:t>
            </a:r>
            <a:r>
              <a:rPr lang="mr-IN" sz="2600" dirty="0" smtClean="0">
                <a:latin typeface="Segoe UI" panose="020B0502040204020203" pitchFamily="34" charset="0"/>
                <a:cs typeface="Segoe UI" panose="020B0502040204020203" pitchFamily="34" charset="0"/>
              </a:rPr>
              <a:t>–</a:t>
            </a:r>
            <a:r>
              <a:rPr lang="en-US" sz="2600" dirty="0" smtClean="0">
                <a:latin typeface="Segoe UI" panose="020B0502040204020203" pitchFamily="34" charset="0"/>
                <a:cs typeface="Segoe UI" panose="020B0502040204020203" pitchFamily="34" charset="0"/>
              </a:rPr>
              <a:t> bias against individuals who are overweight</a:t>
            </a:r>
          </a:p>
          <a:p>
            <a:r>
              <a:rPr lang="en-US" sz="2600" dirty="0" smtClean="0">
                <a:latin typeface="Segoe UI" panose="020B0502040204020203" pitchFamily="34" charset="0"/>
                <a:cs typeface="Segoe UI" panose="020B0502040204020203" pitchFamily="34" charset="0"/>
              </a:rPr>
              <a:t>Implicit </a:t>
            </a:r>
            <a:r>
              <a:rPr lang="mr-IN" sz="2600" dirty="0" smtClean="0">
                <a:latin typeface="Segoe UI" panose="020B0502040204020203" pitchFamily="34" charset="0"/>
                <a:cs typeface="Segoe UI" panose="020B0502040204020203" pitchFamily="34" charset="0"/>
              </a:rPr>
              <a:t>–</a:t>
            </a:r>
            <a:r>
              <a:rPr lang="en-US" sz="2600" dirty="0" smtClean="0">
                <a:latin typeface="Segoe UI" panose="020B0502040204020203" pitchFamily="34" charset="0"/>
                <a:cs typeface="Segoe UI" panose="020B0502040204020203" pitchFamily="34" charset="0"/>
              </a:rPr>
              <a:t> Unknown or unconscious bias against a person or condition</a:t>
            </a:r>
          </a:p>
          <a:p>
            <a:r>
              <a:rPr lang="en-US" sz="2600" dirty="0" smtClean="0">
                <a:latin typeface="Segoe UI" panose="020B0502040204020203" pitchFamily="34" charset="0"/>
                <a:cs typeface="Segoe UI" panose="020B0502040204020203" pitchFamily="34" charset="0"/>
              </a:rPr>
              <a:t>Explicit </a:t>
            </a:r>
            <a:r>
              <a:rPr lang="mr-IN" sz="2600" dirty="0" smtClean="0">
                <a:latin typeface="Segoe UI" panose="020B0502040204020203" pitchFamily="34" charset="0"/>
                <a:cs typeface="Segoe UI" panose="020B0502040204020203" pitchFamily="34" charset="0"/>
              </a:rPr>
              <a:t>–</a:t>
            </a:r>
            <a:r>
              <a:rPr lang="en-US" sz="2600" dirty="0" smtClean="0">
                <a:latin typeface="Segoe UI" panose="020B0502040204020203" pitchFamily="34" charset="0"/>
                <a:cs typeface="Segoe UI" panose="020B0502040204020203" pitchFamily="34" charset="0"/>
              </a:rPr>
              <a:t> Known and stated bias against a person or condition</a:t>
            </a:r>
          </a:p>
          <a:p>
            <a:r>
              <a:rPr lang="en-US" sz="2600" dirty="0" smtClean="0">
                <a:latin typeface="Segoe UI" panose="020B0502040204020203" pitchFamily="34" charset="0"/>
                <a:cs typeface="Segoe UI" panose="020B0502040204020203" pitchFamily="34" charset="0"/>
              </a:rPr>
              <a:t>BMI </a:t>
            </a:r>
            <a:r>
              <a:rPr lang="mr-IN" sz="2600" dirty="0" smtClean="0">
                <a:latin typeface="Segoe UI" panose="020B0502040204020203" pitchFamily="34" charset="0"/>
                <a:cs typeface="Segoe UI" panose="020B0502040204020203" pitchFamily="34" charset="0"/>
              </a:rPr>
              <a:t>–</a:t>
            </a:r>
            <a:r>
              <a:rPr lang="en-US" sz="2600" dirty="0" smtClean="0">
                <a:latin typeface="Segoe UI" panose="020B0502040204020203" pitchFamily="34" charset="0"/>
                <a:cs typeface="Segoe UI" panose="020B0502040204020203" pitchFamily="34" charset="0"/>
              </a:rPr>
              <a:t> Body Mass Index, a BMI over 25 is an indication of being overweight</a:t>
            </a:r>
            <a:endParaRPr lang="en-US" sz="2600" dirty="0">
              <a:latin typeface="Segoe UI" panose="020B0502040204020203" pitchFamily="34" charset="0"/>
              <a:cs typeface="Segoe UI" panose="020B0502040204020203" pitchFamily="34" charset="0"/>
            </a:endParaRPr>
          </a:p>
          <a:p>
            <a:endParaRPr lang="en-US" sz="2000" dirty="0">
              <a:latin typeface="Franklin Gothic Book" panose="020B0503020102020204" pitchFamily="34" charset="0"/>
            </a:endParaRPr>
          </a:p>
        </p:txBody>
      </p:sp>
      <p:pic>
        <p:nvPicPr>
          <p:cNvPr id="4" name="Graphic 3" descr="Chat">
            <a:extLst>
              <a:ext uri="{FF2B5EF4-FFF2-40B4-BE49-F238E27FC236}">
                <a16:creationId xmlns:a16="http://schemas.microsoft.com/office/drawing/2014/main" id="{AEE98CC8-0F49-4433-9FD0-35E20C04B5D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9029700" y="695960"/>
            <a:ext cx="1097280" cy="1097280"/>
          </a:xfrm>
          <a:prstGeom prst="rect">
            <a:avLst/>
          </a:prstGeom>
        </p:spPr>
      </p:pic>
    </p:spTree>
    <p:extLst>
      <p:ext uri="{BB962C8B-B14F-4D97-AF65-F5344CB8AC3E}">
        <p14:creationId xmlns:p14="http://schemas.microsoft.com/office/powerpoint/2010/main" val="28809097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Problem statement</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9801860" cy="3505200"/>
          </a:xfrm>
        </p:spPr>
        <p:txBody>
          <a:bodyPr vert="horz" lIns="91440" tIns="45720" rIns="91440" bIns="45720" rtlCol="0" anchor="t">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600" dirty="0" smtClean="0">
                <a:latin typeface="Segoe UI" panose="020B0502040204020203" pitchFamily="34" charset="0"/>
                <a:cs typeface="Segoe UI" panose="020B0502040204020203" pitchFamily="34" charset="0"/>
              </a:rPr>
              <a:t>Overweight women are considered undesirable employees: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Therefore, they are underrepresented in leadership positions</a:t>
            </a: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Mentoring is one strategy to increase the number of unique women in upper management </a:t>
            </a: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18153223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Purpose statement</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9801860" cy="3505200"/>
          </a:xfrm>
        </p:spPr>
        <p:txBody>
          <a:bodyPr vert="horz" lIns="91440" tIns="45720" rIns="91440" bIns="45720" rtlCol="0" anchor="t">
            <a:normAutofit/>
          </a:bodyPr>
          <a:lstStyle/>
          <a:p>
            <a:pPr mar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The purpose of this study is to determine if weight is a factor in whether a woman is selected as a protégé, </a:t>
            </a:r>
            <a:r>
              <a:rPr lang="en-US" sz="2600" i="1" dirty="0" smtClean="0">
                <a:latin typeface="Segoe UI" panose="020B0502040204020203" pitchFamily="34" charset="0"/>
                <a:cs typeface="Segoe UI" panose="020B0502040204020203" pitchFamily="34" charset="0"/>
              </a:rPr>
              <a:t>in order to </a:t>
            </a:r>
            <a:r>
              <a:rPr lang="en-US" sz="2600" dirty="0" smtClean="0">
                <a:latin typeface="Segoe UI" panose="020B0502040204020203" pitchFamily="34" charset="0"/>
                <a:cs typeface="Segoe UI" panose="020B0502040204020203" pitchFamily="34" charset="0"/>
              </a:rPr>
              <a:t>increase the awareness of weight discrimination and anti-fat bias in women’s mentoring programs.</a:t>
            </a:r>
          </a:p>
          <a:p>
            <a:pPr marL="0" marR="0" lvl="0" indent="0" defTabSz="914400" eaLnBrk="1" fontAlgn="auto" latinLnBrk="0" hangingPunct="1">
              <a:lnSpc>
                <a:spcPct val="100000"/>
              </a:lnSpc>
              <a:spcBef>
                <a:spcPts val="0"/>
              </a:spcBef>
              <a:spcAft>
                <a:spcPts val="0"/>
              </a:spcAft>
              <a:buClrTx/>
              <a:buSzTx/>
              <a:buFontTx/>
              <a:buNone/>
              <a:tabLst/>
              <a:defRPr/>
            </a:pPr>
            <a:endParaRPr lang="en-US" sz="2800" dirty="0">
              <a:latin typeface="Segoe UI" panose="020B0502040204020203" pitchFamily="34" charset="0"/>
              <a:cs typeface="Segoe UI" panose="020B0502040204020203"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28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882630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Literature review</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10010030" cy="3985260"/>
          </a:xfrm>
        </p:spPr>
        <p:txBody>
          <a:bodyPr vert="horz" lIns="91440" tIns="45720" rIns="91440" bIns="45720" rtlCol="0" anchor="t">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600" dirty="0" smtClean="0">
                <a:latin typeface="Segoe UI" panose="020B0502040204020203" pitchFamily="34" charset="0"/>
                <a:cs typeface="Segoe UI" panose="020B0502040204020203" pitchFamily="34" charset="0"/>
              </a:rPr>
              <a:t>Weight is one of the last acceptable forms of bias </a:t>
            </a:r>
            <a:r>
              <a:rPr lang="en-US" dirty="0" smtClean="0">
                <a:latin typeface="Segoe UI" panose="020B0502040204020203" pitchFamily="34" charset="0"/>
                <a:cs typeface="Segoe UI" panose="020B0502040204020203" pitchFamily="34" charset="0"/>
              </a:rPr>
              <a:t>(</a:t>
            </a:r>
            <a:r>
              <a:rPr lang="en-US" dirty="0" err="1" smtClean="0">
                <a:latin typeface="Segoe UI" panose="020B0502040204020203" pitchFamily="34" charset="0"/>
                <a:cs typeface="Segoe UI" panose="020B0502040204020203" pitchFamily="34" charset="0"/>
              </a:rPr>
              <a:t>Durr</a:t>
            </a:r>
            <a:r>
              <a:rPr lang="en-US" dirty="0" smtClean="0">
                <a:latin typeface="Segoe UI" panose="020B0502040204020203" pitchFamily="34" charset="0"/>
                <a:cs typeface="Segoe UI" panose="020B0502040204020203" pitchFamily="34" charset="0"/>
              </a:rPr>
              <a:t>, 2012)</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latin typeface="Segoe UI" panose="020B0502040204020203" pitchFamily="34" charset="0"/>
              <a:cs typeface="Segoe UI" panose="020B0502040204020203"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lang="en-US" sz="2600" dirty="0" smtClean="0">
                <a:latin typeface="Segoe UI" panose="020B0502040204020203" pitchFamily="34" charset="0"/>
                <a:cs typeface="Segoe UI" panose="020B0502040204020203" pitchFamily="34" charset="0"/>
              </a:rPr>
              <a:t>Weight was considered a factor in determining a woman’s suitability for employment </a:t>
            </a:r>
            <a:r>
              <a:rPr lang="en-US" dirty="0" smtClean="0">
                <a:latin typeface="Segoe UI" panose="020B0502040204020203" pitchFamily="34" charset="0"/>
                <a:cs typeface="Segoe UI" panose="020B0502040204020203" pitchFamily="34" charset="0"/>
              </a:rPr>
              <a:t>(</a:t>
            </a:r>
            <a:r>
              <a:rPr lang="en-US" dirty="0" err="1" smtClean="0">
                <a:latin typeface="Segoe UI" panose="020B0502040204020203" pitchFamily="34" charset="0"/>
                <a:cs typeface="Segoe UI" panose="020B0502040204020203" pitchFamily="34" charset="0"/>
              </a:rPr>
              <a:t>Puhl</a:t>
            </a:r>
            <a:r>
              <a:rPr lang="en-US" dirty="0" smtClean="0">
                <a:latin typeface="Segoe UI" panose="020B0502040204020203" pitchFamily="34" charset="0"/>
                <a:cs typeface="Segoe UI" panose="020B0502040204020203" pitchFamily="34" charset="0"/>
              </a:rPr>
              <a:t>, &amp; </a:t>
            </a:r>
            <a:r>
              <a:rPr lang="en-US" dirty="0" err="1" smtClean="0">
                <a:latin typeface="Segoe UI" panose="020B0502040204020203" pitchFamily="34" charset="0"/>
                <a:cs typeface="Segoe UI" panose="020B0502040204020203" pitchFamily="34" charset="0"/>
              </a:rPr>
              <a:t>Heuer</a:t>
            </a:r>
            <a:r>
              <a:rPr lang="en-US" dirty="0" smtClean="0">
                <a:latin typeface="Segoe UI" panose="020B0502040204020203" pitchFamily="34" charset="0"/>
                <a:cs typeface="Segoe UI" panose="020B0502040204020203" pitchFamily="34" charset="0"/>
              </a:rPr>
              <a:t>, 2009)</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latin typeface="Segoe UI" panose="020B0502040204020203" pitchFamily="34" charset="0"/>
              <a:cs typeface="Segoe UI" panose="020B0502040204020203"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lang="en-US" sz="2600" dirty="0" smtClean="0">
                <a:latin typeface="Segoe UI" panose="020B0502040204020203" pitchFamily="34" charset="0"/>
                <a:cs typeface="Segoe UI" panose="020B0502040204020203" pitchFamily="34" charset="0"/>
              </a:rPr>
              <a:t>Explicit statements and implicit biases are different </a:t>
            </a:r>
            <a:r>
              <a:rPr lang="en-US" dirty="0" smtClean="0">
                <a:latin typeface="Segoe UI" panose="020B0502040204020203" pitchFamily="34" charset="0"/>
                <a:cs typeface="Segoe UI" panose="020B0502040204020203" pitchFamily="34" charset="0"/>
              </a:rPr>
              <a:t>(</a:t>
            </a:r>
            <a:r>
              <a:rPr lang="en-US" dirty="0" err="1" smtClean="0">
                <a:latin typeface="Segoe UI" panose="020B0502040204020203" pitchFamily="34" charset="0"/>
                <a:cs typeface="Segoe UI" panose="020B0502040204020203" pitchFamily="34" charset="0"/>
              </a:rPr>
              <a:t>Nosek</a:t>
            </a:r>
            <a:r>
              <a:rPr lang="en-US" dirty="0" smtClean="0">
                <a:latin typeface="Segoe UI" panose="020B0502040204020203" pitchFamily="34" charset="0"/>
                <a:cs typeface="Segoe UI" panose="020B0502040204020203" pitchFamily="34" charset="0"/>
              </a:rPr>
              <a:t> &amp; Hanson, 2008)</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latin typeface="Segoe UI" panose="020B0502040204020203" pitchFamily="34" charset="0"/>
              <a:cs typeface="Segoe UI" panose="020B0502040204020203" pitchFamily="34" charset="0"/>
            </a:endParaRPr>
          </a:p>
          <a:p>
            <a:pPr marL="0" lv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The Weight Implicit Association Test is one way to measure implicit bias against overweight individuals </a:t>
            </a:r>
            <a:r>
              <a:rPr lang="en-US" dirty="0" smtClean="0">
                <a:latin typeface="Segoe UI" panose="020B0502040204020203" pitchFamily="34" charset="0"/>
                <a:cs typeface="Segoe UI" panose="020B0502040204020203" pitchFamily="34" charset="0"/>
              </a:rPr>
              <a:t>(</a:t>
            </a:r>
            <a:r>
              <a:rPr lang="en-US" dirty="0" err="1" smtClean="0"/>
              <a:t>Agerström</a:t>
            </a:r>
            <a:r>
              <a:rPr lang="en-US" dirty="0">
                <a:latin typeface="Segoe UI" panose="020B0502040204020203" pitchFamily="34" charset="0"/>
                <a:cs typeface="Segoe UI" panose="020B0502040204020203" pitchFamily="34" charset="0"/>
              </a:rPr>
              <a:t> </a:t>
            </a:r>
            <a:r>
              <a:rPr lang="en-US" dirty="0" smtClean="0">
                <a:latin typeface="Segoe UI" panose="020B0502040204020203" pitchFamily="34" charset="0"/>
                <a:cs typeface="Segoe UI" panose="020B0502040204020203" pitchFamily="34" charset="0"/>
              </a:rPr>
              <a:t>&amp; </a:t>
            </a:r>
            <a:r>
              <a:rPr lang="en-US" dirty="0" err="1" smtClean="0">
                <a:latin typeface="Segoe UI" panose="020B0502040204020203" pitchFamily="34" charset="0"/>
                <a:cs typeface="Segoe UI" panose="020B0502040204020203" pitchFamily="34" charset="0"/>
              </a:rPr>
              <a:t>Rooth</a:t>
            </a:r>
            <a:r>
              <a:rPr lang="en-US" dirty="0" smtClean="0">
                <a:latin typeface="Segoe UI" panose="020B0502040204020203" pitchFamily="34" charset="0"/>
                <a:cs typeface="Segoe UI" panose="020B0502040204020203" pitchFamily="34" charset="0"/>
              </a:rPr>
              <a:t>, 2011)</a:t>
            </a:r>
            <a:endParaRPr lang="en-US" sz="28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11484187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Research questions</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9801860" cy="3505200"/>
          </a:xfrm>
        </p:spPr>
        <p:txBody>
          <a:bodyPr vert="horz" lIns="91440" tIns="45720" rIns="91440" bIns="45720" rtlCol="0" anchor="t">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600" dirty="0" smtClean="0">
                <a:latin typeface="Segoe UI" panose="020B0502040204020203" pitchFamily="34" charset="0"/>
                <a:cs typeface="Segoe UI" panose="020B0502040204020203" pitchFamily="34" charset="0"/>
              </a:rPr>
              <a:t>Q1 </a:t>
            </a:r>
            <a:r>
              <a:rPr lang="mr-IN" sz="2600" dirty="0" smtClean="0">
                <a:latin typeface="Segoe UI" panose="020B0502040204020203" pitchFamily="34" charset="0"/>
                <a:cs typeface="Segoe UI" panose="020B0502040204020203" pitchFamily="34" charset="0"/>
              </a:rPr>
              <a:t>–</a:t>
            </a:r>
            <a:r>
              <a:rPr lang="en-US" sz="2600" dirty="0" smtClean="0">
                <a:latin typeface="Segoe UI" panose="020B0502040204020203" pitchFamily="34" charset="0"/>
                <a:cs typeface="Segoe UI" panose="020B0502040204020203" pitchFamily="34" charset="0"/>
              </a:rPr>
              <a:t> 	What are the desirable traits of a mentee?</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latin typeface="Segoe UI" panose="020B0502040204020203" pitchFamily="34" charset="0"/>
              <a:cs typeface="Segoe UI" panose="020B0502040204020203"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lang="en-US" sz="2600" dirty="0" smtClean="0">
                <a:latin typeface="Segoe UI" panose="020B0502040204020203" pitchFamily="34" charset="0"/>
                <a:cs typeface="Segoe UI" panose="020B0502040204020203" pitchFamily="34" charset="0"/>
              </a:rPr>
              <a:t>Q2 </a:t>
            </a:r>
            <a:r>
              <a:rPr lang="mr-IN" sz="2600" dirty="0" smtClean="0">
                <a:latin typeface="Segoe UI" panose="020B0502040204020203" pitchFamily="34" charset="0"/>
                <a:cs typeface="Segoe UI" panose="020B0502040204020203" pitchFamily="34" charset="0"/>
              </a:rPr>
              <a:t>–</a:t>
            </a:r>
            <a:r>
              <a:rPr lang="en-US" sz="2600" dirty="0" smtClean="0">
                <a:latin typeface="Segoe UI" panose="020B0502040204020203" pitchFamily="34" charset="0"/>
                <a:cs typeface="Segoe UI" panose="020B0502040204020203" pitchFamily="34" charset="0"/>
              </a:rPr>
              <a:t> 	To what extent do women who mentor other women hold  	implicit weight bias?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latin typeface="Segoe UI" panose="020B0502040204020203" pitchFamily="34" charset="0"/>
              <a:cs typeface="Segoe UI" panose="020B0502040204020203" pitchFamily="34" charset="0"/>
            </a:endParaRPr>
          </a:p>
          <a:p>
            <a:pPr marL="0" lv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Q3 </a:t>
            </a:r>
            <a:r>
              <a:rPr lang="mr-IN" sz="2600" dirty="0" smtClean="0">
                <a:latin typeface="Segoe UI" panose="020B0502040204020203" pitchFamily="34" charset="0"/>
                <a:cs typeface="Segoe UI" panose="020B0502040204020203" pitchFamily="34" charset="0"/>
              </a:rPr>
              <a:t>–</a:t>
            </a:r>
            <a:r>
              <a:rPr lang="en-US" sz="2600" dirty="0" smtClean="0">
                <a:latin typeface="Segoe UI" panose="020B0502040204020203" pitchFamily="34" charset="0"/>
                <a:cs typeface="Segoe UI" panose="020B0502040204020203" pitchFamily="34" charset="0"/>
              </a:rPr>
              <a:t> </a:t>
            </a:r>
            <a:r>
              <a:rPr lang="en-US" sz="2600" dirty="0">
                <a:latin typeface="Segoe UI" panose="020B0502040204020203" pitchFamily="34" charset="0"/>
                <a:cs typeface="Segoe UI" panose="020B0502040204020203" pitchFamily="34" charset="0"/>
              </a:rPr>
              <a:t>	To what extent do women who mentor other women hold  	</a:t>
            </a:r>
            <a:r>
              <a:rPr lang="en-US" sz="2600" dirty="0" smtClean="0">
                <a:latin typeface="Segoe UI" panose="020B0502040204020203" pitchFamily="34" charset="0"/>
                <a:cs typeface="Segoe UI" panose="020B0502040204020203" pitchFamily="34" charset="0"/>
              </a:rPr>
              <a:t>explicit </a:t>
            </a:r>
            <a:r>
              <a:rPr lang="en-US" sz="2600" dirty="0">
                <a:latin typeface="Segoe UI" panose="020B0502040204020203" pitchFamily="34" charset="0"/>
                <a:cs typeface="Segoe UI" panose="020B0502040204020203" pitchFamily="34" charset="0"/>
              </a:rPr>
              <a:t>weight bias?</a:t>
            </a: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1752933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Significance of study</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9801860" cy="3505200"/>
          </a:xfrm>
        </p:spPr>
        <p:txBody>
          <a:bodyPr vert="horz" lIns="91440" tIns="45720" rIns="91440" bIns="45720" rtlCol="0" anchor="t">
            <a:normAutofit/>
          </a:bodyPr>
          <a:lstStyle/>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Increased awareness of weightism</a:t>
            </a: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Understanding implicit and explicit bias</a:t>
            </a: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Workforce diversification</a:t>
            </a: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Enact policy changes in human resource departments</a:t>
            </a:r>
          </a:p>
          <a:p>
            <a:pPr>
              <a:lnSpc>
                <a:spcPct val="100000"/>
              </a:lnSpc>
              <a:spcBef>
                <a:spcPts val="0"/>
              </a:spcBef>
              <a:buClrTx/>
              <a:buSzTx/>
              <a:defRPr/>
            </a:pPr>
            <a:endParaRPr lang="en-US" sz="28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4451504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5079-B185-4DE0-AF2C-AE4B7709FBC3}"/>
              </a:ext>
            </a:extLst>
          </p:cNvPr>
          <p:cNvSpPr>
            <a:spLocks noGrp="1"/>
          </p:cNvSpPr>
          <p:nvPr>
            <p:ph type="title"/>
          </p:nvPr>
        </p:nvSpPr>
        <p:spPr>
          <a:xfrm>
            <a:off x="1386840" y="496918"/>
            <a:ext cx="6436360" cy="1471582"/>
          </a:xfrm>
        </p:spPr>
        <p:txBody>
          <a:bodyPr anchor="ctr">
            <a:normAutofit/>
          </a:bodyPr>
          <a:lstStyle/>
          <a:p>
            <a:r>
              <a:rPr lang="en-US" sz="4000" dirty="0" smtClean="0">
                <a:latin typeface="Franklin Gothic Book" panose="020B0503020102020204" pitchFamily="34" charset="0"/>
                <a:cs typeface="Segoe UI" panose="020B0502040204020203" pitchFamily="34" charset="0"/>
              </a:rPr>
              <a:t>Research design</a:t>
            </a:r>
            <a:endParaRPr lang="en-US" sz="4000" dirty="0">
              <a:latin typeface="Franklin Gothic Book" panose="020B0503020102020204" pitchFamily="34" charset="0"/>
              <a:cs typeface="Segoe UI" panose="020B0502040204020203" pitchFamily="34" charset="0"/>
            </a:endParaRPr>
          </a:p>
        </p:txBody>
      </p:sp>
      <p:sp>
        <p:nvSpPr>
          <p:cNvPr id="3" name="Content Placeholder 2">
            <a:extLst>
              <a:ext uri="{FF2B5EF4-FFF2-40B4-BE49-F238E27FC236}">
                <a16:creationId xmlns:a16="http://schemas.microsoft.com/office/drawing/2014/main" id="{89B4E0E8-07C8-4A23-99E2-20D6DFD6FA7A}"/>
              </a:ext>
            </a:extLst>
          </p:cNvPr>
          <p:cNvSpPr>
            <a:spLocks noGrp="1"/>
          </p:cNvSpPr>
          <p:nvPr>
            <p:ph idx="1"/>
          </p:nvPr>
        </p:nvSpPr>
        <p:spPr>
          <a:xfrm>
            <a:off x="1386840" y="2085340"/>
            <a:ext cx="9801860" cy="3972560"/>
          </a:xfrm>
        </p:spPr>
        <p:txBody>
          <a:bodyPr vert="horz" lIns="91440" tIns="45720" rIns="91440" bIns="45720" rtlCol="0" anchor="t">
            <a:normAutofit/>
          </a:bodyPr>
          <a:lstStyle/>
          <a:p>
            <a:pPr marL="0" indent="0">
              <a:lnSpc>
                <a:spcPct val="100000"/>
              </a:lnSpc>
              <a:spcBef>
                <a:spcPts val="0"/>
              </a:spcBef>
              <a:buClrTx/>
              <a:buSzTx/>
              <a:buNone/>
              <a:defRPr/>
            </a:pPr>
            <a:r>
              <a:rPr lang="en-US" sz="2600" dirty="0" smtClean="0">
                <a:latin typeface="Segoe UI" panose="020B0502040204020203" pitchFamily="34" charset="0"/>
                <a:cs typeface="Segoe UI" panose="020B0502040204020203" pitchFamily="34" charset="0"/>
              </a:rPr>
              <a:t>Mixed-method Research, Embedded Design (Creswell, 2014)</a:t>
            </a: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Question 1 used qualitative analysis </a:t>
            </a:r>
          </a:p>
          <a:p>
            <a:pPr marL="0" indent="0">
              <a:lnSpc>
                <a:spcPct val="100000"/>
              </a:lnSpc>
              <a:spcBef>
                <a:spcPts val="0"/>
              </a:spcBef>
              <a:buClrTx/>
              <a:buSzTx/>
              <a:buNone/>
              <a:defRPr/>
            </a:pPr>
            <a:endParaRPr lang="en-US" dirty="0" smtClean="0">
              <a:latin typeface="Segoe UI" panose="020B0502040204020203" pitchFamily="34" charset="0"/>
              <a:cs typeface="Segoe UI" panose="020B0502040204020203" pitchFamily="34" charset="0"/>
            </a:endParaRPr>
          </a:p>
          <a:p>
            <a:pPr>
              <a:lnSpc>
                <a:spcPct val="100000"/>
              </a:lnSpc>
              <a:spcBef>
                <a:spcPts val="0"/>
              </a:spcBef>
              <a:buClrTx/>
              <a:buSzTx/>
              <a:defRPr/>
            </a:pPr>
            <a:r>
              <a:rPr lang="en-US" sz="2600" dirty="0" smtClean="0">
                <a:latin typeface="Segoe UI" panose="020B0502040204020203" pitchFamily="34" charset="0"/>
                <a:cs typeface="Segoe UI" panose="020B0502040204020203" pitchFamily="34" charset="0"/>
              </a:rPr>
              <a:t>Questions 2 and 3 quantitative analysis</a:t>
            </a:r>
          </a:p>
          <a:p>
            <a:pPr>
              <a:lnSpc>
                <a:spcPct val="100000"/>
              </a:lnSpc>
              <a:spcBef>
                <a:spcPts val="0"/>
              </a:spcBef>
              <a:buClrTx/>
              <a:buSzTx/>
              <a:defRPr/>
            </a:pPr>
            <a:endParaRPr lang="en-US" sz="2600" dirty="0">
              <a:latin typeface="Segoe UI" panose="020B0502040204020203" pitchFamily="34" charset="0"/>
              <a:cs typeface="Segoe UI" panose="020B0502040204020203" pitchFamily="34" charset="0"/>
            </a:endParaRPr>
          </a:p>
          <a:p>
            <a:pPr marL="0" indent="0">
              <a:lnSpc>
                <a:spcPct val="100000"/>
              </a:lnSpc>
              <a:spcBef>
                <a:spcPts val="0"/>
              </a:spcBef>
              <a:buClrTx/>
              <a:buSzTx/>
              <a:buNone/>
              <a:defRPr/>
            </a:pPr>
            <a:endParaRPr lang="en-US" sz="2600" dirty="0" smtClean="0">
              <a:latin typeface="Segoe UI" panose="020B0502040204020203" pitchFamily="34" charset="0"/>
              <a:cs typeface="Segoe UI" panose="020B0502040204020203" pitchFamily="34" charset="0"/>
            </a:endParaRPr>
          </a:p>
          <a:p>
            <a:pPr>
              <a:lnSpc>
                <a:spcPct val="100000"/>
              </a:lnSpc>
              <a:spcBef>
                <a:spcPts val="0"/>
              </a:spcBef>
              <a:buClrTx/>
              <a:buSzTx/>
              <a:defRPr/>
            </a:pPr>
            <a:endParaRPr lang="en-US" sz="2800" dirty="0">
              <a:latin typeface="Segoe UI" panose="020B0502040204020203" pitchFamily="34" charset="0"/>
              <a:cs typeface="Segoe UI" panose="020B0502040204020203" pitchFamily="34" charset="0"/>
            </a:endParaRPr>
          </a:p>
        </p:txBody>
      </p:sp>
      <p:pic>
        <p:nvPicPr>
          <p:cNvPr id="4" name="Content Placeholder 4" descr="Scales of Justice">
            <a:extLst>
              <a:ext uri="{FF2B5EF4-FFF2-40B4-BE49-F238E27FC236}">
                <a16:creationId xmlns:a16="http://schemas.microsoft.com/office/drawing/2014/main" id="{53025FED-9BCD-4BE9-B74C-707E5FD7402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114300" y="2740660"/>
            <a:ext cx="1097280" cy="1097280"/>
          </a:xfrm>
          <a:prstGeom prst="rect">
            <a:avLst/>
          </a:prstGeom>
        </p:spPr>
      </p:pic>
    </p:spTree>
    <p:extLst>
      <p:ext uri="{BB962C8B-B14F-4D97-AF65-F5344CB8AC3E}">
        <p14:creationId xmlns:p14="http://schemas.microsoft.com/office/powerpoint/2010/main" val="1051418686"/>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3C7D9E6-B0D9-433E-BD46-EB60F64F4DA8}">
  <ds:schemaRefs>
    <ds:schemaRef ds:uri="http://schemas.openxmlformats.org/package/2006/metadata/core-properties"/>
    <ds:schemaRef ds:uri="16c05727-aa75-4e4a-9b5f-8a80a1165891"/>
    <ds:schemaRef ds:uri="http://purl.org/dc/dcmitype/"/>
    <ds:schemaRef ds:uri="http://schemas.microsoft.com/office/infopath/2007/PartnerControls"/>
    <ds:schemaRef ds:uri="http://schemas.microsoft.com/office/2006/documentManagement/types"/>
    <ds:schemaRef ds:uri="http://schemas.microsoft.com/office/2006/metadata/properties"/>
    <ds:schemaRef ds:uri="http://purl.org/dc/terms/"/>
    <ds:schemaRef ds:uri="71af3243-3dd4-4a8d-8c0d-dd76da1f02a5"/>
    <ds:schemaRef ds:uri="http://www.w3.org/XML/1998/namespace"/>
    <ds:schemaRef ds:uri="http://purl.org/dc/elements/1.1/"/>
  </ds:schemaRefs>
</ds:datastoreItem>
</file>

<file path=customXml/itemProps2.xml><?xml version="1.0" encoding="utf-8"?>
<ds:datastoreItem xmlns:ds="http://schemas.openxmlformats.org/officeDocument/2006/customXml" ds:itemID="{B2AB02E3-5ADF-4BF0-9C1B-35CDF3FE95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CA875DA-F9FD-4F83-A049-3B1027B542D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Gallery</Template>
  <TotalTime>0</TotalTime>
  <Words>3716</Words>
  <Application>Microsoft Office PowerPoint</Application>
  <PresentationFormat>Widescreen</PresentationFormat>
  <Paragraphs>502</Paragraphs>
  <Slides>22</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Franklin Gothic Book</vt:lpstr>
      <vt:lpstr>Gill Sans MT</vt:lpstr>
      <vt:lpstr>Segoe UI</vt:lpstr>
      <vt:lpstr>Gallery</vt:lpstr>
      <vt:lpstr>FEMALE LEADERSHIP AND THEIR BELIEFS REGARDING WEIGHTISM WHEN SELECTING Protégés  </vt:lpstr>
      <vt:lpstr>Context and Background</vt:lpstr>
      <vt:lpstr>terminology</vt:lpstr>
      <vt:lpstr>Problem statement</vt:lpstr>
      <vt:lpstr>Purpose statement</vt:lpstr>
      <vt:lpstr>Literature review</vt:lpstr>
      <vt:lpstr>Research questions</vt:lpstr>
      <vt:lpstr>Significance of study</vt:lpstr>
      <vt:lpstr>Research design</vt:lpstr>
      <vt:lpstr>Research design</vt:lpstr>
      <vt:lpstr>Participants by age and race </vt:lpstr>
      <vt:lpstr>Instrument used</vt:lpstr>
      <vt:lpstr>Findings Q1:  What are the desirable traits of a mentee? </vt:lpstr>
      <vt:lpstr>Findings Q1:  What are the desirable traits of a mentee? </vt:lpstr>
      <vt:lpstr>Findings Q1:  What are the desirable traits of a mentee? </vt:lpstr>
      <vt:lpstr>Findings Q2:  To what extent do women who mentor other women hold implicit weight bias?</vt:lpstr>
      <vt:lpstr>Findings Q3:  To what extent do women who mentor other women hold explicit weight bias?</vt:lpstr>
      <vt:lpstr>conclusions</vt:lpstr>
      <vt:lpstr>implications</vt:lpstr>
      <vt:lpstr>limitations</vt:lpstr>
      <vt:lpstr>recommendations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2020-03-06T16:22:58Z</dcterms:created>
  <dcterms:modified xsi:type="dcterms:W3CDTF">2020-04-02T16:10:56Z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