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95" r:id="rId6"/>
    <p:sldId id="323" r:id="rId7"/>
    <p:sldId id="324" r:id="rId8"/>
    <p:sldId id="327" r:id="rId9"/>
    <p:sldId id="328" r:id="rId10"/>
    <p:sldId id="342" r:id="rId11"/>
    <p:sldId id="353" r:id="rId12"/>
    <p:sldId id="341" r:id="rId13"/>
    <p:sldId id="354" r:id="rId14"/>
    <p:sldId id="315" r:id="rId15"/>
    <p:sldId id="318" r:id="rId16"/>
    <p:sldId id="320" r:id="rId17"/>
    <p:sldId id="343" r:id="rId18"/>
    <p:sldId id="344" r:id="rId19"/>
    <p:sldId id="345" r:id="rId20"/>
    <p:sldId id="322" r:id="rId21"/>
    <p:sldId id="325" r:id="rId22"/>
    <p:sldId id="356" r:id="rId23"/>
    <p:sldId id="355" r:id="rId24"/>
    <p:sldId id="352" r:id="rId25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erine Anstrom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2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90611-5D7F-4B2B-878A-8ECB3D3D87BB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1B1FE-3DFB-4A50-A775-3B0C0EE64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49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DA8D4-7B56-4B4F-83E0-41E0EF6F6FE9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9763" y="1162050"/>
            <a:ext cx="557847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74033"/>
            <a:ext cx="5485158" cy="36607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8E17B-8220-4E08-A1B1-77464D505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71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7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5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7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6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1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36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0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50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3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8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6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66E4784-C8C5-4895-814C-A62C9B17FDA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2426F4A-CCC0-4A5D-A13D-973811A5E5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082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8/17504971011034728" TargetMode="External"/><Relationship Id="rId2" Type="http://schemas.openxmlformats.org/officeDocument/2006/relationships/hyperlink" Target="http://dx.doi.org/10.1177/0022487104266746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8/JME-11-2014-0040" TargetMode="External"/><Relationship Id="rId2" Type="http://schemas.openxmlformats.org/officeDocument/2006/relationships/hyperlink" Target="https://jistudents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2988" y="1367935"/>
            <a:ext cx="9465734" cy="14630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Exploration of Multicultural pedagogy on Rural student Global literacy and college preparedness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4916" y="3436705"/>
            <a:ext cx="5021878" cy="590321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Katelyn e. Kreis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Colloquium 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6</a:t>
            </a: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5099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98" y="2847761"/>
            <a:ext cx="11029615" cy="4010239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lnSpc>
                <a:spcPct val="120000"/>
              </a:lnSpc>
              <a:buClr>
                <a:srgbClr val="4590B8"/>
              </a:buClr>
              <a:buAutoNum type="arabicPeriod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what extent is the global literacy among eleventh-grade students in a rural public school different from the global literacy for high school students in an urban city?</a:t>
            </a:r>
          </a:p>
          <a:p>
            <a:pPr marL="514350" lvl="0" indent="-514350">
              <a:lnSpc>
                <a:spcPct val="120000"/>
              </a:lnSpc>
              <a:buClr>
                <a:srgbClr val="4590B8"/>
              </a:buClr>
              <a:buAutoNum type="arabicPeriod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difference in the composite global literacy between students who are exposed to multicultural pedagogy and students who are not?</a:t>
            </a:r>
          </a:p>
          <a:p>
            <a:pPr marL="514350" lvl="0" indent="-514350">
              <a:lnSpc>
                <a:spcPct val="120000"/>
              </a:lnSpc>
              <a:buClr>
                <a:srgbClr val="4590B8"/>
              </a:buClr>
              <a:buAutoNum type="arabicPeriod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what extent do students who go through multicultural pedagogy have higher college preparedness than students who do not go through multicultural pedagogy?</a:t>
            </a:r>
          </a:p>
          <a:p>
            <a:pPr marL="0" lvl="0" indent="0">
              <a:lnSpc>
                <a:spcPct val="120000"/>
              </a:lnSpc>
              <a:buClr>
                <a:srgbClr val="4590B8"/>
              </a:buClr>
              <a:buNone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20000"/>
              </a:lnSpc>
              <a:buClr>
                <a:srgbClr val="4590B8"/>
              </a:buClr>
              <a:buAutoNum type="arabicPeriod"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30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design and Measures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4365" y="2743113"/>
            <a:ext cx="7407965" cy="36330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Literacy Survey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(Hsu &amp; Wang, 2010)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of 25 items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Cronbach’s alpha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 College Survey of Student Engagement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(Indiana University, 2016)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of 42 items 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Cronbach’s alpha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50534" y="2153890"/>
            <a:ext cx="5422390" cy="2142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Mixed Design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Quantitative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Pre/Post and Between Groups Comparison</a:t>
            </a:r>
          </a:p>
        </p:txBody>
      </p:sp>
    </p:spTree>
    <p:extLst>
      <p:ext uri="{BB962C8B-B14F-4D97-AF65-F5344CB8AC3E}">
        <p14:creationId xmlns:p14="http://schemas.microsoft.com/office/powerpoint/2010/main" val="13485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Selection and Participant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59798"/>
            <a:ext cx="11029615" cy="4185696"/>
          </a:xfrm>
        </p:spPr>
        <p:txBody>
          <a:bodyPr>
            <a:noAutofit/>
          </a:bodyPr>
          <a:lstStyle/>
          <a:p>
            <a:pPr marL="324000" lvl="1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28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grade students </a:t>
            </a:r>
          </a:p>
          <a:p>
            <a:pPr lvl="2">
              <a:buClr>
                <a:srgbClr val="4590B8"/>
              </a:buClr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N = 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Clr>
                <a:srgbClr val="4590B8"/>
              </a:buClr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		</a:t>
            </a:r>
            <a:r>
              <a:rPr lang="en-US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39</a:t>
            </a:r>
          </a:p>
          <a:p>
            <a:pPr lvl="2">
              <a:buClr>
                <a:srgbClr val="4590B8"/>
              </a:buClr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000" lvl="2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95% of the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11th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grade student body at Regent High School </a:t>
            </a:r>
          </a:p>
        </p:txBody>
      </p:sp>
    </p:spTree>
    <p:extLst>
      <p:ext uri="{BB962C8B-B14F-4D97-AF65-F5344CB8AC3E}">
        <p14:creationId xmlns:p14="http://schemas.microsoft.com/office/powerpoint/2010/main" val="41818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819" y="885874"/>
            <a:ext cx="11701424" cy="1013800"/>
          </a:xfrm>
        </p:spPr>
        <p:txBody>
          <a:bodyPr>
            <a:normAutofit/>
          </a:bodyPr>
          <a:lstStyle/>
          <a:p>
            <a:pPr lvl="2"/>
            <a:r>
              <a:rPr lang="en-US" sz="2800" dirty="0">
                <a:solidFill>
                  <a:schemeClr val="bg1"/>
                </a:solidFill>
                <a:latin typeface="Baskerville Old Face" panose="02020602080505020303" pitchFamily="18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Baskerville Old Face" panose="02020602080505020303" pitchFamily="18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281767"/>
              </p:ext>
            </p:extLst>
          </p:nvPr>
        </p:nvGraphicFramePr>
        <p:xfrm>
          <a:off x="3999558" y="2728244"/>
          <a:ext cx="7652782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3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322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07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24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6404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i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39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404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404">
                <a:tc>
                  <a:txBody>
                    <a:bodyPr/>
                    <a:lstStyle/>
                    <a:p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0006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Caucasian (Non-Hispanic)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0006">
                <a:tc>
                  <a:txBody>
                    <a:bodyPr/>
                    <a:lstStyle/>
                    <a:p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African American (Non-Hispanic)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6404">
                <a:tc>
                  <a:txBody>
                    <a:bodyPr/>
                    <a:lstStyle/>
                    <a:p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Latino</a:t>
                      </a:r>
                      <a:r>
                        <a:rPr lang="en-US" sz="2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Hispanic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99558" y="1787506"/>
            <a:ext cx="8122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Multicultural and Traditional Combined Group Gender and Ethnicity Demographic Data Summary 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21275" y="2003275"/>
            <a:ext cx="3084655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lvl="0" indent="-30600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Eight week period </a:t>
            </a:r>
          </a:p>
          <a:p>
            <a:pPr marL="306000" lvl="0" indent="-30600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November-December, 2017</a:t>
            </a:r>
          </a:p>
          <a:p>
            <a:pPr marL="306000" lvl="0" indent="-30600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School Total Enrollment: 184 students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1" y="1097961"/>
            <a:ext cx="3225064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24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929" y="3004091"/>
            <a:ext cx="12779246" cy="98833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</a:pPr>
            <a: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To what extent is the global literacy among eleventh-grade students </a:t>
            </a:r>
            <a:b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a rural public school different from the global literacy for high school </a:t>
            </a:r>
            <a:b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students in an urban city?</a:t>
            </a:r>
            <a:b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5929" y="3230255"/>
            <a:ext cx="5087075" cy="536005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Sample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3595" y="3860369"/>
            <a:ext cx="5393100" cy="29349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 sample-2,157 high school students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 means and standard deviations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Bonferroni’s correction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53894" y="3728315"/>
            <a:ext cx="5393100" cy="2934999"/>
          </a:xfrm>
        </p:spPr>
        <p:txBody>
          <a:bodyPr>
            <a:noAutofit/>
          </a:bodyPr>
          <a:lstStyle/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 of Diversity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Willingness to Become a Global Citizen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Approval of U.S. Interconnectedness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Confidence of New Literacies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516931" y="3152313"/>
            <a:ext cx="5087073" cy="553373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 Variables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102" y="1136210"/>
            <a:ext cx="5240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448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09" y="2779580"/>
            <a:ext cx="11680477" cy="884815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</a:pPr>
            <a:r>
              <a:rPr lang="en-US" sz="2400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W</a:t>
            </a:r>
            <a:r>
              <a:rPr lang="en-US" cap="non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</a:t>
            </a:r>
            <a: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at is the difference in the composite global literacy between students who are exposed to multicultural pedagogy and students who are not?</a:t>
            </a:r>
            <a:br>
              <a:rPr lang="en-US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7163" y="3101715"/>
            <a:ext cx="5087075" cy="536005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21138" y="3730961"/>
            <a:ext cx="5393100" cy="29349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 for predicting global literacy from pedagogy type (between-subjects: multicultural pedagogy vs. traditional pedagogy)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Controlling for the influence of the pretest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25548" y="3220336"/>
            <a:ext cx="5087073" cy="553373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Predictor Variable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25546" y="3773709"/>
            <a:ext cx="6034653" cy="29349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Pedagogy Type (multicultural pedagogy vs. traditional pedagogy) 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6125548" y="4797150"/>
            <a:ext cx="5087073" cy="5533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22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 Variable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25546" y="5350523"/>
            <a:ext cx="2753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6000" lvl="0" indent="-30600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Literacy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523" y="1257362"/>
            <a:ext cx="4948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7532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2721206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95059" y="3291699"/>
            <a:ext cx="5087075" cy="536005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3008" y="3827704"/>
            <a:ext cx="5393100" cy="3116376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 for predicting the college preparedness scores from pedagogy type (between-subjects: multicultural pedagogy vs. traditional pedagogy)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Controlling for the influence of the pretest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0" y="3551018"/>
            <a:ext cx="5087073" cy="553373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Predictor Variable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2531" y="4016687"/>
            <a:ext cx="5393100" cy="29349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Pedagogy type (multicultural pedagogy vs. traditional pedagogy)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095997" y="5459000"/>
            <a:ext cx="5087073" cy="5533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22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 Variable</a:t>
            </a:r>
          </a:p>
        </p:txBody>
      </p:sp>
      <p:sp>
        <p:nvSpPr>
          <p:cNvPr id="8" name="Rectangle 7"/>
          <p:cNvSpPr/>
          <p:nvPr/>
        </p:nvSpPr>
        <p:spPr>
          <a:xfrm>
            <a:off x="5982531" y="601237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06000" lvl="0" indent="-30600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College preparedness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81192" y="1231629"/>
            <a:ext cx="5016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3</a:t>
            </a:r>
            <a:endParaRPr lang="en-US" sz="3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F1FD636-49AE-4F79-96F0-9925C81DC026}"/>
              </a:ext>
            </a:extLst>
          </p:cNvPr>
          <p:cNvSpPr/>
          <p:nvPr/>
        </p:nvSpPr>
        <p:spPr>
          <a:xfrm>
            <a:off x="443008" y="1965061"/>
            <a:ext cx="107400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To what extent do students who go through multicultural pedagogy have higher college preparedness than students who do not go through multicultural pedagogy?</a:t>
            </a:r>
          </a:p>
        </p:txBody>
      </p:sp>
    </p:spTree>
    <p:extLst>
      <p:ext uri="{BB962C8B-B14F-4D97-AF65-F5344CB8AC3E}">
        <p14:creationId xmlns:p14="http://schemas.microsoft.com/office/powerpoint/2010/main" val="64925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 and conclusions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99" y="2421649"/>
            <a:ext cx="3622525" cy="4129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Statistically significant difference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Essential for educators: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Provide opportunities for students to build their willingness to become diverse and global citizens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116058"/>
              </p:ext>
            </p:extLst>
          </p:nvPr>
        </p:nvGraphicFramePr>
        <p:xfrm>
          <a:off x="3739824" y="1860326"/>
          <a:ext cx="8087401" cy="4225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7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8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51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22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79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33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5066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0718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</a:t>
                      </a:r>
                      <a:endParaRPr lang="en-US" sz="22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2678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Awareness of diversity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.873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.873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5123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Willingness to become a global citizen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.001*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486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Approval of U.S.</a:t>
                      </a:r>
                      <a:r>
                        <a:rPr lang="en-US" sz="2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interconnectedness 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.588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.464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5123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Confidence in using “new literacies”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374297" y="6013383"/>
            <a:ext cx="4975116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lvl="1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Rural students (M = 3.210)</a:t>
            </a:r>
          </a:p>
          <a:p>
            <a:pPr marL="324000" lvl="1" defTabSz="457200">
              <a:spcBef>
                <a:spcPct val="20000"/>
              </a:spcBef>
              <a:spcAft>
                <a:spcPts val="600"/>
              </a:spcAft>
              <a:buClr>
                <a:srgbClr val="4590B8"/>
              </a:buClr>
              <a:buSzPct val="92000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Urban grouping of students (M = 3.709)</a:t>
            </a:r>
          </a:p>
        </p:txBody>
      </p:sp>
      <p:sp>
        <p:nvSpPr>
          <p:cNvPr id="7" name="Rectangle 6"/>
          <p:cNvSpPr/>
          <p:nvPr/>
        </p:nvSpPr>
        <p:spPr>
          <a:xfrm>
            <a:off x="5092415" y="6150971"/>
            <a:ext cx="22818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*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 &lt; .05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46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 and conclusions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160" y="3382190"/>
            <a:ext cx="11029615" cy="137825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is the difference in the composite global literacy between students who are exposed to multicultural pedagogy and students who are not?</a:t>
            </a:r>
            <a:b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ANCOVA predicting global literacy from pedagogy type was nonsignificant (F (1, 36) = 1.32, </a:t>
            </a:r>
            <a:r>
              <a:rPr lang="en-US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.26, R</a:t>
            </a:r>
            <a:r>
              <a:rPr lang="en-US" sz="2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=.054) when controlling for the influence of the pretest assessment. 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 and conclusions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681" y="3608882"/>
            <a:ext cx="11029615" cy="1378250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Statistically significant difference </a:t>
            </a:r>
          </a:p>
          <a:p>
            <a:pPr lvl="1" indent="457200"/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 (1, 34) = 5.78, </a:t>
            </a:r>
            <a:r>
              <a:rPr lang="en-US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.022, R</a:t>
            </a:r>
            <a:r>
              <a:rPr lang="en-US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.184)</a:t>
            </a:r>
          </a:p>
          <a:p>
            <a:pPr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Multicultural grouping of students</a:t>
            </a:r>
          </a:p>
          <a:p>
            <a:pPr lvl="1" indent="45720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in college preparedness</a:t>
            </a:r>
          </a:p>
          <a:p>
            <a:pPr lvl="1" indent="45720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result from influence of multicultural pedagogy</a:t>
            </a:r>
          </a:p>
          <a:p>
            <a:pPr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Educators:</a:t>
            </a:r>
          </a:p>
          <a:p>
            <a:pPr lvl="1" indent="45720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Multicultural instructional methodologies</a:t>
            </a:r>
          </a:p>
          <a:p>
            <a:pPr lvl="1" indent="45720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Contribute to the collegiate preparedness of students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0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03" y="547816"/>
            <a:ext cx="11824992" cy="1013800"/>
          </a:xfrm>
        </p:spPr>
        <p:txBody>
          <a:bodyPr>
            <a:noAutofit/>
          </a:bodyPr>
          <a:lstStyle/>
          <a:p>
            <a:pPr algn="ctr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Exploration of Multicultural pedagogy on Rural student Global literacy and college Preparedness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1" y="1813809"/>
            <a:ext cx="11029615" cy="34597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necessitate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 education, skills, and perceptions (Hsu &amp; Wang, 2010) 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Teachers provide: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Educational opportunities that drive cultural and diverse respect (Brown, 2004)</a:t>
            </a:r>
          </a:p>
        </p:txBody>
      </p:sp>
    </p:spTree>
    <p:extLst>
      <p:ext uri="{BB962C8B-B14F-4D97-AF65-F5344CB8AC3E}">
        <p14:creationId xmlns:p14="http://schemas.microsoft.com/office/powerpoint/2010/main" val="257302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14853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at a single school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number of students 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Passage of time</a:t>
            </a:r>
          </a:p>
        </p:txBody>
      </p:sp>
    </p:spTree>
    <p:extLst>
      <p:ext uri="{BB962C8B-B14F-4D97-AF65-F5344CB8AC3E}">
        <p14:creationId xmlns:p14="http://schemas.microsoft.com/office/powerpoint/2010/main" val="10445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714" y="2122561"/>
            <a:ext cx="11602571" cy="4335633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More research </a:t>
            </a:r>
          </a:p>
          <a:p>
            <a:pPr marL="915750" lvl="1" indent="-28575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Future studies: location, means of collecting data, replication to broaden the research with larger sample size </a:t>
            </a:r>
          </a:p>
          <a:p>
            <a:pPr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Subsequent research </a:t>
            </a:r>
          </a:p>
          <a:p>
            <a:pPr marL="1087200" lvl="1" indent="-457200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Examining facets of multicultural pedagogy and the effectiveness it has on assisting rural students in becoming globally literate citizens </a:t>
            </a:r>
          </a:p>
          <a:p>
            <a:pPr indent="0">
              <a:buNone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6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281" y="1903751"/>
            <a:ext cx="11029615" cy="3342962"/>
          </a:xfrm>
        </p:spPr>
        <p:txBody>
          <a:bodyPr/>
          <a:lstStyle/>
          <a:p>
            <a:pPr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Shift instructional methodologies</a:t>
            </a:r>
          </a:p>
          <a:p>
            <a:pPr marL="1087200" lvl="1" indent="-457200">
              <a:buClr>
                <a:srgbClr val="4590B8"/>
              </a:buClr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multicultural literature and other resources </a:t>
            </a:r>
          </a:p>
          <a:p>
            <a:pPr marL="1087200" lvl="1" indent="-457200">
              <a:buClr>
                <a:srgbClr val="4590B8"/>
              </a:buClr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Curricular scope and sequential framework (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Basbay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2014) </a:t>
            </a:r>
          </a:p>
          <a:p>
            <a:pPr lvl="0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Curriculum planning of incorporating diversity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023310"/>
            <a:ext cx="11445240" cy="527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Abdi, S. W. (1997). Multicultural teaching tips.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The Science Teacher, 64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34-37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Banks, J. A., &amp; McGee Banks, C. A. (2003).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Handbook of research on multicultural education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(2nd ed.). San Francisco, 	CA: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Jossey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-Bass.</a:t>
            </a: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Basbay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(2014). Investigation of multicultural education courses: The case of Georgia state university.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Educational 	Sciences: Theory &amp; Practice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(2), 602-608.</a:t>
            </a: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Brown, E. (2004). What precipitates change in cultural diversity awareness during a multicultural course: The message or 	the method?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 of Teacher Education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(4), 325-340. </a:t>
            </a:r>
            <a:r>
              <a:rPr lang="en-US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http://dx.doi.org/10.1177/0022487104266746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Erikson, E. (1980),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Identity and the Life Cycle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W.W. Norton, New York, NY. </a:t>
            </a: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Hsu, H., &amp; Wang, S. (2010). The exploration of New York City high school students' global literacy.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Multicultural 	Education &amp; Technology </a:t>
            </a:r>
            <a:r>
              <a:rPr lang="en-US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(1), 43-67. </a:t>
            </a:r>
            <a:r>
              <a:rPr lang="en-US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http://dx.doi.org/10.1108/17504971011034728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457200">
              <a:lnSpc>
                <a:spcPct val="170000"/>
              </a:lnSpc>
              <a:buClr>
                <a:srgbClr val="4590B8"/>
              </a:buClr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Indiana University. (2016). The Beginning College Survey of Student Engagement.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47589" y="649992"/>
            <a:ext cx="2440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4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1029950" cy="101441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0086" y="3896626"/>
            <a:ext cx="11029950" cy="74612"/>
          </a:xfrm>
        </p:spPr>
        <p:txBody>
          <a:bodyPr>
            <a:normAutofit fontScale="25000" lnSpcReduction="20000"/>
          </a:bodyPr>
          <a:lstStyle/>
          <a:p>
            <a:pPr marL="0" lvl="0" indent="-457200">
              <a:lnSpc>
                <a:spcPct val="170000"/>
              </a:lnSpc>
              <a:buClr>
                <a:srgbClr val="4590B8"/>
              </a:buClr>
              <a:buNone/>
            </a:pP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Jayakumar, U. M. (2008). Can higher education meet the needs of an increasingly diverse and global society? Campus 	diversity and cross-	cultural workforce competencies.</a:t>
            </a:r>
            <a:r>
              <a:rPr lang="en-US" sz="7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Harvard Educational Review, 78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(4), 615.</a:t>
            </a:r>
          </a:p>
          <a:p>
            <a:pPr marL="0" lvl="0" indent="-457200">
              <a:lnSpc>
                <a:spcPct val="170000"/>
              </a:lnSpc>
              <a:buClr>
                <a:srgbClr val="4590B8"/>
              </a:buClr>
              <a:buNone/>
            </a:pP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Kang, S., </a:t>
            </a:r>
            <a:r>
              <a:rPr lang="en-US" sz="7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Youn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G., &amp; Stilwell, W. E. (2014). College students' life experiences in Korea and in the U.S. </a:t>
            </a:r>
            <a:r>
              <a:rPr lang="en-US" sz="7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 	Student Journal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(1), 114.</a:t>
            </a:r>
          </a:p>
          <a:p>
            <a:pPr marL="0" lvl="0" indent="-457200">
              <a:lnSpc>
                <a:spcPct val="170000"/>
              </a:lnSpc>
              <a:buClr>
                <a:srgbClr val="4590B8"/>
              </a:buClr>
              <a:buNone/>
            </a:pP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Lin, S., &amp; </a:t>
            </a:r>
            <a:r>
              <a:rPr lang="en-US" sz="7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Scherz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D. (2014). Challenges facing Asian international graduate students in the US: Pedagogical 	considerations in higher 	education. </a:t>
            </a:r>
            <a:r>
              <a:rPr lang="en-US" sz="7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of International Students, 4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(1), 16-33. </a:t>
            </a:r>
            <a:r>
              <a:rPr lang="en-US" sz="7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https://jistudents.org/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-457200">
              <a:lnSpc>
                <a:spcPct val="170000"/>
              </a:lnSpc>
              <a:buClr>
                <a:srgbClr val="4590B8"/>
              </a:buClr>
              <a:buNone/>
            </a:pPr>
            <a:r>
              <a:rPr lang="en-US" sz="7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Magogwe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M., &amp; </a:t>
            </a:r>
            <a:r>
              <a:rPr lang="en-US" sz="7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Ketsitlile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E. (2015). Pre-service teachers' preparedness for teaching multicultural 	students.</a:t>
            </a:r>
            <a:r>
              <a:rPr lang="en-US" sz="7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Journal for Multicultural Education, 9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(4), 276-288. </a:t>
            </a:r>
            <a:r>
              <a:rPr lang="en-US" sz="7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http://dx.doi.org/10.1108/JME-11-2014-0040</a:t>
            </a:r>
            <a:r>
              <a:rPr lang="en-US" sz="7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Nieto, S. (2000). Affirming diversity: The socio-political context of multicultural education. (3rd ed.). New York, NY: 	Longman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7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Stornaiuolo</a:t>
            </a:r>
            <a:r>
              <a:rPr lang="en-US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&amp; LeBlanc, R. J. (2014). Local literacies, global scales: The labor of global connectivity. </a:t>
            </a:r>
            <a:r>
              <a:rPr lang="en-US" sz="7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of 	Adolescent &amp; Adult Literacy</a:t>
            </a:r>
            <a:r>
              <a:rPr lang="en-US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US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(3), 192-196. http://dx.doi.org/10.1002/jaal.348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endParaRPr lang="en-US" sz="4000" dirty="0">
              <a:solidFill>
                <a:schemeClr val="tx1"/>
              </a:solidFill>
            </a:endParaRPr>
          </a:p>
          <a:p>
            <a:pPr marL="0" lvl="0" indent="-457200">
              <a:lnSpc>
                <a:spcPct val="220000"/>
              </a:lnSpc>
              <a:buClr>
                <a:srgbClr val="4590B8"/>
              </a:buClr>
              <a:buNone/>
            </a:pPr>
            <a:endParaRPr lang="en-US" sz="3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1" y="717922"/>
            <a:ext cx="11029616" cy="1013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3385717"/>
            <a:ext cx="11029615" cy="1807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Lack of diversity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exposure to diverse cultures and varying perceptions (Lin &amp; Schertz, 2014) </a:t>
            </a:r>
          </a:p>
          <a:p>
            <a:pPr marL="0" lvl="0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Homogenous 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environments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(Magogwe &amp; Ketsitlile, 2015)</a:t>
            </a:r>
          </a:p>
          <a:p>
            <a:pPr marL="0" lvl="0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goal:</a:t>
            </a:r>
          </a:p>
          <a:p>
            <a:pPr lvl="1">
              <a:buClr>
                <a:srgbClr val="4590B8"/>
              </a:buClr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to work within a diverse environment in postsecondary education or in the workforce</a:t>
            </a:r>
          </a:p>
          <a:p>
            <a:pPr lvl="1">
              <a:buClr>
                <a:srgbClr val="4590B8"/>
              </a:buClr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improve the diverse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endParaRPr lang="en-US" sz="28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52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676540"/>
            <a:ext cx="11029615" cy="210749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current study was to determine how multicultural pedagogy affects rural students’ global literacy and college preparedness in rural public schools </a:t>
            </a:r>
            <a:r>
              <a:rPr lang="en-US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to the knowledge base surrounding the influence multicultural education has on student growth. </a:t>
            </a:r>
          </a:p>
        </p:txBody>
      </p:sp>
    </p:spTree>
    <p:extLst>
      <p:ext uri="{BB962C8B-B14F-4D97-AF65-F5344CB8AC3E}">
        <p14:creationId xmlns:p14="http://schemas.microsoft.com/office/powerpoint/2010/main" val="5512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the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31167"/>
            <a:ext cx="11029615" cy="4033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for academia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Addressed a curricular and educational need</a:t>
            </a:r>
          </a:p>
          <a:p>
            <a:pPr marL="0" lvl="0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school—critical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 for identity </a:t>
            </a:r>
          </a:p>
          <a:p>
            <a:pPr lvl="1">
              <a:buClr>
                <a:srgbClr val="4590B8"/>
              </a:buClr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Contributes to preparation for education and future jobs (Erikson, 1980)</a:t>
            </a:r>
          </a:p>
          <a:p>
            <a:pPr marL="0" lvl="0" indent="0">
              <a:buClr>
                <a:srgbClr val="4590B8"/>
              </a:buClr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Addressed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gap in identity formation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25398"/>
            <a:ext cx="11029616" cy="136518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Review: Multicultural Pedagogy: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Framework for Teaching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46" y="2091774"/>
            <a:ext cx="11029615" cy="3364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Multicultural framework for teaching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 and critically engage with individual culture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Learn how various cultures can coexist harmoniously and interact with one another in a respectful manner (Nieto, 2000)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190678" cy="10138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Review: Multicultural Pedagogy: The Role of the Instructor and School 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355" y="2360570"/>
            <a:ext cx="11029615" cy="44974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Recognize the benefits of minority cultures in classroom curriculum and experiences (Abdi, 1997) </a:t>
            </a:r>
          </a:p>
          <a:p>
            <a:pPr marL="0" indent="0">
              <a:buNone/>
            </a:pPr>
            <a:r>
              <a:rPr lang="en-US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Holistic approach to multicultural education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integration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 construction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Equity pedagogy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Prejudice reduction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Empowerment of school culture (Banks &amp; McGee Banks, 2003)</a:t>
            </a:r>
          </a:p>
          <a:p>
            <a:pPr marL="0" indent="0">
              <a:buNone/>
            </a:pP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Review: Global Literacy: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Students a Global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175" y="2138767"/>
            <a:ext cx="11610807" cy="4593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Literacy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to being culturally responsive to sociocultural factors (Kang,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Youn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&amp; William, 2014)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Engagement and support</a:t>
            </a:r>
          </a:p>
          <a:p>
            <a:pPr lvl="2"/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Cultural, textual, national, and linguistic borders to navigate ideas and texts (Stornaiuolo &amp; LeBlanc, 2014) </a:t>
            </a:r>
          </a:p>
          <a:p>
            <a:pPr marL="0" lvl="0" indent="0">
              <a:buClr>
                <a:srgbClr val="4590B8"/>
              </a:buClr>
              <a:buNone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 competitive nature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Jayakumar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2008)</a:t>
            </a:r>
          </a:p>
          <a:p>
            <a:pPr marL="0" indent="0">
              <a:buNone/>
            </a:pP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12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Review: College Readiness versus College Preparedness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55305"/>
            <a:ext cx="11029615" cy="43005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Collegiately prepared students promote the ethnic and racial diversity in various cross-cultural academic and workforce competencies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(Jayakumar, 2008).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component of knowledge and success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Social, emotional, and maturity component of success</a:t>
            </a:r>
          </a:p>
        </p:txBody>
      </p:sp>
    </p:spTree>
    <p:extLst>
      <p:ext uri="{BB962C8B-B14F-4D97-AF65-F5344CB8AC3E}">
        <p14:creationId xmlns:p14="http://schemas.microsoft.com/office/powerpoint/2010/main" val="23125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47881</TotalTime>
  <Words>1095</Words>
  <Application>Microsoft Office PowerPoint</Application>
  <PresentationFormat>Widescreen</PresentationFormat>
  <Paragraphs>206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Baskerville Old Face</vt:lpstr>
      <vt:lpstr>Calibri</vt:lpstr>
      <vt:lpstr>Gill Sans MT</vt:lpstr>
      <vt:lpstr>Times New Roman</vt:lpstr>
      <vt:lpstr>Wingdings 2</vt:lpstr>
      <vt:lpstr>Dividend</vt:lpstr>
      <vt:lpstr>The Exploration of Multicultural pedagogy on Rural student Global literacy and college preparedness</vt:lpstr>
      <vt:lpstr>The Exploration of Multicultural pedagogy on Rural student Global literacy and college Preparedness</vt:lpstr>
      <vt:lpstr>Problem statement</vt:lpstr>
      <vt:lpstr>Purpose statement</vt:lpstr>
      <vt:lpstr>Significance of the study</vt:lpstr>
      <vt:lpstr>Literature Review: Multicultural Pedagogy: A Framework for Teaching</vt:lpstr>
      <vt:lpstr>Literature Review: Multicultural Pedagogy: The Role of the Instructor and School Community</vt:lpstr>
      <vt:lpstr>Literature Review: Global Literacy:  Building Students a Global Future</vt:lpstr>
      <vt:lpstr>Literature Review: College Readiness versus College Preparedness</vt:lpstr>
      <vt:lpstr>Research questions </vt:lpstr>
      <vt:lpstr>Research design and Measures</vt:lpstr>
      <vt:lpstr>Sample Selection and Participant size</vt:lpstr>
      <vt:lpstr> </vt:lpstr>
      <vt:lpstr>1. To what extent is the global literacy among eleventh-grade students  in a rural public school different from the global literacy for high school  students in an urban city?  </vt:lpstr>
      <vt:lpstr>2. What is the difference in the composite global literacy between students who are exposed to multicultural pedagogy and students who are not?  </vt:lpstr>
      <vt:lpstr> </vt:lpstr>
      <vt:lpstr>Findings and conclusions  research question 1</vt:lpstr>
      <vt:lpstr>Findings and conclusions  research question 2</vt:lpstr>
      <vt:lpstr>Findings and conclusions  research question 3</vt:lpstr>
      <vt:lpstr>Limitations </vt:lpstr>
      <vt:lpstr>Implications</vt:lpstr>
      <vt:lpstr>Recommendations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Multicultural Curricular methods on student literacy initiatives and college readiness</dc:title>
  <dc:creator>Katelyn Kreis</dc:creator>
  <cp:lastModifiedBy>Katelyn Kreis</cp:lastModifiedBy>
  <cp:revision>242</cp:revision>
  <cp:lastPrinted>2019-03-01T17:10:10Z</cp:lastPrinted>
  <dcterms:created xsi:type="dcterms:W3CDTF">2016-09-08T15:47:48Z</dcterms:created>
  <dcterms:modified xsi:type="dcterms:W3CDTF">2019-03-15T16:11:33Z</dcterms:modified>
</cp:coreProperties>
</file>