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  <p:sldMasterId id="2147483685" r:id="rId5"/>
    <p:sldMasterId id="2147483699" r:id="rId6"/>
    <p:sldMasterId id="2147483756" r:id="rId7"/>
  </p:sldMasterIdLst>
  <p:notesMasterIdLst>
    <p:notesMasterId r:id="rId34"/>
  </p:notesMasterIdLst>
  <p:sldIdLst>
    <p:sldId id="256" r:id="rId8"/>
    <p:sldId id="277" r:id="rId9"/>
    <p:sldId id="268" r:id="rId10"/>
    <p:sldId id="269" r:id="rId11"/>
    <p:sldId id="257" r:id="rId12"/>
    <p:sldId id="264" r:id="rId13"/>
    <p:sldId id="265" r:id="rId14"/>
    <p:sldId id="290" r:id="rId15"/>
    <p:sldId id="289" r:id="rId16"/>
    <p:sldId id="279" r:id="rId17"/>
    <p:sldId id="278" r:id="rId18"/>
    <p:sldId id="280" r:id="rId19"/>
    <p:sldId id="281" r:id="rId20"/>
    <p:sldId id="282" r:id="rId21"/>
    <p:sldId id="283" r:id="rId22"/>
    <p:sldId id="271" r:id="rId23"/>
    <p:sldId id="276" r:id="rId24"/>
    <p:sldId id="272" r:id="rId25"/>
    <p:sldId id="274" r:id="rId26"/>
    <p:sldId id="275" r:id="rId27"/>
    <p:sldId id="284" r:id="rId28"/>
    <p:sldId id="288" r:id="rId29"/>
    <p:sldId id="285" r:id="rId30"/>
    <p:sldId id="287" r:id="rId31"/>
    <p:sldId id="291" r:id="rId32"/>
    <p:sldId id="260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315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A99B85-A6EC-454F-B4AB-8669914C0720}" v="182" dt="2020-04-18T00:13:11.256"/>
    <p1510:client id="{568CFE1D-9226-4AB0-8693-568A00674DED}" v="106" dt="2020-04-17T00:57:40.314"/>
    <p1510:client id="{5FB5DA4E-0EBE-5C6A-1BD9-C89B3F8353EB}" v="792" dt="2020-04-17T13:22:20.805"/>
    <p1510:client id="{73F4C7A9-6AF3-930A-79B9-481EFAA79699}" v="125" dt="2020-04-17T01:35:48.312"/>
    <p1510:client id="{7654CD89-9214-9232-1EE1-558E95B7FE05}" v="24" dt="2020-04-17T01:49:02.82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microsoft.com/office/2015/10/relationships/revisionInfo" Target="revisionInfo.xml"/><Relationship Id="rId21" Type="http://schemas.openxmlformats.org/officeDocument/2006/relationships/slide" Target="slides/slide14.xml"/><Relationship Id="rId34" Type="http://schemas.openxmlformats.org/officeDocument/2006/relationships/notesMaster" Target="notesMasters/notesMaster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presProps" Target="presProps.xml"/><Relationship Id="rId8" Type="http://schemas.openxmlformats.org/officeDocument/2006/relationships/slide" Target="slides/slide1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B4813E-F7C4-4D37-8C22-1C7AC484177A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AE27A3-E1FB-41E3-8368-67A420FF58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482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AE27A3-E1FB-41E3-8368-67A420FF582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461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01784" y="2040673"/>
            <a:ext cx="5766216" cy="1469290"/>
          </a:xfrm>
        </p:spPr>
        <p:txBody>
          <a:bodyPr anchor="b">
            <a:normAutofit/>
          </a:bodyPr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01784" y="3602038"/>
            <a:ext cx="5766216" cy="1438313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866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230" y="365125"/>
            <a:ext cx="8655570" cy="1325563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rgbClr val="403152"/>
                </a:solidFill>
              </a:defRPr>
            </a:lvl1pPr>
            <a:lvl2pPr>
              <a:defRPr>
                <a:solidFill>
                  <a:srgbClr val="403152"/>
                </a:solidFill>
              </a:defRPr>
            </a:lvl2pPr>
            <a:lvl3pPr>
              <a:defRPr>
                <a:solidFill>
                  <a:srgbClr val="403152"/>
                </a:solidFill>
              </a:defRPr>
            </a:lvl3pPr>
            <a:lvl4pPr>
              <a:defRPr>
                <a:solidFill>
                  <a:srgbClr val="403152"/>
                </a:solidFill>
              </a:defRPr>
            </a:lvl4pPr>
            <a:lvl5pPr>
              <a:defRPr>
                <a:solidFill>
                  <a:srgbClr val="40315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63318" y="6356350"/>
            <a:ext cx="5816184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436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 b="1">
                <a:solidFill>
                  <a:srgbClr val="40315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solidFill>
                  <a:srgbClr val="403152"/>
                </a:solidFill>
              </a:defRPr>
            </a:lvl1pPr>
            <a:lvl2pPr>
              <a:defRPr>
                <a:solidFill>
                  <a:srgbClr val="403152"/>
                </a:solidFill>
              </a:defRPr>
            </a:lvl2pPr>
            <a:lvl3pPr>
              <a:defRPr>
                <a:solidFill>
                  <a:srgbClr val="403152"/>
                </a:solidFill>
              </a:defRPr>
            </a:lvl3pPr>
            <a:lvl4pPr>
              <a:defRPr>
                <a:solidFill>
                  <a:srgbClr val="403152"/>
                </a:solidFill>
              </a:defRPr>
            </a:lvl4pPr>
            <a:lvl5pPr>
              <a:defRPr>
                <a:solidFill>
                  <a:srgbClr val="40315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863436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8326" y="6356350"/>
            <a:ext cx="4791175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976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04800" y="304800"/>
            <a:ext cx="10972800" cy="5791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6CE7D5-CF57-46EF-B807-FDD0502418D4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3393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D. J. Inman</a:t>
            </a:r>
          </a:p>
          <a:p>
            <a:pPr>
              <a:defRPr/>
            </a:pPr>
            <a:fld id="{63E77339-6069-4886-AF45-01D60CCE008F}" type="slidenum">
              <a:rPr lang="en-US"/>
              <a:pPr>
                <a:defRPr/>
              </a:pPr>
              <a:t>‹#›</a:t>
            </a:fld>
            <a:r>
              <a:rPr lang="en-US"/>
              <a:t>/49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University of Michigan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98B2-6795-402D-946C-22DE969884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1646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D. J. Inman</a:t>
            </a:r>
          </a:p>
          <a:p>
            <a:pPr>
              <a:defRPr/>
            </a:pPr>
            <a:fld id="{0DB95EC5-6744-46CC-93E6-5C66B91ECC1F}" type="slidenum">
              <a:rPr lang="en-US"/>
              <a:pPr>
                <a:defRPr/>
              </a:pPr>
              <a:t>‹#›</a:t>
            </a:fld>
            <a:r>
              <a:rPr lang="en-US"/>
              <a:t>/49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University of Michigan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21E8E2-F81E-4B36-855E-E595B3D943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7029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D. J. Inman</a:t>
            </a:r>
          </a:p>
          <a:p>
            <a:pPr>
              <a:defRPr/>
            </a:pPr>
            <a:fld id="{69DDB914-FCFF-44D9-B8EC-1B15F23B8522}" type="slidenum">
              <a:rPr lang="en-US"/>
              <a:pPr>
                <a:defRPr/>
              </a:pPr>
              <a:t>‹#›</a:t>
            </a:fld>
            <a:r>
              <a:rPr lang="en-US"/>
              <a:t>/49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University of Michigan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ED864E-3909-494E-922C-BB17635980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0139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D. J. Inman</a:t>
            </a:r>
          </a:p>
          <a:p>
            <a:pPr>
              <a:defRPr/>
            </a:pPr>
            <a:fld id="{2E807E37-4B66-418A-9999-F1E9B976E840}" type="slidenum">
              <a:rPr lang="en-US"/>
              <a:pPr>
                <a:defRPr/>
              </a:pPr>
              <a:t>‹#›</a:t>
            </a:fld>
            <a:r>
              <a:rPr lang="en-US"/>
              <a:t>/49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University of Michigan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C1350-DB30-45C7-9FD5-5D41EA45BA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7972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D. J. Inman</a:t>
            </a:r>
          </a:p>
          <a:p>
            <a:pPr>
              <a:defRPr/>
            </a:pPr>
            <a:fld id="{5C42ADAF-C8A1-4EB9-AFC9-16251B9D71C1}" type="slidenum">
              <a:rPr lang="en-US"/>
              <a:pPr>
                <a:defRPr/>
              </a:pPr>
              <a:t>‹#›</a:t>
            </a:fld>
            <a:r>
              <a:rPr lang="en-US"/>
              <a:t>/49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University of Michigan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913D2-37BF-47F8-8E67-2213C3DFB7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0964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D. J. Inman</a:t>
            </a:r>
          </a:p>
          <a:p>
            <a:pPr>
              <a:defRPr/>
            </a:pPr>
            <a:fld id="{FE8D6D8E-B083-4298-A724-0C92AF2F6A5A}" type="slidenum">
              <a:rPr lang="en-US"/>
              <a:pPr>
                <a:defRPr/>
              </a:pPr>
              <a:t>‹#›</a:t>
            </a:fld>
            <a:r>
              <a:rPr lang="en-US"/>
              <a:t>/49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University of Michigan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BE062-3459-418B-A866-B5F8E99736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0526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D. J. Inman</a:t>
            </a:r>
          </a:p>
          <a:p>
            <a:pPr>
              <a:defRPr/>
            </a:pPr>
            <a:fld id="{4D04FFE7-EF3D-4FF1-B5D3-41453E7FC9A5}" type="slidenum">
              <a:rPr lang="en-US"/>
              <a:pPr>
                <a:defRPr/>
              </a:pPr>
              <a:t>‹#›</a:t>
            </a:fld>
            <a:r>
              <a:rPr lang="en-US"/>
              <a:t>/49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University of Michigan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635F0-4FA0-48EE-8B63-8166A39149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76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230" y="365125"/>
            <a:ext cx="8655570" cy="1325563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403152"/>
                </a:solidFill>
              </a:defRPr>
            </a:lvl1pPr>
            <a:lvl2pPr>
              <a:defRPr>
                <a:solidFill>
                  <a:srgbClr val="403152"/>
                </a:solidFill>
              </a:defRPr>
            </a:lvl2pPr>
            <a:lvl3pPr>
              <a:defRPr>
                <a:solidFill>
                  <a:srgbClr val="403152"/>
                </a:solidFill>
              </a:defRPr>
            </a:lvl3pPr>
            <a:lvl4pPr>
              <a:defRPr>
                <a:solidFill>
                  <a:srgbClr val="403152"/>
                </a:solidFill>
              </a:defRPr>
            </a:lvl4pPr>
            <a:lvl5pPr>
              <a:defRPr>
                <a:solidFill>
                  <a:srgbClr val="40315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492770" cy="365125"/>
          </a:xfrm>
        </p:spPr>
        <p:txBody>
          <a:bodyPr/>
          <a:lstStyle/>
          <a:p>
            <a:fld id="{846CE7D5-CF57-46EF-B807-FDD0502418D4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63318" y="6356350"/>
            <a:ext cx="581618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492770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6561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D. J. Inman</a:t>
            </a:r>
          </a:p>
          <a:p>
            <a:pPr>
              <a:defRPr/>
            </a:pPr>
            <a:fld id="{D4AEC0F1-0EAE-409C-AD97-3098C4D7C08A}" type="slidenum">
              <a:rPr lang="en-US"/>
              <a:pPr>
                <a:defRPr/>
              </a:pPr>
              <a:t>‹#›</a:t>
            </a:fld>
            <a:r>
              <a:rPr lang="en-US"/>
              <a:t>/49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University of Michigan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8D238-FA1F-4A91-9918-A9A8EBE496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4015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D. J. Inman</a:t>
            </a:r>
          </a:p>
          <a:p>
            <a:pPr>
              <a:defRPr/>
            </a:pPr>
            <a:fld id="{41BBD4BE-33DA-4458-8EA4-691B72FAB3BD}" type="slidenum">
              <a:rPr lang="en-US"/>
              <a:pPr>
                <a:defRPr/>
              </a:pPr>
              <a:t>‹#›</a:t>
            </a:fld>
            <a:r>
              <a:rPr lang="en-US"/>
              <a:t>/49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University of Michigan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C2A58-9479-4C0D-89B7-77B5F44E6D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0315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D. J. Inman</a:t>
            </a:r>
          </a:p>
          <a:p>
            <a:pPr>
              <a:defRPr/>
            </a:pPr>
            <a:fld id="{8FBA1AEC-8154-4D86-85FD-3D3AE1A365BE}" type="slidenum">
              <a:rPr lang="en-US"/>
              <a:pPr>
                <a:defRPr/>
              </a:pPr>
              <a:t>‹#›</a:t>
            </a:fld>
            <a:r>
              <a:rPr lang="en-US"/>
              <a:t>/49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University of Michigan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7BD1F-5D2C-4E35-A7EF-68CB3A8AE0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7764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34400" y="304800"/>
            <a:ext cx="27432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8026400" cy="5791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D. J. Inman</a:t>
            </a:r>
          </a:p>
          <a:p>
            <a:pPr>
              <a:defRPr/>
            </a:pPr>
            <a:fld id="{89E1D3CE-FBB0-42E6-B876-37E3937CB9E6}" type="slidenum">
              <a:rPr lang="en-US"/>
              <a:pPr>
                <a:defRPr/>
              </a:pPr>
              <a:t>‹#›</a:t>
            </a:fld>
            <a:r>
              <a:rPr lang="en-US"/>
              <a:t>/49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University of Michigan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14CE2-E335-4866-AC47-2071096D59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2491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981200"/>
            <a:ext cx="5080000" cy="1981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4114800"/>
            <a:ext cx="5080000" cy="1981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416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D. J. Inman</a:t>
            </a:r>
          </a:p>
          <a:p>
            <a:pPr>
              <a:defRPr/>
            </a:pPr>
            <a:fld id="{7E9C24A8-6157-4F92-803B-F52A4E5B262D}" type="slidenum">
              <a:rPr lang="en-US"/>
              <a:pPr>
                <a:defRPr/>
              </a:pPr>
              <a:t>‹#›</a:t>
            </a:fld>
            <a:r>
              <a:rPr lang="en-US"/>
              <a:t>/49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University of Michigan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00231-F0B6-470C-9561-D5AD05A0AC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8611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04800" y="304800"/>
            <a:ext cx="10972800" cy="5791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D. J. Inman</a:t>
            </a:r>
          </a:p>
          <a:p>
            <a:pPr>
              <a:defRPr/>
            </a:pPr>
            <a:fld id="{7B7A6825-9181-42E5-B917-C55389DAAC8C}" type="slidenum">
              <a:rPr lang="en-US"/>
              <a:pPr>
                <a:defRPr/>
              </a:pPr>
              <a:t>‹#›</a:t>
            </a:fld>
            <a:r>
              <a:rPr lang="en-US"/>
              <a:t>/49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University of Michigan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8778C-6688-4227-9169-E4A9D48460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7619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© D. J. Inman</a:t>
            </a:r>
          </a:p>
          <a:p>
            <a:pPr>
              <a:defRPr/>
            </a:pPr>
            <a:fld id="{D01595E3-190F-43BD-B3F5-91A878DBC76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>
                <a:solidFill>
                  <a:srgbClr val="000000"/>
                </a:solidFill>
              </a:rPr>
              <a:t>/24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Mechanical Engineering at Virginia Tech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A541E2-E104-4F3F-A914-8FB01661A37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0393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© D. J. Inman</a:t>
            </a:r>
          </a:p>
          <a:p>
            <a:pPr>
              <a:defRPr/>
            </a:pPr>
            <a:fld id="{A4F4BFB3-A4AB-416F-B218-4417B466B27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>
                <a:solidFill>
                  <a:srgbClr val="000000"/>
                </a:solidFill>
              </a:rPr>
              <a:t>/24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Mechanical Engineering at Virginia Tech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FF8A1F-3E86-401F-8450-01A87A7BE9F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2097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© D. J. Inman</a:t>
            </a:r>
          </a:p>
          <a:p>
            <a:pPr>
              <a:defRPr/>
            </a:pPr>
            <a:fld id="{F819AFD4-2302-4E2D-BB70-5327C9D098C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>
                <a:solidFill>
                  <a:srgbClr val="000000"/>
                </a:solidFill>
              </a:rPr>
              <a:t>/24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Mechanical Engineering at Virginia Tech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A7FB7F-BCA3-4CA9-94E6-3A26AD5D0B4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35849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© D. J. Inman</a:t>
            </a:r>
          </a:p>
          <a:p>
            <a:pPr>
              <a:defRPr/>
            </a:pPr>
            <a:fld id="{B2F62B01-6CC8-4015-BBB8-5A88A065710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>
                <a:solidFill>
                  <a:srgbClr val="000000"/>
                </a:solidFill>
              </a:rPr>
              <a:t>/24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Mechanical Engineering at Virginia Tech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04AE6B-12A2-416B-915B-779CFA5504F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343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6518" y="2068643"/>
            <a:ext cx="6040931" cy="2173573"/>
          </a:xfrm>
        </p:spPr>
        <p:txBody>
          <a:bodyPr anchor="b">
            <a:normAutofit/>
          </a:bodyPr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6518" y="4242216"/>
            <a:ext cx="6040932" cy="794480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383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© D. J. Inman</a:t>
            </a:r>
          </a:p>
          <a:p>
            <a:pPr>
              <a:defRPr/>
            </a:pPr>
            <a:fld id="{6ECD4F86-703A-49BA-8B3E-8A6E384DF30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>
                <a:solidFill>
                  <a:srgbClr val="000000"/>
                </a:solidFill>
              </a:rPr>
              <a:t>/24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Mechanical Engineering at Virginia Tech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ED7E11-ED16-4701-8F32-E9B25D4C20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88961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© D. J. Inman</a:t>
            </a:r>
          </a:p>
          <a:p>
            <a:pPr>
              <a:defRPr/>
            </a:pPr>
            <a:fld id="{9C798035-8377-408B-B1EC-1D9EC558F38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>
                <a:solidFill>
                  <a:srgbClr val="000000"/>
                </a:solidFill>
              </a:rPr>
              <a:t>/24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Mechanical Engineering at Virginia Tech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111ED5-E921-4C73-99F5-6A64EEF42C4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71688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© D. J. Inman</a:t>
            </a:r>
          </a:p>
          <a:p>
            <a:pPr>
              <a:defRPr/>
            </a:pPr>
            <a:fld id="{146A10D5-0E30-44EF-AA79-B4A00712BD7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>
                <a:solidFill>
                  <a:srgbClr val="000000"/>
                </a:solidFill>
              </a:rPr>
              <a:t>/24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Mechanical Engineering at Virginia Tech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964576-1780-4D52-8AD6-A95543D90B6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13012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© D. J. Inman</a:t>
            </a:r>
          </a:p>
          <a:p>
            <a:pPr>
              <a:defRPr/>
            </a:pPr>
            <a:fld id="{C93E88EA-8758-441B-9D56-31DA7B0DE53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>
                <a:solidFill>
                  <a:srgbClr val="000000"/>
                </a:solidFill>
              </a:rPr>
              <a:t>/24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Mechanical Engineering at Virginia Tech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1AAC6B-98AB-4B50-B3E3-D4A9AAF8617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6992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© D. J. Inman</a:t>
            </a:r>
          </a:p>
          <a:p>
            <a:pPr>
              <a:defRPr/>
            </a:pPr>
            <a:fld id="{94144AA7-7AFA-4E01-BA87-20A22B2AE9D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>
                <a:solidFill>
                  <a:srgbClr val="000000"/>
                </a:solidFill>
              </a:rPr>
              <a:t>/24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Mechanical Engineering at Virginia Tech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3644FE-DC77-4FAE-85E1-A3064351C2C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9682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© D. J. Inman</a:t>
            </a:r>
          </a:p>
          <a:p>
            <a:pPr>
              <a:defRPr/>
            </a:pPr>
            <a:fld id="{5782FD3D-577F-44BC-8092-500B68C6992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>
                <a:solidFill>
                  <a:srgbClr val="000000"/>
                </a:solidFill>
              </a:rPr>
              <a:t>/24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Mechanical Engineering at Virginia Tech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200E2F-A2B7-4035-B925-75BBBAA0787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48954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34400" y="304800"/>
            <a:ext cx="27432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8026400" cy="5791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© D. J. Inman</a:t>
            </a:r>
          </a:p>
          <a:p>
            <a:pPr>
              <a:defRPr/>
            </a:pPr>
            <a:fld id="{487D74BC-A479-4760-880D-D3C279393CA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>
                <a:solidFill>
                  <a:srgbClr val="000000"/>
                </a:solidFill>
              </a:rPr>
              <a:t>/24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Mechanical Engineering at Virginia Tech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DA2BE-63B5-4B00-B1FE-13904833CDC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53314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10363200" cy="1981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4114800"/>
            <a:ext cx="10363200" cy="1981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© D. J. Inman</a:t>
            </a:r>
          </a:p>
          <a:p>
            <a:pPr>
              <a:defRPr/>
            </a:pPr>
            <a:fld id="{36F8876A-1DB6-4DD4-9D2F-3228F30EE1E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>
                <a:solidFill>
                  <a:srgbClr val="000000"/>
                </a:solidFill>
              </a:rPr>
              <a:t>/24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Mechanical Engineering at Virginia Tech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CD150-B400-405D-9C68-B7133A3EA48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1281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04800" y="304800"/>
            <a:ext cx="10972800" cy="5791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© D. J. Inman</a:t>
            </a:r>
          </a:p>
          <a:p>
            <a:pPr>
              <a:defRPr/>
            </a:pPr>
            <a:fld id="{90C3FD1B-9410-4406-B947-90190F7952D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>
                <a:solidFill>
                  <a:srgbClr val="000000"/>
                </a:solidFill>
              </a:rPr>
              <a:t>/24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Mechanical Engineering at Virginia Tech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50D38E-D19A-42C5-B9D7-BE7CC8BDF3B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90662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01784" y="2040673"/>
            <a:ext cx="5766216" cy="1469290"/>
          </a:xfrm>
        </p:spPr>
        <p:txBody>
          <a:bodyPr anchor="b">
            <a:normAutofit/>
          </a:bodyPr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01784" y="3602038"/>
            <a:ext cx="5766216" cy="1438313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134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230" y="365125"/>
            <a:ext cx="8655570" cy="1325563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403152"/>
                </a:solidFill>
              </a:defRPr>
            </a:lvl1pPr>
            <a:lvl2pPr>
              <a:defRPr>
                <a:solidFill>
                  <a:srgbClr val="403152"/>
                </a:solidFill>
              </a:defRPr>
            </a:lvl2pPr>
            <a:lvl3pPr>
              <a:defRPr>
                <a:solidFill>
                  <a:srgbClr val="403152"/>
                </a:solidFill>
              </a:defRPr>
            </a:lvl3pPr>
            <a:lvl4pPr>
              <a:defRPr>
                <a:solidFill>
                  <a:srgbClr val="403152"/>
                </a:solidFill>
              </a:defRPr>
            </a:lvl4pPr>
            <a:lvl5pPr>
              <a:defRPr>
                <a:solidFill>
                  <a:srgbClr val="40315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403152"/>
                </a:solidFill>
              </a:defRPr>
            </a:lvl1pPr>
            <a:lvl2pPr>
              <a:defRPr>
                <a:solidFill>
                  <a:srgbClr val="403152"/>
                </a:solidFill>
              </a:defRPr>
            </a:lvl2pPr>
            <a:lvl3pPr>
              <a:defRPr>
                <a:solidFill>
                  <a:srgbClr val="403152"/>
                </a:solidFill>
              </a:defRPr>
            </a:lvl3pPr>
            <a:lvl4pPr>
              <a:defRPr>
                <a:solidFill>
                  <a:srgbClr val="403152"/>
                </a:solidFill>
              </a:defRPr>
            </a:lvl4pPr>
            <a:lvl5pPr>
              <a:defRPr>
                <a:solidFill>
                  <a:srgbClr val="40315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492770" cy="365125"/>
          </a:xfrm>
        </p:spPr>
        <p:txBody>
          <a:bodyPr/>
          <a:lstStyle/>
          <a:p>
            <a:fld id="{846CE7D5-CF57-46EF-B807-FDD0502418D4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63318" y="6356350"/>
            <a:ext cx="581618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492770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40862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230" y="365125"/>
            <a:ext cx="8655570" cy="1325563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403152"/>
                </a:solidFill>
              </a:defRPr>
            </a:lvl1pPr>
            <a:lvl2pPr>
              <a:defRPr>
                <a:solidFill>
                  <a:srgbClr val="403152"/>
                </a:solidFill>
              </a:defRPr>
            </a:lvl2pPr>
            <a:lvl3pPr>
              <a:defRPr>
                <a:solidFill>
                  <a:srgbClr val="403152"/>
                </a:solidFill>
              </a:defRPr>
            </a:lvl3pPr>
            <a:lvl4pPr>
              <a:defRPr>
                <a:solidFill>
                  <a:srgbClr val="403152"/>
                </a:solidFill>
              </a:defRPr>
            </a:lvl4pPr>
            <a:lvl5pPr>
              <a:defRPr>
                <a:solidFill>
                  <a:srgbClr val="40315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492770" cy="365125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5/11/2020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63318" y="6356350"/>
            <a:ext cx="581618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492770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06911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6518" y="2068643"/>
            <a:ext cx="6040931" cy="2173573"/>
          </a:xfrm>
        </p:spPr>
        <p:txBody>
          <a:bodyPr anchor="b">
            <a:normAutofit/>
          </a:bodyPr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6518" y="4242216"/>
            <a:ext cx="6040932" cy="794480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19920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230" y="365125"/>
            <a:ext cx="8655570" cy="1325563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403152"/>
                </a:solidFill>
              </a:defRPr>
            </a:lvl1pPr>
            <a:lvl2pPr>
              <a:defRPr>
                <a:solidFill>
                  <a:srgbClr val="403152"/>
                </a:solidFill>
              </a:defRPr>
            </a:lvl2pPr>
            <a:lvl3pPr>
              <a:defRPr>
                <a:solidFill>
                  <a:srgbClr val="403152"/>
                </a:solidFill>
              </a:defRPr>
            </a:lvl3pPr>
            <a:lvl4pPr>
              <a:defRPr>
                <a:solidFill>
                  <a:srgbClr val="403152"/>
                </a:solidFill>
              </a:defRPr>
            </a:lvl4pPr>
            <a:lvl5pPr>
              <a:defRPr>
                <a:solidFill>
                  <a:srgbClr val="40315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403152"/>
                </a:solidFill>
              </a:defRPr>
            </a:lvl1pPr>
            <a:lvl2pPr>
              <a:defRPr>
                <a:solidFill>
                  <a:srgbClr val="403152"/>
                </a:solidFill>
              </a:defRPr>
            </a:lvl2pPr>
            <a:lvl3pPr>
              <a:defRPr>
                <a:solidFill>
                  <a:srgbClr val="403152"/>
                </a:solidFill>
              </a:defRPr>
            </a:lvl3pPr>
            <a:lvl4pPr>
              <a:defRPr>
                <a:solidFill>
                  <a:srgbClr val="403152"/>
                </a:solidFill>
              </a:defRPr>
            </a:lvl4pPr>
            <a:lvl5pPr>
              <a:defRPr>
                <a:solidFill>
                  <a:srgbClr val="40315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492770" cy="365125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5/11/2020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63318" y="6356350"/>
            <a:ext cx="581618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492770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92296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230" y="365125"/>
            <a:ext cx="8657158" cy="1325563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40315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solidFill>
                  <a:srgbClr val="403152"/>
                </a:solidFill>
              </a:defRPr>
            </a:lvl1pPr>
            <a:lvl2pPr>
              <a:defRPr>
                <a:solidFill>
                  <a:srgbClr val="403152"/>
                </a:solidFill>
              </a:defRPr>
            </a:lvl2pPr>
            <a:lvl3pPr>
              <a:defRPr>
                <a:solidFill>
                  <a:srgbClr val="403152"/>
                </a:solidFill>
              </a:defRPr>
            </a:lvl3pPr>
            <a:lvl4pPr>
              <a:defRPr>
                <a:solidFill>
                  <a:srgbClr val="403152"/>
                </a:solidFill>
              </a:defRPr>
            </a:lvl4pPr>
            <a:lvl5pPr>
              <a:defRPr>
                <a:solidFill>
                  <a:srgbClr val="40315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40315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solidFill>
                  <a:srgbClr val="403152"/>
                </a:solidFill>
              </a:defRPr>
            </a:lvl1pPr>
            <a:lvl2pPr>
              <a:defRPr>
                <a:solidFill>
                  <a:srgbClr val="403152"/>
                </a:solidFill>
              </a:defRPr>
            </a:lvl2pPr>
            <a:lvl3pPr>
              <a:defRPr>
                <a:solidFill>
                  <a:srgbClr val="403152"/>
                </a:solidFill>
              </a:defRPr>
            </a:lvl3pPr>
            <a:lvl4pPr>
              <a:defRPr>
                <a:solidFill>
                  <a:srgbClr val="403152"/>
                </a:solidFill>
              </a:defRPr>
            </a:lvl4pPr>
            <a:lvl5pPr>
              <a:defRPr>
                <a:solidFill>
                  <a:srgbClr val="40315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5/11/2020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63318" y="6356350"/>
            <a:ext cx="5816184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74861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230" y="365125"/>
            <a:ext cx="8655570" cy="1325563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5/11/2020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63318" y="6356350"/>
            <a:ext cx="5816184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43985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863436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5/11/2020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8326" y="6356350"/>
            <a:ext cx="4791175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34167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 b="1">
                <a:solidFill>
                  <a:srgbClr val="40315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rgbClr val="403152"/>
                </a:solidFill>
              </a:defRPr>
            </a:lvl1pPr>
            <a:lvl2pPr>
              <a:defRPr sz="2800">
                <a:solidFill>
                  <a:srgbClr val="403152"/>
                </a:solidFill>
              </a:defRPr>
            </a:lvl2pPr>
            <a:lvl3pPr>
              <a:defRPr sz="2400">
                <a:solidFill>
                  <a:srgbClr val="403152"/>
                </a:solidFill>
              </a:defRPr>
            </a:lvl3pPr>
            <a:lvl4pPr>
              <a:defRPr sz="2000">
                <a:solidFill>
                  <a:srgbClr val="403152"/>
                </a:solidFill>
              </a:defRPr>
            </a:lvl4pPr>
            <a:lvl5pPr>
              <a:defRPr sz="2000">
                <a:solidFill>
                  <a:srgbClr val="40315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rgbClr val="40315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863436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5/11/2020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8326" y="6356350"/>
            <a:ext cx="4791175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23907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 b="1">
                <a:solidFill>
                  <a:srgbClr val="40315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solidFill>
                  <a:srgbClr val="40315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rgbClr val="40315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863436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5/11/2020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8326" y="6356350"/>
            <a:ext cx="4791175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2882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230" y="365125"/>
            <a:ext cx="8655570" cy="1325563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rgbClr val="403152"/>
                </a:solidFill>
              </a:defRPr>
            </a:lvl1pPr>
            <a:lvl2pPr>
              <a:defRPr>
                <a:solidFill>
                  <a:srgbClr val="403152"/>
                </a:solidFill>
              </a:defRPr>
            </a:lvl2pPr>
            <a:lvl3pPr>
              <a:defRPr>
                <a:solidFill>
                  <a:srgbClr val="403152"/>
                </a:solidFill>
              </a:defRPr>
            </a:lvl3pPr>
            <a:lvl4pPr>
              <a:defRPr>
                <a:solidFill>
                  <a:srgbClr val="403152"/>
                </a:solidFill>
              </a:defRPr>
            </a:lvl4pPr>
            <a:lvl5pPr>
              <a:defRPr>
                <a:solidFill>
                  <a:srgbClr val="40315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5/11/2020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63318" y="6356350"/>
            <a:ext cx="5816184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35714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 b="1">
                <a:solidFill>
                  <a:srgbClr val="40315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solidFill>
                  <a:srgbClr val="403152"/>
                </a:solidFill>
              </a:defRPr>
            </a:lvl1pPr>
            <a:lvl2pPr>
              <a:defRPr>
                <a:solidFill>
                  <a:srgbClr val="403152"/>
                </a:solidFill>
              </a:defRPr>
            </a:lvl2pPr>
            <a:lvl3pPr>
              <a:defRPr>
                <a:solidFill>
                  <a:srgbClr val="403152"/>
                </a:solidFill>
              </a:defRPr>
            </a:lvl3pPr>
            <a:lvl4pPr>
              <a:defRPr>
                <a:solidFill>
                  <a:srgbClr val="403152"/>
                </a:solidFill>
              </a:defRPr>
            </a:lvl4pPr>
            <a:lvl5pPr>
              <a:defRPr>
                <a:solidFill>
                  <a:srgbClr val="40315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863436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5/11/2020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8326" y="6356350"/>
            <a:ext cx="4791175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658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230" y="365125"/>
            <a:ext cx="8657158" cy="1325563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40315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solidFill>
                  <a:srgbClr val="403152"/>
                </a:solidFill>
              </a:defRPr>
            </a:lvl1pPr>
            <a:lvl2pPr>
              <a:defRPr>
                <a:solidFill>
                  <a:srgbClr val="403152"/>
                </a:solidFill>
              </a:defRPr>
            </a:lvl2pPr>
            <a:lvl3pPr>
              <a:defRPr>
                <a:solidFill>
                  <a:srgbClr val="403152"/>
                </a:solidFill>
              </a:defRPr>
            </a:lvl3pPr>
            <a:lvl4pPr>
              <a:defRPr>
                <a:solidFill>
                  <a:srgbClr val="403152"/>
                </a:solidFill>
              </a:defRPr>
            </a:lvl4pPr>
            <a:lvl5pPr>
              <a:defRPr>
                <a:solidFill>
                  <a:srgbClr val="40315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40315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solidFill>
                  <a:srgbClr val="403152"/>
                </a:solidFill>
              </a:defRPr>
            </a:lvl1pPr>
            <a:lvl2pPr>
              <a:defRPr>
                <a:solidFill>
                  <a:srgbClr val="403152"/>
                </a:solidFill>
              </a:defRPr>
            </a:lvl2pPr>
            <a:lvl3pPr>
              <a:defRPr>
                <a:solidFill>
                  <a:srgbClr val="403152"/>
                </a:solidFill>
              </a:defRPr>
            </a:lvl3pPr>
            <a:lvl4pPr>
              <a:defRPr>
                <a:solidFill>
                  <a:srgbClr val="403152"/>
                </a:solidFill>
              </a:defRPr>
            </a:lvl4pPr>
            <a:lvl5pPr>
              <a:defRPr>
                <a:solidFill>
                  <a:srgbClr val="40315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63318" y="6356350"/>
            <a:ext cx="5816184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66499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04800" y="304800"/>
            <a:ext cx="10972800" cy="579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1BEF0D-F0BB-DE4B-95CE-6DB70DBA9567}" type="datetimeFigureOut">
              <a:rPr lang="en-US" smtClean="0"/>
              <a:pPr/>
              <a:t>5/11/2020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30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230" y="365125"/>
            <a:ext cx="8655570" cy="1325563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63318" y="6356350"/>
            <a:ext cx="5816184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909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863436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8326" y="6356350"/>
            <a:ext cx="4791175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65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 b="1">
                <a:solidFill>
                  <a:srgbClr val="40315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rgbClr val="403152"/>
                </a:solidFill>
              </a:defRPr>
            </a:lvl1pPr>
            <a:lvl2pPr>
              <a:defRPr sz="2800">
                <a:solidFill>
                  <a:srgbClr val="403152"/>
                </a:solidFill>
              </a:defRPr>
            </a:lvl2pPr>
            <a:lvl3pPr>
              <a:defRPr sz="2400">
                <a:solidFill>
                  <a:srgbClr val="403152"/>
                </a:solidFill>
              </a:defRPr>
            </a:lvl3pPr>
            <a:lvl4pPr>
              <a:defRPr sz="2000">
                <a:solidFill>
                  <a:srgbClr val="403152"/>
                </a:solidFill>
              </a:defRPr>
            </a:lvl4pPr>
            <a:lvl5pPr>
              <a:defRPr sz="2000">
                <a:solidFill>
                  <a:srgbClr val="40315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rgbClr val="40315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863436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8326" y="6356350"/>
            <a:ext cx="4791175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837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 b="1">
                <a:solidFill>
                  <a:srgbClr val="40315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solidFill>
                  <a:srgbClr val="40315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rgbClr val="40315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863436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8326" y="6356350"/>
            <a:ext cx="4791175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259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375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048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8400"/>
            <a:ext cx="416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dirty="0" smtClean="0">
                <a:latin typeface="Time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© D. J. Inman University of Michigan</a:t>
            </a:r>
          </a:p>
          <a:p>
            <a:pPr>
              <a:defRPr/>
            </a:pPr>
            <a:fld id="{7C8296E2-1DB6-42AE-A78F-2B41AED1C76A}" type="slidenum">
              <a:rPr lang="en-US"/>
              <a:pPr>
                <a:defRPr/>
              </a:pPr>
              <a:t>‹#›</a:t>
            </a:fld>
            <a:r>
              <a:rPr lang="en-US"/>
              <a:t>/49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400800"/>
            <a:ext cx="4978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 dirty="0" smtClean="0"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University of Michigan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Time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380D0290-217F-4222-B7C5-426F373DF5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080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</p:sldLayoutIdLst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hlink"/>
          </a:solidFill>
          <a:latin typeface="Arial Narrow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hlink"/>
          </a:solidFill>
          <a:latin typeface="Arial Narrow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hlink"/>
          </a:solidFill>
          <a:latin typeface="Arial Narrow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hlink"/>
          </a:solidFill>
          <a:latin typeface="Arial Narrow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hlink"/>
          </a:solidFill>
          <a:latin typeface="Arial Narrow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hlink"/>
          </a:solidFill>
          <a:latin typeface="Arial Narrow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hlink"/>
          </a:solidFill>
          <a:latin typeface="Arial Narrow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hlink"/>
          </a:solidFill>
          <a:latin typeface="Arial Narrow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048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Times" pitchFamily="29" charset="0"/>
                <a:cs typeface="+mn-cs"/>
              </a:defRPr>
            </a:lvl1pPr>
          </a:lstStyle>
          <a:p>
            <a:pPr>
              <a:defRPr/>
            </a:pPr>
            <a:r>
              <a:rPr lang="en-US" b="0">
                <a:solidFill>
                  <a:srgbClr val="000000"/>
                </a:solidFill>
              </a:rPr>
              <a:t>© D. J. Inman</a:t>
            </a:r>
          </a:p>
          <a:p>
            <a:pPr>
              <a:defRPr/>
            </a:pPr>
            <a:fld id="{21312019-5FE9-4C8B-9D69-CAAAA59E5952}" type="slidenum">
              <a:rPr lang="en-US" b="0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b="0">
                <a:solidFill>
                  <a:srgbClr val="000000"/>
                </a:solidFill>
              </a:rPr>
              <a:t>/24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400800"/>
            <a:ext cx="4978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Times" pitchFamily="29" charset="0"/>
                <a:cs typeface="+mn-cs"/>
              </a:defRPr>
            </a:lvl1pPr>
          </a:lstStyle>
          <a:p>
            <a:pPr>
              <a:defRPr/>
            </a:pPr>
            <a:r>
              <a:rPr lang="en-US" b="0">
                <a:solidFill>
                  <a:srgbClr val="000000"/>
                </a:solidFill>
              </a:rPr>
              <a:t>Mechanical Engineering at Virginia Tech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Times" pitchFamily="29" charset="0"/>
                <a:cs typeface="+mn-cs"/>
              </a:defRPr>
            </a:lvl1pPr>
          </a:lstStyle>
          <a:p>
            <a:pPr>
              <a:defRPr/>
            </a:pPr>
            <a:fld id="{55E90965-8FED-4381-87CC-A96474ADE00B}" type="slidenum">
              <a:rPr lang="en-US" b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176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</p:sldLayoutIdLst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Impact" pitchFamily="29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Impact" pitchFamily="29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Impact" pitchFamily="29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Impact" pitchFamily="29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Impact" pitchFamily="29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Impact" pitchFamily="29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Impact" pitchFamily="29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Impact" pitchFamily="29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29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29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29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9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9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9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9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755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cademia.edu/8316438/DISSOLVED_OXYGEN_MASS_BALANCE_IN_AQUACULTURE_PONDS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Final Presentation</a:t>
            </a:r>
            <a:endParaRPr lang="en-US">
              <a:cs typeface="Calibri Ligh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ONU Fish Farm Aerator Team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20E123-1642-4657-BA98-1BC21102B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Design Matrix/Selection Process</a:t>
            </a:r>
          </a:p>
        </p:txBody>
      </p:sp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CCA06D98-7DA0-4405-A22E-F14C68E990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1738042"/>
              </p:ext>
            </p:extLst>
          </p:nvPr>
        </p:nvGraphicFramePr>
        <p:xfrm>
          <a:off x="1186563" y="4157343"/>
          <a:ext cx="8680817" cy="19322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16051">
                  <a:extLst>
                    <a:ext uri="{9D8B030D-6E8A-4147-A177-3AD203B41FA5}">
                      <a16:colId xmlns:a16="http://schemas.microsoft.com/office/drawing/2014/main" val="2528726242"/>
                    </a:ext>
                  </a:extLst>
                </a:gridCol>
                <a:gridCol w="2494781">
                  <a:extLst>
                    <a:ext uri="{9D8B030D-6E8A-4147-A177-3AD203B41FA5}">
                      <a16:colId xmlns:a16="http://schemas.microsoft.com/office/drawing/2014/main" val="1452040422"/>
                    </a:ext>
                  </a:extLst>
                </a:gridCol>
                <a:gridCol w="2099780">
                  <a:extLst>
                    <a:ext uri="{9D8B030D-6E8A-4147-A177-3AD203B41FA5}">
                      <a16:colId xmlns:a16="http://schemas.microsoft.com/office/drawing/2014/main" val="4245924419"/>
                    </a:ext>
                  </a:extLst>
                </a:gridCol>
                <a:gridCol w="2170205">
                  <a:extLst>
                    <a:ext uri="{9D8B030D-6E8A-4147-A177-3AD203B41FA5}">
                      <a16:colId xmlns:a16="http://schemas.microsoft.com/office/drawing/2014/main" val="2225206924"/>
                    </a:ext>
                  </a:extLst>
                </a:gridCol>
              </a:tblGrid>
              <a:tr h="483053">
                <a:tc>
                  <a:txBody>
                    <a:bodyPr/>
                    <a:lstStyle/>
                    <a:p>
                      <a:r>
                        <a:rPr lang="en-US"/>
                        <a:t>Alternative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Score </a:t>
                      </a:r>
                      <a:r>
                        <a:rPr lang="en-US" sz="1800"/>
                        <a:t>(SAE)</a:t>
                      </a:r>
                      <a:r>
                        <a:rPr lang="en-US" sz="1600"/>
                        <a:t> </a:t>
                      </a:r>
                      <a:r>
                        <a:rPr lang="en-US" sz="1600" b="0" i="0" u="none" strike="noStrike" noProof="0">
                          <a:latin typeface="Calibri"/>
                        </a:rPr>
                        <a:t>[kg O</a:t>
                      </a:r>
                      <a:r>
                        <a:rPr lang="en-US" sz="1600" b="0" i="0" u="none" strike="noStrike" baseline="-25000" noProof="0">
                          <a:latin typeface="Calibri"/>
                        </a:rPr>
                        <a:t>2</a:t>
                      </a:r>
                      <a:r>
                        <a:rPr lang="en-US" sz="1600" b="0" i="0" u="none" strike="noStrike" noProof="0">
                          <a:latin typeface="Calibri"/>
                        </a:rPr>
                        <a:t>/kWh</a:t>
                      </a:r>
                      <a:r>
                        <a:rPr lang="en-US" sz="1600" b="0" i="0" u="none" strike="noStrike" baseline="30000" noProof="0">
                          <a:latin typeface="Calibri"/>
                        </a:rPr>
                        <a:t>-1</a:t>
                      </a:r>
                      <a:r>
                        <a:rPr lang="en-US" sz="1600" b="0" i="0" u="none" strike="noStrike" noProof="0">
                          <a:latin typeface="Calibri"/>
                        </a:rPr>
                        <a:t>] 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Score (Initial Cost *)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Total Score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4459815"/>
                  </a:ext>
                </a:extLst>
              </a:tr>
              <a:tr h="483053">
                <a:tc>
                  <a:txBody>
                    <a:bodyPr/>
                    <a:lstStyle/>
                    <a:p>
                      <a:r>
                        <a:rPr lang="en-US"/>
                        <a:t>Paddlewheel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2 (2.5)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 ($320)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6402697"/>
                  </a:ext>
                </a:extLst>
              </a:tr>
              <a:tr h="483053">
                <a:tc>
                  <a:txBody>
                    <a:bodyPr/>
                    <a:lstStyle/>
                    <a:p>
                      <a:r>
                        <a:rPr lang="en-US"/>
                        <a:t>Surface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2 (2.5)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 ($320)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0598637"/>
                  </a:ext>
                </a:extLst>
              </a:tr>
              <a:tr h="483053">
                <a:tc>
                  <a:txBody>
                    <a:bodyPr/>
                    <a:lstStyle/>
                    <a:p>
                      <a:r>
                        <a:rPr lang="en-US"/>
                        <a:t>Bubbler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 (1.5)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0 ($400+)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5471440"/>
                  </a:ext>
                </a:extLst>
              </a:tr>
            </a:tbl>
          </a:graphicData>
        </a:graphic>
      </p:graphicFrame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15DBBBE-F694-45D1-B9AA-944D37D992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48776" y="1845256"/>
            <a:ext cx="10294448" cy="215751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B0C6FA0-B43D-43D5-A80B-B12376F33DA1}"/>
              </a:ext>
            </a:extLst>
          </p:cNvPr>
          <p:cNvSpPr txBox="1"/>
          <p:nvPr/>
        </p:nvSpPr>
        <p:spPr>
          <a:xfrm>
            <a:off x="1385741" y="6244123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*estimated based on cost of materials</a:t>
            </a:r>
          </a:p>
        </p:txBody>
      </p:sp>
    </p:spTree>
    <p:extLst>
      <p:ext uri="{BB962C8B-B14F-4D97-AF65-F5344CB8AC3E}">
        <p14:creationId xmlns:p14="http://schemas.microsoft.com/office/powerpoint/2010/main" val="9675957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548D47-7A31-4F20-AD5D-1024FFDC2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Final Design Overview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8DAF852-1647-4DB4-B491-95078D4566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22970" y="1690688"/>
            <a:ext cx="7770800" cy="4921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4002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09F41-2C64-439F-8367-4F6280EA4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Paddle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17C3A2-BD40-4976-A9B6-DD8075BBF31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Angled Design </a:t>
            </a:r>
          </a:p>
          <a:p>
            <a:pPr lvl="1"/>
            <a:r>
              <a:rPr lang="en-US" dirty="0"/>
              <a:t>5 cm cross open face</a:t>
            </a:r>
          </a:p>
          <a:p>
            <a:pPr lvl="1"/>
            <a:r>
              <a:rPr lang="en-US" dirty="0"/>
              <a:t>135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°</a:t>
            </a:r>
          </a:p>
          <a:p>
            <a:pPr lvl="1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30 cm long</a:t>
            </a:r>
          </a:p>
          <a:p>
            <a:pPr lvl="1"/>
            <a:r>
              <a:rPr lang="en-US" dirty="0"/>
              <a:t>0.3 cm thick steel</a:t>
            </a:r>
          </a:p>
          <a:p>
            <a:r>
              <a:rPr lang="en-US" dirty="0"/>
              <a:t>Modified version of Moore and Boyd (1991) design</a:t>
            </a:r>
          </a:p>
          <a:p>
            <a:r>
              <a:rPr lang="en-US" dirty="0"/>
              <a:t>Holes on surface reduce weight and drag, while increasing aeration by creating small bubbles</a:t>
            </a:r>
          </a:p>
          <a:p>
            <a:r>
              <a:rPr lang="en-US" dirty="0"/>
              <a:t>Spiral alignment on aluminum shaft</a:t>
            </a:r>
          </a:p>
          <a:p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293BD88-FAC5-4791-B1FD-F01A92F8F85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786008" y="1825625"/>
            <a:ext cx="3737614" cy="4113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4592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BD277C-FE7F-4BFF-ADF6-3E27F5738B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Motor/Speed Control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64E1BE-C1F7-4DEE-8F4E-662BB065FAC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Dayton 1/4 HP General Purpose AC Motor</a:t>
            </a:r>
          </a:p>
          <a:p>
            <a:r>
              <a:rPr lang="en-US" dirty="0"/>
              <a:t>Totally Enclosed Fan Cooled Enclosure</a:t>
            </a:r>
            <a:endParaRPr lang="en-US" dirty="0">
              <a:cs typeface="Calibri"/>
            </a:endParaRPr>
          </a:p>
          <a:p>
            <a:r>
              <a:rPr lang="en-US" dirty="0"/>
              <a:t>Installed speed controller</a:t>
            </a:r>
            <a:endParaRPr lang="en-US" dirty="0">
              <a:cs typeface="Calibri"/>
            </a:endParaRPr>
          </a:p>
          <a:p>
            <a:pPr lvl="1"/>
            <a:r>
              <a:rPr lang="en-US" dirty="0">
                <a:ea typeface="+mn-lt"/>
                <a:cs typeface="+mn-lt"/>
              </a:rPr>
              <a:t>Uses a potentiometer to change the current and therefore the voltage powering the motor which varies the speed </a:t>
            </a:r>
          </a:p>
          <a:p>
            <a:pPr lvl="1"/>
            <a:endParaRPr lang="en-US" dirty="0">
              <a:cs typeface="Calibri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A3779BC-C358-4027-A5B3-AA7A84515260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84882" y="1625425"/>
            <a:ext cx="3557833" cy="2375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B79AB93-E86F-4417-9D57-BA0E67224F53}"/>
              </a:ext>
            </a:extLst>
          </p:cNvPr>
          <p:cNvSpPr txBox="1"/>
          <p:nvPr/>
        </p:nvSpPr>
        <p:spPr>
          <a:xfrm>
            <a:off x="8625526" y="4864231"/>
            <a:ext cx="2111604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endParaRPr lang="en-US">
              <a:cs typeface="Calibri"/>
            </a:endParaRPr>
          </a:p>
        </p:txBody>
      </p:sp>
      <p:pic>
        <p:nvPicPr>
          <p:cNvPr id="5" name="Picture 5" descr="A close up of a device&#10;&#10;Description generated with very high confidence">
            <a:extLst>
              <a:ext uri="{FF2B5EF4-FFF2-40B4-BE49-F238E27FC236}">
                <a16:creationId xmlns:a16="http://schemas.microsoft.com/office/drawing/2014/main" id="{0E995F18-79AC-4A82-A18C-E989D87C65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3761" y="4268369"/>
            <a:ext cx="20478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2395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45BC4E-6535-4CA3-9A79-F61928CBD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Enclosure</a:t>
            </a:r>
          </a:p>
        </p:txBody>
      </p:sp>
      <p:pic>
        <p:nvPicPr>
          <p:cNvPr id="5" name="Picture 5" descr="A computer sitting on top of a wooden chair&#10;&#10;Description generated with high confidence">
            <a:extLst>
              <a:ext uri="{FF2B5EF4-FFF2-40B4-BE49-F238E27FC236}">
                <a16:creationId xmlns:a16="http://schemas.microsoft.com/office/drawing/2014/main" id="{9622C564-29A2-4408-B79E-9E61856D068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59686" y="2185116"/>
            <a:ext cx="2576633" cy="2740792"/>
          </a:xfr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E2CC42B-71FB-43DB-A2AF-65C922EC702C}"/>
              </a:ext>
            </a:extLst>
          </p:cNvPr>
          <p:cNvSpPr txBox="1">
            <a:spLocks/>
          </p:cNvSpPr>
          <p:nvPr/>
        </p:nvSpPr>
        <p:spPr>
          <a:xfrm>
            <a:off x="1028827" y="1571953"/>
            <a:ext cx="7165377" cy="50766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40315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40315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40315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0315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0315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Wood</a:t>
            </a:r>
          </a:p>
          <a:p>
            <a:pPr lvl="1"/>
            <a:r>
              <a:rPr lang="en-US"/>
              <a:t>Easily accessible at a local store in Guatemala</a:t>
            </a:r>
            <a:endParaRPr lang="en-US">
              <a:cs typeface="Calibri"/>
            </a:endParaRPr>
          </a:p>
          <a:p>
            <a:pPr lvl="1"/>
            <a:r>
              <a:rPr lang="en-US"/>
              <a:t>Easy to cut to the right dimensions</a:t>
            </a:r>
            <a:endParaRPr lang="en-US">
              <a:cs typeface="Calibri"/>
            </a:endParaRPr>
          </a:p>
          <a:p>
            <a:pPr lvl="1"/>
            <a:r>
              <a:rPr lang="en-US"/>
              <a:t>Affordable</a:t>
            </a:r>
            <a:endParaRPr lang="en-US">
              <a:cs typeface="Calibri"/>
            </a:endParaRPr>
          </a:p>
          <a:p>
            <a:r>
              <a:rPr lang="en-US"/>
              <a:t>Weather/waterproof</a:t>
            </a:r>
            <a:endParaRPr lang="en-US">
              <a:cs typeface="Calibri"/>
            </a:endParaRPr>
          </a:p>
          <a:p>
            <a:pPr lvl="1"/>
            <a:r>
              <a:rPr lang="en-US"/>
              <a:t>Coat surface with </a:t>
            </a:r>
            <a:r>
              <a:rPr lang="en-US" err="1"/>
              <a:t>waterproofer</a:t>
            </a:r>
            <a:endParaRPr lang="en-US" i="1"/>
          </a:p>
          <a:p>
            <a:pPr lvl="1"/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60E99E2-3AF7-4F28-8AB9-907EE12C28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19326" y="4316395"/>
            <a:ext cx="2081905" cy="1910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35A1B51-84DD-4B80-846A-39EBB282ACAC}"/>
              </a:ext>
            </a:extLst>
          </p:cNvPr>
          <p:cNvSpPr txBox="1"/>
          <p:nvPr/>
        </p:nvSpPr>
        <p:spPr>
          <a:xfrm>
            <a:off x="3687839" y="6232707"/>
            <a:ext cx="2796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Current housing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AA1C47-77A3-481D-9E64-BAF186740E2A}"/>
              </a:ext>
            </a:extLst>
          </p:cNvPr>
          <p:cNvSpPr txBox="1"/>
          <p:nvPr/>
        </p:nvSpPr>
        <p:spPr>
          <a:xfrm>
            <a:off x="8323005" y="5076072"/>
            <a:ext cx="3296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Alternative design enclosure</a:t>
            </a:r>
          </a:p>
        </p:txBody>
      </p:sp>
    </p:spTree>
    <p:extLst>
      <p:ext uri="{BB962C8B-B14F-4D97-AF65-F5344CB8AC3E}">
        <p14:creationId xmlns:p14="http://schemas.microsoft.com/office/powerpoint/2010/main" val="18138167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7FA57-BC0C-4AE4-B3B4-9B5DCEF9CB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Floatation/Stabilization</a:t>
            </a:r>
          </a:p>
        </p:txBody>
      </p:sp>
      <p:pic>
        <p:nvPicPr>
          <p:cNvPr id="5" name="Picture 5" descr="A picture containing white, black, sitting, dark&#10;&#10;Description generated with very high confidence">
            <a:extLst>
              <a:ext uri="{FF2B5EF4-FFF2-40B4-BE49-F238E27FC236}">
                <a16:creationId xmlns:a16="http://schemas.microsoft.com/office/drawing/2014/main" id="{4192D4D6-BCC5-4CE5-9F53-D9925DA34CE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24296" y="1524247"/>
            <a:ext cx="2041114" cy="1904753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7C57EED-B5F5-4312-8A1B-D478CD8F934A}"/>
              </a:ext>
            </a:extLst>
          </p:cNvPr>
          <p:cNvSpPr txBox="1"/>
          <p:nvPr/>
        </p:nvSpPr>
        <p:spPr>
          <a:xfrm>
            <a:off x="1071282" y="2124635"/>
            <a:ext cx="5611905" cy="40934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457200" indent="-457200">
              <a:lnSpc>
                <a:spcPct val="200000"/>
              </a:lnSpc>
              <a:buFont typeface="Arial"/>
              <a:buChar char="•"/>
            </a:pPr>
            <a:r>
              <a:rPr lang="en-US" sz="2800" dirty="0">
                <a:solidFill>
                  <a:srgbClr val="403152"/>
                </a:solidFill>
                <a:cs typeface="Calibri"/>
              </a:rPr>
              <a:t>Cylindrical Buoy - 5.6"X 19"</a:t>
            </a:r>
            <a:endParaRPr lang="en-US" dirty="0">
              <a:solidFill>
                <a:srgbClr val="403152"/>
              </a:solidFill>
              <a:cs typeface="Calibri"/>
            </a:endParaRPr>
          </a:p>
          <a:p>
            <a:pPr marL="457200" indent="-457200">
              <a:lnSpc>
                <a:spcPct val="200000"/>
              </a:lnSpc>
              <a:buFont typeface="Arial"/>
              <a:buChar char="•"/>
            </a:pPr>
            <a:r>
              <a:rPr lang="en-US" sz="2800" dirty="0">
                <a:solidFill>
                  <a:srgbClr val="403152"/>
                </a:solidFill>
                <a:cs typeface="Calibri"/>
              </a:rPr>
              <a:t>Platform- Wood-22.4"X 17" X .5"</a:t>
            </a:r>
          </a:p>
          <a:p>
            <a:pPr marL="457200" indent="-457200">
              <a:lnSpc>
                <a:spcPct val="200000"/>
              </a:lnSpc>
              <a:buFont typeface="Arial"/>
              <a:buChar char="•"/>
            </a:pPr>
            <a:r>
              <a:rPr lang="en-US" sz="2800" dirty="0">
                <a:solidFill>
                  <a:srgbClr val="403152"/>
                </a:solidFill>
                <a:cs typeface="Calibri"/>
              </a:rPr>
              <a:t>Single Buoy can hold over 13 </a:t>
            </a:r>
            <a:r>
              <a:rPr lang="en-US" sz="2800" dirty="0" err="1">
                <a:solidFill>
                  <a:srgbClr val="403152"/>
                </a:solidFill>
                <a:cs typeface="Calibri"/>
              </a:rPr>
              <a:t>lbs</a:t>
            </a:r>
            <a:endParaRPr lang="en-US" sz="2800" dirty="0">
              <a:solidFill>
                <a:srgbClr val="403152"/>
              </a:solidFill>
              <a:cs typeface="Calibri"/>
            </a:endParaRPr>
          </a:p>
          <a:p>
            <a:pPr marL="457200" indent="-457200">
              <a:lnSpc>
                <a:spcPct val="200000"/>
              </a:lnSpc>
              <a:buFont typeface="Arial"/>
              <a:buChar char="•"/>
            </a:pPr>
            <a:r>
              <a:rPr lang="en-US" sz="2800" dirty="0">
                <a:solidFill>
                  <a:srgbClr val="403152"/>
                </a:solidFill>
                <a:cs typeface="Calibri"/>
              </a:rPr>
              <a:t>Total weight - over 39 </a:t>
            </a:r>
            <a:r>
              <a:rPr lang="en-US" sz="2800" dirty="0" err="1">
                <a:solidFill>
                  <a:srgbClr val="403152"/>
                </a:solidFill>
                <a:cs typeface="Calibri"/>
              </a:rPr>
              <a:t>lbs</a:t>
            </a:r>
            <a:endParaRPr lang="en-US" sz="2800" dirty="0">
              <a:solidFill>
                <a:srgbClr val="403152"/>
              </a:solidFill>
              <a:cs typeface="Calibri"/>
            </a:endParaRPr>
          </a:p>
          <a:p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</p:txBody>
      </p:sp>
      <p:pic>
        <p:nvPicPr>
          <p:cNvPr id="3" name="Picture 3" descr="A picture containing computer&#10;&#10;Description generated with very high confidence">
            <a:extLst>
              <a:ext uri="{FF2B5EF4-FFF2-40B4-BE49-F238E27FC236}">
                <a16:creationId xmlns:a16="http://schemas.microsoft.com/office/drawing/2014/main" id="{E48424F6-9C4F-480C-999C-9EEC8CE45E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9635" y="3684495"/>
            <a:ext cx="4278405" cy="2144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5222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0E5D7-E2C6-494B-A027-90D4161CCA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Testing and Validation: Experimental Design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FC6620-F871-49B2-BF8D-3EFCE79532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196" y="1825625"/>
            <a:ext cx="6221819" cy="466725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457200" indent="-457200"/>
            <a:r>
              <a:rPr lang="en-US"/>
              <a:t>Nitrogen purging method</a:t>
            </a:r>
            <a:endParaRPr lang="en-US">
              <a:cs typeface="Calibri"/>
            </a:endParaRPr>
          </a:p>
          <a:p>
            <a:pPr marL="457200" indent="-457200"/>
            <a:r>
              <a:rPr lang="en-US"/>
              <a:t>Surface aeration of an 18-gallon tote</a:t>
            </a:r>
            <a:endParaRPr lang="en-US">
              <a:cs typeface="Calibri"/>
            </a:endParaRPr>
          </a:p>
          <a:p>
            <a:pPr marL="914400" lvl="1"/>
            <a:r>
              <a:rPr lang="en-US">
                <a:cs typeface="Calibri"/>
              </a:rPr>
              <a:t>Graph on next slide</a:t>
            </a:r>
          </a:p>
          <a:p>
            <a:pPr marL="457200" indent="-457200"/>
            <a:r>
              <a:rPr lang="en-US"/>
              <a:t>Planned to implement aerator and measure DO level to compare to baseline reading</a:t>
            </a:r>
            <a:endParaRPr lang="en-US">
              <a:cs typeface="Calibri"/>
            </a:endParaRPr>
          </a:p>
          <a:p>
            <a:pPr marL="457200" indent="-457200"/>
            <a:r>
              <a:rPr lang="en-US"/>
              <a:t>Planned to measure the power the motor drew during aeration process to calculate SAE value</a:t>
            </a:r>
            <a:endParaRPr lang="en-US">
              <a:cs typeface="Calibri"/>
            </a:endParaRPr>
          </a:p>
        </p:txBody>
      </p:sp>
      <p:pic>
        <p:nvPicPr>
          <p:cNvPr id="6" name="Picture 5" descr="A picture containing bicycle, clock, sitting, meter&#10;&#10;Description automatically generated">
            <a:extLst>
              <a:ext uri="{FF2B5EF4-FFF2-40B4-BE49-F238E27FC236}">
                <a16:creationId xmlns:a16="http://schemas.microsoft.com/office/drawing/2014/main" id="{C965300F-00E6-4D44-B499-83692034B77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7142" y="1778430"/>
            <a:ext cx="2573356" cy="342638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F96EA64-AF01-4392-AF4C-BC2024593B74}"/>
              </a:ext>
            </a:extLst>
          </p:cNvPr>
          <p:cNvSpPr txBox="1"/>
          <p:nvPr/>
        </p:nvSpPr>
        <p:spPr>
          <a:xfrm>
            <a:off x="7677255" y="5201788"/>
            <a:ext cx="4333023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solidFill>
                  <a:srgbClr val="403152"/>
                </a:solidFill>
                <a:cs typeface="Calibri"/>
              </a:rPr>
              <a:t>Oxygen meter reading 0 mg O</a:t>
            </a:r>
            <a:r>
              <a:rPr lang="en-US" baseline="-25000" dirty="0">
                <a:solidFill>
                  <a:srgbClr val="403152"/>
                </a:solidFill>
                <a:cs typeface="Calibri"/>
              </a:rPr>
              <a:t>2</a:t>
            </a:r>
            <a:r>
              <a:rPr lang="en-US" dirty="0">
                <a:solidFill>
                  <a:srgbClr val="403152"/>
                </a:solidFill>
                <a:cs typeface="Calibri"/>
              </a:rPr>
              <a:t>/L indicating complete deoxygenation of the control container</a:t>
            </a:r>
            <a:endParaRPr lang="en-US" dirty="0" err="1">
              <a:solidFill>
                <a:srgbClr val="403152"/>
              </a:solidFill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186756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9F72E8-D53A-4376-98FB-B2778001A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+mj-lt"/>
                <a:cs typeface="+mj-lt"/>
              </a:rPr>
              <a:t>Testing and Validation: Experimental Design</a:t>
            </a:r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9293D56-8840-4A80-BFA0-65D95A235218}"/>
              </a:ext>
            </a:extLst>
          </p:cNvPr>
          <p:cNvSpPr txBox="1"/>
          <p:nvPr/>
        </p:nvSpPr>
        <p:spPr>
          <a:xfrm>
            <a:off x="4724400" y="3200400"/>
            <a:ext cx="274320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rgbClr val="FFFFFF"/>
                </a:solidFill>
                <a:latin typeface="Calibri Light"/>
              </a:rPr>
              <a:t>Testing and Validation: Experimental Design</a:t>
            </a:r>
            <a:endParaRPr lang="en-US"/>
          </a:p>
        </p:txBody>
      </p:sp>
      <p:pic>
        <p:nvPicPr>
          <p:cNvPr id="6" name="Picture 2" descr="A screenshot of a cell phone&#10;&#10;Description generated with high confidence">
            <a:extLst>
              <a:ext uri="{FF2B5EF4-FFF2-40B4-BE49-F238E27FC236}">
                <a16:creationId xmlns:a16="http://schemas.microsoft.com/office/drawing/2014/main" id="{6A04903E-8D1B-4BBD-8B15-B13E01C529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4300" y="1696779"/>
            <a:ext cx="7760187" cy="4842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80535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F9A801-9F2B-4BB7-B6C1-B64ACA82D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Testing and Validation: Functional Requirements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FBB937-7E6C-AD46-B6C8-D250180718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0" indent="0">
              <a:buNone/>
            </a:pPr>
            <a:r>
              <a:rPr lang="en-US" b="1" i="1">
                <a:cs typeface="Calibri"/>
              </a:rPr>
              <a:t>Keep the dissolved oxygen level of the pond at 5-7 mg O</a:t>
            </a:r>
            <a:r>
              <a:rPr lang="en-US" b="1" i="1" baseline="-25000">
                <a:cs typeface="Calibri"/>
              </a:rPr>
              <a:t>2</a:t>
            </a:r>
            <a:r>
              <a:rPr lang="en-US" b="1" i="1">
                <a:cs typeface="Calibri"/>
              </a:rPr>
              <a:t>/L</a:t>
            </a:r>
            <a:endParaRPr lang="en-US"/>
          </a:p>
          <a:p>
            <a:pPr marL="457200" indent="-457200"/>
            <a:r>
              <a:rPr lang="en-US">
                <a:cs typeface="Calibri"/>
              </a:rPr>
              <a:t>Used methods discussed in previous slides</a:t>
            </a:r>
          </a:p>
          <a:p>
            <a:pPr marL="457200" indent="-457200"/>
            <a:r>
              <a:rPr lang="en-US">
                <a:cs typeface="Calibri"/>
              </a:rPr>
              <a:t>Mass Balance for Oxygen</a:t>
            </a:r>
          </a:p>
          <a:p>
            <a:pPr marL="0" indent="0">
              <a:buNone/>
            </a:pPr>
            <a:r>
              <a:rPr lang="en-US" b="1" i="1">
                <a:cs typeface="Calibri"/>
              </a:rPr>
              <a:t>Weatherproof/Waterproof</a:t>
            </a:r>
            <a:endParaRPr lang="en-US"/>
          </a:p>
          <a:p>
            <a:pPr marL="457200" indent="-457200"/>
            <a:r>
              <a:rPr lang="en-US"/>
              <a:t>Wooden housing with hole drilled into it to protect from water and rain</a:t>
            </a:r>
            <a:endParaRPr lang="en-US">
              <a:cs typeface="Calibri"/>
            </a:endParaRPr>
          </a:p>
          <a:p>
            <a:pPr lvl="1"/>
            <a:r>
              <a:rPr lang="en-US"/>
              <a:t>Sprayed with Thompson’s WaterSeal clear Multi-Surface Waterproofer</a:t>
            </a:r>
            <a:endParaRPr lang="en-US">
              <a:cs typeface="Calibri"/>
            </a:endParaRPr>
          </a:p>
          <a:p>
            <a:pPr marL="457200" indent="-457200"/>
            <a:r>
              <a:rPr lang="en-US"/>
              <a:t>Waterproofing validated by inspection – water poured onto enclosure</a:t>
            </a:r>
            <a:endParaRPr lang="en-US">
              <a:cs typeface="Calibri"/>
            </a:endParaRPr>
          </a:p>
          <a:p>
            <a:pPr marL="0" indent="0">
              <a:buNone/>
            </a:pPr>
            <a:r>
              <a:rPr lang="en-US" b="1" i="1">
                <a:cs typeface="Calibri"/>
              </a:rPr>
              <a:t>Floatation/Stability</a:t>
            </a:r>
            <a:endParaRPr lang="en-US">
              <a:cs typeface="Calibri"/>
            </a:endParaRPr>
          </a:p>
          <a:p>
            <a:pPr marL="457200" indent="-457200"/>
            <a:r>
              <a:rPr lang="en-US"/>
              <a:t>Planned to test tethering aerator to edges of pond</a:t>
            </a:r>
          </a:p>
          <a:p>
            <a:pPr marL="457200" indent="-457200"/>
            <a:r>
              <a:rPr lang="en-US">
                <a:cs typeface="Calibri"/>
              </a:rPr>
              <a:t>Volume of water displaced (m</a:t>
            </a:r>
            <a:r>
              <a:rPr lang="en-US" baseline="30000">
                <a:cs typeface="Calibri"/>
              </a:rPr>
              <a:t>3</a:t>
            </a:r>
            <a:r>
              <a:rPr lang="en-US">
                <a:cs typeface="Calibri"/>
              </a:rPr>
              <a:t>) *density of water (</a:t>
            </a:r>
            <a:r>
              <a:rPr lang="en-US" err="1">
                <a:cs typeface="Calibri"/>
              </a:rPr>
              <a:t>lbs</a:t>
            </a:r>
            <a:r>
              <a:rPr lang="en-US">
                <a:cs typeface="Calibri"/>
              </a:rPr>
              <a:t>/m</a:t>
            </a:r>
            <a:r>
              <a:rPr lang="en-US" baseline="30000">
                <a:cs typeface="Calibri"/>
              </a:rPr>
              <a:t>3</a:t>
            </a:r>
            <a:r>
              <a:rPr lang="en-US">
                <a:cs typeface="Calibri"/>
              </a:rPr>
              <a:t>)= Max weight (</a:t>
            </a:r>
            <a:r>
              <a:rPr lang="en-US" err="1">
                <a:cs typeface="Calibri"/>
              </a:rPr>
              <a:t>lbs</a:t>
            </a:r>
            <a:r>
              <a:rPr lang="en-US">
                <a:cs typeface="Calibri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8289835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9BB9E6-EB95-4968-B222-3D4F9CA6C2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Testing and Validation: Design Constraints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8963B9-8085-492C-AADB-B194A2FBCF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b="1" i="1" dirty="0">
                <a:cs typeface="Calibri"/>
              </a:rPr>
              <a:t>Locally Sourced Materials</a:t>
            </a:r>
          </a:p>
          <a:p>
            <a:pPr marL="457200" indent="-457200"/>
            <a:r>
              <a:rPr lang="en-US" dirty="0">
                <a:cs typeface="Calibri"/>
              </a:rPr>
              <a:t>All materials used to build prototype are comparable to those available in Guatemala</a:t>
            </a:r>
          </a:p>
          <a:p>
            <a:pPr marL="0" indent="0">
              <a:buNone/>
            </a:pPr>
            <a:r>
              <a:rPr lang="en-US" b="1" i="1" dirty="0">
                <a:cs typeface="Calibri"/>
              </a:rPr>
              <a:t>Size Restriction</a:t>
            </a:r>
          </a:p>
          <a:p>
            <a:pPr marL="457200" indent="-457200"/>
            <a:r>
              <a:rPr lang="en-US" dirty="0">
                <a:cs typeface="Calibri"/>
              </a:rPr>
              <a:t>Used compact ¼ HP motor and kept length of device less than 3ft in length to reduce disruption to fish</a:t>
            </a:r>
          </a:p>
          <a:p>
            <a:pPr marL="0" indent="0">
              <a:buNone/>
            </a:pPr>
            <a:r>
              <a:rPr lang="en-US" b="1" i="1" dirty="0">
                <a:cs typeface="Calibri"/>
              </a:rPr>
              <a:t>Reduced Surface Agitation</a:t>
            </a:r>
          </a:p>
          <a:p>
            <a:pPr marL="457200" indent="-457200"/>
            <a:r>
              <a:rPr lang="en-US" dirty="0">
                <a:cs typeface="Calibri"/>
              </a:rPr>
              <a:t>Solved by installing a speed controller on motor</a:t>
            </a:r>
          </a:p>
          <a:p>
            <a:pPr marL="457200" indent="-457200"/>
            <a:r>
              <a:rPr lang="en-US" dirty="0">
                <a:cs typeface="Calibri"/>
              </a:rPr>
              <a:t>Reduced speed = less splashing and agitation</a:t>
            </a:r>
          </a:p>
        </p:txBody>
      </p:sp>
    </p:spTree>
    <p:extLst>
      <p:ext uri="{BB962C8B-B14F-4D97-AF65-F5344CB8AC3E}">
        <p14:creationId xmlns:p14="http://schemas.microsoft.com/office/powerpoint/2010/main" val="12213897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B9B23F-2C76-4C01-835D-3214E0214A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Presentation Overview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50C38C-C864-46F8-8F92-801CD7392B4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cs typeface="Calibri"/>
              </a:rPr>
              <a:t>Background</a:t>
            </a:r>
          </a:p>
          <a:p>
            <a:r>
              <a:rPr lang="en-US">
                <a:cs typeface="Calibri"/>
              </a:rPr>
              <a:t>Problem Statement</a:t>
            </a:r>
          </a:p>
          <a:p>
            <a:r>
              <a:rPr lang="en-US">
                <a:cs typeface="Calibri"/>
              </a:rPr>
              <a:t>Design Selection</a:t>
            </a:r>
          </a:p>
          <a:p>
            <a:r>
              <a:rPr lang="en-US">
                <a:cs typeface="Calibri"/>
              </a:rPr>
              <a:t>Description of Final Design</a:t>
            </a:r>
          </a:p>
          <a:p>
            <a:r>
              <a:rPr lang="en-US">
                <a:cs typeface="Calibri"/>
              </a:rPr>
              <a:t>Design Validation</a:t>
            </a:r>
          </a:p>
          <a:p>
            <a:r>
              <a:rPr lang="en-US">
                <a:cs typeface="Calibri"/>
              </a:rPr>
              <a:t>Recommendations</a:t>
            </a:r>
          </a:p>
          <a:p>
            <a:r>
              <a:rPr lang="en-US">
                <a:cs typeface="Calibri"/>
              </a:rPr>
              <a:t>Acknowledgements</a:t>
            </a:r>
          </a:p>
          <a:p>
            <a:r>
              <a:rPr lang="en-US">
                <a:cs typeface="Calibri"/>
              </a:rPr>
              <a:t>Q &amp; A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BD0D44-4630-4256-883D-5B96B9332DD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0983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9B9C7-3878-41AE-8335-96AFF9B3A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Testing and Validation: Design Objectives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A12BE4-7AE8-49EA-A42C-BCE52784EE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b="1" i="1" dirty="0"/>
              <a:t>High SAE </a:t>
            </a:r>
            <a:endParaRPr lang="en-US" b="1" i="1" dirty="0">
              <a:cs typeface="Calibri"/>
            </a:endParaRPr>
          </a:p>
          <a:p>
            <a:pPr lvl="1"/>
            <a:r>
              <a:rPr lang="en-US" dirty="0"/>
              <a:t>Installation of speed reducer to the motor to draw less power</a:t>
            </a:r>
          </a:p>
          <a:p>
            <a:pPr lvl="1"/>
            <a:r>
              <a:rPr lang="en-US" dirty="0">
                <a:cs typeface="Calibri"/>
              </a:rPr>
              <a:t>Moore and Boyd (1991) study recorded an SAE of 2.28 with a ½ HP motor and the angled paddle design</a:t>
            </a:r>
          </a:p>
          <a:p>
            <a:pPr marL="0" indent="0">
              <a:buNone/>
            </a:pPr>
            <a:r>
              <a:rPr lang="en-US" b="1" i="1" dirty="0"/>
              <a:t>Low Initial Cost of Materials</a:t>
            </a:r>
            <a:endParaRPr lang="en-US" b="1" i="1" dirty="0">
              <a:cs typeface="Calibri"/>
            </a:endParaRPr>
          </a:p>
          <a:p>
            <a:pPr lvl="1"/>
            <a:r>
              <a:rPr lang="en-US" dirty="0"/>
              <a:t>Motor is highest cost</a:t>
            </a:r>
            <a:endParaRPr lang="en-US" dirty="0">
              <a:cs typeface="Calibri"/>
            </a:endParaRPr>
          </a:p>
          <a:p>
            <a:pPr lvl="1"/>
            <a:r>
              <a:rPr lang="en-US" dirty="0"/>
              <a:t>Initial prototype roughly $315</a:t>
            </a:r>
          </a:p>
        </p:txBody>
      </p:sp>
    </p:spTree>
    <p:extLst>
      <p:ext uri="{BB962C8B-B14F-4D97-AF65-F5344CB8AC3E}">
        <p14:creationId xmlns:p14="http://schemas.microsoft.com/office/powerpoint/2010/main" val="25698795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7BADF-ADAF-4C4A-A98D-42A28CE1E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Economic Analysis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8DCEF-79D7-4BA1-BC12-F35A8BE785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12" y="1743939"/>
            <a:ext cx="5157787" cy="411956"/>
          </a:xfrm>
        </p:spPr>
        <p:txBody>
          <a:bodyPr>
            <a:normAutofit lnSpcReduction="10000"/>
          </a:bodyPr>
          <a:lstStyle/>
          <a:p>
            <a:r>
              <a:rPr lang="en-US"/>
              <a:t>New Paddlewheel Design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4DF7ED-684E-4AA8-A1A4-6BDDCB8342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3436" y="2155895"/>
            <a:ext cx="5157787" cy="3684588"/>
          </a:xfrm>
        </p:spPr>
        <p:txBody>
          <a:bodyPr/>
          <a:lstStyle/>
          <a:p>
            <a:r>
              <a:rPr lang="en-US"/>
              <a:t>Net Present Cost = $2693.45</a:t>
            </a:r>
          </a:p>
          <a:p>
            <a:r>
              <a:rPr lang="en-US"/>
              <a:t>Annual Equivalent Cost = $476.70</a:t>
            </a:r>
          </a:p>
          <a:p>
            <a:pPr marL="0" indent="0">
              <a:buNone/>
            </a:pP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8C1EF48-25AB-4A41-B41F-9A094865BA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69024" y="1690687"/>
            <a:ext cx="5183188" cy="465207"/>
          </a:xfrm>
        </p:spPr>
        <p:txBody>
          <a:bodyPr>
            <a:normAutofit lnSpcReduction="10000"/>
          </a:bodyPr>
          <a:lstStyle/>
          <a:p>
            <a:r>
              <a:rPr lang="en-US"/>
              <a:t>Current Bubbler Design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A85141-3C30-4E6A-B81C-6D033A9607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69024" y="2155895"/>
            <a:ext cx="5183188" cy="3684588"/>
          </a:xfrm>
        </p:spPr>
        <p:txBody>
          <a:bodyPr/>
          <a:lstStyle/>
          <a:p>
            <a:r>
              <a:rPr lang="en-US"/>
              <a:t>Net Present Cost = $3478.52</a:t>
            </a:r>
          </a:p>
          <a:p>
            <a:r>
              <a:rPr lang="en-US"/>
              <a:t>Annual Equivalent Cost = $615.64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AAEC1B-9B99-4853-8C1F-17A26269E480}"/>
              </a:ext>
            </a:extLst>
          </p:cNvPr>
          <p:cNvSpPr txBox="1"/>
          <p:nvPr/>
        </p:nvSpPr>
        <p:spPr>
          <a:xfrm>
            <a:off x="830260" y="4738549"/>
            <a:ext cx="4202191" cy="2031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i="1" dirty="0">
                <a:solidFill>
                  <a:srgbClr val="403152"/>
                </a:solidFill>
              </a:rPr>
              <a:t>Based on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403152"/>
                </a:solidFill>
              </a:rPr>
              <a:t>10-year analysis period</a:t>
            </a:r>
            <a:endParaRPr lang="en-US" dirty="0">
              <a:solidFill>
                <a:srgbClr val="403152"/>
              </a:solidFill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403152"/>
                </a:solidFill>
              </a:rPr>
              <a:t>$0.29/kWh electricity in Guatemala</a:t>
            </a:r>
            <a:endParaRPr lang="en-US" dirty="0">
              <a:solidFill>
                <a:srgbClr val="403152"/>
              </a:solidFill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403152"/>
                </a:solidFill>
              </a:rPr>
              <a:t>MARR = 12%</a:t>
            </a:r>
            <a:endParaRPr lang="en-US" dirty="0">
              <a:solidFill>
                <a:srgbClr val="403152"/>
              </a:solidFill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403152"/>
                </a:solidFill>
              </a:rPr>
              <a:t>Speed controller reduces motor power consumption by about 50% [conservative estimate]</a:t>
            </a:r>
            <a:endParaRPr lang="en-US" dirty="0">
              <a:solidFill>
                <a:srgbClr val="403152"/>
              </a:solidFill>
              <a:cs typeface="Calibri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8CA48F1D-F519-4CA8-9B38-19E1A9B85D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706258" y="3233508"/>
            <a:ext cx="2850237" cy="2028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B6F71A2E-A3CD-4190-94C8-4C71C359F7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1376" y="4247535"/>
            <a:ext cx="3150257" cy="2362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1728F4A-7E9F-4AC7-99AA-3CBB01EF3632}"/>
              </a:ext>
            </a:extLst>
          </p:cNvPr>
          <p:cNvSpPr txBox="1"/>
          <p:nvPr/>
        </p:nvSpPr>
        <p:spPr>
          <a:xfrm>
            <a:off x="8430273" y="5428881"/>
            <a:ext cx="340220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solidFill>
                  <a:srgbClr val="403152"/>
                </a:solidFill>
                <a:cs typeface="Calibri"/>
              </a:rPr>
              <a:t>Photos of current bubbler </a:t>
            </a:r>
            <a:endParaRPr lang="en-US">
              <a:solidFill>
                <a:srgbClr val="403152"/>
              </a:solidFill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467693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63517-4671-4684-BE8A-FD91BA9B68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Economic Analysis: Cost Breakdown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AB3449-3C59-4B28-8DCB-335BBAAEDB2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Initial Cost</a:t>
            </a:r>
          </a:p>
          <a:p>
            <a:pPr lvl="1"/>
            <a:r>
              <a:rPr lang="en-US" dirty="0"/>
              <a:t>Motor = $150</a:t>
            </a:r>
          </a:p>
          <a:p>
            <a:pPr lvl="1"/>
            <a:r>
              <a:rPr lang="en-US" dirty="0"/>
              <a:t>Paddles = $40</a:t>
            </a:r>
          </a:p>
          <a:p>
            <a:pPr lvl="1"/>
            <a:r>
              <a:rPr lang="en-US" dirty="0"/>
              <a:t>Enclosure = $30</a:t>
            </a:r>
          </a:p>
          <a:p>
            <a:pPr lvl="1"/>
            <a:r>
              <a:rPr lang="en-US" dirty="0"/>
              <a:t>Floatation = $87</a:t>
            </a:r>
          </a:p>
          <a:p>
            <a:pPr lvl="1"/>
            <a:r>
              <a:rPr lang="en-US" b="1" u="sng" dirty="0"/>
              <a:t>TOTAL = $317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956D77-D934-4ABB-ADCA-BB6104E97CE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Operational Cost</a:t>
            </a:r>
          </a:p>
          <a:p>
            <a:pPr lvl="1"/>
            <a:r>
              <a:rPr lang="en-US" dirty="0"/>
              <a:t>Operate 16hr/day*</a:t>
            </a:r>
          </a:p>
          <a:p>
            <a:pPr lvl="1"/>
            <a:r>
              <a:rPr lang="en-US" dirty="0"/>
              <a:t>365 days/</a:t>
            </a:r>
            <a:r>
              <a:rPr lang="en-US" dirty="0" err="1"/>
              <a:t>yr</a:t>
            </a:r>
            <a:endParaRPr lang="en-US" dirty="0"/>
          </a:p>
          <a:p>
            <a:pPr lvl="1"/>
            <a:r>
              <a:rPr lang="en-US" dirty="0"/>
              <a:t>$0.29/kWh</a:t>
            </a:r>
          </a:p>
          <a:p>
            <a:pPr lvl="1"/>
            <a:r>
              <a:rPr lang="en-US" b="1" u="sng" dirty="0"/>
              <a:t>TOTAL = $315.01/</a:t>
            </a:r>
            <a:r>
              <a:rPr lang="en-US" b="1" u="sng" dirty="0" err="1"/>
              <a:t>yr</a:t>
            </a:r>
            <a:endParaRPr lang="en-US" b="1" u="sng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F057BC-1A4D-424F-873A-BD2D64E74294}"/>
              </a:ext>
            </a:extLst>
          </p:cNvPr>
          <p:cNvSpPr txBox="1"/>
          <p:nvPr/>
        </p:nvSpPr>
        <p:spPr>
          <a:xfrm>
            <a:off x="6952268" y="4470378"/>
            <a:ext cx="27809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*16 hours per day is a general estimate given time off for maintenance, harvesting, rain, etc.</a:t>
            </a:r>
          </a:p>
        </p:txBody>
      </p:sp>
    </p:spTree>
    <p:extLst>
      <p:ext uri="{BB962C8B-B14F-4D97-AF65-F5344CB8AC3E}">
        <p14:creationId xmlns:p14="http://schemas.microsoft.com/office/powerpoint/2010/main" val="24312795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993DE-EF37-4B7C-90BD-94F276503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Recommendations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0592A4-ECA9-49C1-870C-C7C5A4A0A1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Fully test design when it is safe to do so</a:t>
            </a:r>
          </a:p>
          <a:p>
            <a:r>
              <a:rPr lang="en-US" dirty="0"/>
              <a:t>Intermittent operation</a:t>
            </a:r>
          </a:p>
          <a:p>
            <a:pPr lvl="1"/>
            <a:r>
              <a:rPr lang="en-US" dirty="0"/>
              <a:t>Reduce operation time regardless of system implemented</a:t>
            </a:r>
          </a:p>
          <a:p>
            <a:r>
              <a:rPr lang="en-US" dirty="0"/>
              <a:t>Renewable energy options to power system</a:t>
            </a:r>
            <a:endParaRPr lang="en-US" dirty="0">
              <a:cs typeface="Calibri"/>
            </a:endParaRPr>
          </a:p>
          <a:p>
            <a:r>
              <a:rPr lang="en-US" dirty="0"/>
              <a:t>Developing smaller feasible motors</a:t>
            </a:r>
          </a:p>
          <a:p>
            <a:r>
              <a:rPr lang="en-US" dirty="0">
                <a:cs typeface="Calibri"/>
              </a:rPr>
              <a:t>Test additional materials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6867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4D70CF-45E8-432A-8B0A-15DB5B798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Acknowledgements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B7B840-9DD3-4BAE-BE1B-9BEB8FF755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err="1"/>
              <a:t>AgInno</a:t>
            </a:r>
            <a:r>
              <a:rPr lang="en-US" dirty="0"/>
              <a:t> Sponsors</a:t>
            </a:r>
          </a:p>
          <a:p>
            <a:pPr lvl="1"/>
            <a:r>
              <a:rPr lang="en-US" dirty="0"/>
              <a:t>Eric Johnson, Don Roe, Kirsten Roe</a:t>
            </a:r>
            <a:endParaRPr lang="en-US">
              <a:cs typeface="Calibri"/>
            </a:endParaRPr>
          </a:p>
          <a:p>
            <a:r>
              <a:rPr lang="en-US" dirty="0"/>
              <a:t>Dr. Randall </a:t>
            </a:r>
            <a:r>
              <a:rPr lang="en-US" err="1"/>
              <a:t>Ritzema</a:t>
            </a:r>
            <a:endParaRPr lang="en-US" err="1">
              <a:cs typeface="Calibri"/>
            </a:endParaRPr>
          </a:p>
          <a:p>
            <a:pPr lvl="1"/>
            <a:r>
              <a:rPr lang="en-US" dirty="0"/>
              <a:t>Mentor</a:t>
            </a:r>
            <a:endParaRPr lang="en-US">
              <a:cs typeface="Calibri"/>
            </a:endParaRPr>
          </a:p>
          <a:p>
            <a:r>
              <a:rPr lang="en-US" dirty="0"/>
              <a:t>Professor Clay Bass</a:t>
            </a:r>
            <a:endParaRPr lang="en-US" dirty="0">
              <a:cs typeface="Calibri"/>
            </a:endParaRPr>
          </a:p>
          <a:p>
            <a:r>
              <a:rPr lang="en-US">
                <a:cs typeface="Calibri"/>
              </a:rPr>
              <a:t>Dr. Bruce Heyen</a:t>
            </a:r>
            <a:endParaRPr lang="en-US"/>
          </a:p>
          <a:p>
            <a:r>
              <a:rPr lang="en-US" dirty="0"/>
              <a:t>Todd Whaley</a:t>
            </a:r>
            <a:endParaRPr lang="en-US">
              <a:cs typeface="Calibri"/>
            </a:endParaRPr>
          </a:p>
          <a:p>
            <a:pPr lvl="1"/>
            <a:r>
              <a:rPr lang="en-US" dirty="0"/>
              <a:t>Assisted in economic analysis</a:t>
            </a:r>
            <a:endParaRPr lang="en-US">
              <a:cs typeface="Calibri"/>
            </a:endParaRPr>
          </a:p>
        </p:txBody>
      </p:sp>
      <p:pic>
        <p:nvPicPr>
          <p:cNvPr id="6" name="Picture 5" descr="A group of people performing on a counter&#10;&#10;Description automatically generated">
            <a:extLst>
              <a:ext uri="{FF2B5EF4-FFF2-40B4-BE49-F238E27FC236}">
                <a16:creationId xmlns:a16="http://schemas.microsoft.com/office/drawing/2014/main" id="{EBE7AEBF-353C-4E4A-ADF5-4A3140D07C2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3016" y="2302745"/>
            <a:ext cx="5273711" cy="2912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1564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A9CBD2-BF23-4415-B095-B431963E76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9430B1-5BE8-445E-B859-9F290FB0F1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ea typeface="+mn-lt"/>
                <a:cs typeface="+mn-lt"/>
              </a:rPr>
              <a:t>Ali, Samir A. “DISSOLVED OXYGEN MASS BALANCE IN AQUACULTURE PONDS.” </a:t>
            </a:r>
            <a:r>
              <a:rPr lang="en-US" i="1" dirty="0">
                <a:ea typeface="+mn-lt"/>
                <a:cs typeface="+mn-lt"/>
              </a:rPr>
              <a:t>Academia.edu</a:t>
            </a:r>
            <a:r>
              <a:rPr lang="en-US" dirty="0">
                <a:ea typeface="+mn-lt"/>
                <a:cs typeface="+mn-lt"/>
              </a:rPr>
              <a:t>, </a:t>
            </a:r>
            <a:r>
              <a:rPr lang="en-US" dirty="0">
                <a:ea typeface="+mn-lt"/>
                <a:cs typeface="+mn-lt"/>
                <a:hlinkClick r:id="rId2"/>
              </a:rPr>
              <a:t>www.academia.edu/8316438/DISSOLVED_OXYGEN_MASS_BALANCE_IN_AQUACULTURE_PONDS</a:t>
            </a:r>
            <a:r>
              <a:rPr lang="en-US" dirty="0">
                <a:ea typeface="+mn-lt"/>
                <a:cs typeface="+mn-lt"/>
              </a:rPr>
              <a:t>.</a:t>
            </a:r>
          </a:p>
          <a:p>
            <a:r>
              <a:rPr lang="en-US" dirty="0"/>
              <a:t>J. M. Moore and C. E. Boyd, “Design of small paddle wheel aerators,” </a:t>
            </a:r>
            <a:r>
              <a:rPr lang="en-US" i="1" dirty="0"/>
              <a:t>Aquacultural Engineering</a:t>
            </a:r>
            <a:r>
              <a:rPr lang="en-US" dirty="0"/>
              <a:t>, vol. 11, no. 1, pp. 55–69, Jan. 1992, </a:t>
            </a:r>
            <a:r>
              <a:rPr lang="en-US" dirty="0" err="1"/>
              <a:t>doi</a:t>
            </a:r>
            <a:r>
              <a:rPr lang="en-US" dirty="0"/>
              <a:t>: 10.1016/0144-8609(92)90021-O.</a:t>
            </a:r>
          </a:p>
          <a:p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596892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DCF9A-DAF6-4F4C-81BB-186C8C438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+mj-lt"/>
                <a:cs typeface="+mj-lt"/>
              </a:rPr>
              <a:t>Q&amp;A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667899-8105-497E-A883-6A2ABFD8BA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>
                <a:ea typeface="+mn-lt"/>
                <a:cs typeface="+mn-lt"/>
              </a:rPr>
              <a:t>Any questions?</a:t>
            </a:r>
            <a:endParaRPr lang="en-US"/>
          </a:p>
          <a:p>
            <a:endParaRPr lang="en-US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93081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89A4A-5980-466C-8275-DBD72DA73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Team Information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9AF1C2-8D73-4D29-B444-2365D180FB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0525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ea typeface="+mn-lt"/>
                <a:cs typeface="+mn-lt"/>
              </a:rPr>
              <a:t>Jordan Hendricker </a:t>
            </a:r>
          </a:p>
          <a:p>
            <a:pPr lvl="1"/>
            <a:r>
              <a:rPr lang="en-US" dirty="0">
                <a:ea typeface="+mn-lt"/>
                <a:cs typeface="+mn-lt"/>
              </a:rPr>
              <a:t>Mechanical concentration </a:t>
            </a:r>
          </a:p>
          <a:p>
            <a:pPr lvl="1"/>
            <a:r>
              <a:rPr lang="en-US" dirty="0">
                <a:ea typeface="+mn-lt"/>
                <a:cs typeface="+mn-lt"/>
              </a:rPr>
              <a:t>Team leader</a:t>
            </a:r>
          </a:p>
          <a:p>
            <a:r>
              <a:rPr lang="en-US" dirty="0">
                <a:ea typeface="+mn-lt"/>
                <a:cs typeface="+mn-lt"/>
              </a:rPr>
              <a:t>Therese Rosalez </a:t>
            </a:r>
          </a:p>
          <a:p>
            <a:pPr lvl="1"/>
            <a:r>
              <a:rPr lang="en-US" dirty="0">
                <a:ea typeface="+mn-lt"/>
                <a:cs typeface="+mn-lt"/>
              </a:rPr>
              <a:t>Civil </a:t>
            </a:r>
            <a:r>
              <a:rPr lang="en-US" dirty="0">
                <a:cs typeface="Calibri"/>
              </a:rPr>
              <a:t>concentration</a:t>
            </a:r>
            <a:endParaRPr lang="en-US" dirty="0">
              <a:ea typeface="+mn-lt"/>
              <a:cs typeface="+mn-lt"/>
            </a:endParaRPr>
          </a:p>
          <a:p>
            <a:r>
              <a:rPr lang="en-US" dirty="0">
                <a:ea typeface="+mn-lt"/>
                <a:cs typeface="+mn-lt"/>
              </a:rPr>
              <a:t>Kylie Johnson </a:t>
            </a:r>
          </a:p>
          <a:p>
            <a:pPr lvl="1"/>
            <a:r>
              <a:rPr lang="en-US" dirty="0">
                <a:ea typeface="+mn-lt"/>
                <a:cs typeface="+mn-lt"/>
              </a:rPr>
              <a:t>Electrical </a:t>
            </a:r>
            <a:r>
              <a:rPr lang="en-US" dirty="0">
                <a:cs typeface="Calibri"/>
              </a:rPr>
              <a:t>Concentration</a:t>
            </a:r>
            <a:endParaRPr lang="en-US" dirty="0">
              <a:ea typeface="+mn-lt"/>
              <a:cs typeface="+mn-lt"/>
            </a:endParaRPr>
          </a:p>
          <a:p>
            <a:r>
              <a:rPr lang="en-US" dirty="0">
                <a:ea typeface="+mn-lt"/>
                <a:cs typeface="+mn-lt"/>
              </a:rPr>
              <a:t>Ryan Froidcoeur </a:t>
            </a:r>
          </a:p>
          <a:p>
            <a:pPr lvl="1"/>
            <a:r>
              <a:rPr lang="en-US" dirty="0">
                <a:ea typeface="+mn-lt"/>
                <a:cs typeface="+mn-lt"/>
              </a:rPr>
              <a:t>Electrical </a:t>
            </a:r>
            <a:r>
              <a:rPr lang="en-US" dirty="0">
                <a:cs typeface="Calibri"/>
              </a:rPr>
              <a:t>Concentration </a:t>
            </a:r>
            <a:endParaRPr lang="en-US" dirty="0">
              <a:ea typeface="+mn-lt"/>
              <a:cs typeface="+mn-lt"/>
            </a:endParaRPr>
          </a:p>
          <a:p>
            <a:pPr marL="685800" algn="ctr"/>
            <a:r>
              <a:rPr lang="en-US" dirty="0">
                <a:cs typeface="Calibri"/>
              </a:rPr>
              <a:t>Faculty</a:t>
            </a:r>
            <a:r>
              <a:rPr lang="en-US" dirty="0">
                <a:ea typeface="+mn-lt"/>
                <a:cs typeface="+mn-lt"/>
              </a:rPr>
              <a:t> Mentor – Dr. Randall Ritzema</a:t>
            </a:r>
            <a:endParaRPr lang="en-US" dirty="0"/>
          </a:p>
        </p:txBody>
      </p:sp>
      <p:pic>
        <p:nvPicPr>
          <p:cNvPr id="5" name="Picture 4" descr="A group of people posing for the camera&#10;&#10;Description automatically generated">
            <a:extLst>
              <a:ext uri="{FF2B5EF4-FFF2-40B4-BE49-F238E27FC236}">
                <a16:creationId xmlns:a16="http://schemas.microsoft.com/office/drawing/2014/main" id="{DC6F5E4D-0BF9-4300-B3A5-AC391DDC1FC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58926" y="2293331"/>
            <a:ext cx="5926082" cy="2421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800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E04C28-CB25-4F00-BA18-BD459F8650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8230" y="365125"/>
            <a:ext cx="8655570" cy="1325563"/>
          </a:xfrm>
        </p:spPr>
        <p:txBody>
          <a:bodyPr anchor="ctr">
            <a:normAutofit/>
          </a:bodyPr>
          <a:lstStyle/>
          <a:p>
            <a:r>
              <a:rPr lang="en-US"/>
              <a:t>Sponsor Information</a:t>
            </a:r>
          </a:p>
        </p:txBody>
      </p:sp>
      <p:pic>
        <p:nvPicPr>
          <p:cNvPr id="4" name="Picture 4" descr="A picture containing drawing, clock&#10;&#10;Description generated with very high confidence">
            <a:extLst>
              <a:ext uri="{FF2B5EF4-FFF2-40B4-BE49-F238E27FC236}">
                <a16:creationId xmlns:a16="http://schemas.microsoft.com/office/drawing/2014/main" id="{EA5AA917-3263-4BC6-B0D8-14717CE416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4412" y="1825625"/>
            <a:ext cx="4389175" cy="4351338"/>
          </a:xfrm>
          <a:prstGeom prst="rect">
            <a:avLst/>
          </a:prstGeom>
          <a:noFill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DEA18C-8F60-4DF7-99A6-EAE26C2E85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sz="2600" err="1"/>
              <a:t>AgInno</a:t>
            </a:r>
            <a:r>
              <a:rPr lang="en-US" sz="2600"/>
              <a:t> Institute</a:t>
            </a:r>
          </a:p>
          <a:p>
            <a:r>
              <a:rPr lang="en-US" sz="2600"/>
              <a:t>Founded in 2017, their mission is to “connect the world of science and engineering with local needs in developing countries in the name of Christ”</a:t>
            </a:r>
            <a:endParaRPr lang="en-US" sz="2600">
              <a:cs typeface="Calibri"/>
            </a:endParaRPr>
          </a:p>
          <a:p>
            <a:r>
              <a:rPr lang="en-US" sz="2600"/>
              <a:t>Their primary focus is on applying the best available techniques in fields such as agriculture and clean water to improve lives in a locally sustainable manner</a:t>
            </a:r>
            <a:endParaRPr lang="en-US" sz="2600">
              <a:cs typeface="Calibri"/>
            </a:endParaRPr>
          </a:p>
          <a:p>
            <a:r>
              <a:rPr lang="en-US" sz="2600">
                <a:cs typeface="Calibri"/>
              </a:rPr>
              <a:t>Primary Contact: Eric Johnson</a:t>
            </a:r>
          </a:p>
        </p:txBody>
      </p:sp>
    </p:spTree>
    <p:extLst>
      <p:ext uri="{BB962C8B-B14F-4D97-AF65-F5344CB8AC3E}">
        <p14:creationId xmlns:p14="http://schemas.microsoft.com/office/powerpoint/2010/main" val="1846861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65A962-4489-43F6-891A-F735963F0E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Project Description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DBE209-7EFE-41CB-AA21-70F823E378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2971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Calibri"/>
              </a:rPr>
              <a:t>Design a new pond aeration system for tilapia farms in Guatemala </a:t>
            </a:r>
          </a:p>
          <a:p>
            <a:pPr lvl="1"/>
            <a:r>
              <a:rPr lang="en-US" dirty="0">
                <a:cs typeface="Calibri"/>
              </a:rPr>
              <a:t>Increase efficiency compared to current system</a:t>
            </a:r>
          </a:p>
          <a:p>
            <a:pPr lvl="2"/>
            <a:r>
              <a:rPr lang="en-US" dirty="0">
                <a:cs typeface="Calibri"/>
              </a:rPr>
              <a:t>Electricity is 4x as expensive in Guatemala than the USA</a:t>
            </a:r>
          </a:p>
          <a:p>
            <a:pPr lvl="1"/>
            <a:r>
              <a:rPr lang="en-US" dirty="0">
                <a:cs typeface="Calibri"/>
              </a:rPr>
              <a:t>Keep fish healthy and growing without causing harm</a:t>
            </a:r>
          </a:p>
          <a:p>
            <a:pPr lvl="1"/>
            <a:r>
              <a:rPr lang="en-US" dirty="0">
                <a:cs typeface="Calibri"/>
              </a:rPr>
              <a:t>Intent is to equip local fish farmers to harvest their own fish and provide for their local communities</a:t>
            </a:r>
          </a:p>
          <a:p>
            <a:pPr lvl="1"/>
            <a:r>
              <a:rPr lang="en-US" dirty="0">
                <a:cs typeface="Calibri"/>
              </a:rPr>
              <a:t>Original plan was to travel to Guatemala to install aerator prototype with AgInno team at </a:t>
            </a:r>
            <a:r>
              <a:rPr lang="en-US" dirty="0" err="1">
                <a:ea typeface="+mn-lt"/>
                <a:cs typeface="+mn-lt"/>
              </a:rPr>
              <a:t>Misión</a:t>
            </a:r>
            <a:r>
              <a:rPr lang="en-US" dirty="0">
                <a:ea typeface="+mn-lt"/>
                <a:cs typeface="+mn-lt"/>
              </a:rPr>
              <a:t> El Faro</a:t>
            </a:r>
          </a:p>
          <a:p>
            <a:pPr lvl="2"/>
            <a:r>
              <a:rPr lang="en-US" dirty="0">
                <a:cs typeface="Calibri"/>
              </a:rPr>
              <a:t>Trip cancelled due to logistical issues, as well as the COVID-19 pandemic</a:t>
            </a:r>
          </a:p>
          <a:p>
            <a:pPr lvl="1"/>
            <a:r>
              <a:rPr lang="en-US" dirty="0">
                <a:cs typeface="Calibri"/>
              </a:rPr>
              <a:t>New plan is to give final design to AgInno for them to continue work with it</a:t>
            </a:r>
          </a:p>
        </p:txBody>
      </p:sp>
    </p:spTree>
    <p:extLst>
      <p:ext uri="{BB962C8B-B14F-4D97-AF65-F5344CB8AC3E}">
        <p14:creationId xmlns:p14="http://schemas.microsoft.com/office/powerpoint/2010/main" val="1794170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DE8D2E-A72E-4E30-AEAC-93AE9A29D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Design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00A7E0-2599-458E-AB7D-AF558B795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816600" cy="4319587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r>
              <a:rPr lang="en-US"/>
              <a:t>High Standard Aeration Efficiency (SAE)</a:t>
            </a:r>
          </a:p>
          <a:p>
            <a:pPr lvl="1"/>
            <a:r>
              <a:rPr lang="en-US"/>
              <a:t>Defined as kilograms of dissolved oxygen in water per kilowatt-hour</a:t>
            </a:r>
            <a:endParaRPr lang="en-US">
              <a:cs typeface="Calibri"/>
            </a:endParaRPr>
          </a:p>
          <a:p>
            <a:pPr lvl="1"/>
            <a:r>
              <a:rPr lang="en-US"/>
              <a:t>Direct relation between aeration and cost</a:t>
            </a:r>
            <a:endParaRPr lang="en-US">
              <a:cs typeface="Calibri"/>
            </a:endParaRPr>
          </a:p>
          <a:p>
            <a:r>
              <a:rPr lang="en-US"/>
              <a:t>Reliability</a:t>
            </a:r>
            <a:endParaRPr lang="en-US">
              <a:cs typeface="Calibri"/>
            </a:endParaRPr>
          </a:p>
          <a:p>
            <a:pPr lvl="1"/>
            <a:r>
              <a:rPr lang="en-US"/>
              <a:t>A successful design will either be long-lasting and/or have parts that are easily replaceable </a:t>
            </a:r>
            <a:endParaRPr lang="en-US">
              <a:cs typeface="Calibri"/>
            </a:endParaRPr>
          </a:p>
          <a:p>
            <a:r>
              <a:rPr lang="en-US"/>
              <a:t>Healthy Ecosystem</a:t>
            </a:r>
            <a:endParaRPr lang="en-US">
              <a:cs typeface="Calibri"/>
            </a:endParaRPr>
          </a:p>
          <a:p>
            <a:pPr lvl="1"/>
            <a:r>
              <a:rPr lang="en-US">
                <a:cs typeface="Calibri"/>
              </a:rPr>
              <a:t>Cause minimal disruptions to ecosystem and promote healthy fish growth</a:t>
            </a:r>
          </a:p>
          <a:p>
            <a:pPr marL="457200" lvl="1" indent="0">
              <a:buNone/>
            </a:pPr>
            <a:endParaRPr lang="en-US"/>
          </a:p>
        </p:txBody>
      </p:sp>
      <p:pic>
        <p:nvPicPr>
          <p:cNvPr id="4" name="Picture 4" descr="A group of people in a cage&#10;&#10;Description generated with high confidence">
            <a:extLst>
              <a:ext uri="{FF2B5EF4-FFF2-40B4-BE49-F238E27FC236}">
                <a16:creationId xmlns:a16="http://schemas.microsoft.com/office/drawing/2014/main" id="{549544B4-F646-4B6F-B93B-24E64C3498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0558" y="1648178"/>
            <a:ext cx="4244232" cy="170277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E93B96B-2CAD-4EE1-93F5-B426379C674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4584" y="3604181"/>
            <a:ext cx="2291055" cy="17066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14CEC9A-2909-48C2-BC3A-2AE8D9E78A42}"/>
              </a:ext>
            </a:extLst>
          </p:cNvPr>
          <p:cNvSpPr txBox="1"/>
          <p:nvPr/>
        </p:nvSpPr>
        <p:spPr>
          <a:xfrm>
            <a:off x="6654800" y="5394734"/>
            <a:ext cx="553720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solidFill>
                  <a:srgbClr val="403152"/>
                </a:solidFill>
                <a:cs typeface="Calibri"/>
              </a:rPr>
              <a:t>Photos of tilapia pond and tilapia at </a:t>
            </a:r>
            <a:r>
              <a:rPr lang="en-US" err="1">
                <a:solidFill>
                  <a:srgbClr val="403152"/>
                </a:solidFill>
                <a:ea typeface="+mn-lt"/>
                <a:cs typeface="+mn-lt"/>
              </a:rPr>
              <a:t>Misión</a:t>
            </a:r>
            <a:r>
              <a:rPr lang="en-US">
                <a:solidFill>
                  <a:srgbClr val="403152"/>
                </a:solidFill>
                <a:ea typeface="+mn-lt"/>
                <a:cs typeface="+mn-lt"/>
              </a:rPr>
              <a:t> El Faro in Guatemala</a:t>
            </a:r>
          </a:p>
        </p:txBody>
      </p:sp>
    </p:spTree>
    <p:extLst>
      <p:ext uri="{BB962C8B-B14F-4D97-AF65-F5344CB8AC3E}">
        <p14:creationId xmlns:p14="http://schemas.microsoft.com/office/powerpoint/2010/main" val="36067360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7A8EF0-D2D5-43D0-954C-6B426DB973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Functional Requirements &amp; Design Constraints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1A116AF-F1B9-4B69-BD31-913F0D97E8B1}"/>
              </a:ext>
            </a:extLst>
          </p:cNvPr>
          <p:cNvSpPr txBox="1">
            <a:spLocks/>
          </p:cNvSpPr>
          <p:nvPr/>
        </p:nvSpPr>
        <p:spPr>
          <a:xfrm>
            <a:off x="838200" y="1690688"/>
            <a:ext cx="5304849" cy="492490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40315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40315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40315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0315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0315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en-US"/>
              <a:t>Aerate the pond water at a rate of 5-7 mg O</a:t>
            </a:r>
            <a:r>
              <a:rPr lang="en-US" baseline="-25000"/>
              <a:t>2</a:t>
            </a:r>
            <a:r>
              <a:rPr lang="en-US"/>
              <a:t>/L</a:t>
            </a:r>
            <a:endParaRPr lang="en-US">
              <a:cs typeface="Calibri"/>
            </a:endParaRPr>
          </a:p>
          <a:p>
            <a:pPr lvl="1" fontAlgn="base"/>
            <a:r>
              <a:rPr lang="en-US"/>
              <a:t>This is the aeration level where tilapia are healthy and grow. They can survive at lower aeration levels, but their growth is severely stunted​</a:t>
            </a:r>
            <a:endParaRPr lang="en-US">
              <a:cs typeface="Calibri"/>
            </a:endParaRPr>
          </a:p>
          <a:p>
            <a:pPr fontAlgn="base"/>
            <a:r>
              <a:rPr lang="en-US"/>
              <a:t>Weather/waterproof</a:t>
            </a:r>
            <a:endParaRPr lang="en-US">
              <a:ea typeface="+mn-lt"/>
              <a:cs typeface="+mn-lt"/>
            </a:endParaRPr>
          </a:p>
          <a:p>
            <a:r>
              <a:rPr lang="en-US">
                <a:cs typeface="Calibri"/>
              </a:rPr>
              <a:t>Remain stationary on water surface</a:t>
            </a:r>
          </a:p>
          <a:p>
            <a:pPr fontAlgn="base"/>
            <a:endParaRPr lang="en-US">
              <a:cs typeface="Calibri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4961E26-FA6D-4A15-A5FB-EF2E9324CCFC}"/>
              </a:ext>
            </a:extLst>
          </p:cNvPr>
          <p:cNvSpPr/>
          <p:nvPr/>
        </p:nvSpPr>
        <p:spPr>
          <a:xfrm>
            <a:off x="6374393" y="1690688"/>
            <a:ext cx="5332976" cy="452431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fontAlgn="base">
              <a:buFont typeface="Arial" panose="020B0604020202020204" pitchFamily="34" charset="0"/>
              <a:buChar char="•"/>
            </a:pPr>
            <a:r>
              <a:rPr lang="en-US" sz="2800">
                <a:solidFill>
                  <a:srgbClr val="403152"/>
                </a:solidFill>
                <a:latin typeface="Calibri"/>
                <a:cs typeface="Calibri"/>
              </a:rPr>
              <a:t> Cost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>
                <a:solidFill>
                  <a:srgbClr val="403152"/>
                </a:solidFill>
                <a:latin typeface="Calibri"/>
                <a:cs typeface="Calibri"/>
              </a:rPr>
              <a:t> Needs to be affordable for low-income farmers to fabricate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>
                <a:solidFill>
                  <a:srgbClr val="403152"/>
                </a:solidFill>
                <a:latin typeface="Calibri"/>
                <a:cs typeface="Calibri"/>
              </a:rPr>
              <a:t> Locally Sourced Materials​</a:t>
            </a:r>
            <a:endParaRPr lang="en-US">
              <a:solidFill>
                <a:srgbClr val="403152"/>
              </a:solidFill>
            </a:endParaRP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en-US" sz="2400">
                <a:solidFill>
                  <a:srgbClr val="403152"/>
                </a:solidFill>
                <a:latin typeface="Calibri"/>
                <a:cs typeface="Calibri"/>
              </a:rPr>
              <a:t> All materials need to be readily available in Guatemala</a:t>
            </a:r>
            <a:r>
              <a:rPr lang="en-US" sz="2800">
                <a:solidFill>
                  <a:srgbClr val="403152"/>
                </a:solidFill>
                <a:latin typeface="Calibri"/>
                <a:cs typeface="Calibri"/>
              </a:rPr>
              <a:t>​</a:t>
            </a:r>
            <a:endParaRPr lang="en-US" sz="2400">
              <a:solidFill>
                <a:srgbClr val="403152"/>
              </a:solidFill>
              <a:latin typeface="Calibri"/>
              <a:cs typeface="Calibri"/>
            </a:endParaRPr>
          </a:p>
          <a:p>
            <a:pPr fontAlgn="base">
              <a:buFont typeface="Arial" panose="020B0604020202020204" pitchFamily="34" charset="0"/>
              <a:buChar char="•"/>
            </a:pPr>
            <a:r>
              <a:rPr lang="en-US" sz="2800">
                <a:solidFill>
                  <a:srgbClr val="403152"/>
                </a:solidFill>
                <a:latin typeface="Calibri"/>
                <a:cs typeface="Calibri"/>
              </a:rPr>
              <a:t> Size Requirements​</a:t>
            </a: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en-US" sz="2400">
                <a:solidFill>
                  <a:srgbClr val="403152"/>
                </a:solidFill>
                <a:latin typeface="Calibri"/>
                <a:cs typeface="Calibri"/>
              </a:rPr>
              <a:t> Too large can disturb the fish​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en-US" sz="2800">
                <a:solidFill>
                  <a:srgbClr val="403152"/>
                </a:solidFill>
              </a:rPr>
              <a:t> Provide Circulation with a    turbulence of no more than 1m</a:t>
            </a:r>
            <a:r>
              <a:rPr lang="en-US" sz="2800" baseline="30000">
                <a:solidFill>
                  <a:srgbClr val="403152"/>
                </a:solidFill>
              </a:rPr>
              <a:t>2 </a:t>
            </a:r>
            <a:r>
              <a:rPr lang="en-US" sz="2800">
                <a:solidFill>
                  <a:srgbClr val="403152"/>
                </a:solidFill>
              </a:rPr>
              <a:t>​</a:t>
            </a:r>
            <a:endParaRPr lang="en-US" sz="2800">
              <a:solidFill>
                <a:srgbClr val="403152"/>
              </a:solidFill>
              <a:cs typeface="Calibri"/>
            </a:endParaRPr>
          </a:p>
          <a:p>
            <a:pPr lvl="1" fontAlgn="base"/>
            <a:endParaRPr lang="en-US" sz="2400">
              <a:solidFill>
                <a:srgbClr val="403152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432801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9BE101-ACF6-4E37-A1A8-ABC73A5AB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Oxygen Transfer/Mass Balance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F515EE-4E6A-4D7D-9B15-7796ECE998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319434" cy="466725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i="1"/>
              <a:t>Accumulation = Inflow – Outflow + Generation </a:t>
            </a:r>
          </a:p>
          <a:p>
            <a:r>
              <a:rPr lang="en-US">
                <a:cs typeface="Calibri"/>
              </a:rPr>
              <a:t>Key Factors</a:t>
            </a:r>
          </a:p>
          <a:p>
            <a:pPr lvl="1"/>
            <a:r>
              <a:rPr lang="en-US">
                <a:cs typeface="Calibri"/>
              </a:rPr>
              <a:t>Stocking Rate</a:t>
            </a:r>
          </a:p>
          <a:p>
            <a:pPr lvl="1"/>
            <a:r>
              <a:rPr lang="en-US">
                <a:cs typeface="Calibri"/>
              </a:rPr>
              <a:t>Water Temperature</a:t>
            </a:r>
          </a:p>
          <a:p>
            <a:pPr lvl="1"/>
            <a:r>
              <a:rPr lang="en-US">
                <a:cs typeface="Calibri"/>
              </a:rPr>
              <a:t>DO Concentration in Freshwater Influent</a:t>
            </a:r>
          </a:p>
          <a:p>
            <a:pPr lvl="1"/>
            <a:r>
              <a:rPr lang="en-US">
                <a:cs typeface="Calibri"/>
              </a:rPr>
              <a:t>Average Fish Weight</a:t>
            </a:r>
            <a:endParaRPr lang="en-US" sz="2200">
              <a:cs typeface="Calibri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83A3C93-999A-447D-B27C-2BAD6EFFA88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447876" y="1595905"/>
            <a:ext cx="3392130" cy="2546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A242B4EE-55DC-4D2C-B8B2-C22F1A59600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72446" y="4412764"/>
            <a:ext cx="3616305" cy="2168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A9B0660-C8FF-48A7-8193-D5D90C181D41}"/>
              </a:ext>
            </a:extLst>
          </p:cNvPr>
          <p:cNvSpPr txBox="1"/>
          <p:nvPr/>
        </p:nvSpPr>
        <p:spPr>
          <a:xfrm>
            <a:off x="9829469" y="4666643"/>
            <a:ext cx="2279698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solidFill>
                  <a:srgbClr val="403152"/>
                </a:solidFill>
                <a:cs typeface="Calibri"/>
              </a:rPr>
              <a:t>Photos of the stream that runs into the tilapia pond in Guatemala</a:t>
            </a:r>
            <a:endParaRPr lang="en-US">
              <a:solidFill>
                <a:srgbClr val="403152"/>
              </a:solidFill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413685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01F955-BBBF-49A0-BCE7-FB2FEBB2D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Pond Diagram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9520A00-856D-014E-ABFA-BB5CECA89F89}"/>
              </a:ext>
            </a:extLst>
          </p:cNvPr>
          <p:cNvGrpSpPr/>
          <p:nvPr/>
        </p:nvGrpSpPr>
        <p:grpSpPr>
          <a:xfrm>
            <a:off x="997390" y="1815043"/>
            <a:ext cx="6090885" cy="4960960"/>
            <a:chOff x="3789386" y="2205982"/>
            <a:chExt cx="5314950" cy="416814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6FB8CDC-3B0F-B047-BE53-EDAF4F8DEF3D}"/>
                </a:ext>
              </a:extLst>
            </p:cNvPr>
            <p:cNvSpPr/>
            <p:nvPr/>
          </p:nvSpPr>
          <p:spPr>
            <a:xfrm>
              <a:off x="4771096" y="2853682"/>
              <a:ext cx="3219450" cy="161925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A640D2C8-7365-F847-A9D3-59296D8958FA}"/>
                </a:ext>
              </a:extLst>
            </p:cNvPr>
            <p:cNvCxnSpPr/>
            <p:nvPr/>
          </p:nvCxnSpPr>
          <p:spPr>
            <a:xfrm>
              <a:off x="3789386" y="3672832"/>
              <a:ext cx="94297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134ED853-9501-8E4F-9C0D-3673082D5F90}"/>
                </a:ext>
              </a:extLst>
            </p:cNvPr>
            <p:cNvCxnSpPr/>
            <p:nvPr/>
          </p:nvCxnSpPr>
          <p:spPr>
            <a:xfrm>
              <a:off x="8028011" y="3720457"/>
              <a:ext cx="107632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 Box 10">
              <a:extLst>
                <a:ext uri="{FF2B5EF4-FFF2-40B4-BE49-F238E27FC236}">
                  <a16:creationId xmlns:a16="http://schemas.microsoft.com/office/drawing/2014/main" id="{1BEC568A-682E-FA4B-85C9-E94BF615C6A1}"/>
                </a:ext>
              </a:extLst>
            </p:cNvPr>
            <p:cNvSpPr txBox="1"/>
            <p:nvPr/>
          </p:nvSpPr>
          <p:spPr>
            <a:xfrm>
              <a:off x="3828121" y="3377557"/>
              <a:ext cx="762000" cy="26670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INFLUENT</a:t>
              </a:r>
            </a:p>
          </p:txBody>
        </p:sp>
        <p:sp>
          <p:nvSpPr>
            <p:cNvPr id="8" name="Text Box 11">
              <a:extLst>
                <a:ext uri="{FF2B5EF4-FFF2-40B4-BE49-F238E27FC236}">
                  <a16:creationId xmlns:a16="http://schemas.microsoft.com/office/drawing/2014/main" id="{832F9E0F-7A8A-E74D-B3A2-6D115ED5E5E0}"/>
                </a:ext>
              </a:extLst>
            </p:cNvPr>
            <p:cNvSpPr txBox="1"/>
            <p:nvPr/>
          </p:nvSpPr>
          <p:spPr>
            <a:xfrm>
              <a:off x="8104846" y="3463282"/>
              <a:ext cx="838200" cy="23812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EFFLUENT</a:t>
              </a:r>
            </a:p>
          </p:txBody>
        </p:sp>
        <p:sp>
          <p:nvSpPr>
            <p:cNvPr id="9" name="Text Box 83000325">
              <a:extLst>
                <a:ext uri="{FF2B5EF4-FFF2-40B4-BE49-F238E27FC236}">
                  <a16:creationId xmlns:a16="http://schemas.microsoft.com/office/drawing/2014/main" id="{AC1BB490-85F8-9F47-991E-7E2F36083E21}"/>
                </a:ext>
              </a:extLst>
            </p:cNvPr>
            <p:cNvSpPr txBox="1"/>
            <p:nvPr/>
          </p:nvSpPr>
          <p:spPr>
            <a:xfrm>
              <a:off x="5656921" y="3529957"/>
              <a:ext cx="1466850" cy="31432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CONTROL VOLUME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B54049B3-9745-BF45-A27D-CBF9D00321AF}"/>
                </a:ext>
              </a:extLst>
            </p:cNvPr>
            <p:cNvCxnSpPr/>
            <p:nvPr/>
          </p:nvCxnSpPr>
          <p:spPr>
            <a:xfrm>
              <a:off x="5923621" y="2215507"/>
              <a:ext cx="0" cy="62865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B8751D2D-F179-1D43-8CD2-F9B4D88FF1A0}"/>
                </a:ext>
              </a:extLst>
            </p:cNvPr>
            <p:cNvCxnSpPr/>
            <p:nvPr/>
          </p:nvCxnSpPr>
          <p:spPr>
            <a:xfrm>
              <a:off x="6895171" y="2205982"/>
              <a:ext cx="9525" cy="63817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68C3C2E2-F8A4-5A49-8313-6793B383D86B}"/>
                </a:ext>
              </a:extLst>
            </p:cNvPr>
            <p:cNvCxnSpPr/>
            <p:nvPr/>
          </p:nvCxnSpPr>
          <p:spPr>
            <a:xfrm flipH="1">
              <a:off x="5294971" y="4481822"/>
              <a:ext cx="9525" cy="73152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FA6A6145-F39A-2840-B6B6-948637851032}"/>
                </a:ext>
              </a:extLst>
            </p:cNvPr>
            <p:cNvCxnSpPr/>
            <p:nvPr/>
          </p:nvCxnSpPr>
          <p:spPr>
            <a:xfrm>
              <a:off x="5980771" y="4472932"/>
              <a:ext cx="9525" cy="73152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2780C0AA-5A61-5F4D-95E7-640200BA3CB5}"/>
                </a:ext>
              </a:extLst>
            </p:cNvPr>
            <p:cNvCxnSpPr/>
            <p:nvPr/>
          </p:nvCxnSpPr>
          <p:spPr>
            <a:xfrm>
              <a:off x="6714196" y="4453247"/>
              <a:ext cx="9525" cy="73152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A192E25F-73E4-944A-B478-5F565410AB70}"/>
                </a:ext>
              </a:extLst>
            </p:cNvPr>
            <p:cNvCxnSpPr/>
            <p:nvPr/>
          </p:nvCxnSpPr>
          <p:spPr>
            <a:xfrm flipH="1">
              <a:off x="7476196" y="4463407"/>
              <a:ext cx="9525" cy="73152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Text Box 21">
              <a:extLst>
                <a:ext uri="{FF2B5EF4-FFF2-40B4-BE49-F238E27FC236}">
                  <a16:creationId xmlns:a16="http://schemas.microsoft.com/office/drawing/2014/main" id="{89D29CA0-1626-BA4F-9048-F25FF6E242D7}"/>
                </a:ext>
              </a:extLst>
            </p:cNvPr>
            <p:cNvSpPr txBox="1"/>
            <p:nvPr/>
          </p:nvSpPr>
          <p:spPr>
            <a:xfrm>
              <a:off x="4923496" y="2348857"/>
              <a:ext cx="962025" cy="23812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REAERATION</a:t>
              </a:r>
            </a:p>
          </p:txBody>
        </p:sp>
        <p:sp>
          <p:nvSpPr>
            <p:cNvPr id="17" name="Text Box 22">
              <a:extLst>
                <a:ext uri="{FF2B5EF4-FFF2-40B4-BE49-F238E27FC236}">
                  <a16:creationId xmlns:a16="http://schemas.microsoft.com/office/drawing/2014/main" id="{15805F34-2DFD-3D45-ACC7-E91CEA460680}"/>
                </a:ext>
              </a:extLst>
            </p:cNvPr>
            <p:cNvSpPr txBox="1"/>
            <p:nvPr/>
          </p:nvSpPr>
          <p:spPr>
            <a:xfrm>
              <a:off x="6942796" y="2348222"/>
              <a:ext cx="2133600" cy="27622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PHOTOSYNTHETIC PRODUCTION</a:t>
              </a:r>
            </a:p>
          </p:txBody>
        </p:sp>
        <p:sp>
          <p:nvSpPr>
            <p:cNvPr id="18" name="Text Box 23">
              <a:extLst>
                <a:ext uri="{FF2B5EF4-FFF2-40B4-BE49-F238E27FC236}">
                  <a16:creationId xmlns:a16="http://schemas.microsoft.com/office/drawing/2014/main" id="{289522A5-BAEC-6245-B865-8D98B792DCC9}"/>
                </a:ext>
              </a:extLst>
            </p:cNvPr>
            <p:cNvSpPr txBox="1"/>
            <p:nvPr/>
          </p:nvSpPr>
          <p:spPr>
            <a:xfrm>
              <a:off x="4323421" y="4606282"/>
              <a:ext cx="962025" cy="52387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FISH RESPIRATION</a:t>
              </a:r>
            </a:p>
          </p:txBody>
        </p:sp>
        <p:sp>
          <p:nvSpPr>
            <p:cNvPr id="19" name="Text Box 24">
              <a:extLst>
                <a:ext uri="{FF2B5EF4-FFF2-40B4-BE49-F238E27FC236}">
                  <a16:creationId xmlns:a16="http://schemas.microsoft.com/office/drawing/2014/main" id="{A80DDDC6-5D9B-8143-AA01-B69ED1E8D79B}"/>
                </a:ext>
              </a:extLst>
            </p:cNvPr>
            <p:cNvSpPr txBox="1"/>
            <p:nvPr/>
          </p:nvSpPr>
          <p:spPr>
            <a:xfrm>
              <a:off x="7514296" y="4596757"/>
              <a:ext cx="1228725" cy="43815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PHYTOPLANKTON RESPIRATION</a:t>
              </a:r>
            </a:p>
          </p:txBody>
        </p:sp>
        <p:sp>
          <p:nvSpPr>
            <p:cNvPr id="20" name="Text Box 83000326">
              <a:extLst>
                <a:ext uri="{FF2B5EF4-FFF2-40B4-BE49-F238E27FC236}">
                  <a16:creationId xmlns:a16="http://schemas.microsoft.com/office/drawing/2014/main" id="{46074BE3-5AFA-3E4B-A981-AF0B56B8A4ED}"/>
                </a:ext>
              </a:extLst>
            </p:cNvPr>
            <p:cNvSpPr txBox="1"/>
            <p:nvPr/>
          </p:nvSpPr>
          <p:spPr>
            <a:xfrm>
              <a:off x="5285446" y="5212072"/>
              <a:ext cx="1038225" cy="27622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NITRIFICATION</a:t>
              </a:r>
            </a:p>
          </p:txBody>
        </p:sp>
        <p:sp>
          <p:nvSpPr>
            <p:cNvPr id="21" name="Text Box 26">
              <a:extLst>
                <a:ext uri="{FF2B5EF4-FFF2-40B4-BE49-F238E27FC236}">
                  <a16:creationId xmlns:a16="http://schemas.microsoft.com/office/drawing/2014/main" id="{13DB009C-9838-094C-A090-01EECBBB0269}"/>
                </a:ext>
              </a:extLst>
            </p:cNvPr>
            <p:cNvSpPr txBox="1"/>
            <p:nvPr/>
          </p:nvSpPr>
          <p:spPr>
            <a:xfrm>
              <a:off x="6285571" y="5202547"/>
              <a:ext cx="1247775" cy="44767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ORGANIC MATTER CONSUMPTION</a:t>
              </a:r>
            </a:p>
          </p:txBody>
        </p:sp>
        <p:sp>
          <p:nvSpPr>
            <p:cNvPr id="22" name="Text Box 2">
              <a:extLst>
                <a:ext uri="{FF2B5EF4-FFF2-40B4-BE49-F238E27FC236}">
                  <a16:creationId xmlns:a16="http://schemas.microsoft.com/office/drawing/2014/main" id="{90395389-BD80-2649-9577-8900A104DB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80596" y="6021697"/>
              <a:ext cx="3619500" cy="3524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2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Figure 2.10 - Conceptual Diagram of Pond System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730AB4DA-1A57-4F26-8EE0-E5294F0F0711}"/>
              </a:ext>
            </a:extLst>
          </p:cNvPr>
          <p:cNvSpPr txBox="1"/>
          <p:nvPr/>
        </p:nvSpPr>
        <p:spPr>
          <a:xfrm>
            <a:off x="7642405" y="2192787"/>
            <a:ext cx="4119032" cy="430528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endParaRPr lang="en-US" sz="2000" dirty="0">
              <a:cs typeface="Calibri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000">
                <a:ea typeface="+mn-lt"/>
                <a:cs typeface="+mn-lt"/>
              </a:rPr>
              <a:t>DO Production</a:t>
            </a:r>
            <a:endParaRPr lang="en-US">
              <a:cs typeface="Calibri"/>
            </a:endParaRPr>
          </a:p>
          <a:p>
            <a:pPr marL="742950" lvl="1" indent="-285750">
              <a:lnSpc>
                <a:spcPct val="90000"/>
              </a:lnSpc>
              <a:spcBef>
                <a:spcPts val="500"/>
              </a:spcBef>
              <a:buFont typeface="Arial"/>
              <a:buChar char="•"/>
            </a:pPr>
            <a:r>
              <a:rPr lang="en-US">
                <a:ea typeface="+mn-lt"/>
                <a:cs typeface="+mn-lt"/>
              </a:rPr>
              <a:t>Photosynthetic Production by Phytoplankton</a:t>
            </a:r>
          </a:p>
          <a:p>
            <a:pPr marL="742950" lvl="1" indent="-285750">
              <a:lnSpc>
                <a:spcPct val="90000"/>
              </a:lnSpc>
              <a:spcBef>
                <a:spcPts val="500"/>
              </a:spcBef>
              <a:buFont typeface="Arial"/>
              <a:buChar char="•"/>
            </a:pPr>
            <a:r>
              <a:rPr lang="en-US">
                <a:ea typeface="+mn-lt"/>
                <a:cs typeface="+mn-lt"/>
              </a:rPr>
              <a:t>Surface Reaeration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000">
                <a:ea typeface="+mn-lt"/>
                <a:cs typeface="+mn-lt"/>
              </a:rPr>
              <a:t>DO Consumption</a:t>
            </a:r>
          </a:p>
          <a:p>
            <a:pPr marL="742950" lvl="1" indent="-285750">
              <a:lnSpc>
                <a:spcPct val="90000"/>
              </a:lnSpc>
              <a:spcBef>
                <a:spcPts val="500"/>
              </a:spcBef>
              <a:buFont typeface="Arial"/>
              <a:buChar char="•"/>
            </a:pPr>
            <a:r>
              <a:rPr lang="en-US">
                <a:ea typeface="+mn-lt"/>
                <a:cs typeface="+mn-lt"/>
              </a:rPr>
              <a:t>Fish &amp; Phytoplankton Respiration</a:t>
            </a:r>
          </a:p>
          <a:p>
            <a:pPr marL="742950" lvl="1" indent="-285750">
              <a:lnSpc>
                <a:spcPct val="90000"/>
              </a:lnSpc>
              <a:spcBef>
                <a:spcPts val="500"/>
              </a:spcBef>
              <a:buFont typeface="Arial"/>
              <a:buChar char="•"/>
            </a:pPr>
            <a:r>
              <a:rPr lang="en-US">
                <a:ea typeface="+mn-lt"/>
                <a:cs typeface="+mn-lt"/>
              </a:rPr>
              <a:t>Organic Matter</a:t>
            </a:r>
          </a:p>
          <a:p>
            <a:pPr marL="742950" lvl="1" indent="-285750">
              <a:lnSpc>
                <a:spcPct val="90000"/>
              </a:lnSpc>
              <a:spcBef>
                <a:spcPts val="500"/>
              </a:spcBef>
              <a:buFont typeface="Arial"/>
              <a:buChar char="•"/>
            </a:pPr>
            <a:r>
              <a:rPr lang="en-US">
                <a:ea typeface="+mn-lt"/>
                <a:cs typeface="+mn-lt"/>
              </a:rPr>
              <a:t>Nitrification</a:t>
            </a:r>
          </a:p>
          <a:p>
            <a:pPr marL="742950" lvl="1" indent="-285750">
              <a:lnSpc>
                <a:spcPct val="90000"/>
              </a:lnSpc>
              <a:spcBef>
                <a:spcPts val="500"/>
              </a:spcBef>
              <a:buFont typeface="Arial"/>
              <a:buChar char="•"/>
            </a:pPr>
            <a:r>
              <a:rPr lang="en-US">
                <a:ea typeface="+mn-lt"/>
                <a:cs typeface="+mn-lt"/>
              </a:rPr>
              <a:t>Sediment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000">
                <a:ea typeface="+mn-lt"/>
                <a:cs typeface="+mn-lt"/>
              </a:rPr>
              <a:t>DO Exchanges</a:t>
            </a:r>
          </a:p>
          <a:p>
            <a:pPr marL="742950" lvl="1" indent="-285750">
              <a:lnSpc>
                <a:spcPct val="90000"/>
              </a:lnSpc>
              <a:spcBef>
                <a:spcPts val="500"/>
              </a:spcBef>
              <a:buFont typeface="Arial"/>
              <a:buChar char="•"/>
            </a:pPr>
            <a:r>
              <a:rPr lang="en-US">
                <a:ea typeface="+mn-lt"/>
                <a:cs typeface="+mn-lt"/>
              </a:rPr>
              <a:t>Influent &amp; Effluent Rates</a:t>
            </a:r>
          </a:p>
          <a:p>
            <a:pPr algn="l"/>
            <a:endParaRPr lang="en-US">
              <a:cs typeface="Calibri"/>
            </a:endParaRPr>
          </a:p>
        </p:txBody>
      </p:sp>
      <p:pic>
        <p:nvPicPr>
          <p:cNvPr id="24" name="Picture 24">
            <a:extLst>
              <a:ext uri="{FF2B5EF4-FFF2-40B4-BE49-F238E27FC236}">
                <a16:creationId xmlns:a16="http://schemas.microsoft.com/office/drawing/2014/main" id="{66DB9280-07FB-4D11-9A8C-498BDB6B3A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4929" y="1814693"/>
            <a:ext cx="3407613" cy="540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106499"/>
      </p:ext>
    </p:extLst>
  </p:cSld>
  <p:clrMapOvr>
    <a:masterClrMapping/>
  </p:clrMapOvr>
</p:sld>
</file>

<file path=ppt/theme/theme1.xml><?xml version="1.0" encoding="utf-8"?>
<a:theme xmlns:a="http://schemas.openxmlformats.org/drawingml/2006/main" name="ONU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U" id="{AD4F88D5-F574-4446-BF8B-955594404A4D}" vid="{9D02FCB8-2D3F-42F6-B1C6-441451257477}"/>
    </a:ext>
  </a:extLst>
</a:theme>
</file>

<file path=ppt/theme/theme2.xml><?xml version="1.0" encoding="utf-8"?>
<a:theme xmlns:a="http://schemas.openxmlformats.org/drawingml/2006/main" name="Blank Presentation">
  <a:themeElements>
    <a:clrScheme name="">
      <a:dk1>
        <a:srgbClr val="000000"/>
      </a:dk1>
      <a:lt1>
        <a:srgbClr val="FFFFFF"/>
      </a:lt1>
      <a:dk2>
        <a:srgbClr val="808000"/>
      </a:dk2>
      <a:lt2>
        <a:srgbClr val="666633"/>
      </a:lt2>
      <a:accent1>
        <a:srgbClr val="339933"/>
      </a:accent1>
      <a:accent2>
        <a:srgbClr val="800000"/>
      </a:accent2>
      <a:accent3>
        <a:srgbClr val="FFFFFF"/>
      </a:accent3>
      <a:accent4>
        <a:srgbClr val="000000"/>
      </a:accent4>
      <a:accent5>
        <a:srgbClr val="ADCAAD"/>
      </a:accent5>
      <a:accent6>
        <a:srgbClr val="730000"/>
      </a:accent6>
      <a:hlink>
        <a:srgbClr val="0033CC"/>
      </a:hlink>
      <a:folHlink>
        <a:srgbClr val="FFCC66"/>
      </a:folHlink>
    </a:clrScheme>
    <a:fontScheme name="Blank Presentation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Blank Presentation">
  <a:themeElements>
    <a:clrScheme name="">
      <a:dk1>
        <a:srgbClr val="000000"/>
      </a:dk1>
      <a:lt1>
        <a:srgbClr val="FFFFFF"/>
      </a:lt1>
      <a:dk2>
        <a:srgbClr val="808000"/>
      </a:dk2>
      <a:lt2>
        <a:srgbClr val="666633"/>
      </a:lt2>
      <a:accent1>
        <a:srgbClr val="339933"/>
      </a:accent1>
      <a:accent2>
        <a:srgbClr val="800000"/>
      </a:accent2>
      <a:accent3>
        <a:srgbClr val="FFFFFF"/>
      </a:accent3>
      <a:accent4>
        <a:srgbClr val="000000"/>
      </a:accent4>
      <a:accent5>
        <a:srgbClr val="ADCAAD"/>
      </a:accent5>
      <a:accent6>
        <a:srgbClr val="730000"/>
      </a:accent6>
      <a:hlink>
        <a:srgbClr val="0033CC"/>
      </a:hlink>
      <a:folHlink>
        <a:srgbClr val="FFCC66"/>
      </a:folHlink>
    </a:clrScheme>
    <a:fontScheme name="Blank Presentation">
      <a:majorFont>
        <a:latin typeface="Impact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Impact" pitchFamily="29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Impact" pitchFamily="29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NU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U" id="{AD4F88D5-F574-4446-BF8B-955594404A4D}" vid="{9D02FCB8-2D3F-42F6-B1C6-441451257477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250CA7290CB5947BAF51F569B3407BD" ma:contentTypeVersion="10" ma:contentTypeDescription="Create a new document." ma:contentTypeScope="" ma:versionID="d22d1423a2e9f739ee8ed065225efa91">
  <xsd:schema xmlns:xsd="http://www.w3.org/2001/XMLSchema" xmlns:xs="http://www.w3.org/2001/XMLSchema" xmlns:p="http://schemas.microsoft.com/office/2006/metadata/properties" xmlns:ns2="2fdaa93e-0461-4803-aa91-fe26b9b5a06a" xmlns:ns3="3a1dee01-a8a4-4d89-bc02-d916659e9ac9" targetNamespace="http://schemas.microsoft.com/office/2006/metadata/properties" ma:root="true" ma:fieldsID="36fda50ae1489049a9b5d258e6306887" ns2:_="" ns3:_="">
    <xsd:import namespace="2fdaa93e-0461-4803-aa91-fe26b9b5a06a"/>
    <xsd:import namespace="3a1dee01-a8a4-4d89-bc02-d916659e9a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daa93e-0461-4803-aa91-fe26b9b5a06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1dee01-a8a4-4d89-bc02-d916659e9ac9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EB46439-208A-4956-A4B2-F2953C56B7E3}">
  <ds:schemaRefs>
    <ds:schemaRef ds:uri="http://schemas.microsoft.com/office/2006/documentManagement/types"/>
    <ds:schemaRef ds:uri="2fdaa93e-0461-4803-aa91-fe26b9b5a06a"/>
    <ds:schemaRef ds:uri="http://purl.org/dc/dcmitype/"/>
    <ds:schemaRef ds:uri="http://schemas.microsoft.com/office/infopath/2007/PartnerControls"/>
    <ds:schemaRef ds:uri="3a1dee01-a8a4-4d89-bc02-d916659e9ac9"/>
    <ds:schemaRef ds:uri="http://purl.org/dc/terms/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9E2C03B-2701-4FA6-80EC-564A6220C9F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fdaa93e-0461-4803-aa91-fe26b9b5a06a"/>
    <ds:schemaRef ds:uri="3a1dee01-a8a4-4d89-bc02-d916659e9a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CFB5932-DE42-4FEB-BBBF-9D644F500AA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ONU</Template>
  <TotalTime>538</TotalTime>
  <Words>861</Words>
  <Application>Microsoft Office PowerPoint</Application>
  <PresentationFormat>Widescreen</PresentationFormat>
  <Paragraphs>217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26</vt:i4>
      </vt:variant>
    </vt:vector>
  </HeadingPairs>
  <TitlesOfParts>
    <vt:vector size="38" baseType="lpstr">
      <vt:lpstr>Arial</vt:lpstr>
      <vt:lpstr>Arial Narrow</vt:lpstr>
      <vt:lpstr>Calibri</vt:lpstr>
      <vt:lpstr>Calibri Light</vt:lpstr>
      <vt:lpstr>Helvetica</vt:lpstr>
      <vt:lpstr>Impact</vt:lpstr>
      <vt:lpstr>Times</vt:lpstr>
      <vt:lpstr>Times New Roman</vt:lpstr>
      <vt:lpstr>ONU</vt:lpstr>
      <vt:lpstr>Blank Presentation</vt:lpstr>
      <vt:lpstr>1_Blank Presentation</vt:lpstr>
      <vt:lpstr>ONU</vt:lpstr>
      <vt:lpstr>Final Presentation</vt:lpstr>
      <vt:lpstr>Presentation Overview</vt:lpstr>
      <vt:lpstr>Team Information</vt:lpstr>
      <vt:lpstr>Sponsor Information</vt:lpstr>
      <vt:lpstr>Project Description</vt:lpstr>
      <vt:lpstr>Design Objectives</vt:lpstr>
      <vt:lpstr>Functional Requirements &amp; Design Constraints</vt:lpstr>
      <vt:lpstr>Oxygen Transfer/Mass Balance</vt:lpstr>
      <vt:lpstr>Pond Diagram</vt:lpstr>
      <vt:lpstr>Design Matrix/Selection Process</vt:lpstr>
      <vt:lpstr>Final Design Overview</vt:lpstr>
      <vt:lpstr>Paddle Design</vt:lpstr>
      <vt:lpstr>Motor/Speed Control</vt:lpstr>
      <vt:lpstr>Enclosure</vt:lpstr>
      <vt:lpstr>Floatation/Stabilization</vt:lpstr>
      <vt:lpstr>Testing and Validation: Experimental Design</vt:lpstr>
      <vt:lpstr>Testing and Validation: Experimental Design</vt:lpstr>
      <vt:lpstr>Testing and Validation: Functional Requirements</vt:lpstr>
      <vt:lpstr>Testing and Validation: Design Constraints</vt:lpstr>
      <vt:lpstr>Testing and Validation: Design Objectives</vt:lpstr>
      <vt:lpstr>Economic Analysis</vt:lpstr>
      <vt:lpstr>Economic Analysis: Cost Breakdown</vt:lpstr>
      <vt:lpstr>Recommendations</vt:lpstr>
      <vt:lpstr>Acknowledgements</vt:lpstr>
      <vt:lpstr>References</vt:lpstr>
      <vt:lpstr>Q&amp;A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Hendricker</dc:creator>
  <cp:lastModifiedBy>Jasmine Cieszynski</cp:lastModifiedBy>
  <cp:revision>3</cp:revision>
  <dcterms:created xsi:type="dcterms:W3CDTF">2020-01-27T22:37:43Z</dcterms:created>
  <dcterms:modified xsi:type="dcterms:W3CDTF">2020-05-11T15:16:41Z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0x010100C250CA7290CB5947BAF51F569B3407BD</vt:lpwstr>
  </property>
</Properties>
</file>