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2" d="100"/>
          <a:sy n="142" d="100"/>
        </p:scale>
        <p:origin x="714" y="1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834282d2d1_0_1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834282d2d1_0_1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834282d2d1_0_1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834282d2d1_0_1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8362bcbb5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8362bcbb5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8362bcbb54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8362bcbb54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8362bcbb54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8362bcbb54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834282d2d1_0_1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834282d2d1_0_1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834282d2d1_0_1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834282d2d1_0_1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834282d2d1_0_1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834282d2d1_0_1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8362bcbb54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8362bcbb54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8362bcbb54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8362bcbb54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834282d2d1_0_1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834282d2d1_0_1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83843af366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83843af366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83843af366_2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g83843af366_2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8362bcbb54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Google Shape;263;g8362bcbb54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8398270836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Google Shape;269;g8398270836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8398270836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8398270836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8398270836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Google Shape;283;g8398270836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83843af36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83843af36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83843af366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83843af366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7332ef9d76_0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7332ef9d76_0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8397cd5a54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8397cd5a54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834282d2d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834282d2d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834282d2d1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834282d2d1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834282d2d1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834282d2d1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834282d2d1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834282d2d1_0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834282d2d1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834282d2d1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3676338" y="1530505"/>
            <a:ext cx="4324800" cy="11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  <a:defRPr sz="33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3676338" y="2701528"/>
            <a:ext cx="4324800" cy="107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A5A5A5"/>
              </a:buClr>
              <a:buSzPts val="2400"/>
              <a:buNone/>
              <a:defRPr sz="2400">
                <a:solidFill>
                  <a:srgbClr val="A5A5A5"/>
                </a:solidFill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bg>
      <p:bgPr>
        <a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 sz="2400" b="1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03152"/>
              </a:buClr>
              <a:buSzPts val="2100"/>
              <a:buChar char="•"/>
              <a:defRPr>
                <a:solidFill>
                  <a:srgbClr val="403152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800"/>
              <a:buChar char="•"/>
              <a:defRPr>
                <a:solidFill>
                  <a:srgbClr val="403152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500"/>
              <a:buChar char="•"/>
              <a:defRPr>
                <a:solidFill>
                  <a:srgbClr val="403152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400"/>
              <a:buChar char="•"/>
              <a:defRPr>
                <a:solidFill>
                  <a:srgbClr val="403152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400"/>
              <a:buChar char="•"/>
              <a:defRPr>
                <a:solidFill>
                  <a:srgbClr val="403152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1119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A5A5A5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1922488" y="4767263"/>
            <a:ext cx="43620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A5A5A5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1119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bg>
      <p:bgPr>
        <a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3300"/>
              <a:buFont typeface="Calibri"/>
              <a:buNone/>
              <a:defRPr b="1">
                <a:solidFill>
                  <a:srgbClr val="40315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03152"/>
              </a:buClr>
              <a:buSzPts val="2100"/>
              <a:buChar char="•"/>
              <a:defRPr>
                <a:solidFill>
                  <a:srgbClr val="403152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800"/>
              <a:buChar char="•"/>
              <a:defRPr>
                <a:solidFill>
                  <a:srgbClr val="403152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500"/>
              <a:buChar char="•"/>
              <a:defRPr>
                <a:solidFill>
                  <a:srgbClr val="403152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400"/>
              <a:buChar char="•"/>
              <a:defRPr>
                <a:solidFill>
                  <a:srgbClr val="403152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400"/>
              <a:buChar char="•"/>
              <a:defRPr>
                <a:solidFill>
                  <a:srgbClr val="403152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1397577" y="4767263"/>
            <a:ext cx="1119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A5A5A5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2691245" y="4767263"/>
            <a:ext cx="3593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A5A5A5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1119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" type="objOnly">
  <p:cSld name="OBJECT_ONLY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>
            <a:off x="228600" y="228600"/>
            <a:ext cx="8229600" cy="434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rtl="0"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1pPr>
            <a:lvl2pPr marL="914400" lvl="1" indent="-342900" rtl="0">
              <a:spcBef>
                <a:spcPts val="4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23850" rtl="0">
              <a:spcBef>
                <a:spcPts val="400"/>
              </a:spcBef>
              <a:spcAft>
                <a:spcPts val="0"/>
              </a:spcAft>
              <a:buSzPts val="1500"/>
              <a:buChar char="•"/>
              <a:defRPr/>
            </a:lvl3pPr>
            <a:lvl4pPr marL="1828800" lvl="3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5pPr>
            <a:lvl6pPr marL="2743200" lvl="5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bg>
      <p:bgPr>
        <a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 sz="2400" b="1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03152"/>
              </a:buClr>
              <a:buSzPts val="2100"/>
              <a:buChar char="•"/>
              <a:defRPr>
                <a:solidFill>
                  <a:srgbClr val="403152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800"/>
              <a:buChar char="•"/>
              <a:defRPr>
                <a:solidFill>
                  <a:srgbClr val="403152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500"/>
              <a:buChar char="•"/>
              <a:defRPr>
                <a:solidFill>
                  <a:srgbClr val="403152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400"/>
              <a:buChar char="•"/>
              <a:defRPr>
                <a:solidFill>
                  <a:srgbClr val="403152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400"/>
              <a:buChar char="•"/>
              <a:defRPr>
                <a:solidFill>
                  <a:srgbClr val="403152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1119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1922488" y="4767263"/>
            <a:ext cx="43620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1119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3979888" y="1551482"/>
            <a:ext cx="4530600" cy="16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  <a:defRPr sz="33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3979888" y="3181662"/>
            <a:ext cx="4530600" cy="59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A5A5A5"/>
              </a:buClr>
              <a:buSzPts val="1800"/>
              <a:buNone/>
              <a:defRPr sz="1800">
                <a:solidFill>
                  <a:srgbClr val="A5A5A5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bg>
      <p:bgPr>
        <a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 sz="2400" b="1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03152"/>
              </a:buClr>
              <a:buSzPts val="2100"/>
              <a:buChar char="•"/>
              <a:defRPr>
                <a:solidFill>
                  <a:srgbClr val="403152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800"/>
              <a:buChar char="•"/>
              <a:defRPr>
                <a:solidFill>
                  <a:srgbClr val="403152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500"/>
              <a:buChar char="•"/>
              <a:defRPr>
                <a:solidFill>
                  <a:srgbClr val="403152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400"/>
              <a:buChar char="•"/>
              <a:defRPr>
                <a:solidFill>
                  <a:srgbClr val="403152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400"/>
              <a:buChar char="•"/>
              <a:defRPr>
                <a:solidFill>
                  <a:srgbClr val="403152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2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03152"/>
              </a:buClr>
              <a:buSzPts val="2100"/>
              <a:buChar char="•"/>
              <a:defRPr>
                <a:solidFill>
                  <a:srgbClr val="403152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800"/>
              <a:buChar char="•"/>
              <a:defRPr>
                <a:solidFill>
                  <a:srgbClr val="403152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500"/>
              <a:buChar char="•"/>
              <a:defRPr>
                <a:solidFill>
                  <a:srgbClr val="403152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400"/>
              <a:buChar char="•"/>
              <a:defRPr>
                <a:solidFill>
                  <a:srgbClr val="403152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400"/>
              <a:buChar char="•"/>
              <a:defRPr>
                <a:solidFill>
                  <a:srgbClr val="403152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1119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ftr" idx="11"/>
          </p:nvPr>
        </p:nvSpPr>
        <p:spPr>
          <a:xfrm>
            <a:off x="1922488" y="4767263"/>
            <a:ext cx="43620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1119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bg>
      <p:bgPr>
        <a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29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 sz="2400" b="1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629841" y="1260872"/>
            <a:ext cx="38682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03152"/>
              </a:buClr>
              <a:buSzPts val="1800"/>
              <a:buNone/>
              <a:defRPr sz="1800" b="1">
                <a:solidFill>
                  <a:srgbClr val="40315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2"/>
          </p:nvPr>
        </p:nvSpPr>
        <p:spPr>
          <a:xfrm>
            <a:off x="629841" y="1878806"/>
            <a:ext cx="3868200" cy="276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03152"/>
              </a:buClr>
              <a:buSzPts val="2100"/>
              <a:buChar char="•"/>
              <a:defRPr>
                <a:solidFill>
                  <a:srgbClr val="403152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800"/>
              <a:buChar char="•"/>
              <a:defRPr>
                <a:solidFill>
                  <a:srgbClr val="403152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500"/>
              <a:buChar char="•"/>
              <a:defRPr>
                <a:solidFill>
                  <a:srgbClr val="403152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400"/>
              <a:buChar char="•"/>
              <a:defRPr>
                <a:solidFill>
                  <a:srgbClr val="403152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400"/>
              <a:buChar char="•"/>
              <a:defRPr>
                <a:solidFill>
                  <a:srgbClr val="403152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3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03152"/>
              </a:buClr>
              <a:buSzPts val="1800"/>
              <a:buNone/>
              <a:defRPr sz="1800" b="1">
                <a:solidFill>
                  <a:srgbClr val="40315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4"/>
          </p:nvPr>
        </p:nvSpPr>
        <p:spPr>
          <a:xfrm>
            <a:off x="4629150" y="1878806"/>
            <a:ext cx="3887400" cy="276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03152"/>
              </a:buClr>
              <a:buSzPts val="2100"/>
              <a:buChar char="•"/>
              <a:defRPr>
                <a:solidFill>
                  <a:srgbClr val="403152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800"/>
              <a:buChar char="•"/>
              <a:defRPr>
                <a:solidFill>
                  <a:srgbClr val="403152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500"/>
              <a:buChar char="•"/>
              <a:defRPr>
                <a:solidFill>
                  <a:srgbClr val="403152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400"/>
              <a:buChar char="•"/>
              <a:defRPr>
                <a:solidFill>
                  <a:srgbClr val="403152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400"/>
              <a:buChar char="•"/>
              <a:defRPr>
                <a:solidFill>
                  <a:srgbClr val="403152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1119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A5A5A5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ftr" idx="11"/>
          </p:nvPr>
        </p:nvSpPr>
        <p:spPr>
          <a:xfrm>
            <a:off x="1922488" y="4767263"/>
            <a:ext cx="43620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A5A5A5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1119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 sz="2400" b="1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1119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A5A5A5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ftr" idx="11"/>
          </p:nvPr>
        </p:nvSpPr>
        <p:spPr>
          <a:xfrm>
            <a:off x="1922488" y="4767263"/>
            <a:ext cx="43620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A5A5A5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1119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1397577" y="4767263"/>
            <a:ext cx="1119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A5A5A5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2691245" y="4767263"/>
            <a:ext cx="3593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A5A5A5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1119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bg>
      <p:bgPr>
        <a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300" cy="12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2400"/>
              <a:buFont typeface="Calibri"/>
              <a:buNone/>
              <a:defRPr sz="2400" b="1">
                <a:solidFill>
                  <a:srgbClr val="40315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3887391" y="740569"/>
            <a:ext cx="4629000" cy="36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81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03152"/>
              </a:buClr>
              <a:buSzPts val="2400"/>
              <a:buChar char="•"/>
              <a:defRPr sz="2400">
                <a:solidFill>
                  <a:srgbClr val="403152"/>
                </a:solidFill>
              </a:defRPr>
            </a:lvl1pPr>
            <a:lvl2pPr marL="914400" lvl="1" indent="-3619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2100"/>
              <a:buChar char="•"/>
              <a:defRPr sz="2100">
                <a:solidFill>
                  <a:srgbClr val="403152"/>
                </a:solidFill>
              </a:defRPr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800"/>
              <a:buChar char="•"/>
              <a:defRPr sz="1800">
                <a:solidFill>
                  <a:srgbClr val="403152"/>
                </a:solidFill>
              </a:defRPr>
            </a:lvl3pPr>
            <a:lvl4pPr marL="1828800" lvl="3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500"/>
              <a:buChar char="•"/>
              <a:defRPr sz="1500">
                <a:solidFill>
                  <a:srgbClr val="403152"/>
                </a:solidFill>
              </a:defRPr>
            </a:lvl4pPr>
            <a:lvl5pPr marL="2286000" lvl="4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500"/>
              <a:buChar char="•"/>
              <a:defRPr sz="1500">
                <a:solidFill>
                  <a:srgbClr val="403152"/>
                </a:solidFill>
              </a:defRPr>
            </a:lvl5pPr>
            <a:lvl6pPr marL="2743200" lvl="5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629841" y="1543050"/>
            <a:ext cx="2949300" cy="28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03152"/>
              </a:buClr>
              <a:buSzPts val="1200"/>
              <a:buNone/>
              <a:defRPr sz="1200">
                <a:solidFill>
                  <a:srgbClr val="40315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1397577" y="4767263"/>
            <a:ext cx="1119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A5A5A5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2691245" y="4767263"/>
            <a:ext cx="3593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A5A5A5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1119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bg>
      <p:bgPr>
        <a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300" cy="12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2400"/>
              <a:buFont typeface="Calibri"/>
              <a:buNone/>
              <a:defRPr sz="2400" b="1">
                <a:solidFill>
                  <a:srgbClr val="40315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3887391" y="740569"/>
            <a:ext cx="4629000" cy="36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03152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629841" y="1543050"/>
            <a:ext cx="2949300" cy="28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03152"/>
              </a:buClr>
              <a:buSzPts val="1200"/>
              <a:buNone/>
              <a:defRPr sz="1200">
                <a:solidFill>
                  <a:srgbClr val="40315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1397577" y="4767263"/>
            <a:ext cx="1119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A5A5A5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2691245" y="4767263"/>
            <a:ext cx="3593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A5A5A5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1119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5"/>
          <p:cNvSpPr txBox="1">
            <a:spLocks noGrp="1"/>
          </p:cNvSpPr>
          <p:nvPr>
            <p:ph type="ctrTitle"/>
          </p:nvPr>
        </p:nvSpPr>
        <p:spPr>
          <a:xfrm>
            <a:off x="3769075" y="2054550"/>
            <a:ext cx="5056800" cy="956100"/>
          </a:xfrm>
          <a:prstGeom prst="rect">
            <a:avLst/>
          </a:prstGeom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SAE Baja Suspension Team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Final Presentation</a:t>
            </a:r>
            <a:endParaRPr/>
          </a:p>
        </p:txBody>
      </p:sp>
      <p:sp>
        <p:nvSpPr>
          <p:cNvPr id="94" name="Google Shape;94;p15"/>
          <p:cNvSpPr txBox="1">
            <a:spLocks noGrp="1"/>
          </p:cNvSpPr>
          <p:nvPr>
            <p:ph type="subTitle" idx="1"/>
          </p:nvPr>
        </p:nvSpPr>
        <p:spPr>
          <a:xfrm>
            <a:off x="1108150" y="4313750"/>
            <a:ext cx="7040100" cy="551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Jarrod LeSage, Tyler Fisher, Jonah Trank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4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Design Constraints</a:t>
            </a:r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6195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Char char="-"/>
            </a:pPr>
            <a:r>
              <a:rPr lang="en">
                <a:solidFill>
                  <a:schemeClr val="dk1"/>
                </a:solidFill>
              </a:rPr>
              <a:t>Baja SAE 2020 Competition Rules and Regulations</a:t>
            </a:r>
            <a:endParaRPr>
              <a:solidFill>
                <a:schemeClr val="dk1"/>
              </a:solidFill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-"/>
            </a:pPr>
            <a:r>
              <a:rPr lang="en">
                <a:solidFill>
                  <a:schemeClr val="dk1"/>
                </a:solidFill>
              </a:rPr>
              <a:t>Pre-existing materials must be utilized as much as possible </a:t>
            </a:r>
            <a:endParaRPr>
              <a:solidFill>
                <a:schemeClr val="dk1"/>
              </a:solidFill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-"/>
            </a:pPr>
            <a:r>
              <a:rPr lang="en">
                <a:solidFill>
                  <a:schemeClr val="dk1"/>
                </a:solidFill>
              </a:rPr>
              <a:t>Baja SAE deadlines</a:t>
            </a:r>
            <a:endParaRPr>
              <a:solidFill>
                <a:schemeClr val="dk1"/>
              </a:solidFill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-"/>
            </a:pPr>
            <a:r>
              <a:rPr lang="en">
                <a:solidFill>
                  <a:schemeClr val="dk1"/>
                </a:solidFill>
              </a:rPr>
              <a:t>Time, so figure out what gives the most gains</a:t>
            </a:r>
            <a:endParaRPr/>
          </a:p>
        </p:txBody>
      </p:sp>
      <p:pic>
        <p:nvPicPr>
          <p:cNvPr id="175" name="Google Shape;175;p24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2772" y="2782797"/>
            <a:ext cx="2075863" cy="2060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5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Functional Requirements and Specifications</a:t>
            </a:r>
            <a:endParaRPr/>
          </a:p>
        </p:txBody>
      </p:sp>
      <p:sp>
        <p:nvSpPr>
          <p:cNvPr id="181" name="Google Shape;181;p25"/>
          <p:cNvSpPr txBox="1">
            <a:spLocks noGrp="1"/>
          </p:cNvSpPr>
          <p:nvPr>
            <p:ph type="body" idx="1"/>
          </p:nvPr>
        </p:nvSpPr>
        <p:spPr>
          <a:xfrm>
            <a:off x="628650" y="1369225"/>
            <a:ext cx="54954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61950" algn="just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Char char="-"/>
            </a:pPr>
            <a:r>
              <a:rPr lang="en">
                <a:solidFill>
                  <a:schemeClr val="dk1"/>
                </a:solidFill>
              </a:rPr>
              <a:t>Improve our turning, handling, and durability </a:t>
            </a:r>
            <a:endParaRPr>
              <a:solidFill>
                <a:schemeClr val="dk1"/>
              </a:solidFill>
            </a:endParaRPr>
          </a:p>
          <a:p>
            <a:pPr marL="457200" lvl="0" indent="-3619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-"/>
            </a:pPr>
            <a:r>
              <a:rPr lang="en">
                <a:solidFill>
                  <a:schemeClr val="dk1"/>
                </a:solidFill>
              </a:rPr>
              <a:t>At least 12 inches of suspension travel</a:t>
            </a:r>
            <a:endParaRPr>
              <a:solidFill>
                <a:schemeClr val="dk1"/>
              </a:solidFill>
            </a:endParaRPr>
          </a:p>
          <a:p>
            <a:pPr marL="457200" lvl="0" indent="-3619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-"/>
            </a:pPr>
            <a:r>
              <a:rPr lang="en">
                <a:solidFill>
                  <a:schemeClr val="dk1"/>
                </a:solidFill>
              </a:rPr>
              <a:t>All four wheels lock up under braking </a:t>
            </a:r>
            <a:endParaRPr/>
          </a:p>
        </p:txBody>
      </p:sp>
      <p:pic>
        <p:nvPicPr>
          <p:cNvPr id="182" name="Google Shape;182;p25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9025" y="1369224"/>
            <a:ext cx="2687500" cy="27380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6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Applicable Codes and Standards</a:t>
            </a:r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1"/>
          </p:nvPr>
        </p:nvSpPr>
        <p:spPr>
          <a:xfrm>
            <a:off x="628650" y="1369225"/>
            <a:ext cx="38412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b="1"/>
              <a:t>Welding Standard</a:t>
            </a:r>
            <a:endParaRPr b="1"/>
          </a:p>
          <a:p>
            <a:pPr marL="457200" lvl="0" indent="-361950" algn="l" rtl="0">
              <a:spcBef>
                <a:spcPts val="800"/>
              </a:spcBef>
              <a:spcAft>
                <a:spcPts val="0"/>
              </a:spcAft>
              <a:buSzPts val="2100"/>
              <a:buChar char="-"/>
            </a:pPr>
            <a:r>
              <a:rPr lang="en"/>
              <a:t>Certified Tig welder in order to weld onto the frame</a:t>
            </a:r>
            <a:endParaRPr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1"/>
          </p:nvPr>
        </p:nvSpPr>
        <p:spPr>
          <a:xfrm>
            <a:off x="4860225" y="1369225"/>
            <a:ext cx="2937000" cy="9942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b="1"/>
              <a:t>2020 SAE Baja Handbook</a:t>
            </a:r>
            <a:endParaRPr b="1"/>
          </a:p>
        </p:txBody>
      </p:sp>
      <p:pic>
        <p:nvPicPr>
          <p:cNvPr id="190" name="Google Shape;190;p26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0088" y="1957325"/>
            <a:ext cx="2017272" cy="247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15750" y="2677138"/>
            <a:ext cx="2466975" cy="1847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7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Realistic Constraints</a:t>
            </a:r>
            <a:endParaRPr/>
          </a:p>
        </p:txBody>
      </p:sp>
      <p:sp>
        <p:nvSpPr>
          <p:cNvPr id="197" name="Google Shape;197;p27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61950" algn="l" rtl="0">
              <a:spcBef>
                <a:spcPts val="800"/>
              </a:spcBef>
              <a:spcAft>
                <a:spcPts val="0"/>
              </a:spcAft>
              <a:buSzPts val="2100"/>
              <a:buChar char="-"/>
            </a:pPr>
            <a:r>
              <a:rPr lang="en"/>
              <a:t>Each team member has a lot of other commitments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Jonah has a job on campus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Jarrod is on the soccer team 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Tyler is on the baseball team</a:t>
            </a:r>
            <a:endParaRPr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"/>
              <a:t>Makes finding times to work together difficult </a:t>
            </a:r>
            <a:endParaRPr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"/>
              <a:t>We were a group of 4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4th group member left after the fall semester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Needed to redistribute his work to the other members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8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Evaluation and Selection</a:t>
            </a:r>
            <a:endParaRPr/>
          </a:p>
        </p:txBody>
      </p:sp>
      <p:sp>
        <p:nvSpPr>
          <p:cNvPr id="203" name="Google Shape;203;p28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61950" algn="l" rtl="0">
              <a:spcBef>
                <a:spcPts val="800"/>
              </a:spcBef>
              <a:spcAft>
                <a:spcPts val="0"/>
              </a:spcAft>
              <a:buSzPts val="2100"/>
              <a:buChar char="-"/>
            </a:pPr>
            <a:r>
              <a:rPr lang="en"/>
              <a:t>We have a handful of variables with a wide range of adjustability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Camber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Toe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Tire PSI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Shock PSI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Brake Pressure</a:t>
            </a:r>
            <a:endParaRPr/>
          </a:p>
          <a:p>
            <a:pPr marL="91440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04" name="Google Shape;204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58951" y="2480700"/>
            <a:ext cx="2605525" cy="2151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29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Toe?</a:t>
            </a:r>
            <a:endParaRPr/>
          </a:p>
        </p:txBody>
      </p:sp>
      <p:sp>
        <p:nvSpPr>
          <p:cNvPr id="210" name="Google Shape;210;p29"/>
          <p:cNvSpPr txBox="1">
            <a:spLocks noGrp="1"/>
          </p:cNvSpPr>
          <p:nvPr>
            <p:ph type="body" idx="1"/>
          </p:nvPr>
        </p:nvSpPr>
        <p:spPr>
          <a:xfrm>
            <a:off x="2474100" y="1329925"/>
            <a:ext cx="4195800" cy="7662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Toe: Horizontal Tilt Inward/Outward</a:t>
            </a:r>
            <a:endParaRPr/>
          </a:p>
        </p:txBody>
      </p:sp>
      <p:pic>
        <p:nvPicPr>
          <p:cNvPr id="211" name="Google Shape;211;p29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158000"/>
            <a:ext cx="3212201" cy="2406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p29"/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764" y="2158000"/>
            <a:ext cx="3212211" cy="2406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0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Camber?</a:t>
            </a:r>
            <a:endParaRPr/>
          </a:p>
        </p:txBody>
      </p:sp>
      <p:sp>
        <p:nvSpPr>
          <p:cNvPr id="218" name="Google Shape;218;p30"/>
          <p:cNvSpPr txBox="1">
            <a:spLocks noGrp="1"/>
          </p:cNvSpPr>
          <p:nvPr>
            <p:ph type="body" idx="1"/>
          </p:nvPr>
        </p:nvSpPr>
        <p:spPr>
          <a:xfrm>
            <a:off x="2443650" y="1369225"/>
            <a:ext cx="4256700" cy="7662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Camber: Vertical Tilt Inward/Outward</a:t>
            </a:r>
            <a:endParaRPr/>
          </a:p>
        </p:txBody>
      </p:sp>
      <p:pic>
        <p:nvPicPr>
          <p:cNvPr id="219" name="Google Shape;219;p30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1500" y="2077625"/>
            <a:ext cx="2867025" cy="2152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30"/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9800" y="2077625"/>
            <a:ext cx="2867025" cy="21526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1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/>
              <a:t>How does Tire/Brake/Shock PSI affect Performance</a:t>
            </a:r>
            <a:endParaRPr sz="2300"/>
          </a:p>
        </p:txBody>
      </p:sp>
      <p:sp>
        <p:nvSpPr>
          <p:cNvPr id="226" name="Google Shape;226;p31"/>
          <p:cNvSpPr txBox="1"/>
          <p:nvPr/>
        </p:nvSpPr>
        <p:spPr>
          <a:xfrm>
            <a:off x="3209925" y="214350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27" name="Google Shape;227;p31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663" y="2177188"/>
            <a:ext cx="2854523" cy="214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31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68350" y="1972413"/>
            <a:ext cx="2343150" cy="255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Google Shape;229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63663" y="2101250"/>
            <a:ext cx="2143125" cy="2143125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31"/>
          <p:cNvSpPr txBox="1"/>
          <p:nvPr/>
        </p:nvSpPr>
        <p:spPr>
          <a:xfrm>
            <a:off x="696925" y="1476575"/>
            <a:ext cx="3000000" cy="45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Brake Bias Adjustment</a:t>
            </a:r>
            <a:endParaRPr sz="1800"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Google Shape;231;p31"/>
          <p:cNvSpPr txBox="1"/>
          <p:nvPr/>
        </p:nvSpPr>
        <p:spPr>
          <a:xfrm>
            <a:off x="3928225" y="1268050"/>
            <a:ext cx="2423400" cy="45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Shock PSI Gauge</a:t>
            </a:r>
            <a:endParaRPr sz="2100" b="1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2" name="Google Shape;232;p31"/>
          <p:cNvSpPr txBox="1"/>
          <p:nvPr/>
        </p:nvSpPr>
        <p:spPr>
          <a:xfrm>
            <a:off x="6458350" y="1455450"/>
            <a:ext cx="2423400" cy="45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Tire PSI Gauge</a:t>
            </a:r>
            <a:endParaRPr sz="2100" b="1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2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Design Matrix and Decision Choices</a:t>
            </a:r>
            <a:endParaRPr/>
          </a:p>
        </p:txBody>
      </p:sp>
      <p:sp>
        <p:nvSpPr>
          <p:cNvPr id="238" name="Google Shape;238;p32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61950" algn="l" rtl="0">
              <a:spcBef>
                <a:spcPts val="800"/>
              </a:spcBef>
              <a:spcAft>
                <a:spcPts val="0"/>
              </a:spcAft>
              <a:buSzPts val="2100"/>
              <a:buChar char="-"/>
            </a:pPr>
            <a:r>
              <a:rPr lang="en"/>
              <a:t>The higher the number the</a:t>
            </a:r>
            <a:endParaRPr/>
          </a:p>
          <a:p>
            <a:pPr marL="45720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easier/better to optimize.</a:t>
            </a:r>
            <a:endParaRPr/>
          </a:p>
        </p:txBody>
      </p:sp>
      <p:pic>
        <p:nvPicPr>
          <p:cNvPr id="239" name="Google Shape;239;p32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700" b="-7898"/>
          <a:stretch/>
        </p:blipFill>
        <p:spPr>
          <a:xfrm>
            <a:off x="3799925" y="1154475"/>
            <a:ext cx="4946826" cy="3692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3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Engineering Analyses</a:t>
            </a:r>
            <a:endParaRPr/>
          </a:p>
        </p:txBody>
      </p:sp>
      <p:sp>
        <p:nvSpPr>
          <p:cNvPr id="245" name="Google Shape;245;p33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61950" algn="l" rtl="0">
              <a:spcBef>
                <a:spcPts val="800"/>
              </a:spcBef>
              <a:spcAft>
                <a:spcPts val="0"/>
              </a:spcAft>
              <a:buSzPts val="2100"/>
              <a:buChar char="-"/>
            </a:pPr>
            <a:r>
              <a:rPr lang="en"/>
              <a:t>Required by SAE Baja for competition</a:t>
            </a:r>
            <a:endParaRPr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"/>
              <a:t>Bending Moment Comparison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Given their material, diameter, and thickness specifications versus ours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lang="en" sz="1800">
                <a:solidFill>
                  <a:schemeClr val="dk1"/>
                </a:solidFill>
              </a:rPr>
              <a:t>3.64*10</a:t>
            </a:r>
            <a:r>
              <a:rPr lang="en" sz="1800" baseline="30000">
                <a:solidFill>
                  <a:schemeClr val="dk1"/>
                </a:solidFill>
              </a:rPr>
              <a:t>9</a:t>
            </a:r>
            <a:r>
              <a:rPr lang="en" sz="1800">
                <a:solidFill>
                  <a:schemeClr val="dk1"/>
                </a:solidFill>
              </a:rPr>
              <a:t> &gt; 2.79*10</a:t>
            </a:r>
            <a:r>
              <a:rPr lang="en" sz="1800" baseline="30000">
                <a:solidFill>
                  <a:schemeClr val="dk1"/>
                </a:solidFill>
              </a:rPr>
              <a:t>9</a:t>
            </a:r>
            <a:r>
              <a:rPr lang="en" sz="1800">
                <a:solidFill>
                  <a:schemeClr val="dk1"/>
                </a:solidFill>
              </a:rPr>
              <a:t> N*mm</a:t>
            </a:r>
            <a:r>
              <a:rPr lang="en" sz="1800" baseline="30000">
                <a:solidFill>
                  <a:schemeClr val="dk1"/>
                </a:solidFill>
              </a:rPr>
              <a:t>2</a:t>
            </a:r>
            <a:endParaRPr sz="1800" baseline="30000"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 sz="1800">
                <a:solidFill>
                  <a:schemeClr val="dk1"/>
                </a:solidFill>
              </a:rPr>
              <a:t>24% difference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6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Team Members </a:t>
            </a:r>
            <a:endParaRPr/>
          </a:p>
        </p:txBody>
      </p:sp>
      <p:sp>
        <p:nvSpPr>
          <p:cNvPr id="100" name="Google Shape;100;p16"/>
          <p:cNvSpPr txBox="1">
            <a:spLocks noGrp="1"/>
          </p:cNvSpPr>
          <p:nvPr>
            <p:ph type="body" idx="1"/>
          </p:nvPr>
        </p:nvSpPr>
        <p:spPr>
          <a:xfrm>
            <a:off x="731175" y="1337113"/>
            <a:ext cx="1653300" cy="4545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Jarrod LeSage</a:t>
            </a:r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1"/>
          </p:nvPr>
        </p:nvSpPr>
        <p:spPr>
          <a:xfrm>
            <a:off x="3205800" y="1369225"/>
            <a:ext cx="2421900" cy="4545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Tyler Fisher</a:t>
            </a:r>
            <a:endParaRPr/>
          </a:p>
        </p:txBody>
      </p:sp>
      <p:sp>
        <p:nvSpPr>
          <p:cNvPr id="102" name="Google Shape;102;p16"/>
          <p:cNvSpPr txBox="1">
            <a:spLocks noGrp="1"/>
          </p:cNvSpPr>
          <p:nvPr>
            <p:ph type="body" idx="1"/>
          </p:nvPr>
        </p:nvSpPr>
        <p:spPr>
          <a:xfrm>
            <a:off x="6264900" y="1369225"/>
            <a:ext cx="2421900" cy="4545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Jonah Trank</a:t>
            </a:r>
            <a:endParaRPr/>
          </a:p>
        </p:txBody>
      </p:sp>
      <p:pic>
        <p:nvPicPr>
          <p:cNvPr id="103" name="Google Shape;103;p16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100" y="1823725"/>
            <a:ext cx="1025300" cy="1676326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6"/>
          <p:cNvSpPr txBox="1"/>
          <p:nvPr/>
        </p:nvSpPr>
        <p:spPr>
          <a:xfrm>
            <a:off x="3050550" y="3611100"/>
            <a:ext cx="2732400" cy="1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-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Mechanical Concentration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-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Automotive Background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-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Racing Experience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5" name="Google Shape;105;p16"/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426" y="1860675"/>
            <a:ext cx="1312802" cy="1602421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6"/>
          <p:cNvSpPr txBox="1"/>
          <p:nvPr/>
        </p:nvSpPr>
        <p:spPr>
          <a:xfrm>
            <a:off x="191625" y="3611100"/>
            <a:ext cx="2732400" cy="73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-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Mechanical Concentration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-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Automotive Background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-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Team Leader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7" name="Google Shape;107;p16"/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60925" y="1807675"/>
            <a:ext cx="1241700" cy="1708422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6"/>
          <p:cNvSpPr txBox="1"/>
          <p:nvPr/>
        </p:nvSpPr>
        <p:spPr>
          <a:xfrm>
            <a:off x="5627700" y="3611100"/>
            <a:ext cx="2941500" cy="73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-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Mechanical Concentration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-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Automotive Background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4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Final Design</a:t>
            </a:r>
            <a:endParaRPr/>
          </a:p>
        </p:txBody>
      </p:sp>
      <p:sp>
        <p:nvSpPr>
          <p:cNvPr id="251" name="Google Shape;251;p34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61950" algn="l" rtl="0">
              <a:spcBef>
                <a:spcPts val="800"/>
              </a:spcBef>
              <a:spcAft>
                <a:spcPts val="0"/>
              </a:spcAft>
              <a:buSzPts val="2100"/>
              <a:buChar char="-"/>
            </a:pPr>
            <a:r>
              <a:rPr lang="en"/>
              <a:t>Suspension Optimization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Camber, Toe, Tire PSI, Shock PSI</a:t>
            </a:r>
            <a:endParaRPr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"/>
              <a:t>Matching Set of Control Arms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Did not have two of the same control arms</a:t>
            </a:r>
            <a:endParaRPr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"/>
              <a:t>New, Stronger Steering Shaft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Shaft was bent from competition last year</a:t>
            </a:r>
            <a:endParaRPr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"/>
              <a:t>Measurement Devices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Toe Plates, Camber Gauge, Shock PSI Gauge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Plate for the camber gauge</a:t>
            </a:r>
            <a:endParaRPr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52" name="Google Shape;252;p34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8975" y="2240800"/>
            <a:ext cx="2867025" cy="21526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35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Final Design</a:t>
            </a:r>
            <a:endParaRPr/>
          </a:p>
        </p:txBody>
      </p:sp>
      <p:sp>
        <p:nvSpPr>
          <p:cNvPr id="258" name="Google Shape;258;p35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61950" algn="l" rtl="0">
              <a:spcBef>
                <a:spcPts val="800"/>
              </a:spcBef>
              <a:spcAft>
                <a:spcPts val="0"/>
              </a:spcAft>
              <a:buSzPts val="2100"/>
              <a:buChar char="-"/>
            </a:pPr>
            <a:r>
              <a:rPr lang="en"/>
              <a:t>Footplate Redesign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Previous one was not safe and not very functional</a:t>
            </a:r>
            <a:endParaRPr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"/>
              <a:t>Kill Switch Relocation</a:t>
            </a:r>
            <a:endParaRPr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"/>
              <a:t>Shifter Mechanism</a:t>
            </a:r>
            <a:endParaRPr/>
          </a:p>
        </p:txBody>
      </p:sp>
      <p:pic>
        <p:nvPicPr>
          <p:cNvPr id="259" name="Google Shape;259;p35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1826" y="2093050"/>
            <a:ext cx="2915823" cy="3014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p35"/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526" y="2571750"/>
            <a:ext cx="3404449" cy="2454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36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Design Validation</a:t>
            </a:r>
            <a:endParaRPr/>
          </a:p>
        </p:txBody>
      </p:sp>
      <p:sp>
        <p:nvSpPr>
          <p:cNvPr id="266" name="Google Shape;266;p36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61950" algn="l" rtl="0">
              <a:spcBef>
                <a:spcPts val="800"/>
              </a:spcBef>
              <a:spcAft>
                <a:spcPts val="0"/>
              </a:spcAft>
              <a:buSzPts val="2100"/>
              <a:buChar char="-"/>
            </a:pPr>
            <a:r>
              <a:rPr lang="en"/>
              <a:t>All three functional requirements were met/improved upon.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Improved turning, handling, and durability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12 inches of suspension travel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Four-wheel lock up </a:t>
            </a:r>
            <a:endParaRPr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"/>
              <a:t>Satisfied all design constraints.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Outlined by Baja SAE</a:t>
            </a:r>
            <a:endParaRPr/>
          </a:p>
          <a:p>
            <a:pPr marL="45720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  <a:p>
            <a:pPr marL="457200" lvl="0" indent="-361950" algn="l" rtl="0">
              <a:spcBef>
                <a:spcPts val="800"/>
              </a:spcBef>
              <a:spcAft>
                <a:spcPts val="0"/>
              </a:spcAft>
              <a:buSzPts val="2100"/>
              <a:buChar char="-"/>
            </a:pPr>
            <a:r>
              <a:rPr lang="en"/>
              <a:t>Competition was the ultimate test.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37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Design Validation </a:t>
            </a:r>
            <a:endParaRPr/>
          </a:p>
        </p:txBody>
      </p:sp>
      <p:sp>
        <p:nvSpPr>
          <p:cNvPr id="272" name="Google Shape;272;p37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73" name="Google Shape;273;p37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9300" y="1169425"/>
            <a:ext cx="5739196" cy="378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38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Design Validation</a:t>
            </a:r>
            <a:endParaRPr/>
          </a:p>
        </p:txBody>
      </p:sp>
      <p:sp>
        <p:nvSpPr>
          <p:cNvPr id="279" name="Google Shape;279;p38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  <a:p>
            <a:pPr marL="457200" lvl="0" indent="-361950" algn="l" rtl="0">
              <a:spcBef>
                <a:spcPts val="800"/>
              </a:spcBef>
              <a:spcAft>
                <a:spcPts val="0"/>
              </a:spcAft>
              <a:buSzPts val="2100"/>
              <a:buChar char="-"/>
            </a:pPr>
            <a:r>
              <a:rPr lang="en"/>
              <a:t>Principle was to isolate each variable </a:t>
            </a:r>
            <a:endParaRPr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"/>
              <a:t>Run 2 and 3 “X” means to go extreme negative and positive</a:t>
            </a:r>
            <a:endParaRPr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"/>
              <a:t>Perform the runs on the test courses</a:t>
            </a:r>
            <a:endParaRPr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"/>
              <a:t>Take the times of each run/adjustment made </a:t>
            </a:r>
            <a:endParaRPr/>
          </a:p>
        </p:txBody>
      </p:sp>
      <p:pic>
        <p:nvPicPr>
          <p:cNvPr id="280" name="Google Shape;280;p38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30800" y="1350325"/>
            <a:ext cx="5739200" cy="1221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39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 Courses</a:t>
            </a:r>
            <a:endParaRPr/>
          </a:p>
        </p:txBody>
      </p:sp>
      <p:pic>
        <p:nvPicPr>
          <p:cNvPr id="286" name="Google Shape;286;p39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6625" y="2825725"/>
            <a:ext cx="3816049" cy="896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Google Shape;287;p39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03175" y="1268050"/>
            <a:ext cx="3772950" cy="1669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Google Shape;288;p39"/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3688" y="3722225"/>
            <a:ext cx="3891450" cy="1040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Google Shape;289;p39"/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4138" y="1185675"/>
            <a:ext cx="4381000" cy="1752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40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Recommendations for the Future Teams</a:t>
            </a:r>
            <a:endParaRPr/>
          </a:p>
        </p:txBody>
      </p:sp>
      <p:sp>
        <p:nvSpPr>
          <p:cNvPr id="295" name="Google Shape;295;p40"/>
          <p:cNvSpPr txBox="1">
            <a:spLocks noGrp="1"/>
          </p:cNvSpPr>
          <p:nvPr>
            <p:ph type="body" idx="1"/>
          </p:nvPr>
        </p:nvSpPr>
        <p:spPr>
          <a:xfrm>
            <a:off x="628650" y="1369225"/>
            <a:ext cx="7886700" cy="33993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61950" algn="l" rtl="0">
              <a:spcBef>
                <a:spcPts val="800"/>
              </a:spcBef>
              <a:spcAft>
                <a:spcPts val="0"/>
              </a:spcAft>
              <a:buSzPts val="2100"/>
              <a:buChar char="-"/>
            </a:pPr>
            <a:r>
              <a:rPr lang="en"/>
              <a:t>This will benefit next year’s ONU Baja Team</a:t>
            </a:r>
            <a:endParaRPr/>
          </a:p>
          <a:p>
            <a:pPr marL="45720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  <a:p>
            <a:pPr marL="457200" lvl="0" indent="-361950" algn="l" rtl="0">
              <a:spcBef>
                <a:spcPts val="800"/>
              </a:spcBef>
              <a:spcAft>
                <a:spcPts val="0"/>
              </a:spcAft>
              <a:buSzPts val="2100"/>
              <a:buChar char="-"/>
            </a:pPr>
            <a:r>
              <a:rPr lang="en"/>
              <a:t>Make it a priority to take time and tune the car using our testing method that was constructed </a:t>
            </a:r>
            <a:endParaRPr/>
          </a:p>
          <a:p>
            <a:pPr marL="45720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  <a:p>
            <a:pPr marL="457200" lvl="0" indent="-361950" algn="l" rtl="0">
              <a:spcBef>
                <a:spcPts val="800"/>
              </a:spcBef>
              <a:spcAft>
                <a:spcPts val="0"/>
              </a:spcAft>
              <a:buSzPts val="2100"/>
              <a:buChar char="-"/>
            </a:pPr>
            <a:r>
              <a:rPr lang="en"/>
              <a:t>Layout your entire senior project at the beginning and hit every goal</a:t>
            </a:r>
            <a:endParaRPr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  <a:p>
            <a:pPr marL="457200" lvl="0" indent="-361950" algn="l" rtl="0">
              <a:spcBef>
                <a:spcPts val="800"/>
              </a:spcBef>
              <a:spcAft>
                <a:spcPts val="0"/>
              </a:spcAft>
              <a:buSzPts val="2100"/>
              <a:buChar char="-"/>
            </a:pPr>
            <a:r>
              <a:rPr lang="en"/>
              <a:t>Overestimate the time you need to do a task.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41"/>
          <p:cNvSpPr txBox="1">
            <a:spLocks noGrp="1"/>
          </p:cNvSpPr>
          <p:nvPr>
            <p:ph type="title"/>
          </p:nvPr>
        </p:nvSpPr>
        <p:spPr>
          <a:xfrm>
            <a:off x="1326150" y="1938854"/>
            <a:ext cx="6491700" cy="1627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rgbClr val="000000"/>
                </a:solidFill>
              </a:rPr>
              <a:t>Q&amp;A</a:t>
            </a:r>
            <a:endParaRPr sz="9600">
              <a:solidFill>
                <a:srgbClr val="000000"/>
              </a:solidFill>
              <a:highlight>
                <a:srgbClr val="000000"/>
              </a:highligh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7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114" name="Google Shape;114;p17"/>
          <p:cNvSpPr txBox="1">
            <a:spLocks noGrp="1"/>
          </p:cNvSpPr>
          <p:nvPr>
            <p:ph type="body" idx="1"/>
          </p:nvPr>
        </p:nvSpPr>
        <p:spPr>
          <a:xfrm>
            <a:off x="628663" y="1184975"/>
            <a:ext cx="3514800" cy="3888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b="1"/>
              <a:t>Bob Allen</a:t>
            </a:r>
            <a:endParaRPr b="1"/>
          </a:p>
          <a:p>
            <a:pPr marL="45720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  <a:p>
            <a:pPr marL="45720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17"/>
          <p:cNvSpPr txBox="1">
            <a:spLocks noGrp="1"/>
          </p:cNvSpPr>
          <p:nvPr>
            <p:ph type="body" idx="1"/>
          </p:nvPr>
        </p:nvSpPr>
        <p:spPr>
          <a:xfrm>
            <a:off x="4830500" y="3122425"/>
            <a:ext cx="3854400" cy="2970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b="1"/>
              <a:t>Martin D. Walker</a:t>
            </a:r>
            <a:endParaRPr b="1"/>
          </a:p>
          <a:p>
            <a:pPr marL="45720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  <a:p>
            <a:pPr marL="45720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17"/>
          <p:cNvSpPr txBox="1">
            <a:spLocks noGrp="1"/>
          </p:cNvSpPr>
          <p:nvPr>
            <p:ph type="body" idx="1"/>
          </p:nvPr>
        </p:nvSpPr>
        <p:spPr>
          <a:xfrm>
            <a:off x="537175" y="3122425"/>
            <a:ext cx="3697800" cy="2970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b="1"/>
              <a:t>Walker Manufacturing</a:t>
            </a:r>
            <a:endParaRPr b="1"/>
          </a:p>
          <a:p>
            <a:pPr marL="45720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  <a:p>
            <a:pPr marL="45720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17"/>
          <p:cNvSpPr txBox="1">
            <a:spLocks noGrp="1"/>
          </p:cNvSpPr>
          <p:nvPr>
            <p:ph type="body" idx="1"/>
          </p:nvPr>
        </p:nvSpPr>
        <p:spPr>
          <a:xfrm>
            <a:off x="5000300" y="1184975"/>
            <a:ext cx="3514800" cy="5118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b="1"/>
              <a:t>Clay Bass</a:t>
            </a:r>
            <a:endParaRPr b="1"/>
          </a:p>
          <a:p>
            <a:pPr marL="45720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18" name="Google Shape;118;p17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8210" y="1696775"/>
            <a:ext cx="1498975" cy="1498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17"/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6575" y="1696763"/>
            <a:ext cx="1498976" cy="1498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7"/>
          <p:cNvPicPr preferRelativeResize="0"/>
          <p:nvPr/>
        </p:nvPicPr>
        <p:blipFill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7700" y="3624476"/>
            <a:ext cx="2736730" cy="994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17"/>
          <p:cNvPicPr preferRelativeResize="0"/>
          <p:nvPr/>
        </p:nvPicPr>
        <p:blipFill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5913" y="3624475"/>
            <a:ext cx="1823550" cy="1421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8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</a:t>
            </a:r>
            <a:endParaRPr/>
          </a:p>
        </p:txBody>
      </p:sp>
      <p:sp>
        <p:nvSpPr>
          <p:cNvPr id="127" name="Google Shape;127;p18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61950" algn="l" rtl="0">
              <a:spcBef>
                <a:spcPts val="800"/>
              </a:spcBef>
              <a:spcAft>
                <a:spcPts val="0"/>
              </a:spcAft>
              <a:buSzPts val="2100"/>
              <a:buAutoNum type="arabicPeriod"/>
            </a:pPr>
            <a:r>
              <a:rPr lang="en"/>
              <a:t>Backgrounds</a:t>
            </a:r>
            <a:endParaRPr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/>
              <a:t>Team Overview</a:t>
            </a:r>
            <a:endParaRPr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/>
              <a:t>Objectives, Constraints, Requirements</a:t>
            </a:r>
            <a:endParaRPr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/>
              <a:t>Codes and Standards</a:t>
            </a:r>
            <a:endParaRPr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/>
              <a:t>Selection Criteria</a:t>
            </a:r>
            <a:endParaRPr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/>
              <a:t>Variable Descriptions</a:t>
            </a:r>
            <a:endParaRPr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/>
              <a:t>Design Matrix</a:t>
            </a:r>
            <a:endParaRPr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/>
              <a:t>Engineering Analysis</a:t>
            </a:r>
            <a:endParaRPr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/>
              <a:t>Final Design and Validation </a:t>
            </a:r>
            <a:endParaRPr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/>
              <a:t>Recommendations and Questions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9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Sponsor Background</a:t>
            </a:r>
            <a:endParaRPr/>
          </a:p>
        </p:txBody>
      </p:sp>
      <p:sp>
        <p:nvSpPr>
          <p:cNvPr id="133" name="Google Shape;133;p19"/>
          <p:cNvSpPr txBox="1">
            <a:spLocks noGrp="1"/>
          </p:cNvSpPr>
          <p:nvPr>
            <p:ph type="body" idx="1"/>
          </p:nvPr>
        </p:nvSpPr>
        <p:spPr>
          <a:xfrm>
            <a:off x="628650" y="1369225"/>
            <a:ext cx="3573300" cy="8115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Walker Mowers in Fort Collins Colorado - Parts</a:t>
            </a:r>
            <a:endParaRPr/>
          </a:p>
        </p:txBody>
      </p:sp>
      <p:pic>
        <p:nvPicPr>
          <p:cNvPr id="134" name="Google Shape;134;p19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924" y="2281900"/>
            <a:ext cx="3291675" cy="2194450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19"/>
          <p:cNvSpPr txBox="1">
            <a:spLocks noGrp="1"/>
          </p:cNvSpPr>
          <p:nvPr>
            <p:ph type="body" idx="1"/>
          </p:nvPr>
        </p:nvSpPr>
        <p:spPr>
          <a:xfrm>
            <a:off x="4760025" y="1369225"/>
            <a:ext cx="3573300" cy="8115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Olivet - Facilities and Tools </a:t>
            </a:r>
            <a:endParaRPr/>
          </a:p>
        </p:txBody>
      </p:sp>
      <p:pic>
        <p:nvPicPr>
          <p:cNvPr id="136" name="Google Shape;136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48025" y="2281900"/>
            <a:ext cx="3197300" cy="2194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0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Background - Purpose of Our Project</a:t>
            </a:r>
            <a:endParaRPr/>
          </a:p>
        </p:txBody>
      </p:sp>
      <p:sp>
        <p:nvSpPr>
          <p:cNvPr id="142" name="Google Shape;142;p20"/>
          <p:cNvSpPr txBox="1">
            <a:spLocks noGrp="1"/>
          </p:cNvSpPr>
          <p:nvPr>
            <p:ph type="body" idx="1"/>
          </p:nvPr>
        </p:nvSpPr>
        <p:spPr>
          <a:xfrm>
            <a:off x="1036750" y="1384400"/>
            <a:ext cx="2847900" cy="1202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Purpose 1:  To complete a Senior Design Project for Graduation</a:t>
            </a:r>
            <a:endParaRPr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43" name="Google Shape;14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93800" y="2703119"/>
            <a:ext cx="2847975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20"/>
          <p:cNvSpPr txBox="1"/>
          <p:nvPr/>
        </p:nvSpPr>
        <p:spPr>
          <a:xfrm>
            <a:off x="4920175" y="1384388"/>
            <a:ext cx="35952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Purpose 2: Compete at a Baja SAE off road competition</a:t>
            </a:r>
            <a:endParaRPr sz="21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5" name="Google Shape;145;p20"/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1238" y="2483763"/>
            <a:ext cx="2038925" cy="2038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1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Baja SAE? </a:t>
            </a:r>
            <a:endParaRPr/>
          </a:p>
        </p:txBody>
      </p:sp>
      <p:sp>
        <p:nvSpPr>
          <p:cNvPr id="151" name="Google Shape;151;p21"/>
          <p:cNvSpPr txBox="1">
            <a:spLocks noGrp="1"/>
          </p:cNvSpPr>
          <p:nvPr>
            <p:ph type="body" idx="1"/>
          </p:nvPr>
        </p:nvSpPr>
        <p:spPr>
          <a:xfrm>
            <a:off x="743425" y="1326325"/>
            <a:ext cx="3595200" cy="12708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17780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Design competition run by the Society of Automotive Engineers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  <a:p>
            <a:pPr marL="17780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21"/>
          <p:cNvSpPr txBox="1"/>
          <p:nvPr/>
        </p:nvSpPr>
        <p:spPr>
          <a:xfrm>
            <a:off x="5001800" y="1351825"/>
            <a:ext cx="3443400" cy="12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780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Teams are to create a single seat all terrain vehicle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3" name="Google Shape;153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68600" y="2638750"/>
            <a:ext cx="2695575" cy="1695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66125" y="2838775"/>
            <a:ext cx="3514725" cy="129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2"/>
          <p:cNvSpPr txBox="1">
            <a:spLocks noGrp="1"/>
          </p:cNvSpPr>
          <p:nvPr>
            <p:ph type="title"/>
          </p:nvPr>
        </p:nvSpPr>
        <p:spPr>
          <a:xfrm>
            <a:off x="2023675" y="630948"/>
            <a:ext cx="6491700" cy="6444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FFFFFF"/>
                </a:solidFill>
              </a:rPr>
              <a:t>Suspension Team Overview</a:t>
            </a:r>
            <a:endParaRPr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22"/>
          <p:cNvSpPr txBox="1">
            <a:spLocks noGrp="1"/>
          </p:cNvSpPr>
          <p:nvPr>
            <p:ph type="body" idx="1"/>
          </p:nvPr>
        </p:nvSpPr>
        <p:spPr>
          <a:xfrm>
            <a:off x="649925" y="1355050"/>
            <a:ext cx="3298200" cy="34509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>
                <a:solidFill>
                  <a:schemeClr val="dk1"/>
                </a:solidFill>
              </a:rPr>
              <a:t>Our Goal:</a:t>
            </a:r>
            <a:r>
              <a:rPr lang="en">
                <a:solidFill>
                  <a:schemeClr val="dk1"/>
                </a:solidFill>
              </a:rPr>
              <a:t> Optimize the Suspension System 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>
                <a:solidFill>
                  <a:schemeClr val="dk1"/>
                </a:solidFill>
              </a:rPr>
              <a:t>How:</a:t>
            </a:r>
            <a:endParaRPr b="1">
              <a:solidFill>
                <a:schemeClr val="dk1"/>
              </a:solidFill>
            </a:endParaRPr>
          </a:p>
          <a:p>
            <a:pPr marL="457200" lvl="0" indent="-36195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Char char="-"/>
            </a:pPr>
            <a:r>
              <a:rPr lang="en">
                <a:solidFill>
                  <a:schemeClr val="dk1"/>
                </a:solidFill>
              </a:rPr>
              <a:t>Camber and Toe</a:t>
            </a:r>
            <a:endParaRPr>
              <a:solidFill>
                <a:schemeClr val="dk1"/>
              </a:solidFill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-"/>
            </a:pPr>
            <a:r>
              <a:rPr lang="en">
                <a:solidFill>
                  <a:schemeClr val="dk1"/>
                </a:solidFill>
              </a:rPr>
              <a:t>Tire pressure</a:t>
            </a:r>
            <a:endParaRPr>
              <a:solidFill>
                <a:schemeClr val="dk1"/>
              </a:solidFill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-"/>
            </a:pPr>
            <a:r>
              <a:rPr lang="en">
                <a:solidFill>
                  <a:schemeClr val="dk1"/>
                </a:solidFill>
              </a:rPr>
              <a:t>Turning Radius</a:t>
            </a:r>
            <a:endParaRPr>
              <a:solidFill>
                <a:schemeClr val="dk1"/>
              </a:solidFill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-"/>
            </a:pPr>
            <a:r>
              <a:rPr lang="en">
                <a:solidFill>
                  <a:schemeClr val="dk1"/>
                </a:solidFill>
              </a:rPr>
              <a:t>Weight distribution</a:t>
            </a:r>
            <a:endParaRPr>
              <a:solidFill>
                <a:schemeClr val="dk1"/>
              </a:solidFill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-"/>
            </a:pPr>
            <a:r>
              <a:rPr lang="en">
                <a:solidFill>
                  <a:schemeClr val="dk1"/>
                </a:solidFill>
              </a:rPr>
              <a:t>PSI in shocks</a:t>
            </a:r>
            <a:endParaRPr>
              <a:solidFill>
                <a:schemeClr val="dk1"/>
              </a:solidFill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-"/>
            </a:pPr>
            <a:r>
              <a:rPr lang="en">
                <a:solidFill>
                  <a:schemeClr val="dk1"/>
                </a:solidFill>
              </a:rPr>
              <a:t>Steering</a:t>
            </a:r>
            <a:endParaRPr>
              <a:solidFill>
                <a:schemeClr val="dk1"/>
              </a:solidFill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-"/>
            </a:pPr>
            <a:r>
              <a:rPr lang="en">
                <a:solidFill>
                  <a:schemeClr val="dk1"/>
                </a:solidFill>
              </a:rPr>
              <a:t>Braking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61" name="Google Shape;16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21325" y="1796527"/>
            <a:ext cx="3014975" cy="2329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3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Design Objectives</a:t>
            </a:r>
            <a:endParaRPr/>
          </a:p>
        </p:txBody>
      </p:sp>
      <p:sp>
        <p:nvSpPr>
          <p:cNvPr id="167" name="Google Shape;167;p23"/>
          <p:cNvSpPr txBox="1">
            <a:spLocks noGrp="1"/>
          </p:cNvSpPr>
          <p:nvPr>
            <p:ph type="body" idx="1"/>
          </p:nvPr>
        </p:nvSpPr>
        <p:spPr>
          <a:xfrm>
            <a:off x="628650" y="1369225"/>
            <a:ext cx="37611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6195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Char char="-"/>
            </a:pPr>
            <a:r>
              <a:rPr lang="en">
                <a:solidFill>
                  <a:schemeClr val="dk1"/>
                </a:solidFill>
              </a:rPr>
              <a:t>Safe vehicle</a:t>
            </a:r>
            <a:endParaRPr>
              <a:solidFill>
                <a:schemeClr val="dk1"/>
              </a:solidFill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-"/>
            </a:pPr>
            <a:r>
              <a:rPr lang="en">
                <a:solidFill>
                  <a:schemeClr val="dk1"/>
                </a:solidFill>
              </a:rPr>
              <a:t>Good turning radius</a:t>
            </a:r>
            <a:endParaRPr>
              <a:solidFill>
                <a:schemeClr val="dk1"/>
              </a:solidFill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-"/>
            </a:pPr>
            <a:r>
              <a:rPr lang="en">
                <a:solidFill>
                  <a:schemeClr val="dk1"/>
                </a:solidFill>
              </a:rPr>
              <a:t>Reliable and durable </a:t>
            </a:r>
            <a:endParaRPr>
              <a:solidFill>
                <a:schemeClr val="dk1"/>
              </a:solidFill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-"/>
            </a:pPr>
            <a:r>
              <a:rPr lang="en">
                <a:solidFill>
                  <a:schemeClr val="dk1"/>
                </a:solidFill>
              </a:rPr>
              <a:t>Easily maintainable</a:t>
            </a:r>
            <a:endParaRPr>
              <a:solidFill>
                <a:schemeClr val="dk1"/>
              </a:solidFill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-"/>
            </a:pPr>
            <a:r>
              <a:rPr lang="en">
                <a:solidFill>
                  <a:schemeClr val="dk1"/>
                </a:solidFill>
              </a:rPr>
              <a:t>Inexpensive</a:t>
            </a:r>
            <a:endParaRPr>
              <a:solidFill>
                <a:schemeClr val="dk1"/>
              </a:solidFill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-"/>
            </a:pPr>
            <a:r>
              <a:rPr lang="en">
                <a:solidFill>
                  <a:schemeClr val="dk1"/>
                </a:solidFill>
                <a:highlight>
                  <a:schemeClr val="lt1"/>
                </a:highlight>
              </a:rPr>
              <a:t>Maneuver rough terrain</a:t>
            </a:r>
            <a:endParaRPr/>
          </a:p>
        </p:txBody>
      </p:sp>
      <p:pic>
        <p:nvPicPr>
          <p:cNvPr id="168" name="Google Shape;168;p23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5275" y="1801938"/>
            <a:ext cx="3596951" cy="2397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NU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646</Words>
  <Application>Microsoft Office PowerPoint</Application>
  <PresentationFormat>On-screen Show (16:9)</PresentationFormat>
  <Paragraphs>146</Paragraphs>
  <Slides>27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Arial</vt:lpstr>
      <vt:lpstr>Calibri</vt:lpstr>
      <vt:lpstr>ONU</vt:lpstr>
      <vt:lpstr>SAE Baja Suspension Team Final Presentation</vt:lpstr>
      <vt:lpstr>Team Members </vt:lpstr>
      <vt:lpstr>Acknowledgements</vt:lpstr>
      <vt:lpstr>Overview</vt:lpstr>
      <vt:lpstr>Sponsor Background</vt:lpstr>
      <vt:lpstr>Background - Purpose of Our Project</vt:lpstr>
      <vt:lpstr>What is Baja SAE? </vt:lpstr>
      <vt:lpstr>Suspension Team Overview </vt:lpstr>
      <vt:lpstr>Design Objectives</vt:lpstr>
      <vt:lpstr>Design Constraints</vt:lpstr>
      <vt:lpstr>Functional Requirements and Specifications</vt:lpstr>
      <vt:lpstr>Applicable Codes and Standards</vt:lpstr>
      <vt:lpstr>Realistic Constraints</vt:lpstr>
      <vt:lpstr>Evaluation and Selection</vt:lpstr>
      <vt:lpstr>What is Toe?</vt:lpstr>
      <vt:lpstr>What is Camber?</vt:lpstr>
      <vt:lpstr>How does Tire/Brake/Shock PSI affect Performance</vt:lpstr>
      <vt:lpstr>Design Matrix and Decision Choices</vt:lpstr>
      <vt:lpstr>Our Engineering Analyses</vt:lpstr>
      <vt:lpstr>Final Design</vt:lpstr>
      <vt:lpstr>Final Design</vt:lpstr>
      <vt:lpstr>Design Validation</vt:lpstr>
      <vt:lpstr>Design Validation </vt:lpstr>
      <vt:lpstr>Design Validation</vt:lpstr>
      <vt:lpstr>Test Courses</vt:lpstr>
      <vt:lpstr>Recommendations for the Future Teams</vt:lpstr>
      <vt:lpstr>Q&amp;A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SAE Baja Suspension Team Final Presentation</dc:title>
  <cp:lastModifiedBy>Jasmine Cieszynski</cp:lastModifiedBy>
  <cp:revision>1</cp:revision>
  <dcterms:modified xsi:type="dcterms:W3CDTF">2020-05-11T16:34:32Z</dcterms:modified>
</cp:coreProperties>
</file>