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3" r:id="rId2"/>
  </p:sldMasterIdLst>
  <p:notesMasterIdLst>
    <p:notesMasterId r:id="rId4"/>
  </p:notesMasterIdLst>
  <p:handoutMasterIdLst>
    <p:handoutMasterId r:id="rId5"/>
  </p:handoutMasterIdLst>
  <p:sldIdLst>
    <p:sldId id="258" r:id="rId3"/>
  </p:sldIdLst>
  <p:sldSz cx="43891200" cy="329184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40" userDrawn="1">
          <p15:clr>
            <a:srgbClr val="A4A3A4"/>
          </p15:clr>
        </p15:guide>
        <p15:guide id="3" orient="horz" pos="20160">
          <p15:clr>
            <a:srgbClr val="A4A3A4"/>
          </p15:clr>
        </p15:guide>
        <p15:guide id="4" orient="horz">
          <p15:clr>
            <a:srgbClr val="A4A3A4"/>
          </p15:clr>
        </p15:guide>
        <p15:guide id="5" pos="264" userDrawn="1">
          <p15:clr>
            <a:srgbClr val="A4A3A4"/>
          </p15:clr>
        </p15:guide>
        <p15:guide id="6" pos="27384"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66" autoAdjust="0"/>
    <p:restoredTop sz="94558" autoAdjust="0"/>
  </p:normalViewPr>
  <p:slideViewPr>
    <p:cSldViewPr snapToGrid="0" snapToObjects="1" showGuides="1">
      <p:cViewPr>
        <p:scale>
          <a:sx n="17" d="100"/>
          <a:sy n="17" d="100"/>
        </p:scale>
        <p:origin x="1398" y="171"/>
      </p:cViewPr>
      <p:guideLst>
        <p:guide orient="horz" pos="3318"/>
        <p:guide orient="horz" pos="240"/>
        <p:guide orient="horz" pos="20160"/>
        <p:guide orient="horz"/>
        <p:guide pos="264"/>
        <p:guide pos="27384"/>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3/27/2023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3/27/2023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1098714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6x48 templat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59674" y="5829841"/>
            <a:ext cx="10056813" cy="738642"/>
          </a:xfrm>
          <a:prstGeom prst="rect">
            <a:avLst/>
          </a:prstGeom>
        </p:spPr>
        <p:txBody>
          <a:bodyPr wrap="square" lIns="228589" tIns="228589" rIns="228589" bIns="228589" anchor="t" anchorCtr="0">
            <a:spAutoFit/>
          </a:bodyPr>
          <a:lstStyle>
            <a:lvl1pPr marL="0" indent="0">
              <a:buNone/>
              <a:defRPr sz="1800">
                <a:solidFill>
                  <a:schemeClr val="accent5">
                    <a:lumMod val="50000"/>
                  </a:schemeClr>
                </a:solidFill>
                <a:latin typeface="Century Gothic" panose="020B0502020202020204" pitchFamily="34"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77827" y="5000109"/>
            <a:ext cx="10048875" cy="615545"/>
          </a:xfrm>
          <a:prstGeom prst="rect">
            <a:avLst/>
          </a:prstGeom>
          <a:solidFill>
            <a:schemeClr val="accent5">
              <a:lumMod val="50000"/>
            </a:schemeClr>
          </a:solidFill>
        </p:spPr>
        <p:txBody>
          <a:bodyPr lIns="91436" tIns="91436" rIns="91436" bIns="91436" anchor="t" anchorCtr="0">
            <a:spAutoFit/>
          </a:bodyPr>
          <a:lstStyle>
            <a:lvl1pPr marL="0" indent="0" algn="ctr">
              <a:buNone/>
              <a:defRPr sz="2800" b="1" u="none" baseline="0">
                <a:solidFill>
                  <a:schemeClr val="bg1"/>
                </a:solidFill>
                <a:latin typeface="Century Gothic" panose="020B0502020202020204" pitchFamily="34" charset="0"/>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77825" y="13663873"/>
            <a:ext cx="10050462" cy="615545"/>
          </a:xfrm>
          <a:prstGeom prst="rect">
            <a:avLst/>
          </a:prstGeom>
          <a:solidFill>
            <a:schemeClr val="accent5">
              <a:lumMod val="50000"/>
            </a:schemeClr>
          </a:solidFill>
        </p:spPr>
        <p:txBody>
          <a:bodyPr wrap="square" lIns="91436" tIns="91436" rIns="91436" bIns="91436" anchor="t" anchorCtr="0">
            <a:spAutoFit/>
          </a:bodyPr>
          <a:lstStyle>
            <a:lvl1pPr marL="0" indent="0" algn="ctr">
              <a:buNone/>
              <a:defRPr sz="2800" b="1" u="none" baseline="0">
                <a:solidFill>
                  <a:schemeClr val="bg1"/>
                </a:solidFill>
                <a:latin typeface="Century Gothic" panose="020B0502020202020204" pitchFamily="34" charset="0"/>
              </a:defRPr>
            </a:lvl1pPr>
          </a:lstStyle>
          <a:p>
            <a:pPr lvl="0"/>
            <a:r>
              <a:rPr lang="en-US" dirty="0"/>
              <a:t>(click to edit)  OBJECTIVES</a:t>
            </a:r>
          </a:p>
        </p:txBody>
      </p:sp>
      <p:sp>
        <p:nvSpPr>
          <p:cNvPr id="21" name="Text Placeholder 3"/>
          <p:cNvSpPr>
            <a:spLocks noGrp="1"/>
          </p:cNvSpPr>
          <p:nvPr>
            <p:ph type="body" sz="quarter" idx="21" hasCustomPrompt="1"/>
          </p:nvPr>
        </p:nvSpPr>
        <p:spPr>
          <a:xfrm>
            <a:off x="11460161" y="5829841"/>
            <a:ext cx="10048874" cy="738642"/>
          </a:xfrm>
          <a:prstGeom prst="rect">
            <a:avLst/>
          </a:prstGeom>
        </p:spPr>
        <p:txBody>
          <a:bodyPr wrap="square" lIns="228589" tIns="228589" rIns="228589" bIns="228589" anchor="t" anchorCtr="0">
            <a:spAutoFit/>
          </a:bodyPr>
          <a:lstStyle>
            <a:lvl1pPr marL="0" indent="0">
              <a:buNone/>
              <a:defRPr sz="1800">
                <a:solidFill>
                  <a:schemeClr val="accent5">
                    <a:lumMod val="50000"/>
                  </a:schemeClr>
                </a:solidFill>
                <a:latin typeface="Century Gothic" panose="020B0502020202020204" pitchFamily="34"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460162" y="5000109"/>
            <a:ext cx="10048875" cy="615545"/>
          </a:xfrm>
          <a:prstGeom prst="rect">
            <a:avLst/>
          </a:prstGeom>
          <a:solidFill>
            <a:schemeClr val="accent5">
              <a:lumMod val="50000"/>
            </a:schemeClr>
          </a:solidFill>
        </p:spPr>
        <p:txBody>
          <a:bodyPr lIns="91436" tIns="91436" rIns="91436" bIns="91436" anchor="t" anchorCtr="0">
            <a:spAutoFit/>
          </a:bodyPr>
          <a:lstStyle>
            <a:lvl1pPr marL="0" indent="0" algn="ctr">
              <a:buNone/>
              <a:defRPr sz="2800" b="1" u="none" baseline="0">
                <a:solidFill>
                  <a:schemeClr val="bg1"/>
                </a:solidFill>
                <a:latin typeface="Century Gothic" panose="020B0502020202020204" pitchFamily="34" charset="0"/>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385343" y="5829841"/>
            <a:ext cx="10048874" cy="738642"/>
          </a:xfrm>
          <a:prstGeom prst="rect">
            <a:avLst/>
          </a:prstGeom>
        </p:spPr>
        <p:txBody>
          <a:bodyPr wrap="square" lIns="228589" tIns="228589" rIns="228589" bIns="228589" anchor="t" anchorCtr="0">
            <a:spAutoFit/>
          </a:bodyPr>
          <a:lstStyle>
            <a:lvl1pPr marL="0" indent="0">
              <a:buNone/>
              <a:defRPr sz="1800">
                <a:solidFill>
                  <a:schemeClr val="accent5">
                    <a:lumMod val="50000"/>
                  </a:schemeClr>
                </a:solidFill>
                <a:latin typeface="Century Gothic" panose="020B0502020202020204" pitchFamily="34"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377404" y="5000109"/>
            <a:ext cx="10058400" cy="615545"/>
          </a:xfrm>
          <a:prstGeom prst="rect">
            <a:avLst/>
          </a:prstGeom>
          <a:solidFill>
            <a:schemeClr val="accent5">
              <a:lumMod val="50000"/>
            </a:schemeClr>
          </a:solidFill>
        </p:spPr>
        <p:txBody>
          <a:bodyPr lIns="91436" tIns="91436" rIns="91436" bIns="91436" anchor="t" anchorCtr="0">
            <a:spAutoFit/>
          </a:bodyPr>
          <a:lstStyle>
            <a:lvl1pPr marL="0" indent="0" algn="ctr">
              <a:buNone/>
              <a:defRPr sz="2800" b="1" u="none" baseline="0">
                <a:solidFill>
                  <a:schemeClr val="bg1"/>
                </a:solidFill>
                <a:latin typeface="Century Gothic" panose="020B0502020202020204" pitchFamily="34" charset="0"/>
              </a:defRPr>
            </a:lvl1pPr>
          </a:lstStyle>
          <a:p>
            <a:pPr lvl="0"/>
            <a:r>
              <a:rPr lang="en-US" dirty="0"/>
              <a:t>(click to edit)  RESULTS</a:t>
            </a:r>
          </a:p>
        </p:txBody>
      </p:sp>
      <p:sp>
        <p:nvSpPr>
          <p:cNvPr id="25" name="Text Placeholder 5"/>
          <p:cNvSpPr>
            <a:spLocks noGrp="1"/>
          </p:cNvSpPr>
          <p:nvPr>
            <p:ph type="body" sz="quarter" idx="25" hasCustomPrompt="1"/>
          </p:nvPr>
        </p:nvSpPr>
        <p:spPr>
          <a:xfrm>
            <a:off x="33390292" y="5000109"/>
            <a:ext cx="10047018" cy="615545"/>
          </a:xfrm>
          <a:prstGeom prst="rect">
            <a:avLst/>
          </a:prstGeom>
          <a:solidFill>
            <a:schemeClr val="accent5">
              <a:lumMod val="50000"/>
            </a:schemeClr>
          </a:solidFill>
        </p:spPr>
        <p:txBody>
          <a:bodyPr wrap="square" lIns="91436" tIns="91436" rIns="91436" bIns="91436" anchor="t" anchorCtr="0">
            <a:spAutoFit/>
          </a:bodyPr>
          <a:lstStyle>
            <a:lvl1pPr marL="0" indent="0" algn="ctr">
              <a:buNone/>
              <a:defRPr sz="2800" b="1" u="none" baseline="0">
                <a:solidFill>
                  <a:schemeClr val="bg1"/>
                </a:solidFill>
                <a:latin typeface="Century Gothic" panose="020B0502020202020204" pitchFamily="34" charset="0"/>
              </a:defRPr>
            </a:lvl1pPr>
          </a:lstStyle>
          <a:p>
            <a:pPr lvl="0"/>
            <a:r>
              <a:rPr lang="en-US" dirty="0"/>
              <a:t>(click to edit)  CONCLUSIONS</a:t>
            </a:r>
          </a:p>
        </p:txBody>
      </p:sp>
      <p:sp>
        <p:nvSpPr>
          <p:cNvPr id="26" name="Text Placeholder 3"/>
          <p:cNvSpPr>
            <a:spLocks noGrp="1"/>
          </p:cNvSpPr>
          <p:nvPr>
            <p:ph type="body" sz="quarter" idx="26" hasCustomPrompt="1"/>
          </p:nvPr>
        </p:nvSpPr>
        <p:spPr>
          <a:xfrm>
            <a:off x="33390292" y="5829841"/>
            <a:ext cx="10047018" cy="738642"/>
          </a:xfrm>
          <a:prstGeom prst="rect">
            <a:avLst/>
          </a:prstGeom>
        </p:spPr>
        <p:txBody>
          <a:bodyPr wrap="square" lIns="228589" tIns="228589" rIns="228589" bIns="228589" anchor="t" anchorCtr="0">
            <a:spAutoFit/>
          </a:bodyPr>
          <a:lstStyle>
            <a:lvl1pPr marL="0" indent="0">
              <a:buNone/>
              <a:defRPr sz="1800">
                <a:solidFill>
                  <a:schemeClr val="accent5">
                    <a:lumMod val="50000"/>
                  </a:schemeClr>
                </a:solidFill>
                <a:latin typeface="Century Gothic" panose="020B0502020202020204" pitchFamily="34"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3390292" y="13724098"/>
            <a:ext cx="10047018" cy="615545"/>
          </a:xfrm>
          <a:prstGeom prst="rect">
            <a:avLst/>
          </a:prstGeom>
          <a:solidFill>
            <a:schemeClr val="accent5">
              <a:lumMod val="50000"/>
            </a:schemeClr>
          </a:solidFill>
        </p:spPr>
        <p:txBody>
          <a:bodyPr wrap="square" lIns="91436" tIns="91436" rIns="91436" bIns="91436" anchor="t" anchorCtr="0">
            <a:spAutoFit/>
          </a:bodyPr>
          <a:lstStyle>
            <a:lvl1pPr marL="0" indent="0" algn="ctr">
              <a:buNone/>
              <a:defRPr sz="2800" b="1" u="none" baseline="0">
                <a:solidFill>
                  <a:schemeClr val="bg1"/>
                </a:solidFill>
                <a:latin typeface="Century Gothic" panose="020B0502020202020204" pitchFamily="34" charset="0"/>
              </a:defRPr>
            </a:lvl1pPr>
          </a:lstStyle>
          <a:p>
            <a:pPr lvl="0"/>
            <a:r>
              <a:rPr lang="en-US" dirty="0"/>
              <a:t>(click to edit)  REFERENCES</a:t>
            </a:r>
          </a:p>
        </p:txBody>
      </p:sp>
      <p:sp>
        <p:nvSpPr>
          <p:cNvPr id="28" name="Text Placeholder 3"/>
          <p:cNvSpPr>
            <a:spLocks noGrp="1"/>
          </p:cNvSpPr>
          <p:nvPr>
            <p:ph type="body" sz="quarter" idx="28" hasCustomPrompt="1"/>
          </p:nvPr>
        </p:nvSpPr>
        <p:spPr>
          <a:xfrm>
            <a:off x="33390292" y="14462762"/>
            <a:ext cx="10052050" cy="738642"/>
          </a:xfrm>
          <a:prstGeom prst="rect">
            <a:avLst/>
          </a:prstGeom>
        </p:spPr>
        <p:txBody>
          <a:bodyPr wrap="square" lIns="228589" tIns="228589" rIns="228589" bIns="228589" anchor="t" anchorCtr="0">
            <a:spAutoFit/>
          </a:bodyPr>
          <a:lstStyle>
            <a:lvl1pPr marL="0" indent="0">
              <a:buNone/>
              <a:defRPr sz="1800">
                <a:solidFill>
                  <a:schemeClr val="accent5">
                    <a:lumMod val="50000"/>
                  </a:schemeClr>
                </a:solidFill>
                <a:latin typeface="Century Gothic" panose="020B0502020202020204" pitchFamily="34"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3390292" y="25130761"/>
            <a:ext cx="10047018" cy="615545"/>
          </a:xfrm>
          <a:prstGeom prst="rect">
            <a:avLst/>
          </a:prstGeom>
          <a:solidFill>
            <a:schemeClr val="accent5">
              <a:lumMod val="50000"/>
            </a:schemeClr>
          </a:solidFill>
        </p:spPr>
        <p:txBody>
          <a:bodyPr wrap="square" lIns="91436" tIns="91436" rIns="91436" bIns="91436" anchor="t" anchorCtr="0">
            <a:spAutoFit/>
          </a:bodyPr>
          <a:lstStyle>
            <a:lvl1pPr marL="0" indent="0" algn="ctr">
              <a:buNone/>
              <a:defRPr sz="2800" b="1" u="none" baseline="0">
                <a:solidFill>
                  <a:schemeClr val="bg1"/>
                </a:solidFill>
                <a:latin typeface="Century Gothic" panose="020B0502020202020204" pitchFamily="34" charset="0"/>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3390292" y="25884806"/>
            <a:ext cx="10052050" cy="738642"/>
          </a:xfrm>
          <a:prstGeom prst="rect">
            <a:avLst/>
          </a:prstGeom>
        </p:spPr>
        <p:txBody>
          <a:bodyPr wrap="square" lIns="228589" tIns="228589" rIns="228589" bIns="228589" anchor="t" anchorCtr="0">
            <a:spAutoFit/>
          </a:bodyPr>
          <a:lstStyle>
            <a:lvl1pPr marL="0" indent="0">
              <a:buNone/>
              <a:defRPr sz="1800">
                <a:solidFill>
                  <a:schemeClr val="accent5">
                    <a:lumMod val="50000"/>
                  </a:schemeClr>
                </a:solidFill>
                <a:latin typeface="Century Gothic" panose="020B0502020202020204" pitchFamily="34"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59674" y="14402912"/>
            <a:ext cx="10056813" cy="738642"/>
          </a:xfrm>
          <a:prstGeom prst="rect">
            <a:avLst/>
          </a:prstGeom>
        </p:spPr>
        <p:txBody>
          <a:bodyPr wrap="square" lIns="228589" tIns="228589" rIns="228589" bIns="228589" anchor="t" anchorCtr="0">
            <a:spAutoFit/>
          </a:bodyPr>
          <a:lstStyle>
            <a:lvl1pPr marL="0" indent="0">
              <a:buNone/>
              <a:defRPr sz="1800">
                <a:solidFill>
                  <a:schemeClr val="accent5">
                    <a:lumMod val="50000"/>
                  </a:schemeClr>
                </a:solidFill>
                <a:latin typeface="Century Gothic" panose="020B0502020202020204" pitchFamily="34"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2505788"/>
            <a:ext cx="31998968" cy="523220"/>
          </a:xfrm>
          <a:prstGeom prst="rect">
            <a:avLst/>
          </a:prstGeom>
        </p:spPr>
        <p:txBody>
          <a:bodyPr anchor="t" anchorCtr="0">
            <a:spAutoFit/>
          </a:bodyPr>
          <a:lstStyle>
            <a:lvl1pPr marL="0" indent="0" algn="ctr">
              <a:buFontTx/>
              <a:buNone/>
              <a:defRPr sz="2800">
                <a:solidFill>
                  <a:schemeClr val="bg1"/>
                </a:solidFill>
                <a:latin typeface="Century Gothic" panose="020B0502020202020204" pitchFamily="34" charset="0"/>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1562745"/>
            <a:ext cx="31998968" cy="769441"/>
          </a:xfrm>
          <a:prstGeom prst="rect">
            <a:avLst/>
          </a:prstGeom>
        </p:spPr>
        <p:txBody>
          <a:bodyPr anchor="t" anchorCtr="0">
            <a:spAutoFit/>
          </a:bodyPr>
          <a:lstStyle>
            <a:lvl1pPr marL="0" indent="0" algn="ctr">
              <a:buFontTx/>
              <a:buNone/>
              <a:defRPr sz="4400">
                <a:solidFill>
                  <a:schemeClr val="bg1"/>
                </a:solidFill>
                <a:latin typeface="Century Gothic" panose="020B0502020202020204" pitchFamily="34" charset="0"/>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923330"/>
          </a:xfrm>
          <a:prstGeom prst="rect">
            <a:avLst/>
          </a:prstGeom>
        </p:spPr>
        <p:txBody>
          <a:bodyPr anchor="t" anchorCtr="0">
            <a:spAutoFit/>
          </a:bodyPr>
          <a:lstStyle>
            <a:lvl1pPr marL="0" indent="0" algn="ctr">
              <a:buFontTx/>
              <a:buNone/>
              <a:defRPr sz="5400" b="1">
                <a:solidFill>
                  <a:schemeClr val="bg1"/>
                </a:solidFill>
                <a:latin typeface="Century Gothic" panose="020B0502020202020204" pitchFamily="34" charset="0"/>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guide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59674"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77827"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77825"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460161"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460162"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385343"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377404"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3390292"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3390292"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3390292"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3390292"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3390292"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3390292"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59674"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b="1">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438864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C4703D5-BF2F-DF41-7EEE-50B26CAB4433}"/>
              </a:ext>
            </a:extLst>
          </p:cNvPr>
          <p:cNvSpPr/>
          <p:nvPr userDrawn="1"/>
        </p:nvSpPr>
        <p:spPr>
          <a:xfrm>
            <a:off x="0" y="32077025"/>
            <a:ext cx="43891200" cy="91329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Box 14"/>
          <p:cNvSpPr txBox="1">
            <a:spLocks noChangeArrowheads="1"/>
          </p:cNvSpPr>
          <p:nvPr/>
        </p:nvSpPr>
        <p:spPr bwMode="auto">
          <a:xfrm>
            <a:off x="652905" y="32351882"/>
            <a:ext cx="2514600" cy="341436"/>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2022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grpSp>
        <p:nvGrpSpPr>
          <p:cNvPr id="6" name="Group 5">
            <a:extLst>
              <a:ext uri="{FF2B5EF4-FFF2-40B4-BE49-F238E27FC236}">
                <a16:creationId xmlns:a16="http://schemas.microsoft.com/office/drawing/2014/main" id="{E5ED0136-E6E9-E340-DCD6-5053BABFBFE4}"/>
              </a:ext>
            </a:extLst>
          </p:cNvPr>
          <p:cNvGrpSpPr/>
          <p:nvPr userDrawn="1"/>
        </p:nvGrpSpPr>
        <p:grpSpPr>
          <a:xfrm>
            <a:off x="0" y="14098"/>
            <a:ext cx="43891200" cy="4314166"/>
            <a:chOff x="0" y="-1"/>
            <a:chExt cx="12192000" cy="1219223"/>
          </a:xfrm>
        </p:grpSpPr>
        <p:sp>
          <p:nvSpPr>
            <p:cNvPr id="7" name="Document 6">
              <a:extLst>
                <a:ext uri="{FF2B5EF4-FFF2-40B4-BE49-F238E27FC236}">
                  <a16:creationId xmlns:a16="http://schemas.microsoft.com/office/drawing/2014/main" id="{F27200FE-D213-3004-DA26-3B8202A2AB23}"/>
                </a:ext>
              </a:extLst>
            </p:cNvPr>
            <p:cNvSpPr/>
            <p:nvPr/>
          </p:nvSpPr>
          <p:spPr>
            <a:xfrm>
              <a:off x="0" y="89065"/>
              <a:ext cx="12192000" cy="1130157"/>
            </a:xfrm>
            <a:prstGeom prst="flowChartDocument">
              <a:avLst/>
            </a:prstGeom>
            <a:gradFill>
              <a:gsLst>
                <a:gs pos="0">
                  <a:srgbClr val="C00000"/>
                </a:gs>
                <a:gs pos="10000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cument 7">
              <a:extLst>
                <a:ext uri="{FF2B5EF4-FFF2-40B4-BE49-F238E27FC236}">
                  <a16:creationId xmlns:a16="http://schemas.microsoft.com/office/drawing/2014/main" id="{BB4B2C32-5D48-98BC-A030-3CCE7D871E0A}"/>
                </a:ext>
              </a:extLst>
            </p:cNvPr>
            <p:cNvSpPr/>
            <p:nvPr/>
          </p:nvSpPr>
          <p:spPr>
            <a:xfrm>
              <a:off x="0" y="-1"/>
              <a:ext cx="12192000" cy="1130157"/>
            </a:xfrm>
            <a:prstGeom prst="flowChartDocumen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12" name="Table 11">
            <a:extLst>
              <a:ext uri="{FF2B5EF4-FFF2-40B4-BE49-F238E27FC236}">
                <a16:creationId xmlns:a16="http://schemas.microsoft.com/office/drawing/2014/main" id="{9631A715-ABDD-C916-FF3F-590B3A828BD8}"/>
              </a:ext>
            </a:extLst>
          </p:cNvPr>
          <p:cNvGraphicFramePr>
            <a:graphicFrameLocks noGrp="1"/>
          </p:cNvGraphicFramePr>
          <p:nvPr userDrawn="1">
            <p:extLst>
              <p:ext uri="{D42A27DB-BD31-4B8C-83A1-F6EECF244321}">
                <p14:modId xmlns:p14="http://schemas.microsoft.com/office/powerpoint/2010/main" val="4281770255"/>
              </p:ext>
            </p:extLst>
          </p:nvPr>
        </p:nvGraphicFramePr>
        <p:xfrm>
          <a:off x="-10611120" y="14098"/>
          <a:ext cx="9776869" cy="32679220"/>
        </p:xfrm>
        <a:graphic>
          <a:graphicData uri="http://schemas.openxmlformats.org/drawingml/2006/table">
            <a:tbl>
              <a:tblPr firstRow="1" bandRow="1">
                <a:tableStyleId>{5C22544A-7EE6-4342-B048-85BDC9FD1C3A}</a:tableStyleId>
              </a:tblPr>
              <a:tblGrid>
                <a:gridCol w="4192245">
                  <a:extLst>
                    <a:ext uri="{9D8B030D-6E8A-4147-A177-3AD203B41FA5}">
                      <a16:colId xmlns:a16="http://schemas.microsoft.com/office/drawing/2014/main" val="20000"/>
                    </a:ext>
                  </a:extLst>
                </a:gridCol>
                <a:gridCol w="5584624">
                  <a:extLst>
                    <a:ext uri="{9D8B030D-6E8A-4147-A177-3AD203B41FA5}">
                      <a16:colId xmlns:a16="http://schemas.microsoft.com/office/drawing/2014/main" val="20001"/>
                    </a:ext>
                  </a:extLst>
                </a:gridCol>
              </a:tblGrid>
              <a:tr h="1329113">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600" b="0" spc="600" dirty="0">
                          <a:solidFill>
                            <a:srgbClr val="1F3A4E"/>
                          </a:solidFill>
                          <a:latin typeface="Arial Black" panose="020B0A04020102020204" pitchFamily="34" charset="0"/>
                        </a:rPr>
                        <a:t>QUICK START GUIDE</a:t>
                      </a:r>
                      <a:br>
                        <a:rPr lang="en-US" sz="3600" b="0" spc="600" dirty="0">
                          <a:solidFill>
                            <a:srgbClr val="1F3A4E"/>
                          </a:solidFill>
                          <a:latin typeface="Arial Black" panose="020B0A04020102020204" pitchFamily="34" charset="0"/>
                        </a:rPr>
                      </a:br>
                      <a:r>
                        <a:rPr lang="en-US" sz="2800" b="1" spc="0" dirty="0">
                          <a:solidFill>
                            <a:srgbClr val="FF0000"/>
                          </a:solidFill>
                          <a:latin typeface="Trebuchet MS" pitchFamily="34" charset="0"/>
                        </a:rPr>
                        <a:t>(THIS SIDEBAR WILL NOT PRINT)</a:t>
                      </a:r>
                      <a:endParaRPr lang="en-US" sz="36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4206624">
                <a:tc gridSpan="2">
                  <a:txBody>
                    <a:bodyPr/>
                    <a:lstStyle/>
                    <a:p>
                      <a:pPr defTabSz="3765639"/>
                      <a:r>
                        <a:rPr lang="en-US" sz="2000" i="0" dirty="0">
                          <a:solidFill>
                            <a:srgbClr val="D9D9D9"/>
                          </a:solidFill>
                          <a:latin typeface="Arial"/>
                          <a:cs typeface="Arial"/>
                        </a:rPr>
                        <a:t>This PowerPoint template produces a </a:t>
                      </a:r>
                      <a:r>
                        <a:rPr lang="en-US" sz="2000" i="0" dirty="0">
                          <a:solidFill>
                            <a:srgbClr val="FFC000"/>
                          </a:solidFill>
                          <a:latin typeface="Arial"/>
                          <a:cs typeface="Arial"/>
                        </a:rPr>
                        <a:t>36"x48" </a:t>
                      </a:r>
                      <a:r>
                        <a:rPr lang="en-US" sz="20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the  </a:t>
                      </a:r>
                      <a:r>
                        <a:rPr lang="en-US" sz="2000" i="0" dirty="0">
                          <a:solidFill>
                            <a:srgbClr val="FFC000"/>
                          </a:solidFill>
                          <a:latin typeface="Arial"/>
                          <a:cs typeface="Arial"/>
                        </a:rPr>
                        <a:t>HELP DESK</a:t>
                      </a:r>
                      <a:r>
                        <a:rPr lang="en-US" sz="2000" i="0" baseline="0" dirty="0">
                          <a:solidFill>
                            <a:srgbClr val="D9D9D9"/>
                          </a:solidFill>
                          <a:latin typeface="Arial"/>
                          <a:cs typeface="Arial"/>
                        </a:rPr>
                        <a:t> </a:t>
                      </a:r>
                      <a:r>
                        <a:rPr lang="en-US" sz="2000" i="0" dirty="0">
                          <a:solidFill>
                            <a:srgbClr val="D9D9D9"/>
                          </a:solidFill>
                          <a:latin typeface="Arial"/>
                          <a:cs typeface="Arial"/>
                        </a:rPr>
                        <a:t>tab.</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To print your poster using our same-day professional printing service,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a:t>
                      </a:r>
                      <a:r>
                        <a:rPr lang="en-US" sz="2000" i="0" dirty="0">
                          <a:solidFill>
                            <a:srgbClr val="FFC000"/>
                          </a:solidFill>
                          <a:latin typeface="Arial"/>
                          <a:cs typeface="Arial"/>
                        </a:rPr>
                        <a:t>Order your poster</a:t>
                      </a:r>
                      <a:r>
                        <a:rPr lang="en-US" sz="2000" i="0" dirty="0">
                          <a:solidFill>
                            <a:srgbClr val="D9D9D9"/>
                          </a:solidFill>
                          <a:latin typeface="Arial"/>
                          <a:cs typeface="Arial"/>
                        </a:rPr>
                        <a:t>".</a:t>
                      </a:r>
                      <a:endParaRPr lang="en-US" sz="20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572417">
                <a:tc>
                  <a:txBody>
                    <a:bodyPr/>
                    <a:lstStyle/>
                    <a:p>
                      <a:pPr algn="ctr"/>
                      <a:endParaRPr lang="en-US" sz="2000" dirty="0">
                        <a:solidFill>
                          <a:srgbClr val="1F3A4E"/>
                        </a:solidFill>
                      </a:endParaRPr>
                    </a:p>
                    <a:p>
                      <a:pPr algn="ctr"/>
                      <a:endParaRPr lang="en-US" sz="2000" dirty="0">
                        <a:solidFill>
                          <a:srgbClr val="1F3A4E"/>
                        </a:solidFill>
                      </a:endParaRPr>
                    </a:p>
                    <a:p>
                      <a:pPr algn="ctr"/>
                      <a:r>
                        <a:rPr lang="en-US" sz="2000" dirty="0">
                          <a:solidFill>
                            <a:schemeClr val="bg1"/>
                          </a:solidFill>
                          <a:latin typeface="Arial" panose="020B0604020202020204" pitchFamily="34" charset="0"/>
                          <a:cs typeface="Arial" panose="020B0604020202020204" pitchFamily="34" charset="0"/>
                        </a:rPr>
                        <a:t>This is a template for a </a:t>
                      </a:r>
                    </a:p>
                    <a:p>
                      <a:pPr algn="ctr"/>
                      <a:r>
                        <a:rPr lang="en-US" sz="2000" dirty="0">
                          <a:solidFill>
                            <a:schemeClr val="bg1"/>
                          </a:solidFill>
                          <a:latin typeface="Arial" panose="020B0604020202020204" pitchFamily="34" charset="0"/>
                          <a:cs typeface="Arial" panose="020B0604020202020204" pitchFamily="34" charset="0"/>
                        </a:rPr>
                        <a:t>presentation poster</a:t>
                      </a:r>
                      <a:br>
                        <a:rPr lang="en-US" sz="2000" dirty="0">
                          <a:solidFill>
                            <a:schemeClr val="bg1"/>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36 inches tall</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by</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48 inches wide</a:t>
                      </a:r>
                      <a:br>
                        <a:rPr lang="en-US" sz="2000" dirty="0">
                          <a:solidFill>
                            <a:schemeClr val="bg1"/>
                          </a:solidFill>
                          <a:latin typeface="Arial" panose="020B0604020202020204" pitchFamily="34" charset="0"/>
                          <a:cs typeface="Arial" panose="020B0604020202020204" pitchFamily="34" charset="0"/>
                        </a:rPr>
                      </a:br>
                      <a:endParaRPr lang="en-US" sz="20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Important: Check the template size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30 tall x 40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42 tall x 56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48 tall x 64 wide</a:t>
                      </a:r>
                    </a:p>
                  </a:txBody>
                  <a:tcPr marL="182880" marT="137160">
                    <a:solidFill>
                      <a:srgbClr val="010101"/>
                    </a:solidFill>
                  </a:tcPr>
                </a:tc>
                <a:extLst>
                  <a:ext uri="{0D108BD9-81ED-4DB2-BD59-A6C34878D82A}">
                    <a16:rowId xmlns:a16="http://schemas.microsoft.com/office/drawing/2014/main" val="10008"/>
                  </a:ext>
                </a:extLst>
              </a:tr>
              <a:tr h="4288692">
                <a:tc>
                  <a:txBody>
                    <a:bodyPr/>
                    <a:lstStyle/>
                    <a:p>
                      <a:endParaRPr lang="en-US" sz="2000" dirty="0">
                        <a:solidFill>
                          <a:srgbClr val="1F3A4E"/>
                        </a:solidFill>
                      </a:endParaRPr>
                    </a:p>
                  </a:txBody>
                  <a:tcPr>
                    <a:blipFill rotWithShape="1">
                      <a:blip r:embed="rId3"/>
                      <a:stretch>
                        <a:fillRect/>
                      </a:stretch>
                    </a:blipFill>
                  </a:tcPr>
                </a:tc>
                <a:tc>
                  <a:txBody>
                    <a:bodyPr/>
                    <a:lstStyle/>
                    <a:p>
                      <a:pPr algn="l"/>
                      <a:r>
                        <a:rPr lang="en-US" sz="2400" b="1" baseline="0" dirty="0">
                          <a:solidFill>
                            <a:srgbClr val="FFC000"/>
                          </a:solidFill>
                          <a:latin typeface="Arial" panose="020B0604020202020204" pitchFamily="34" charset="0"/>
                          <a:cs typeface="Arial" panose="020B0604020202020204" pitchFamily="34" charset="0"/>
                        </a:rPr>
                        <a:t>How to </a:t>
                      </a:r>
                      <a:r>
                        <a:rPr lang="en-US" sz="4000" b="1" baseline="0" dirty="0">
                          <a:solidFill>
                            <a:srgbClr val="FFC000"/>
                          </a:solidFill>
                          <a:latin typeface="Arial" panose="020B0604020202020204" pitchFamily="34" charset="0"/>
                          <a:cs typeface="Arial" panose="020B0604020202020204" pitchFamily="34" charset="0"/>
                        </a:rPr>
                        <a:t>Zoom in </a:t>
                      </a:r>
                      <a:r>
                        <a:rPr lang="en-US" sz="2400" b="1" baseline="0" dirty="0">
                          <a:solidFill>
                            <a:srgbClr val="FFC000"/>
                          </a:solidFill>
                          <a:latin typeface="Arial" panose="020B0604020202020204" pitchFamily="34" charset="0"/>
                          <a:cs typeface="Arial" panose="020B0604020202020204" pitchFamily="34" charset="0"/>
                        </a:rPr>
                        <a:t>and </a:t>
                      </a:r>
                      <a:r>
                        <a:rPr lang="en-US" sz="1800" b="1" baseline="0" dirty="0">
                          <a:solidFill>
                            <a:srgbClr val="FFC000"/>
                          </a:solidFill>
                          <a:latin typeface="Arial" panose="020B0604020202020204" pitchFamily="34" charset="0"/>
                          <a:cs typeface="Arial" panose="020B0604020202020204" pitchFamily="34" charset="0"/>
                        </a:rPr>
                        <a:t>out</a:t>
                      </a:r>
                      <a:endParaRPr lang="en-US" sz="2400" b="1" baseline="0" dirty="0">
                        <a:solidFill>
                          <a:srgbClr val="FFC000"/>
                        </a:solidFill>
                        <a:latin typeface="Arial" panose="020B0604020202020204" pitchFamily="34" charset="0"/>
                        <a:cs typeface="Arial" panose="020B0604020202020204" pitchFamily="34" charset="0"/>
                      </a:endParaRPr>
                    </a:p>
                    <a:p>
                      <a:pPr algn="l"/>
                      <a:r>
                        <a:rPr lang="en-US" sz="20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1. </a:t>
                      </a:r>
                      <a:r>
                        <a:rPr lang="en-US" sz="20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2. </a:t>
                      </a:r>
                      <a:r>
                        <a:rPr lang="en-US" sz="20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1800526">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Ruler and Guides</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824339">
                <a:tc>
                  <a:txBody>
                    <a:bodyPr/>
                    <a:lstStyle/>
                    <a:p>
                      <a:endParaRPr lang="en-US" sz="2000" dirty="0">
                        <a:solidFill>
                          <a:srgbClr val="1F3A4E"/>
                        </a:solidFill>
                      </a:endParaRPr>
                    </a:p>
                  </a:txBody>
                  <a:tcPr>
                    <a:blipFill rotWithShape="1">
                      <a:blip r:embed="rId4"/>
                      <a:stretch>
                        <a:fillRect/>
                      </a:stretch>
                    </a:blipFill>
                  </a:tcPr>
                </a:tc>
                <a:tc>
                  <a:txBody>
                    <a:bodyPr/>
                    <a:lstStyle/>
                    <a:p>
                      <a:pPr marL="0" lvl="1" indent="0" algn="l" defTabSz="114300"/>
                      <a:r>
                        <a:rPr lang="en-US" sz="2400" b="1" baseline="0" dirty="0">
                          <a:solidFill>
                            <a:srgbClr val="FFC000"/>
                          </a:solidFill>
                          <a:latin typeface="Arial" panose="020B0604020202020204" pitchFamily="34" charset="0"/>
                          <a:cs typeface="Arial" panose="020B0604020202020204" pitchFamily="34" charset="0"/>
                        </a:rPr>
                        <a:t>Headers and text containers</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3519135">
                <a:tc gridSpan="2">
                  <a:txBody>
                    <a:bodyPr/>
                    <a:lstStyle/>
                    <a:p>
                      <a:r>
                        <a:rPr lang="en-US" sz="2400" b="1" dirty="0">
                          <a:solidFill>
                            <a:srgbClr val="FFC000"/>
                          </a:solidFill>
                          <a:latin typeface="Arial" panose="020B0604020202020204" pitchFamily="34" charset="0"/>
                          <a:cs typeface="Arial" panose="020B0604020202020204" pitchFamily="34" charset="0"/>
                        </a:rPr>
                        <a:t>Adding content to the poster</a:t>
                      </a:r>
                    </a:p>
                    <a:p>
                      <a:r>
                        <a:rPr lang="en-US" sz="20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0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0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37765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293170">
                <a:tc gridSpan="2">
                  <a:txBody>
                    <a:bodyPr/>
                    <a:lstStyle/>
                    <a:p>
                      <a:endParaRPr lang="en-US" sz="20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027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0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18727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3" name="Table 12">
            <a:extLst>
              <a:ext uri="{FF2B5EF4-FFF2-40B4-BE49-F238E27FC236}">
                <a16:creationId xmlns:a16="http://schemas.microsoft.com/office/drawing/2014/main" id="{72BD4B14-1893-B4DB-61A1-412ACC2BFADA}"/>
              </a:ext>
            </a:extLst>
          </p:cNvPr>
          <p:cNvGraphicFramePr>
            <a:graphicFrameLocks noGrp="1"/>
          </p:cNvGraphicFramePr>
          <p:nvPr userDrawn="1">
            <p:extLst>
              <p:ext uri="{D42A27DB-BD31-4B8C-83A1-F6EECF244321}">
                <p14:modId xmlns:p14="http://schemas.microsoft.com/office/powerpoint/2010/main" val="1007574606"/>
              </p:ext>
            </p:extLst>
          </p:nvPr>
        </p:nvGraphicFramePr>
        <p:xfrm>
          <a:off x="44695229" y="-84749"/>
          <a:ext cx="9430188" cy="33075070"/>
        </p:xfrm>
        <a:graphic>
          <a:graphicData uri="http://schemas.openxmlformats.org/drawingml/2006/table">
            <a:tbl>
              <a:tblPr firstRow="1" bandRow="1">
                <a:tableStyleId>{5C22544A-7EE6-4342-B048-85BDC9FD1C3A}</a:tableStyleId>
              </a:tblPr>
              <a:tblGrid>
                <a:gridCol w="3343835">
                  <a:extLst>
                    <a:ext uri="{9D8B030D-6E8A-4147-A177-3AD203B41FA5}">
                      <a16:colId xmlns:a16="http://schemas.microsoft.com/office/drawing/2014/main" val="20000"/>
                    </a:ext>
                  </a:extLst>
                </a:gridCol>
                <a:gridCol w="1381559">
                  <a:extLst>
                    <a:ext uri="{9D8B030D-6E8A-4147-A177-3AD203B41FA5}">
                      <a16:colId xmlns:a16="http://schemas.microsoft.com/office/drawing/2014/main" val="997673227"/>
                    </a:ext>
                  </a:extLst>
                </a:gridCol>
                <a:gridCol w="4704794">
                  <a:extLst>
                    <a:ext uri="{9D8B030D-6E8A-4147-A177-3AD203B41FA5}">
                      <a16:colId xmlns:a16="http://schemas.microsoft.com/office/drawing/2014/main" val="4164475170"/>
                    </a:ext>
                  </a:extLst>
                </a:gridCol>
              </a:tblGrid>
              <a:tr h="1756432">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1">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7">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01"/>
                  </a:ext>
                </a:extLst>
              </a:tr>
              <a:tr h="3667719">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u="sng" dirty="0">
                        <a:solidFill>
                          <a:srgbClr val="FFC000"/>
                        </a:solidFill>
                      </a:endParaRP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517707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288832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781426">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printing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hMerge="1">
                  <a:txBody>
                    <a:bodyPr/>
                    <a:lstStyle/>
                    <a:p>
                      <a:endParaRPr lang="en-US"/>
                    </a:p>
                  </a:txBody>
                  <a:tcPr/>
                </a:tc>
                <a:tc>
                  <a:txBody>
                    <a:bodyPr/>
                    <a:lstStyle/>
                    <a:p>
                      <a:pPr algn="ctr"/>
                      <a:r>
                        <a:rPr lang="en-US" sz="115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67400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are ready to have your poster printed go online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and click on the "</a:t>
                      </a:r>
                      <a:r>
                        <a:rPr lang="en-US" sz="2400" noProof="0" dirty="0">
                          <a:solidFill>
                            <a:srgbClr val="FFC000"/>
                          </a:solidFill>
                          <a:latin typeface="Arial"/>
                          <a:cs typeface="Arial"/>
                        </a:rPr>
                        <a:t>Order Your Poster</a:t>
                      </a:r>
                      <a:r>
                        <a:rPr lang="en-US" sz="24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2400" noProof="0" dirty="0">
                          <a:solidFill>
                            <a:srgbClr val="D9D9D9"/>
                          </a:solidFill>
                          <a:latin typeface="Arial"/>
                          <a:cs typeface="Arial"/>
                        </a:rPr>
                      </a:br>
                      <a:r>
                        <a:rPr lang="en-US" sz="2400" noProof="0" dirty="0">
                          <a:solidFill>
                            <a:srgbClr val="D9D9D9"/>
                          </a:solidFill>
                          <a:latin typeface="Arial"/>
                          <a:cs typeface="Arial"/>
                        </a:rPr>
                        <a:t>Go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354778">
                <a:tc gridSpan="3">
                  <a:txBody>
                    <a:bodyPr/>
                    <a:lstStyle/>
                    <a:p>
                      <a:endParaRPr lang="en-US" sz="2400" dirty="0">
                        <a:solidFill>
                          <a:srgbClr val="1F3A4E"/>
                        </a:solidFill>
                      </a:endParaRPr>
                    </a:p>
                  </a:txBody>
                  <a:tcPr marL="182880" marT="137160">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212204">
                <a:tc>
                  <a:txBody>
                    <a:bodyPr/>
                    <a:lstStyle/>
                    <a:p>
                      <a:pPr>
                        <a:lnSpc>
                          <a:spcPts val="2600"/>
                        </a:lnSpc>
                      </a:pPr>
                      <a:r>
                        <a:rPr lang="en-US" sz="2000" dirty="0">
                          <a:solidFill>
                            <a:schemeClr val="bg1">
                              <a:lumMod val="85000"/>
                            </a:schemeClr>
                          </a:solidFill>
                          <a:latin typeface="Arial"/>
                          <a:cs typeface="Arial"/>
                        </a:rPr>
                        <a:t>© 2019</a:t>
                      </a:r>
                      <a:r>
                        <a:rPr lang="en-US" sz="2000" baseline="0" dirty="0">
                          <a:solidFill>
                            <a:schemeClr val="bg1">
                              <a:lumMod val="85000"/>
                            </a:schemeClr>
                          </a:solidFill>
                          <a:latin typeface="Arial"/>
                          <a:cs typeface="Arial"/>
                        </a:rPr>
                        <a:t> </a:t>
                      </a:r>
                      <a:r>
                        <a:rPr lang="en-US" sz="2000" dirty="0" err="1">
                          <a:solidFill>
                            <a:schemeClr val="bg1">
                              <a:lumMod val="85000"/>
                            </a:schemeClr>
                          </a:solidFill>
                          <a:latin typeface="Arial"/>
                          <a:cs typeface="Arial"/>
                        </a:rPr>
                        <a:t>PosterPresentations.com</a:t>
                      </a:r>
                      <a:br>
                        <a:rPr lang="en-US" sz="2000" dirty="0">
                          <a:solidFill>
                            <a:schemeClr val="bg1">
                              <a:lumMod val="85000"/>
                            </a:schemeClr>
                          </a:solidFill>
                          <a:latin typeface="Arial"/>
                          <a:cs typeface="Arial"/>
                        </a:rPr>
                      </a:br>
                      <a:r>
                        <a:rPr lang="en-US" sz="2000" dirty="0">
                          <a:solidFill>
                            <a:schemeClr val="bg1">
                              <a:lumMod val="85000"/>
                            </a:schemeClr>
                          </a:solidFill>
                          <a:latin typeface="Arial"/>
                          <a:cs typeface="Arial"/>
                        </a:rPr>
                        <a:t>2117 Fourth Street ,</a:t>
                      </a:r>
                      <a:r>
                        <a:rPr lang="en-US" sz="2000" baseline="0" dirty="0">
                          <a:solidFill>
                            <a:schemeClr val="bg1">
                              <a:lumMod val="85000"/>
                            </a:schemeClr>
                          </a:solidFill>
                          <a:latin typeface="Arial"/>
                          <a:cs typeface="Arial"/>
                        </a:rPr>
                        <a:t> STE C        </a:t>
                      </a:r>
                    </a:p>
                    <a:p>
                      <a:pPr>
                        <a:lnSpc>
                          <a:spcPts val="2600"/>
                        </a:lnSpc>
                      </a:pPr>
                      <a:r>
                        <a:rPr lang="en-US" sz="2000" baseline="0" dirty="0">
                          <a:solidFill>
                            <a:schemeClr val="bg1">
                              <a:lumMod val="85000"/>
                            </a:schemeClr>
                          </a:solidFill>
                          <a:latin typeface="Arial"/>
                          <a:cs typeface="Arial"/>
                        </a:rPr>
                        <a:t>Berkeley CA 94710 USA</a:t>
                      </a:r>
                      <a:endParaRPr lang="en-US" sz="2000" dirty="0">
                        <a:solidFill>
                          <a:schemeClr val="bg1">
                            <a:lumMod val="85000"/>
                          </a:schemeClr>
                        </a:solidFill>
                        <a:latin typeface="Arial"/>
                        <a:cs typeface="Arial"/>
                      </a:endParaRPr>
                    </a:p>
                  </a:txBody>
                  <a:tcPr marL="182880" marT="1371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complete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FFC000"/>
                          </a:solidFill>
                          <a:latin typeface="Arial"/>
                          <a:cs typeface="Arial"/>
                        </a:rPr>
                        <a:t>https://</a:t>
                      </a:r>
                      <a:r>
                        <a:rPr lang="en-US" sz="1800" b="1" dirty="0" err="1">
                          <a:solidFill>
                            <a:srgbClr val="FFC000"/>
                          </a:solidFill>
                          <a:latin typeface="Arial"/>
                          <a:cs typeface="Arial"/>
                        </a:rPr>
                        <a:t>www.posterpresentations.com</a:t>
                      </a:r>
                      <a:r>
                        <a:rPr lang="en-US" sz="1800" b="1" dirty="0">
                          <a:solidFill>
                            <a:srgbClr val="FFC000"/>
                          </a:solidFill>
                          <a:latin typeface="Arial"/>
                          <a:cs typeface="Arial"/>
                        </a:rPr>
                        <a:t>/</a:t>
                      </a:r>
                      <a:r>
                        <a:rPr lang="en-US" sz="1800" b="1" dirty="0" err="1">
                          <a:solidFill>
                            <a:srgbClr val="FFC000"/>
                          </a:solidFill>
                          <a:latin typeface="Arial"/>
                          <a:cs typeface="Arial"/>
                        </a:rPr>
                        <a:t>helpdesk.html</a:t>
                      </a:r>
                      <a:endParaRPr lang="en-US" sz="1800" dirty="0">
                        <a:solidFill>
                          <a:schemeClr val="bg1">
                            <a:lumMod val="85000"/>
                          </a:schemeClr>
                        </a:solidFill>
                        <a:latin typeface="Arial"/>
                        <a:cs typeface="Arial"/>
                      </a:endParaRPr>
                    </a:p>
                  </a:txBody>
                  <a:tcPr marL="182880" marT="137160">
                    <a:solidFill>
                      <a:srgbClr val="010101"/>
                    </a:solidFill>
                  </a:tcPr>
                </a:tc>
                <a:tc hMerge="1">
                  <a:txBody>
                    <a:bodyPr/>
                    <a:lstStyle/>
                    <a:p>
                      <a:endParaRPr lang="en-US"/>
                    </a:p>
                  </a:txBody>
                  <a:tcPr/>
                </a:tc>
                <a:extLst>
                  <a:ext uri="{0D108BD9-81ED-4DB2-BD59-A6C34878D82A}">
                    <a16:rowId xmlns:a16="http://schemas.microsoft.com/office/drawing/2014/main" val="10009"/>
                  </a:ext>
                </a:extLst>
              </a:tr>
            </a:tbl>
          </a:graphicData>
        </a:graphic>
      </p:graphicFrame>
    </p:spTree>
  </p:cSld>
  <p:clrMap bg1="lt1" tx1="dk1" bg2="lt2" tx2="dk2" accent1="accent1" accent2="accent2" accent3="accent3" accent4="accent4" accent5="accent5" accent6="accent6" hlink="hlink" folHlink="folHlink"/>
  <p:sldLayoutIdLst>
    <p:sldLayoutId id="2147483652"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567305" y="32390910"/>
            <a:ext cx="2514600" cy="341436"/>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2022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Tree>
    <p:extLst>
      <p:ext uri="{BB962C8B-B14F-4D97-AF65-F5344CB8AC3E}">
        <p14:creationId xmlns:p14="http://schemas.microsoft.com/office/powerpoint/2010/main" val="717728416"/>
      </p:ext>
    </p:extLst>
  </p:cSld>
  <p:clrMap bg1="lt1" tx1="dk1" bg2="lt2" tx2="dk2" accent1="accent1" accent2="accent2" accent3="accent3" accent4="accent4" accent5="accent5" accent6="accent6" hlink="hlink" folHlink="folHlink"/>
  <p:sldLayoutIdLst>
    <p:sldLayoutId id="2147483654"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039B15A-A5D0-CCF3-5253-13C72B1D5BE0}"/>
              </a:ext>
            </a:extLst>
          </p:cNvPr>
          <p:cNvSpPr>
            <a:spLocks noGrp="1"/>
          </p:cNvSpPr>
          <p:nvPr>
            <p:ph type="body" sz="quarter" idx="10"/>
          </p:nvPr>
        </p:nvSpPr>
        <p:spPr>
          <a:xfrm>
            <a:off x="459674" y="5945788"/>
            <a:ext cx="10056813" cy="10926046"/>
          </a:xfrm>
        </p:spPr>
        <p:txBody>
          <a:bodyPr/>
          <a:lstStyle/>
          <a:p>
            <a:r>
              <a:rPr lang="en-US" sz="4000" dirty="0">
                <a:effectLst/>
                <a:latin typeface="Times New Roman" panose="02020603050405020304" pitchFamily="18" charset="0"/>
                <a:ea typeface="Calibri" panose="020F0502020204030204" pitchFamily="34" charset="0"/>
              </a:rPr>
              <a:t>Children are developing food allergies that persist into their adult lives (</a:t>
            </a:r>
            <a:r>
              <a:rPr lang="en-US" sz="4000" dirty="0" err="1">
                <a:effectLst/>
                <a:latin typeface="Times New Roman" panose="02020603050405020304" pitchFamily="18" charset="0"/>
                <a:ea typeface="Calibri" panose="020F0502020204030204" pitchFamily="34" charset="0"/>
              </a:rPr>
              <a:t>Yakaboski</a:t>
            </a:r>
            <a:r>
              <a:rPr lang="en-US" sz="4000" dirty="0">
                <a:effectLst/>
                <a:latin typeface="Times New Roman" panose="02020603050405020304" pitchFamily="18" charset="0"/>
                <a:ea typeface="Calibri" panose="020F0502020204030204" pitchFamily="34" charset="0"/>
              </a:rPr>
              <a:t> et al., 2021). Literature hypothesizes introducing allergy foods late in infancy increases the risk of developing food allergies. Current guidelines are to exclusively breastfeed for the first six months and then introduce common allergy foods in the infant’s diet after six months (Barrera et al., 2018). The purpose of this quantitative study was to explore the relationship of introducing common allergy foods such as cow and soymilk, eggs, peanuts, and gluten to infants to determine if there is a correlation between introducing a food allergen within the first nine months and whether the child displays allergen symptoms by the age of two.</a:t>
            </a:r>
            <a:endParaRPr lang="en-US" sz="4000" dirty="0"/>
          </a:p>
        </p:txBody>
      </p:sp>
      <p:sp>
        <p:nvSpPr>
          <p:cNvPr id="3" name="Text Placeholder 2">
            <a:extLst>
              <a:ext uri="{FF2B5EF4-FFF2-40B4-BE49-F238E27FC236}">
                <a16:creationId xmlns:a16="http://schemas.microsoft.com/office/drawing/2014/main" id="{ABF601BF-2A5B-5C56-BF98-D57CC5FA7615}"/>
              </a:ext>
            </a:extLst>
          </p:cNvPr>
          <p:cNvSpPr>
            <a:spLocks noGrp="1"/>
          </p:cNvSpPr>
          <p:nvPr>
            <p:ph type="body" sz="quarter" idx="11"/>
          </p:nvPr>
        </p:nvSpPr>
        <p:spPr/>
        <p:txBody>
          <a:bodyPr/>
          <a:lstStyle/>
          <a:p>
            <a:r>
              <a:rPr lang="en-US" dirty="0"/>
              <a:t>INTRODUCTION</a:t>
            </a:r>
          </a:p>
        </p:txBody>
      </p:sp>
      <p:sp>
        <p:nvSpPr>
          <p:cNvPr id="4" name="Text Placeholder 3">
            <a:extLst>
              <a:ext uri="{FF2B5EF4-FFF2-40B4-BE49-F238E27FC236}">
                <a16:creationId xmlns:a16="http://schemas.microsoft.com/office/drawing/2014/main" id="{2FA128F3-6A57-DD54-BC55-ABC7987AB417}"/>
              </a:ext>
            </a:extLst>
          </p:cNvPr>
          <p:cNvSpPr>
            <a:spLocks noGrp="1"/>
          </p:cNvSpPr>
          <p:nvPr>
            <p:ph type="body" sz="quarter" idx="20"/>
          </p:nvPr>
        </p:nvSpPr>
        <p:spPr>
          <a:xfrm>
            <a:off x="440837" y="24587434"/>
            <a:ext cx="10050462" cy="615545"/>
          </a:xfrm>
        </p:spPr>
        <p:txBody>
          <a:bodyPr/>
          <a:lstStyle/>
          <a:p>
            <a:r>
              <a:rPr lang="en-US" dirty="0"/>
              <a:t>OBJECTIVE</a:t>
            </a:r>
          </a:p>
        </p:txBody>
      </p:sp>
      <p:sp>
        <p:nvSpPr>
          <p:cNvPr id="5" name="Text Placeholder 4">
            <a:extLst>
              <a:ext uri="{FF2B5EF4-FFF2-40B4-BE49-F238E27FC236}">
                <a16:creationId xmlns:a16="http://schemas.microsoft.com/office/drawing/2014/main" id="{7E17A497-46C1-B833-4D36-ADCA71D86349}"/>
              </a:ext>
            </a:extLst>
          </p:cNvPr>
          <p:cNvSpPr>
            <a:spLocks noGrp="1"/>
          </p:cNvSpPr>
          <p:nvPr>
            <p:ph type="body" sz="quarter" idx="21"/>
          </p:nvPr>
        </p:nvSpPr>
        <p:spPr>
          <a:xfrm>
            <a:off x="11267718" y="16210255"/>
            <a:ext cx="10048874" cy="4770515"/>
          </a:xfrm>
        </p:spPr>
        <p:txBody>
          <a:bodyPr/>
          <a:lstStyle/>
          <a:p>
            <a:r>
              <a:rPr lang="en-US" sz="4000" dirty="0">
                <a:latin typeface="Times New Roman" panose="02020603050405020304" pitchFamily="18" charset="0"/>
                <a:ea typeface="Calibri" panose="020F0502020204030204" pitchFamily="34" charset="0"/>
              </a:rPr>
              <a:t>Parents were recruited by MOPS (Mothers of Preschoolers) coordinators. The </a:t>
            </a:r>
            <a:r>
              <a:rPr lang="en-US" sz="4000" dirty="0">
                <a:effectLst/>
                <a:latin typeface="Times New Roman" panose="02020603050405020304" pitchFamily="18" charset="0"/>
                <a:ea typeface="Calibri" panose="020F0502020204030204" pitchFamily="34" charset="0"/>
              </a:rPr>
              <a:t>FDA/CDC Global Opinion Panel Section C of the Infant Feeding Practices Survey was administered to 60 parents of children aged 2-5. Twenty-two responses were returned and analyzed using a Chi-Squared Test of Independence.</a:t>
            </a:r>
            <a:r>
              <a:rPr lang="en-US" sz="4000" b="1" dirty="0">
                <a:effectLst/>
                <a:latin typeface="Times New Roman" panose="02020603050405020304" pitchFamily="18" charset="0"/>
                <a:ea typeface="Calibri" panose="020F0502020204030204" pitchFamily="34" charset="0"/>
              </a:rPr>
              <a:t> </a:t>
            </a:r>
            <a:endParaRPr lang="en-US" sz="4000" dirty="0"/>
          </a:p>
        </p:txBody>
      </p:sp>
      <p:sp>
        <p:nvSpPr>
          <p:cNvPr id="6" name="Text Placeholder 5">
            <a:extLst>
              <a:ext uri="{FF2B5EF4-FFF2-40B4-BE49-F238E27FC236}">
                <a16:creationId xmlns:a16="http://schemas.microsoft.com/office/drawing/2014/main" id="{6585B3EA-B18E-7FC2-B2CD-2D7E02CF97EB}"/>
              </a:ext>
            </a:extLst>
          </p:cNvPr>
          <p:cNvSpPr>
            <a:spLocks noGrp="1"/>
          </p:cNvSpPr>
          <p:nvPr>
            <p:ph type="body" sz="quarter" idx="22"/>
          </p:nvPr>
        </p:nvSpPr>
        <p:spPr>
          <a:xfrm>
            <a:off x="11333285" y="15534660"/>
            <a:ext cx="10048875" cy="615545"/>
          </a:xfrm>
        </p:spPr>
        <p:txBody>
          <a:bodyPr/>
          <a:lstStyle/>
          <a:p>
            <a:r>
              <a:rPr lang="en-US" dirty="0"/>
              <a:t>METHODS</a:t>
            </a:r>
          </a:p>
        </p:txBody>
      </p:sp>
      <p:sp>
        <p:nvSpPr>
          <p:cNvPr id="7" name="Text Placeholder 6">
            <a:extLst>
              <a:ext uri="{FF2B5EF4-FFF2-40B4-BE49-F238E27FC236}">
                <a16:creationId xmlns:a16="http://schemas.microsoft.com/office/drawing/2014/main" id="{4F5BE437-9F0D-82A7-FBFB-D2DBD5108729}"/>
              </a:ext>
            </a:extLst>
          </p:cNvPr>
          <p:cNvSpPr>
            <a:spLocks noGrp="1"/>
          </p:cNvSpPr>
          <p:nvPr>
            <p:ph type="body" sz="quarter" idx="23"/>
          </p:nvPr>
        </p:nvSpPr>
        <p:spPr>
          <a:xfrm>
            <a:off x="11178507" y="21894149"/>
            <a:ext cx="10048874" cy="9079386"/>
          </a:xfrm>
        </p:spPr>
        <p:txBody>
          <a:bodyPr/>
          <a:lstStyle/>
          <a:p>
            <a:r>
              <a:rPr lang="en-US" sz="4000" dirty="0">
                <a:effectLst/>
                <a:latin typeface="Times New Roman" panose="02020603050405020304" pitchFamily="18" charset="0"/>
                <a:ea typeface="Calibri" panose="020F0502020204030204" pitchFamily="34" charset="0"/>
                <a:cs typeface="Times New Roman" panose="02020603050405020304" pitchFamily="18" charset="0"/>
              </a:rPr>
              <a:t>A statistically significant relationship was found between introducing food early (&lt;9 months) and allergy development in 2 of the 12 allergen foods. Cow’s milk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X²</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n</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18) = 5.73,</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 p</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=0.017, Cramer’s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V</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0.564 and soymilk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X²</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(2,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n</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13) = 7.88,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p</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=0.019, Cramer’s </a:t>
            </a:r>
            <a:r>
              <a:rPr lang="en-US" sz="4000" i="1" dirty="0">
                <a:effectLst/>
                <a:latin typeface="Times New Roman" panose="02020603050405020304" pitchFamily="18" charset="0"/>
                <a:ea typeface="Calibri" panose="020F0502020204030204" pitchFamily="34" charset="0"/>
                <a:cs typeface="Times New Roman" panose="02020603050405020304" pitchFamily="18" charset="0"/>
              </a:rPr>
              <a:t>V</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0.778. </a:t>
            </a:r>
            <a:r>
              <a:rPr lang="en-US" sz="4000" dirty="0">
                <a:effectLst/>
                <a:latin typeface="Times New Roman" panose="02020603050405020304" pitchFamily="18" charset="0"/>
                <a:ea typeface="Calibri" panose="020F0502020204030204" pitchFamily="34" charset="0"/>
              </a:rPr>
              <a:t>Results indicated introducing cow and soymilk earlier than 9 months led to more cases of allergies to these foods than those introduced after 9 months. Additional data collected on the other 10 food groups: gluten, eggs, peanuts, other nuts, sesame seed, fish, beef, grains besides wheat, fruit, and vegetables were not statistically significant. </a:t>
            </a:r>
            <a:endParaRPr lang="en-US" sz="4000" dirty="0"/>
          </a:p>
        </p:txBody>
      </p:sp>
      <p:sp>
        <p:nvSpPr>
          <p:cNvPr id="8" name="Text Placeholder 7">
            <a:extLst>
              <a:ext uri="{FF2B5EF4-FFF2-40B4-BE49-F238E27FC236}">
                <a16:creationId xmlns:a16="http://schemas.microsoft.com/office/drawing/2014/main" id="{194151B7-6ED8-F2C6-FE53-92BB5AE7F145}"/>
              </a:ext>
            </a:extLst>
          </p:cNvPr>
          <p:cNvSpPr>
            <a:spLocks noGrp="1"/>
          </p:cNvSpPr>
          <p:nvPr>
            <p:ph type="body" sz="quarter" idx="24"/>
          </p:nvPr>
        </p:nvSpPr>
        <p:spPr>
          <a:xfrm>
            <a:off x="11333285" y="21278604"/>
            <a:ext cx="10058400" cy="615545"/>
          </a:xfrm>
        </p:spPr>
        <p:txBody>
          <a:bodyPr/>
          <a:lstStyle/>
          <a:p>
            <a:r>
              <a:rPr lang="en-US" dirty="0"/>
              <a:t>RESULTS</a:t>
            </a:r>
          </a:p>
        </p:txBody>
      </p:sp>
      <p:sp>
        <p:nvSpPr>
          <p:cNvPr id="9" name="Text Placeholder 8">
            <a:extLst>
              <a:ext uri="{FF2B5EF4-FFF2-40B4-BE49-F238E27FC236}">
                <a16:creationId xmlns:a16="http://schemas.microsoft.com/office/drawing/2014/main" id="{109607D9-8986-46BB-4981-8DFFD1929625}"/>
              </a:ext>
            </a:extLst>
          </p:cNvPr>
          <p:cNvSpPr>
            <a:spLocks noGrp="1"/>
          </p:cNvSpPr>
          <p:nvPr>
            <p:ph type="body" sz="quarter" idx="25"/>
          </p:nvPr>
        </p:nvSpPr>
        <p:spPr>
          <a:xfrm>
            <a:off x="33395324" y="9063612"/>
            <a:ext cx="10047018" cy="615545"/>
          </a:xfrm>
        </p:spPr>
        <p:txBody>
          <a:bodyPr/>
          <a:lstStyle/>
          <a:p>
            <a:r>
              <a:rPr lang="en-US" dirty="0"/>
              <a:t>CONCLUSION</a:t>
            </a:r>
          </a:p>
        </p:txBody>
      </p:sp>
      <p:sp>
        <p:nvSpPr>
          <p:cNvPr id="10" name="Text Placeholder 9">
            <a:extLst>
              <a:ext uri="{FF2B5EF4-FFF2-40B4-BE49-F238E27FC236}">
                <a16:creationId xmlns:a16="http://schemas.microsoft.com/office/drawing/2014/main" id="{BD8D252B-839A-3EC0-1EEA-A62A153F85EC}"/>
              </a:ext>
            </a:extLst>
          </p:cNvPr>
          <p:cNvSpPr>
            <a:spLocks noGrp="1"/>
          </p:cNvSpPr>
          <p:nvPr>
            <p:ph type="body" sz="quarter" idx="26"/>
          </p:nvPr>
        </p:nvSpPr>
        <p:spPr>
          <a:xfrm>
            <a:off x="33467171" y="9629155"/>
            <a:ext cx="10047018" cy="7848280"/>
          </a:xfrm>
        </p:spPr>
        <p:txBody>
          <a:bodyPr/>
          <a:lstStyle/>
          <a:p>
            <a:r>
              <a:rPr lang="en-US" sz="4000" dirty="0">
                <a:effectLst/>
                <a:latin typeface="Times New Roman" panose="02020603050405020304" pitchFamily="18" charset="0"/>
                <a:ea typeface="Calibri" panose="020F0502020204030204" pitchFamily="34" charset="0"/>
              </a:rPr>
              <a:t>Introducing cow and soymilk before 9 months correlated with a greater chance of developing an allergy to those foods in children older than 2 years. A limitation of this study is the small sample size of 22 responses and reliance on the parent’s recall. These results cannot be generalized. Further research on this topic must be conducted with larger participant groups. From a health perspective, results emphasize the need and responsibility of parents to educate themselves on when to introduce allergen foods to their children.</a:t>
            </a:r>
            <a:endParaRPr lang="en-US" sz="4000" dirty="0"/>
          </a:p>
        </p:txBody>
      </p:sp>
      <p:sp>
        <p:nvSpPr>
          <p:cNvPr id="11" name="Text Placeholder 10">
            <a:extLst>
              <a:ext uri="{FF2B5EF4-FFF2-40B4-BE49-F238E27FC236}">
                <a16:creationId xmlns:a16="http://schemas.microsoft.com/office/drawing/2014/main" id="{13725BF2-9AE2-7633-0FAE-711AAE057EFC}"/>
              </a:ext>
            </a:extLst>
          </p:cNvPr>
          <p:cNvSpPr>
            <a:spLocks noGrp="1"/>
          </p:cNvSpPr>
          <p:nvPr>
            <p:ph type="body" sz="quarter" idx="27"/>
          </p:nvPr>
        </p:nvSpPr>
        <p:spPr>
          <a:xfrm>
            <a:off x="33504268" y="18082392"/>
            <a:ext cx="10047018" cy="615545"/>
          </a:xfrm>
        </p:spPr>
        <p:txBody>
          <a:bodyPr/>
          <a:lstStyle/>
          <a:p>
            <a:r>
              <a:rPr lang="en-US" dirty="0"/>
              <a:t>REFERENCES</a:t>
            </a:r>
          </a:p>
        </p:txBody>
      </p:sp>
      <p:sp>
        <p:nvSpPr>
          <p:cNvPr id="12" name="Text Placeholder 11">
            <a:extLst>
              <a:ext uri="{FF2B5EF4-FFF2-40B4-BE49-F238E27FC236}">
                <a16:creationId xmlns:a16="http://schemas.microsoft.com/office/drawing/2014/main" id="{14C41E60-197E-8E8D-43FF-35936D78FF38}"/>
              </a:ext>
            </a:extLst>
          </p:cNvPr>
          <p:cNvSpPr>
            <a:spLocks noGrp="1"/>
          </p:cNvSpPr>
          <p:nvPr>
            <p:ph type="body" sz="quarter" idx="28"/>
          </p:nvPr>
        </p:nvSpPr>
        <p:spPr>
          <a:xfrm>
            <a:off x="33467171" y="18733369"/>
            <a:ext cx="10052050" cy="9171719"/>
          </a:xfrm>
        </p:spPr>
        <p:txBody>
          <a:bodyPr/>
          <a:lstStyle/>
          <a:p>
            <a:pPr marL="0" marR="0">
              <a:lnSpc>
                <a:spcPct val="200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Barrera, C. M.,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Hamner</a:t>
            </a:r>
            <a:r>
              <a:rPr lang="en-US" dirty="0">
                <a:effectLst/>
                <a:latin typeface="Times New Roman" panose="02020603050405020304" pitchFamily="18" charset="0"/>
                <a:ea typeface="Calibri" panose="020F0502020204030204" pitchFamily="34" charset="0"/>
                <a:cs typeface="Times New Roman" panose="02020603050405020304" pitchFamily="18" charset="0"/>
              </a:rPr>
              <a:t>, H. C., Perrine, C. G., &amp; Scanlon, K. S. (2018). Timing of introduction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200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of complementary foods to US infants, National Health and Nutrition Examination Survey 2009-2014. </a:t>
            </a:r>
            <a:r>
              <a:rPr lang="en-US" i="1" dirty="0">
                <a:effectLst/>
                <a:latin typeface="Times New Roman" panose="02020603050405020304" pitchFamily="18" charset="0"/>
                <a:ea typeface="Calibri" panose="020F0502020204030204" pitchFamily="34" charset="0"/>
                <a:cs typeface="Times New Roman" panose="02020603050405020304" pitchFamily="18" charset="0"/>
              </a:rPr>
              <a:t>Journal of the Academy of Nutrition and Dietetics</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i="1" dirty="0">
                <a:effectLst/>
                <a:latin typeface="Times New Roman" panose="02020603050405020304" pitchFamily="18" charset="0"/>
                <a:ea typeface="Calibri" panose="020F0502020204030204" pitchFamily="34" charset="0"/>
                <a:cs typeface="Times New Roman" panose="02020603050405020304" pitchFamily="18" charset="0"/>
              </a:rPr>
              <a:t>118</a:t>
            </a:r>
            <a:r>
              <a:rPr lang="en-US" dirty="0">
                <a:effectLst/>
                <a:latin typeface="Times New Roman" panose="02020603050405020304" pitchFamily="18" charset="0"/>
                <a:ea typeface="Calibri" panose="020F0502020204030204" pitchFamily="34" charset="0"/>
                <a:cs typeface="Times New Roman" panose="02020603050405020304" pitchFamily="18" charset="0"/>
              </a:rPr>
              <a:t>(3), 464-470. https://doi.org/10.1016/j.jand.2017.10.020</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Tran, M. M., Lefebvre, D. L., Dai, D., Dharma, C., Subbarao, P., Lou, W., Azad, M. B., Becker ,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200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A. B.,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Mandhane</a:t>
            </a:r>
            <a:r>
              <a:rPr lang="en-US" dirty="0">
                <a:effectLst/>
                <a:latin typeface="Times New Roman" panose="02020603050405020304" pitchFamily="18" charset="0"/>
                <a:ea typeface="Calibri" panose="020F0502020204030204" pitchFamily="34" charset="0"/>
                <a:cs typeface="Times New Roman" panose="02020603050405020304" pitchFamily="18" charset="0"/>
              </a:rPr>
              <a:t>, P. J., Turvey, S. E., Sears, M. R., Anand, S.,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Befus</a:t>
            </a:r>
            <a:r>
              <a:rPr lang="en-US" dirty="0">
                <a:effectLst/>
                <a:latin typeface="Times New Roman" panose="02020603050405020304" pitchFamily="18" charset="0"/>
                <a:ea typeface="Calibri" panose="020F0502020204030204" pitchFamily="34" charset="0"/>
                <a:cs typeface="Times New Roman" panose="02020603050405020304" pitchFamily="18" charset="0"/>
              </a:rPr>
              <a:t>, A.,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Brauer</a:t>
            </a:r>
            <a:r>
              <a:rPr lang="en-US" dirty="0">
                <a:effectLst/>
                <a:latin typeface="Times New Roman" panose="02020603050405020304" pitchFamily="18" charset="0"/>
                <a:ea typeface="Calibri" panose="020F0502020204030204" pitchFamily="34" charset="0"/>
                <a:cs typeface="Times New Roman" panose="02020603050405020304" pitchFamily="18" charset="0"/>
              </a:rPr>
              <a:t>, M., Brook, J., Chen, E., Cyr, M., Daley, D., Dell, S., &amp;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Denburg</a:t>
            </a:r>
            <a:r>
              <a:rPr lang="en-US" dirty="0">
                <a:effectLst/>
                <a:latin typeface="Times New Roman" panose="02020603050405020304" pitchFamily="18" charset="0"/>
                <a:ea typeface="Calibri" panose="020F0502020204030204" pitchFamily="34" charset="0"/>
                <a:cs typeface="Times New Roman" panose="02020603050405020304" pitchFamily="18" charset="0"/>
              </a:rPr>
              <a:t>, J. (2017). Timing of food introduction and development of food sensitization in a prospective birth cohort. </a:t>
            </a:r>
            <a:r>
              <a:rPr lang="en-US" i="1" dirty="0">
                <a:effectLst/>
                <a:latin typeface="Times New Roman" panose="02020603050405020304" pitchFamily="18" charset="0"/>
                <a:ea typeface="Calibri" panose="020F0502020204030204" pitchFamily="34" charset="0"/>
                <a:cs typeface="Times New Roman" panose="02020603050405020304" pitchFamily="18" charset="0"/>
              </a:rPr>
              <a:t>Pediatric Allergy &amp; Immunology</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i="1" dirty="0">
                <a:effectLst/>
                <a:latin typeface="Times New Roman" panose="02020603050405020304" pitchFamily="18" charset="0"/>
                <a:ea typeface="Calibri" panose="020F0502020204030204" pitchFamily="34" charset="0"/>
                <a:cs typeface="Times New Roman" panose="02020603050405020304" pitchFamily="18" charset="0"/>
              </a:rPr>
              <a:t>28</a:t>
            </a:r>
            <a:r>
              <a:rPr lang="en-US" dirty="0">
                <a:effectLst/>
                <a:latin typeface="Times New Roman" panose="02020603050405020304" pitchFamily="18" charset="0"/>
                <a:ea typeface="Calibri" panose="020F0502020204030204" pitchFamily="34" charset="0"/>
                <a:cs typeface="Times New Roman" panose="02020603050405020304" pitchFamily="18" charset="0"/>
              </a:rPr>
              <a:t>(5), 471-477. https://doi.org/10.1111/pai.12739</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1000"/>
              </a:spcAft>
            </a:pPr>
            <a:r>
              <a:rPr lang="en-US" dirty="0" err="1">
                <a:effectLst/>
                <a:latin typeface="Times New Roman" panose="02020603050405020304" pitchFamily="18" charset="0"/>
                <a:ea typeface="Calibri" panose="020F0502020204030204" pitchFamily="34" charset="0"/>
                <a:cs typeface="Times New Roman" panose="02020603050405020304" pitchFamily="18" charset="0"/>
              </a:rPr>
              <a:t>Yakaboski</a:t>
            </a:r>
            <a:r>
              <a:rPr lang="en-US" dirty="0">
                <a:effectLst/>
                <a:latin typeface="Times New Roman" panose="02020603050405020304" pitchFamily="18" charset="0"/>
                <a:ea typeface="Calibri" panose="020F0502020204030204" pitchFamily="34" charset="0"/>
                <a:cs typeface="Times New Roman" panose="02020603050405020304" pitchFamily="18" charset="0"/>
              </a:rPr>
              <a:t>, E., Robinson, L. B., Arroyo, A.,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Espinola</a:t>
            </a:r>
            <a:r>
              <a:rPr lang="en-US" dirty="0">
                <a:effectLst/>
                <a:latin typeface="Times New Roman" panose="02020603050405020304" pitchFamily="18" charset="0"/>
                <a:ea typeface="Calibri" panose="020F0502020204030204" pitchFamily="34" charset="0"/>
                <a:cs typeface="Times New Roman" panose="02020603050405020304" pitchFamily="18" charset="0"/>
              </a:rPr>
              <a:t>, J. A., Geller, R. J., Sullivan, A. F.,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200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Rudders, S. A., &amp; Camargo, C. A. (2021, July 5). Early introduction of food allergens and risk of developing food allergy</a:t>
            </a:r>
            <a:r>
              <a:rPr lang="en-US" i="1" dirty="0">
                <a:effectLst/>
                <a:latin typeface="Times New Roman" panose="02020603050405020304" pitchFamily="18" charset="0"/>
                <a:ea typeface="Calibri" panose="020F0502020204030204" pitchFamily="34" charset="0"/>
                <a:cs typeface="Times New Roman" panose="02020603050405020304" pitchFamily="18" charset="0"/>
              </a:rPr>
              <a:t>. Nutrients, 13</a:t>
            </a:r>
            <a:r>
              <a:rPr lang="en-US" dirty="0">
                <a:effectLst/>
                <a:latin typeface="Times New Roman" panose="02020603050405020304" pitchFamily="18" charset="0"/>
                <a:ea typeface="Calibri" panose="020F0502020204030204" pitchFamily="34" charset="0"/>
                <a:cs typeface="Times New Roman" panose="02020603050405020304" pitchFamily="18" charset="0"/>
              </a:rPr>
              <a:t>(7), 2318-2329. https://www.mdpi.com/2072-6643/13/7/2318/htm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4000" dirty="0"/>
          </a:p>
        </p:txBody>
      </p:sp>
      <p:sp>
        <p:nvSpPr>
          <p:cNvPr id="13" name="Text Placeholder 12">
            <a:extLst>
              <a:ext uri="{FF2B5EF4-FFF2-40B4-BE49-F238E27FC236}">
                <a16:creationId xmlns:a16="http://schemas.microsoft.com/office/drawing/2014/main" id="{0F6D87B7-C12A-12F9-A946-B5E4656EE02D}"/>
              </a:ext>
            </a:extLst>
          </p:cNvPr>
          <p:cNvSpPr>
            <a:spLocks noGrp="1"/>
          </p:cNvSpPr>
          <p:nvPr>
            <p:ph type="body" sz="quarter" idx="29"/>
          </p:nvPr>
        </p:nvSpPr>
        <p:spPr>
          <a:xfrm>
            <a:off x="33390292" y="27606746"/>
            <a:ext cx="10047018" cy="615545"/>
          </a:xfrm>
        </p:spPr>
        <p:txBody>
          <a:bodyPr/>
          <a:lstStyle/>
          <a:p>
            <a:r>
              <a:rPr lang="en-US" dirty="0"/>
              <a:t>ACKNOWLEDGEMENTS</a:t>
            </a:r>
          </a:p>
        </p:txBody>
      </p:sp>
      <p:sp>
        <p:nvSpPr>
          <p:cNvPr id="14" name="Text Placeholder 13">
            <a:extLst>
              <a:ext uri="{FF2B5EF4-FFF2-40B4-BE49-F238E27FC236}">
                <a16:creationId xmlns:a16="http://schemas.microsoft.com/office/drawing/2014/main" id="{09D2277D-0005-E662-D92E-2AF719434B25}"/>
              </a:ext>
            </a:extLst>
          </p:cNvPr>
          <p:cNvSpPr>
            <a:spLocks noGrp="1"/>
          </p:cNvSpPr>
          <p:nvPr>
            <p:ph type="body" sz="quarter" idx="30"/>
          </p:nvPr>
        </p:nvSpPr>
        <p:spPr>
          <a:xfrm>
            <a:off x="33390292" y="28319846"/>
            <a:ext cx="10052050" cy="2751500"/>
          </a:xfrm>
        </p:spPr>
        <p:txBody>
          <a:bodyPr/>
          <a:lstStyle/>
          <a:p>
            <a:r>
              <a:rPr lang="en-US" sz="2400" dirty="0"/>
              <a:t>I would like to recognize Dr. </a:t>
            </a:r>
            <a:r>
              <a:rPr lang="en-US" sz="2400" dirty="0" err="1"/>
              <a:t>Anstrom</a:t>
            </a:r>
            <a:r>
              <a:rPr lang="en-US" sz="2400" dirty="0"/>
              <a:t> for her support and direction throughout this research study. Additionally, I would like to acknowledge Dr. Viet for his guidance on the statistical and data analysis. Lastly, I want to thank the community of Olivet and Bourbonnais for participating in this research.</a:t>
            </a:r>
          </a:p>
          <a:p>
            <a:r>
              <a:rPr lang="en-US" sz="2400" dirty="0"/>
              <a:t>Contact author: sara.digrazia@yahoo.com</a:t>
            </a:r>
          </a:p>
        </p:txBody>
      </p:sp>
      <p:sp>
        <p:nvSpPr>
          <p:cNvPr id="15" name="Text Placeholder 14">
            <a:extLst>
              <a:ext uri="{FF2B5EF4-FFF2-40B4-BE49-F238E27FC236}">
                <a16:creationId xmlns:a16="http://schemas.microsoft.com/office/drawing/2014/main" id="{AD1D784A-4141-28D6-4A5F-930A6B66176C}"/>
              </a:ext>
            </a:extLst>
          </p:cNvPr>
          <p:cNvSpPr>
            <a:spLocks noGrp="1"/>
          </p:cNvSpPr>
          <p:nvPr>
            <p:ph type="body" sz="quarter" idx="96"/>
          </p:nvPr>
        </p:nvSpPr>
        <p:spPr>
          <a:xfrm>
            <a:off x="437662" y="25298436"/>
            <a:ext cx="10056813" cy="2923855"/>
          </a:xfrm>
        </p:spPr>
        <p:txBody>
          <a:bodyPr/>
          <a:lstStyle/>
          <a:p>
            <a:r>
              <a:rPr lang="en-US" sz="4000" dirty="0">
                <a:effectLst/>
                <a:latin typeface="Times New Roman" panose="02020603050405020304" pitchFamily="18" charset="0"/>
                <a:ea typeface="Calibri" panose="020F0502020204030204" pitchFamily="34" charset="0"/>
              </a:rPr>
              <a:t>To describe the consequences of introducing common allergy foods to infants early in life and developing allergies in toddlers/preschool age children.</a:t>
            </a:r>
            <a:endParaRPr lang="en-US" sz="4000" dirty="0"/>
          </a:p>
        </p:txBody>
      </p:sp>
      <p:sp>
        <p:nvSpPr>
          <p:cNvPr id="16" name="Text Placeholder 15">
            <a:extLst>
              <a:ext uri="{FF2B5EF4-FFF2-40B4-BE49-F238E27FC236}">
                <a16:creationId xmlns:a16="http://schemas.microsoft.com/office/drawing/2014/main" id="{0AD2DAE7-5392-D4F6-09BD-CBD3734582B2}"/>
              </a:ext>
            </a:extLst>
          </p:cNvPr>
          <p:cNvSpPr>
            <a:spLocks noGrp="1"/>
          </p:cNvSpPr>
          <p:nvPr>
            <p:ph type="body" sz="quarter" idx="150"/>
          </p:nvPr>
        </p:nvSpPr>
        <p:spPr>
          <a:xfrm>
            <a:off x="5932593" y="2497620"/>
            <a:ext cx="31998968" cy="1045184"/>
          </a:xfrm>
        </p:spPr>
        <p:txBody>
          <a:bodyPr/>
          <a:lstStyle/>
          <a:p>
            <a:r>
              <a:rPr lang="en-US" sz="4800" dirty="0"/>
              <a:t>Olivet Nazarene University</a:t>
            </a:r>
          </a:p>
        </p:txBody>
      </p:sp>
      <p:sp>
        <p:nvSpPr>
          <p:cNvPr id="17" name="Text Placeholder 16">
            <a:extLst>
              <a:ext uri="{FF2B5EF4-FFF2-40B4-BE49-F238E27FC236}">
                <a16:creationId xmlns:a16="http://schemas.microsoft.com/office/drawing/2014/main" id="{AAE1D3A5-28F2-B404-D4C7-47EB988D933E}"/>
              </a:ext>
            </a:extLst>
          </p:cNvPr>
          <p:cNvSpPr>
            <a:spLocks noGrp="1"/>
          </p:cNvSpPr>
          <p:nvPr>
            <p:ph type="body" sz="quarter" idx="151"/>
          </p:nvPr>
        </p:nvSpPr>
        <p:spPr>
          <a:xfrm>
            <a:off x="5932593" y="1755118"/>
            <a:ext cx="31998968" cy="769441"/>
          </a:xfrm>
        </p:spPr>
        <p:txBody>
          <a:bodyPr/>
          <a:lstStyle/>
          <a:p>
            <a:r>
              <a:rPr lang="en-US" dirty="0"/>
              <a:t>DiGrazia, S. and </a:t>
            </a:r>
            <a:r>
              <a:rPr lang="en-US" dirty="0" err="1"/>
              <a:t>Anstrom</a:t>
            </a:r>
            <a:r>
              <a:rPr lang="en-US" dirty="0"/>
              <a:t>, C. Ph.D., RD, LD, FAND</a:t>
            </a:r>
          </a:p>
        </p:txBody>
      </p:sp>
      <p:sp>
        <p:nvSpPr>
          <p:cNvPr id="18" name="Text Placeholder 17">
            <a:extLst>
              <a:ext uri="{FF2B5EF4-FFF2-40B4-BE49-F238E27FC236}">
                <a16:creationId xmlns:a16="http://schemas.microsoft.com/office/drawing/2014/main" id="{12CD0C50-C7FD-6047-8A81-F714D190A0F7}"/>
              </a:ext>
            </a:extLst>
          </p:cNvPr>
          <p:cNvSpPr>
            <a:spLocks noGrp="1"/>
          </p:cNvSpPr>
          <p:nvPr>
            <p:ph type="body" sz="quarter" idx="153"/>
          </p:nvPr>
        </p:nvSpPr>
        <p:spPr>
          <a:xfrm>
            <a:off x="800100" y="535534"/>
            <a:ext cx="42425745" cy="2123658"/>
          </a:xfrm>
        </p:spPr>
        <p:txBody>
          <a:bodyPr/>
          <a:lstStyle/>
          <a:p>
            <a:r>
              <a:rPr lang="en-US" sz="6600" dirty="0">
                <a:effectLst/>
                <a:latin typeface="Times New Roman" panose="02020603050405020304" pitchFamily="18" charset="0"/>
                <a:ea typeface="Calibri" panose="020F0502020204030204" pitchFamily="34" charset="0"/>
              </a:rPr>
              <a:t>Introducing Various Foods During Infancy and the Development of Food Allergies During Toddler/Preschooler Years</a:t>
            </a:r>
            <a:endParaRPr lang="en-US" sz="6600" dirty="0"/>
          </a:p>
        </p:txBody>
      </p:sp>
      <p:sp>
        <p:nvSpPr>
          <p:cNvPr id="19" name="Text Placeholder 3">
            <a:extLst>
              <a:ext uri="{FF2B5EF4-FFF2-40B4-BE49-F238E27FC236}">
                <a16:creationId xmlns:a16="http://schemas.microsoft.com/office/drawing/2014/main" id="{C4FE68DD-46F5-1078-D835-BAD146A5CA05}"/>
              </a:ext>
            </a:extLst>
          </p:cNvPr>
          <p:cNvSpPr txBox="1">
            <a:spLocks/>
          </p:cNvSpPr>
          <p:nvPr/>
        </p:nvSpPr>
        <p:spPr>
          <a:xfrm>
            <a:off x="11199280" y="5036545"/>
            <a:ext cx="10050462" cy="615545"/>
          </a:xfrm>
          <a:prstGeom prst="rect">
            <a:avLst/>
          </a:prstGeom>
          <a:solidFill>
            <a:schemeClr val="accent5">
              <a:lumMod val="50000"/>
            </a:schemeClr>
          </a:solidFill>
        </p:spPr>
        <p:txBody>
          <a:bodyPr wrap="square" lIns="91436" tIns="91436" rIns="91436" bIns="91436" anchor="t" anchorCtr="0">
            <a:spAutoFit/>
          </a:bodyPr>
          <a:lstStyle>
            <a:lvl1pPr marL="0" indent="0" algn="ctr" defTabSz="4388900" rtl="0" eaLnBrk="1" latinLnBrk="0" hangingPunct="1">
              <a:spcBef>
                <a:spcPct val="20000"/>
              </a:spcBef>
              <a:buFont typeface="Arial" pitchFamily="34" charset="0"/>
              <a:buNone/>
              <a:defRPr sz="2800" b="1" u="none" kern="1200" baseline="0">
                <a:solidFill>
                  <a:schemeClr val="bg1"/>
                </a:solidFill>
                <a:latin typeface="Century Gothic" panose="020B0502020202020204" pitchFamily="34" charset="0"/>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RESEARCH QUESTION</a:t>
            </a:r>
          </a:p>
        </p:txBody>
      </p:sp>
      <p:sp>
        <p:nvSpPr>
          <p:cNvPr id="20" name="Text Placeholder 14">
            <a:extLst>
              <a:ext uri="{FF2B5EF4-FFF2-40B4-BE49-F238E27FC236}">
                <a16:creationId xmlns:a16="http://schemas.microsoft.com/office/drawing/2014/main" id="{9D15CFD5-9E97-6A95-4E49-67A553046A7A}"/>
              </a:ext>
            </a:extLst>
          </p:cNvPr>
          <p:cNvSpPr txBox="1">
            <a:spLocks/>
          </p:cNvSpPr>
          <p:nvPr/>
        </p:nvSpPr>
        <p:spPr>
          <a:xfrm>
            <a:off x="11178507" y="5652420"/>
            <a:ext cx="10056813" cy="2923855"/>
          </a:xfrm>
          <a:prstGeom prst="rect">
            <a:avLst/>
          </a:prstGeom>
        </p:spPr>
        <p:txBody>
          <a:bodyPr wrap="square" lIns="228589" tIns="228589" rIns="228589" bIns="228589" anchor="t" anchorCtr="0">
            <a:spAutoFit/>
          </a:bodyPr>
          <a:lstStyle>
            <a:lvl1pPr marL="0" indent="0" algn="l" defTabSz="4388900" rtl="0" eaLnBrk="1" latinLnBrk="0" hangingPunct="1">
              <a:spcBef>
                <a:spcPct val="20000"/>
              </a:spcBef>
              <a:buFont typeface="Arial" pitchFamily="34" charset="0"/>
              <a:buNone/>
              <a:defRPr sz="1800" kern="1200">
                <a:solidFill>
                  <a:schemeClr val="accent5">
                    <a:lumMod val="50000"/>
                  </a:schemeClr>
                </a:solidFill>
                <a:latin typeface="Century Gothic" panose="020B0502020202020204" pitchFamily="34"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4000" dirty="0">
                <a:effectLst/>
                <a:latin typeface="Times New Roman" panose="02020603050405020304" pitchFamily="18" charset="0"/>
                <a:ea typeface="Calibri" panose="020F0502020204030204" pitchFamily="34" charset="0"/>
              </a:rPr>
              <a:t>What is the relationship between introducing allergy foods after 9 months and children developing allergies to those foods by the age of two? </a:t>
            </a:r>
            <a:endParaRPr lang="en-US" dirty="0"/>
          </a:p>
        </p:txBody>
      </p:sp>
      <p:pic>
        <p:nvPicPr>
          <p:cNvPr id="1026" name="Picture 2" descr="Allergen Icons">
            <a:extLst>
              <a:ext uri="{FF2B5EF4-FFF2-40B4-BE49-F238E27FC236}">
                <a16:creationId xmlns:a16="http://schemas.microsoft.com/office/drawing/2014/main" id="{FD0E9B2E-72C7-9BA4-1C44-D527454EC2E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513" t="9276" r="4315" b="9276"/>
          <a:stretch/>
        </p:blipFill>
        <p:spPr bwMode="auto">
          <a:xfrm>
            <a:off x="500689" y="17564832"/>
            <a:ext cx="9842631" cy="595390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aby sitting in highchair refusing to eat Baby sitting in highchair refusing to eat. kids food allergies stock pictures, royalty-free photos &amp; images">
            <a:extLst>
              <a:ext uri="{FF2B5EF4-FFF2-40B4-BE49-F238E27FC236}">
                <a16:creationId xmlns:a16="http://schemas.microsoft.com/office/drawing/2014/main" id="{73EE36B6-7199-4D02-D99C-9035826CB9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78507" y="8685067"/>
            <a:ext cx="10213178" cy="6392904"/>
          </a:xfrm>
          <a:prstGeom prst="rect">
            <a:avLst/>
          </a:prstGeom>
          <a:noFill/>
          <a:extLst>
            <a:ext uri="{909E8E84-426E-40DD-AFC4-6F175D3DCCD1}">
              <a14:hiddenFill xmlns:a14="http://schemas.microsoft.com/office/drawing/2010/main">
                <a:solidFill>
                  <a:srgbClr val="FFFFFF"/>
                </a:solidFill>
              </a14:hiddenFill>
            </a:ext>
          </a:extLst>
        </p:spPr>
      </p:pic>
      <p:sp>
        <p:nvSpPr>
          <p:cNvPr id="23" name="Text Placeholder 7">
            <a:extLst>
              <a:ext uri="{FF2B5EF4-FFF2-40B4-BE49-F238E27FC236}">
                <a16:creationId xmlns:a16="http://schemas.microsoft.com/office/drawing/2014/main" id="{93B33B1F-31A4-AE5F-5927-2AB28FF47055}"/>
              </a:ext>
            </a:extLst>
          </p:cNvPr>
          <p:cNvSpPr txBox="1">
            <a:spLocks/>
          </p:cNvSpPr>
          <p:nvPr/>
        </p:nvSpPr>
        <p:spPr>
          <a:xfrm>
            <a:off x="22240991" y="18069235"/>
            <a:ext cx="10058400" cy="615545"/>
          </a:xfrm>
          <a:prstGeom prst="rect">
            <a:avLst/>
          </a:prstGeom>
          <a:solidFill>
            <a:schemeClr val="accent5">
              <a:lumMod val="50000"/>
            </a:schemeClr>
          </a:solidFill>
        </p:spPr>
        <p:txBody>
          <a:bodyPr lIns="91436" tIns="91436" rIns="91436" bIns="91436" anchor="t" anchorCtr="0">
            <a:spAutoFit/>
          </a:bodyPr>
          <a:lstStyle>
            <a:lvl1pPr marL="0" indent="0" algn="ctr" defTabSz="4388900" rtl="0" eaLnBrk="1" latinLnBrk="0" hangingPunct="1">
              <a:spcBef>
                <a:spcPct val="20000"/>
              </a:spcBef>
              <a:buFont typeface="Arial" pitchFamily="34" charset="0"/>
              <a:buNone/>
              <a:defRPr sz="2800" b="1" u="none" kern="1200" baseline="0">
                <a:solidFill>
                  <a:schemeClr val="bg1"/>
                </a:solidFill>
                <a:latin typeface="Century Gothic" panose="020B0502020202020204" pitchFamily="34" charset="0"/>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DISCUSSION</a:t>
            </a:r>
          </a:p>
        </p:txBody>
      </p:sp>
      <p:sp>
        <p:nvSpPr>
          <p:cNvPr id="24" name="Text Placeholder 4">
            <a:extLst>
              <a:ext uri="{FF2B5EF4-FFF2-40B4-BE49-F238E27FC236}">
                <a16:creationId xmlns:a16="http://schemas.microsoft.com/office/drawing/2014/main" id="{C600C111-A604-0ED6-7D81-306ADB1F352A}"/>
              </a:ext>
            </a:extLst>
          </p:cNvPr>
          <p:cNvSpPr txBox="1">
            <a:spLocks/>
          </p:cNvSpPr>
          <p:nvPr/>
        </p:nvSpPr>
        <p:spPr>
          <a:xfrm>
            <a:off x="22050233" y="18816631"/>
            <a:ext cx="10048874" cy="12157152"/>
          </a:xfrm>
          <a:prstGeom prst="rect">
            <a:avLst/>
          </a:prstGeom>
        </p:spPr>
        <p:txBody>
          <a:bodyPr wrap="square" lIns="228589" tIns="228589" rIns="228589" bIns="228589" anchor="t" anchorCtr="0">
            <a:spAutoFit/>
          </a:bodyPr>
          <a:lstStyle>
            <a:lvl1pPr marL="0" indent="0" algn="l" defTabSz="4388900" rtl="0" eaLnBrk="1" latinLnBrk="0" hangingPunct="1">
              <a:spcBef>
                <a:spcPct val="20000"/>
              </a:spcBef>
              <a:buFont typeface="Arial" pitchFamily="34" charset="0"/>
              <a:buNone/>
              <a:defRPr sz="1800" kern="1200">
                <a:solidFill>
                  <a:schemeClr val="accent5">
                    <a:lumMod val="50000"/>
                  </a:schemeClr>
                </a:solidFill>
                <a:latin typeface="Century Gothic" panose="020B0502020202020204" pitchFamily="34"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4000" dirty="0">
                <a:latin typeface="Times New Roman" panose="02020603050405020304" pitchFamily="18" charset="0"/>
                <a:ea typeface="Calibri" panose="020F0502020204030204" pitchFamily="34" charset="0"/>
              </a:rPr>
              <a:t>The results contradicted the literature findings. </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A study conducted by Tran et al. (2017), conducted a quantitative study to research if introducing food later than one year into life leads to increased cases of food sensitivity. Three groups of introduction times were studied. (birth to 6 months, 7 to 12 months, and complete avoidance) The foods being tested were eggs, peanuts, and cow’s milk. A skin prick test after one year was administered to all the participants to test for allergic reactions. The results observed were 45% (956) of parents gave cow’s milk in the first six months, 97% (2,060) in the first year, 76% (1,614) gave egg months seven through twelve, 36% </a:t>
            </a:r>
            <a:r>
              <a:rPr lang="en-US" sz="4000" dirty="0">
                <a:latin typeface="Times New Roman" panose="02020603050405020304" pitchFamily="18" charset="0"/>
                <a:ea typeface="Calibri" panose="020F0502020204030204" pitchFamily="34" charset="0"/>
              </a:rPr>
              <a:t>(764) introduced </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peanuts between seven and twelve months, and 63% (1,338) avoided peanuts for the duration of the first year. The results indicated that the infants</a:t>
            </a:r>
            <a:endParaRPr lang="en-US" sz="4000" dirty="0"/>
          </a:p>
        </p:txBody>
      </p:sp>
      <p:sp>
        <p:nvSpPr>
          <p:cNvPr id="44" name="Text Placeholder 9">
            <a:extLst>
              <a:ext uri="{FF2B5EF4-FFF2-40B4-BE49-F238E27FC236}">
                <a16:creationId xmlns:a16="http://schemas.microsoft.com/office/drawing/2014/main" id="{6599E702-8546-9C9A-5B8A-00098080E49F}"/>
              </a:ext>
            </a:extLst>
          </p:cNvPr>
          <p:cNvSpPr txBox="1">
            <a:spLocks/>
          </p:cNvSpPr>
          <p:nvPr/>
        </p:nvSpPr>
        <p:spPr>
          <a:xfrm>
            <a:off x="33472203" y="4770303"/>
            <a:ext cx="10047018" cy="4154961"/>
          </a:xfrm>
          <a:prstGeom prst="rect">
            <a:avLst/>
          </a:prstGeom>
        </p:spPr>
        <p:txBody>
          <a:bodyPr wrap="square" lIns="228589" tIns="228589" rIns="228589" bIns="228589" anchor="t" anchorCtr="0">
            <a:spAutoFit/>
          </a:bodyPr>
          <a:lstStyle>
            <a:lvl1pPr marL="0" indent="0" algn="l" defTabSz="4388900" rtl="0" eaLnBrk="1" latinLnBrk="0" hangingPunct="1">
              <a:spcBef>
                <a:spcPct val="20000"/>
              </a:spcBef>
              <a:buFont typeface="Arial" pitchFamily="34" charset="0"/>
              <a:buNone/>
              <a:defRPr sz="1800" kern="1200">
                <a:solidFill>
                  <a:schemeClr val="accent5">
                    <a:lumMod val="50000"/>
                  </a:schemeClr>
                </a:solidFill>
                <a:latin typeface="Century Gothic" panose="020B0502020202020204" pitchFamily="34"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4000" dirty="0">
                <a:effectLst/>
                <a:latin typeface="Times New Roman" panose="02020603050405020304" pitchFamily="18" charset="0"/>
                <a:ea typeface="Calibri" panose="020F0502020204030204" pitchFamily="34" charset="0"/>
                <a:cs typeface="Times New Roman" panose="02020603050405020304" pitchFamily="18" charset="0"/>
              </a:rPr>
              <a:t>whose timing was delayed to longer than one year reported increased cases of sensitization to the correlating allergen. This evidence points to delayed introduction causing a greater likelihood of the child developing a food allergy to that food.</a:t>
            </a:r>
            <a:endParaRPr lang="en-US" sz="4000" dirty="0"/>
          </a:p>
        </p:txBody>
      </p:sp>
      <p:pic>
        <p:nvPicPr>
          <p:cNvPr id="25" name="Picture 24">
            <a:extLst>
              <a:ext uri="{FF2B5EF4-FFF2-40B4-BE49-F238E27FC236}">
                <a16:creationId xmlns:a16="http://schemas.microsoft.com/office/drawing/2014/main" id="{18939DD3-212B-46C2-65A8-98BF1105F7B1}"/>
              </a:ext>
            </a:extLst>
          </p:cNvPr>
          <p:cNvPicPr>
            <a:picLocks noChangeAspect="1"/>
          </p:cNvPicPr>
          <p:nvPr/>
        </p:nvPicPr>
        <p:blipFill rotWithShape="1">
          <a:blip r:embed="rId5"/>
          <a:srcRect r="26827"/>
          <a:stretch/>
        </p:blipFill>
        <p:spPr>
          <a:xfrm>
            <a:off x="22446255" y="11596408"/>
            <a:ext cx="10035983" cy="6635626"/>
          </a:xfrm>
          <a:prstGeom prst="rect">
            <a:avLst/>
          </a:prstGeom>
        </p:spPr>
      </p:pic>
      <p:pic>
        <p:nvPicPr>
          <p:cNvPr id="26" name="Picture 25">
            <a:extLst>
              <a:ext uri="{FF2B5EF4-FFF2-40B4-BE49-F238E27FC236}">
                <a16:creationId xmlns:a16="http://schemas.microsoft.com/office/drawing/2014/main" id="{55CDC7A8-FE65-C6B1-6B87-A250E397B9F9}"/>
              </a:ext>
            </a:extLst>
          </p:cNvPr>
          <p:cNvPicPr>
            <a:picLocks noChangeAspect="1"/>
          </p:cNvPicPr>
          <p:nvPr/>
        </p:nvPicPr>
        <p:blipFill rotWithShape="1">
          <a:blip r:embed="rId6"/>
          <a:srcRect r="26323"/>
          <a:stretch/>
        </p:blipFill>
        <p:spPr>
          <a:xfrm>
            <a:off x="22369376" y="4867611"/>
            <a:ext cx="9983193" cy="7138109"/>
          </a:xfrm>
          <a:prstGeom prst="rect">
            <a:avLst/>
          </a:prstGeom>
        </p:spPr>
      </p:pic>
    </p:spTree>
    <p:extLst>
      <p:ext uri="{BB962C8B-B14F-4D97-AF65-F5344CB8AC3E}">
        <p14:creationId xmlns:p14="http://schemas.microsoft.com/office/powerpoint/2010/main" val="358771719"/>
      </p:ext>
    </p:extLst>
  </p:cSld>
  <p:clrMapOvr>
    <a:masterClrMapping/>
  </p:clrMapOvr>
</p:sld>
</file>

<file path=ppt/theme/theme1.xml><?xml version="1.0" encoding="utf-8"?>
<a:theme xmlns:a="http://schemas.openxmlformats.org/drawingml/2006/main" name="36x48-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5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Without gu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5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1610</TotalTime>
  <Words>1059</Words>
  <Application>Microsoft Office PowerPoint</Application>
  <PresentationFormat>Custom</PresentationFormat>
  <Paragraphs>29</Paragraphs>
  <Slides>1</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vt:i4>
      </vt:variant>
    </vt:vector>
  </HeadingPairs>
  <TitlesOfParts>
    <vt:vector size="9" baseType="lpstr">
      <vt:lpstr>Arial</vt:lpstr>
      <vt:lpstr>Arial Black</vt:lpstr>
      <vt:lpstr>Calibri</vt:lpstr>
      <vt:lpstr>Century Gothic</vt:lpstr>
      <vt:lpstr>Times New Roman</vt:lpstr>
      <vt:lpstr>Trebuchet MS</vt:lpstr>
      <vt:lpstr>36x48-Template</vt:lpstr>
      <vt:lpstr>Without guides</vt:lpstr>
      <vt:lpstr>PowerPoint Presentation</vt:lpstr>
    </vt:vector>
  </TitlesOfParts>
  <Manager>A. Kotoulas</Manager>
  <Company>Canterbury Media Services, Inc.</Company>
  <LinksUpToDate>false</LinksUpToDate>
  <SharedDoc>false</SharedDoc>
  <HyperlinkBase>https://www.posterpresentations.com/free-poster-templates.html</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36x48 PowerPoint Presentation</dc:title>
  <dc:subject>Research poster presentation template</dc:subject>
  <dc:creator>PosterPresentations.com</dc:creator>
  <cp:keywords>36x48 Powerpoint poster template, scientific poster template, research poster template</cp:keywords>
  <dc:description>This template is the property of PosterPresentations.com. You are free to modify and print the template as needed, as long as the PosterPresentations.com watermark at the bottom left of the page is visible. Call us if you need help with this poster template. 1-866-649-3004 (c)PosterPresentations.com</dc:description>
  <cp:lastModifiedBy>Sara DiGrazia</cp:lastModifiedBy>
  <cp:revision>93</cp:revision>
  <dcterms:created xsi:type="dcterms:W3CDTF">2012-02-03T19:11:35Z</dcterms:created>
  <dcterms:modified xsi:type="dcterms:W3CDTF">2023-03-27T21:18:09Z</dcterms:modified>
  <cp:category>Research poster templates</cp:category>
</cp:coreProperties>
</file>