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6" r:id="rId12"/>
    <p:sldId id="268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27" autoAdjust="0"/>
    <p:restoredTop sz="79258" autoAdjust="0"/>
  </p:normalViewPr>
  <p:slideViewPr>
    <p:cSldViewPr snapToGrid="0">
      <p:cViewPr>
        <p:scale>
          <a:sx n="70" d="100"/>
          <a:sy n="70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iyoung\Google%20Drive\OlivetExperiments\chronicTriads-2014-11-14\chronicPolitical\data\graph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iyoung\Google%20Drive\OlivetExperiments\chronicTriads-2014-11-14\chronicPolitical\data\graph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iyoung\Dropbox\MPAgraph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iyoung\Dropbox\MPAgraph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iyoung\Dropbox\MPAgraph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iyoung\Dropbox\MPAgraph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iyoung\Dropbox\MPAgraph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iyoung\Dropbox\MPAgraph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Democrat Items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voteLikelihood!$J$16</c:f>
              <c:strCache>
                <c:ptCount val="1"/>
                <c:pt idx="0">
                  <c:v>Faster RT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voteLikelihood!$I$17:$I$18</c:f>
              <c:strCache>
                <c:ptCount val="2"/>
                <c:pt idx="0">
                  <c:v>Negative response</c:v>
                </c:pt>
                <c:pt idx="1">
                  <c:v>Positive response</c:v>
                </c:pt>
              </c:strCache>
            </c:strRef>
          </c:cat>
          <c:val>
            <c:numRef>
              <c:f>voteLikelihood!$J$17:$J$18</c:f>
              <c:numCache>
                <c:formatCode>General</c:formatCode>
                <c:ptCount val="2"/>
                <c:pt idx="0">
                  <c:v>3.8552289999999996</c:v>
                </c:pt>
                <c:pt idx="1">
                  <c:v>2.3968790000000002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27-43EB-8490-612736C1A9DB}"/>
            </c:ext>
          </c:extLst>
        </c:ser>
        <c:ser>
          <c:idx val="1"/>
          <c:order val="1"/>
          <c:tx>
            <c:strRef>
              <c:f>voteLikelihood!$K$16</c:f>
              <c:strCache>
                <c:ptCount val="1"/>
                <c:pt idx="0">
                  <c:v>Slower RT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voteLikelihood!$I$17:$I$18</c:f>
              <c:strCache>
                <c:ptCount val="2"/>
                <c:pt idx="0">
                  <c:v>Negative response</c:v>
                </c:pt>
                <c:pt idx="1">
                  <c:v>Positive response</c:v>
                </c:pt>
              </c:strCache>
            </c:strRef>
          </c:cat>
          <c:val>
            <c:numRef>
              <c:f>voteLikelihood!$K$17:$K$18</c:f>
              <c:numCache>
                <c:formatCode>General</c:formatCode>
                <c:ptCount val="2"/>
                <c:pt idx="0">
                  <c:v>3.740615</c:v>
                </c:pt>
                <c:pt idx="1">
                  <c:v>3.1083490000000005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527-43EB-8490-612736C1A9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6196528"/>
        <c:axId val="486188328"/>
      </c:barChart>
      <c:catAx>
        <c:axId val="486196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6188328"/>
        <c:crosses val="autoZero"/>
        <c:auto val="1"/>
        <c:lblAlgn val="ctr"/>
        <c:lblOffset val="100"/>
        <c:noMultiLvlLbl val="0"/>
      </c:catAx>
      <c:valAx>
        <c:axId val="486188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6196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Republican Items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voteLikelihood!$M$16</c:f>
              <c:strCache>
                <c:ptCount val="1"/>
                <c:pt idx="0">
                  <c:v>Faster RT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voteLikelihood!$L$17:$L$18</c:f>
              <c:strCache>
                <c:ptCount val="2"/>
                <c:pt idx="0">
                  <c:v>Negative response</c:v>
                </c:pt>
                <c:pt idx="1">
                  <c:v>Positive response</c:v>
                </c:pt>
              </c:strCache>
            </c:strRef>
          </c:cat>
          <c:val>
            <c:numRef>
              <c:f>voteLikelihood!$M$17:$M$18</c:f>
              <c:numCache>
                <c:formatCode>General</c:formatCode>
                <c:ptCount val="2"/>
                <c:pt idx="0">
                  <c:v>2.303823</c:v>
                </c:pt>
                <c:pt idx="1">
                  <c:v>3.6636969999999995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87-42EF-AEEF-F667627A050F}"/>
            </c:ext>
          </c:extLst>
        </c:ser>
        <c:ser>
          <c:idx val="1"/>
          <c:order val="1"/>
          <c:tx>
            <c:strRef>
              <c:f>voteLikelihood!$N$16</c:f>
              <c:strCache>
                <c:ptCount val="1"/>
                <c:pt idx="0">
                  <c:v>Slower RT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voteLikelihood!$L$17:$L$18</c:f>
              <c:strCache>
                <c:ptCount val="2"/>
                <c:pt idx="0">
                  <c:v>Negative response</c:v>
                </c:pt>
                <c:pt idx="1">
                  <c:v>Positive response</c:v>
                </c:pt>
              </c:strCache>
            </c:strRef>
          </c:cat>
          <c:val>
            <c:numRef>
              <c:f>voteLikelihood!$N$17:$N$18</c:f>
              <c:numCache>
                <c:formatCode>General</c:formatCode>
                <c:ptCount val="2"/>
                <c:pt idx="0">
                  <c:v>2.8655930000000001</c:v>
                </c:pt>
                <c:pt idx="1">
                  <c:v>3.7019669999999993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87-42EF-AEEF-F667627A05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9331880"/>
        <c:axId val="489332536"/>
      </c:barChart>
      <c:catAx>
        <c:axId val="489331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9332536"/>
        <c:crosses val="autoZero"/>
        <c:auto val="1"/>
        <c:lblAlgn val="ctr"/>
        <c:lblOffset val="100"/>
        <c:noMultiLvlLbl val="0"/>
      </c:catAx>
      <c:valAx>
        <c:axId val="489332536"/>
        <c:scaling>
          <c:orientation val="minMax"/>
          <c:max val="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9331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Republican Items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'Dem People Eval'!$I$13</c:f>
              <c:strCache>
                <c:ptCount val="1"/>
                <c:pt idx="0">
                  <c:v>Faster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'Dem People Eval'!$Q$23:$Q$24</c:f>
                <c:numCache>
                  <c:formatCode>General</c:formatCode>
                  <c:ptCount val="2"/>
                  <c:pt idx="0">
                    <c:v>0.196635</c:v>
                  </c:pt>
                  <c:pt idx="1">
                    <c:v>0.15454200000000001</c:v>
                  </c:pt>
                </c:numCache>
              </c:numRef>
            </c:plus>
            <c:minus>
              <c:numRef>
                <c:f>'Dem People Eval'!$R$23:$R$24</c:f>
                <c:numCache>
                  <c:formatCode>General</c:formatCode>
                  <c:ptCount val="2"/>
                  <c:pt idx="0">
                    <c:v>0.196635</c:v>
                  </c:pt>
                  <c:pt idx="1">
                    <c:v>0.15454200000000001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'Dem People Eval'!$H$14:$H$15</c:f>
              <c:strCache>
                <c:ptCount val="2"/>
                <c:pt idx="0">
                  <c:v>Negative Response</c:v>
                </c:pt>
                <c:pt idx="1">
                  <c:v>Positive Response</c:v>
                </c:pt>
              </c:strCache>
            </c:strRef>
          </c:cat>
          <c:val>
            <c:numRef>
              <c:f>'Dem People Eval'!$I$14:$I$15</c:f>
              <c:numCache>
                <c:formatCode>General</c:formatCode>
                <c:ptCount val="2"/>
                <c:pt idx="0">
                  <c:v>0.73981799999999998</c:v>
                </c:pt>
                <c:pt idx="1">
                  <c:v>-0.38386799999999999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AD-45B9-AD4A-587C87BA3F40}"/>
            </c:ext>
          </c:extLst>
        </c:ser>
        <c:ser>
          <c:idx val="1"/>
          <c:order val="1"/>
          <c:tx>
            <c:strRef>
              <c:f>'Dem People Eval'!$J$13</c:f>
              <c:strCache>
                <c:ptCount val="1"/>
                <c:pt idx="0">
                  <c:v>Slower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'Dem People Eval'!$Q$26:$Q$27</c:f>
                <c:numCache>
                  <c:formatCode>General</c:formatCode>
                  <c:ptCount val="2"/>
                  <c:pt idx="0">
                    <c:v>0.18137700000000001</c:v>
                  </c:pt>
                  <c:pt idx="1">
                    <c:v>0.16219800000000001</c:v>
                  </c:pt>
                </c:numCache>
              </c:numRef>
            </c:plus>
            <c:minus>
              <c:numRef>
                <c:f>'Dem People Eval'!$R$26:$R$27</c:f>
                <c:numCache>
                  <c:formatCode>General</c:formatCode>
                  <c:ptCount val="2"/>
                  <c:pt idx="0">
                    <c:v>0.18137700000000001</c:v>
                  </c:pt>
                  <c:pt idx="1">
                    <c:v>0.16219800000000001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'Dem People Eval'!$H$14:$H$15</c:f>
              <c:strCache>
                <c:ptCount val="2"/>
                <c:pt idx="0">
                  <c:v>Negative Response</c:v>
                </c:pt>
                <c:pt idx="1">
                  <c:v>Positive Response</c:v>
                </c:pt>
              </c:strCache>
            </c:strRef>
          </c:cat>
          <c:val>
            <c:numRef>
              <c:f>'Dem People Eval'!$J$14:$J$15</c:f>
              <c:numCache>
                <c:formatCode>General</c:formatCode>
                <c:ptCount val="2"/>
                <c:pt idx="0">
                  <c:v>0.31730199999999986</c:v>
                </c:pt>
                <c:pt idx="1">
                  <c:v>-6.9536000000000014E-2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DAD-45B9-AD4A-587C87BA3F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5099088"/>
        <c:axId val="315098432"/>
      </c:barChart>
      <c:catAx>
        <c:axId val="3150990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15098432"/>
        <c:crosses val="autoZero"/>
        <c:auto val="1"/>
        <c:lblAlgn val="ctr"/>
        <c:lblOffset val="100"/>
        <c:noMultiLvlLbl val="0"/>
      </c:catAx>
      <c:valAx>
        <c:axId val="315098432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Evaluation of Democrat People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5099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Democrat Items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'Dem People Eval'!$L$13</c:f>
              <c:strCache>
                <c:ptCount val="1"/>
                <c:pt idx="0">
                  <c:v>Faster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'Dem People Eval'!$Q$43:$Q$44</c:f>
                <c:numCache>
                  <c:formatCode>General</c:formatCode>
                  <c:ptCount val="2"/>
                  <c:pt idx="0">
                    <c:v>0.13750000000000001</c:v>
                  </c:pt>
                  <c:pt idx="1">
                    <c:v>0.13614799999999999</c:v>
                  </c:pt>
                </c:numCache>
              </c:numRef>
            </c:plus>
            <c:minus>
              <c:numRef>
                <c:f>'Dem People Eval'!$R$43:$R$44</c:f>
                <c:numCache>
                  <c:formatCode>General</c:formatCode>
                  <c:ptCount val="2"/>
                  <c:pt idx="0">
                    <c:v>0.13750000000000001</c:v>
                  </c:pt>
                  <c:pt idx="1">
                    <c:v>0.13614799999999999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'Dem People Eval'!$K$14:$K$15</c:f>
              <c:strCache>
                <c:ptCount val="2"/>
                <c:pt idx="0">
                  <c:v>Negative Response</c:v>
                </c:pt>
                <c:pt idx="1">
                  <c:v>Positive Response</c:v>
                </c:pt>
              </c:strCache>
            </c:strRef>
          </c:cat>
          <c:val>
            <c:numRef>
              <c:f>'Dem People Eval'!$L$14:$L$15</c:f>
              <c:numCache>
                <c:formatCode>General</c:formatCode>
                <c:ptCount val="2"/>
                <c:pt idx="0">
                  <c:v>-0.37322599999999995</c:v>
                </c:pt>
                <c:pt idx="1">
                  <c:v>0.60544399999999998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DB-47F9-A9E3-80B3323DFB6D}"/>
            </c:ext>
          </c:extLst>
        </c:ser>
        <c:ser>
          <c:idx val="1"/>
          <c:order val="1"/>
          <c:tx>
            <c:strRef>
              <c:f>'Dem People Eval'!$M$13</c:f>
              <c:strCache>
                <c:ptCount val="1"/>
                <c:pt idx="0">
                  <c:v>Slower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'Dem People Eval'!$Q$46:$Q$47</c:f>
                <c:numCache>
                  <c:formatCode>General</c:formatCode>
                  <c:ptCount val="2"/>
                  <c:pt idx="0">
                    <c:v>0.13835900000000001</c:v>
                  </c:pt>
                  <c:pt idx="1">
                    <c:v>0.13716700000000001</c:v>
                  </c:pt>
                </c:numCache>
              </c:numRef>
            </c:plus>
            <c:minus>
              <c:numRef>
                <c:f>'Dem People Eval'!$R$46:$R$47</c:f>
                <c:numCache>
                  <c:formatCode>General</c:formatCode>
                  <c:ptCount val="2"/>
                  <c:pt idx="0">
                    <c:v>0.13835900000000001</c:v>
                  </c:pt>
                  <c:pt idx="1">
                    <c:v>0.13716700000000001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'Dem People Eval'!$K$14:$K$15</c:f>
              <c:strCache>
                <c:ptCount val="2"/>
                <c:pt idx="0">
                  <c:v>Negative Response</c:v>
                </c:pt>
                <c:pt idx="1">
                  <c:v>Positive Response</c:v>
                </c:pt>
              </c:strCache>
            </c:strRef>
          </c:cat>
          <c:val>
            <c:numRef>
              <c:f>'Dem People Eval'!$M$14:$M$15</c:f>
              <c:numCache>
                <c:formatCode>General</c:formatCode>
                <c:ptCount val="2"/>
                <c:pt idx="0">
                  <c:v>-0.27749400000000002</c:v>
                </c:pt>
                <c:pt idx="1">
                  <c:v>9.1200000000000031E-2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DB-47F9-A9E3-80B3323DFB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7064504"/>
        <c:axId val="317061224"/>
      </c:barChart>
      <c:catAx>
        <c:axId val="3170645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17061224"/>
        <c:crosses val="autoZero"/>
        <c:auto val="1"/>
        <c:lblAlgn val="ctr"/>
        <c:lblOffset val="100"/>
        <c:noMultiLvlLbl val="0"/>
      </c:catAx>
      <c:valAx>
        <c:axId val="317061224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Evalaution of Democrat People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7064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Republican Items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'Rep People Eval'!$I$13</c:f>
              <c:strCache>
                <c:ptCount val="1"/>
                <c:pt idx="0">
                  <c:v>Faster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'Rep People Eval'!$Q$21:$Q$22</c:f>
                <c:numCache>
                  <c:formatCode>General</c:formatCode>
                  <c:ptCount val="2"/>
                  <c:pt idx="0">
                    <c:v>0.22814100000000001</c:v>
                  </c:pt>
                  <c:pt idx="1">
                    <c:v>0.19652700000000001</c:v>
                  </c:pt>
                </c:numCache>
              </c:numRef>
            </c:plus>
            <c:minus>
              <c:numRef>
                <c:f>'Rep People Eval'!$R$21:$R$22</c:f>
                <c:numCache>
                  <c:formatCode>General</c:formatCode>
                  <c:ptCount val="2"/>
                  <c:pt idx="0">
                    <c:v>0.22814100000000001</c:v>
                  </c:pt>
                  <c:pt idx="1">
                    <c:v>0.19652700000000001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'Rep People Eval'!$H$14:$H$15</c:f>
              <c:strCache>
                <c:ptCount val="2"/>
                <c:pt idx="0">
                  <c:v>Negative Response</c:v>
                </c:pt>
                <c:pt idx="1">
                  <c:v>Positive Response</c:v>
                </c:pt>
              </c:strCache>
            </c:strRef>
          </c:cat>
          <c:val>
            <c:numRef>
              <c:f>'Rep People Eval'!$I$14:$I$15</c:f>
              <c:numCache>
                <c:formatCode>General</c:formatCode>
                <c:ptCount val="2"/>
                <c:pt idx="0">
                  <c:v>-0.39698599999999995</c:v>
                </c:pt>
                <c:pt idx="1">
                  <c:v>0.82567800000000002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F9-49AB-9C9B-767BBEFCF918}"/>
            </c:ext>
          </c:extLst>
        </c:ser>
        <c:ser>
          <c:idx val="1"/>
          <c:order val="1"/>
          <c:tx>
            <c:strRef>
              <c:f>'Rep People Eval'!$J$13</c:f>
              <c:strCache>
                <c:ptCount val="1"/>
                <c:pt idx="0">
                  <c:v>Slower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'Rep People Eval'!$Q$24:$Q$25</c:f>
                <c:numCache>
                  <c:formatCode>General</c:formatCode>
                  <c:ptCount val="2"/>
                  <c:pt idx="0">
                    <c:v>0.21140700000000001</c:v>
                  </c:pt>
                  <c:pt idx="1">
                    <c:v>0.204486</c:v>
                  </c:pt>
                </c:numCache>
              </c:numRef>
            </c:plus>
            <c:minus>
              <c:numRef>
                <c:f>'Rep People Eval'!$R$24:$R$25</c:f>
                <c:numCache>
                  <c:formatCode>General</c:formatCode>
                  <c:ptCount val="2"/>
                  <c:pt idx="0">
                    <c:v>0.21140700000000001</c:v>
                  </c:pt>
                  <c:pt idx="1">
                    <c:v>0.204486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'Rep People Eval'!$H$14:$H$15</c:f>
              <c:strCache>
                <c:ptCount val="2"/>
                <c:pt idx="0">
                  <c:v>Negative Response</c:v>
                </c:pt>
                <c:pt idx="1">
                  <c:v>Positive Response</c:v>
                </c:pt>
              </c:strCache>
            </c:strRef>
          </c:cat>
          <c:val>
            <c:numRef>
              <c:f>'Rep People Eval'!$J$14:$J$15</c:f>
              <c:numCache>
                <c:formatCode>General</c:formatCode>
                <c:ptCount val="2"/>
                <c:pt idx="0">
                  <c:v>-7.6813999999999952E-2</c:v>
                </c:pt>
                <c:pt idx="1">
                  <c:v>0.80609000000000008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F9-49AB-9C9B-767BBEFCF9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9831184"/>
        <c:axId val="319829216"/>
      </c:barChart>
      <c:catAx>
        <c:axId val="3198311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19829216"/>
        <c:crosses val="autoZero"/>
        <c:auto val="1"/>
        <c:lblAlgn val="ctr"/>
        <c:lblOffset val="100"/>
        <c:noMultiLvlLbl val="0"/>
      </c:catAx>
      <c:valAx>
        <c:axId val="319829216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Evaluation of Republican People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9831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Democrat Items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'Rep People Eval'!$L$13</c:f>
              <c:strCache>
                <c:ptCount val="1"/>
                <c:pt idx="0">
                  <c:v>Faster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'Rep People Eval'!$Q$44:$Q$45</c:f>
                <c:numCache>
                  <c:formatCode>General</c:formatCode>
                  <c:ptCount val="2"/>
                  <c:pt idx="0">
                    <c:v>0.15445700000000001</c:v>
                  </c:pt>
                  <c:pt idx="1">
                    <c:v>0.157855</c:v>
                  </c:pt>
                </c:numCache>
              </c:numRef>
            </c:plus>
            <c:minus>
              <c:numRef>
                <c:f>'Rep People Eval'!$R$44:$R$45</c:f>
                <c:numCache>
                  <c:formatCode>General</c:formatCode>
                  <c:ptCount val="2"/>
                  <c:pt idx="0">
                    <c:v>0.15445700000000001</c:v>
                  </c:pt>
                  <c:pt idx="1">
                    <c:v>0.157855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'Rep People Eval'!$K$14:$K$15</c:f>
              <c:strCache>
                <c:ptCount val="2"/>
                <c:pt idx="0">
                  <c:v>Negative Response</c:v>
                </c:pt>
                <c:pt idx="1">
                  <c:v>Positive Response</c:v>
                </c:pt>
              </c:strCache>
            </c:strRef>
          </c:cat>
          <c:val>
            <c:numRef>
              <c:f>'Rep People Eval'!$L$14:$L$15</c:f>
              <c:numCache>
                <c:formatCode>General</c:formatCode>
                <c:ptCount val="2"/>
                <c:pt idx="0">
                  <c:v>0.77674799999999999</c:v>
                </c:pt>
                <c:pt idx="1">
                  <c:v>-0.44976000000000005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31-4C83-80DC-AE05CEB39CC9}"/>
            </c:ext>
          </c:extLst>
        </c:ser>
        <c:ser>
          <c:idx val="1"/>
          <c:order val="1"/>
          <c:tx>
            <c:strRef>
              <c:f>'Rep People Eval'!$M$13</c:f>
              <c:strCache>
                <c:ptCount val="1"/>
                <c:pt idx="0">
                  <c:v>Slower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'Rep People Eval'!$Q$47:$Q$48</c:f>
                <c:numCache>
                  <c:formatCode>General</c:formatCode>
                  <c:ptCount val="2"/>
                  <c:pt idx="0">
                    <c:v>0.15545200000000001</c:v>
                  </c:pt>
                  <c:pt idx="1">
                    <c:v>0.15903600000000001</c:v>
                  </c:pt>
                </c:numCache>
              </c:numRef>
            </c:plus>
            <c:minus>
              <c:numRef>
                <c:f>'Rep People Eval'!$R$47:$R$48</c:f>
                <c:numCache>
                  <c:formatCode>General</c:formatCode>
                  <c:ptCount val="2"/>
                  <c:pt idx="0">
                    <c:v>0.15545200000000001</c:v>
                  </c:pt>
                  <c:pt idx="1">
                    <c:v>0.15903600000000001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'Rep People Eval'!$K$14:$K$15</c:f>
              <c:strCache>
                <c:ptCount val="2"/>
                <c:pt idx="0">
                  <c:v>Negative Response</c:v>
                </c:pt>
                <c:pt idx="1">
                  <c:v>Positive Response</c:v>
                </c:pt>
              </c:strCache>
            </c:strRef>
          </c:cat>
          <c:val>
            <c:numRef>
              <c:f>'Rep People Eval'!$M$14:$M$15</c:f>
              <c:numCache>
                <c:formatCode>General</c:formatCode>
                <c:ptCount val="2"/>
                <c:pt idx="0">
                  <c:v>0.96243200000000018</c:v>
                </c:pt>
                <c:pt idx="1">
                  <c:v>0.46745999999999999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B31-4C83-80DC-AE05CEB39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0735712"/>
        <c:axId val="390012992"/>
      </c:barChart>
      <c:catAx>
        <c:axId val="3207357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90012992"/>
        <c:crosses val="autoZero"/>
        <c:auto val="1"/>
        <c:lblAlgn val="ctr"/>
        <c:lblOffset val="100"/>
        <c:noMultiLvlLbl val="0"/>
      </c:catAx>
      <c:valAx>
        <c:axId val="390012992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Evaluation of Republican People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0735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Democrat Items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'Trump Eval'!$L$13</c:f>
              <c:strCache>
                <c:ptCount val="1"/>
                <c:pt idx="0">
                  <c:v>Faster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'Trump Eval'!$U$24:$U$25</c:f>
                <c:numCache>
                  <c:formatCode>General</c:formatCode>
                  <c:ptCount val="2"/>
                  <c:pt idx="0">
                    <c:v>0.20550299999999999</c:v>
                  </c:pt>
                  <c:pt idx="1">
                    <c:v>0.188637</c:v>
                  </c:pt>
                </c:numCache>
              </c:numRef>
            </c:plus>
            <c:minus>
              <c:numRef>
                <c:f>'Trump Eval'!$V$24:$V$25</c:f>
                <c:numCache>
                  <c:formatCode>General</c:formatCode>
                  <c:ptCount val="2"/>
                  <c:pt idx="0">
                    <c:v>0.20550299999999999</c:v>
                  </c:pt>
                  <c:pt idx="1">
                    <c:v>0.188637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'Trump Eval'!$K$14:$K$15</c:f>
              <c:strCache>
                <c:ptCount val="2"/>
                <c:pt idx="0">
                  <c:v>Negative Response</c:v>
                </c:pt>
                <c:pt idx="1">
                  <c:v>Positive Response</c:v>
                </c:pt>
              </c:strCache>
            </c:strRef>
          </c:cat>
          <c:val>
            <c:numRef>
              <c:f>'Trump Eval'!$L$14:$L$15</c:f>
              <c:numCache>
                <c:formatCode>General</c:formatCode>
                <c:ptCount val="2"/>
                <c:pt idx="0">
                  <c:v>-0.33185899999999996</c:v>
                </c:pt>
                <c:pt idx="1">
                  <c:v>-1.8321970000000001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3E-42B8-8357-6BA5E9B1AD46}"/>
            </c:ext>
          </c:extLst>
        </c:ser>
        <c:ser>
          <c:idx val="1"/>
          <c:order val="1"/>
          <c:tx>
            <c:strRef>
              <c:f>'Trump Eval'!$M$13</c:f>
              <c:strCache>
                <c:ptCount val="1"/>
                <c:pt idx="0">
                  <c:v>Slower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'Trump Eval'!$U$27:$U$28</c:f>
                <c:numCache>
                  <c:formatCode>General</c:formatCode>
                  <c:ptCount val="2"/>
                  <c:pt idx="0">
                    <c:v>0.20624200000000001</c:v>
                  </c:pt>
                  <c:pt idx="1">
                    <c:v>0.190057</c:v>
                  </c:pt>
                </c:numCache>
              </c:numRef>
            </c:plus>
            <c:minus>
              <c:numRef>
                <c:f>'Trump Eval'!$V$27:$V$28</c:f>
                <c:numCache>
                  <c:formatCode>General</c:formatCode>
                  <c:ptCount val="2"/>
                  <c:pt idx="0">
                    <c:v>0.20624200000000001</c:v>
                  </c:pt>
                  <c:pt idx="1">
                    <c:v>0.190057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'Trump Eval'!$K$14:$K$15</c:f>
              <c:strCache>
                <c:ptCount val="2"/>
                <c:pt idx="0">
                  <c:v>Negative Response</c:v>
                </c:pt>
                <c:pt idx="1">
                  <c:v>Positive Response</c:v>
                </c:pt>
              </c:strCache>
            </c:strRef>
          </c:cat>
          <c:val>
            <c:numRef>
              <c:f>'Trump Eval'!$M$14:$M$15</c:f>
              <c:numCache>
                <c:formatCode>General</c:formatCode>
                <c:ptCount val="2"/>
                <c:pt idx="0">
                  <c:v>-6.6364999999999952E-2</c:v>
                </c:pt>
                <c:pt idx="1">
                  <c:v>-0.87176699999999996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B3E-42B8-8357-6BA5E9B1AD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6366304"/>
        <c:axId val="416374504"/>
      </c:barChart>
      <c:catAx>
        <c:axId val="4163663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16374504"/>
        <c:crosses val="autoZero"/>
        <c:auto val="1"/>
        <c:lblAlgn val="ctr"/>
        <c:lblOffset val="100"/>
        <c:noMultiLvlLbl val="0"/>
      </c:catAx>
      <c:valAx>
        <c:axId val="416374504"/>
        <c:scaling>
          <c:orientation val="minMax"/>
          <c:min val="-2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Overall Trump Evaluation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3663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Republican Items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'Trump Eval'!$I$13</c:f>
              <c:strCache>
                <c:ptCount val="1"/>
                <c:pt idx="0">
                  <c:v>Faster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'Trump Eval'!$U$48:$U$49</c:f>
                <c:numCache>
                  <c:formatCode>General</c:formatCode>
                  <c:ptCount val="2"/>
                  <c:pt idx="0">
                    <c:v>0.297456</c:v>
                  </c:pt>
                  <c:pt idx="1">
                    <c:v>0.234433</c:v>
                  </c:pt>
                </c:numCache>
              </c:numRef>
            </c:plus>
            <c:minus>
              <c:numRef>
                <c:f>'Trump Eval'!$V$48:$V$49</c:f>
                <c:numCache>
                  <c:formatCode>General</c:formatCode>
                  <c:ptCount val="2"/>
                  <c:pt idx="0">
                    <c:v>0.297456</c:v>
                  </c:pt>
                  <c:pt idx="1">
                    <c:v>0.234433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'Trump Eval'!$H$14:$H$15</c:f>
              <c:strCache>
                <c:ptCount val="2"/>
                <c:pt idx="0">
                  <c:v>Negative Response</c:v>
                </c:pt>
                <c:pt idx="1">
                  <c:v>Positive Response</c:v>
                </c:pt>
              </c:strCache>
            </c:strRef>
          </c:cat>
          <c:val>
            <c:numRef>
              <c:f>'Trump Eval'!$I$14:$I$15</c:f>
              <c:numCache>
                <c:formatCode>General</c:formatCode>
                <c:ptCount val="2"/>
                <c:pt idx="0">
                  <c:v>-2.116803</c:v>
                </c:pt>
                <c:pt idx="1">
                  <c:v>-0.36746500000000015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28-4DFB-86D9-F0CF44BDECFA}"/>
            </c:ext>
          </c:extLst>
        </c:ser>
        <c:ser>
          <c:idx val="1"/>
          <c:order val="1"/>
          <c:tx>
            <c:strRef>
              <c:f>'Trump Eval'!$J$13</c:f>
              <c:strCache>
                <c:ptCount val="1"/>
                <c:pt idx="0">
                  <c:v>Slower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'Trump Eval'!$U$51:$U$52</c:f>
                <c:numCache>
                  <c:formatCode>General</c:formatCode>
                  <c:ptCount val="2"/>
                  <c:pt idx="0">
                    <c:v>0.27818599999999999</c:v>
                  </c:pt>
                  <c:pt idx="1">
                    <c:v>0.24423</c:v>
                  </c:pt>
                </c:numCache>
              </c:numRef>
            </c:plus>
            <c:minus>
              <c:numRef>
                <c:f>'Trump Eval'!$V$51:$V$52</c:f>
                <c:numCache>
                  <c:formatCode>General</c:formatCode>
                  <c:ptCount val="2"/>
                  <c:pt idx="0">
                    <c:v>0.27818599999999999</c:v>
                  </c:pt>
                  <c:pt idx="1">
                    <c:v>0.24423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'Trump Eval'!$H$14:$H$15</c:f>
              <c:strCache>
                <c:ptCount val="2"/>
                <c:pt idx="0">
                  <c:v>Negative Response</c:v>
                </c:pt>
                <c:pt idx="1">
                  <c:v>Positive Response</c:v>
                </c:pt>
              </c:strCache>
            </c:strRef>
          </c:cat>
          <c:val>
            <c:numRef>
              <c:f>'Trump Eval'!$J$14:$J$15</c:f>
              <c:numCache>
                <c:formatCode>General</c:formatCode>
                <c:ptCount val="2"/>
                <c:pt idx="0">
                  <c:v>-1.4524650000000001</c:v>
                </c:pt>
                <c:pt idx="1">
                  <c:v>-0.22789500000000015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28-4DFB-86D9-F0CF44BDEC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5033904"/>
        <c:axId val="325036528"/>
      </c:barChart>
      <c:catAx>
        <c:axId val="3250339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25036528"/>
        <c:crosses val="autoZero"/>
        <c:auto val="1"/>
        <c:lblAlgn val="ctr"/>
        <c:lblOffset val="100"/>
        <c:noMultiLvlLbl val="0"/>
      </c:catAx>
      <c:valAx>
        <c:axId val="325036528"/>
        <c:scaling>
          <c:orientation val="minMax"/>
          <c:max val="0.5"/>
          <c:min val="-2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Overall Trump Evaluation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033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E3F7A-127F-42CA-B938-8BE057C84DB9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B81D5-6331-404E-9C26-6CA048D54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08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more accessible one’s attitudes toward a </a:t>
            </a:r>
            <a:r>
              <a:rPr lang="en-US" dirty="0" err="1" smtClean="0"/>
              <a:t>poltical</a:t>
            </a:r>
            <a:r>
              <a:rPr lang="en-US" dirty="0" smtClean="0"/>
              <a:t> candidate (Reagan</a:t>
            </a:r>
            <a:r>
              <a:rPr lang="en-US" baseline="0" dirty="0" smtClean="0"/>
              <a:t> or Mondale), the stronger the relationship between one’s attitude toward the candidate and one’s rating of that candidate’s performance in a debate/voting behavior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B81D5-6331-404E-9C26-6CA048D545A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3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is this different from Fazio &amp; Williams?</a:t>
            </a:r>
            <a:r>
              <a:rPr lang="en-US" baseline="0" dirty="0" smtClean="0"/>
              <a:t> They looked at attitude accessibility toward the candidate predicting </a:t>
            </a:r>
            <a:r>
              <a:rPr lang="en-US" baseline="0" dirty="0" err="1" smtClean="0"/>
              <a:t>evlauations</a:t>
            </a:r>
            <a:r>
              <a:rPr lang="en-US" baseline="0" dirty="0" smtClean="0"/>
              <a:t> of the candidate. We’re looking at dimension =&gt; exemplar.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B81D5-6331-404E-9C26-6CA048D545A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946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Based on political ratings on scale from -3 (extremely republican) to +3 (extremely democrat), selected only those terms which were at least one standard deviation away from 0. Matched the number of items. </a:t>
            </a:r>
          </a:p>
          <a:p>
            <a:endParaRPr lang="en-US" dirty="0" smtClean="0"/>
          </a:p>
          <a:p>
            <a:r>
              <a:rPr lang="en-US" dirty="0" smtClean="0"/>
              <a:t>Also</a:t>
            </a:r>
            <a:r>
              <a:rPr lang="en-US" baseline="0" dirty="0" smtClean="0"/>
              <a:t> limited the set to those terms both Republican and Democrat pilot participants ‘agreed’ were republican or democrat – BOTH  Dem and Rep raters had to have rated the term at least one standard deviation away from 0. </a:t>
            </a:r>
          </a:p>
          <a:p>
            <a:endParaRPr lang="en-US" baseline="0" dirty="0" smtClean="0"/>
          </a:p>
          <a:p>
            <a:r>
              <a:rPr lang="en-US" dirty="0" smtClean="0"/>
              <a:t>Valence – terms rated from -3 (extremely negative) to +3 (extremely positive) – this was used as an index of</a:t>
            </a:r>
            <a:r>
              <a:rPr lang="en-US" baseline="0" dirty="0" smtClean="0"/>
              <a:t> normative valence. Wasn’t much agreement on which terms were positive/negative between </a:t>
            </a:r>
            <a:r>
              <a:rPr lang="en-US" baseline="0" dirty="0" err="1" smtClean="0"/>
              <a:t>dem</a:t>
            </a:r>
            <a:r>
              <a:rPr lang="en-US" baseline="0" dirty="0" smtClean="0"/>
              <a:t> and rep </a:t>
            </a:r>
            <a:r>
              <a:rPr lang="en-US" baseline="0" dirty="0" err="1" smtClean="0"/>
              <a:t>partiipants</a:t>
            </a:r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B81D5-6331-404E-9C26-6CA048D545A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6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Attitude accessibility</a:t>
            </a:r>
            <a:r>
              <a:rPr lang="en-US" baseline="0" dirty="0" smtClean="0"/>
              <a:t> task – viewed political terms + filler terms (independent), rated as + or – as quickly and accurately as possible. Had practice items. All items randomized.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Vote likelihood – </a:t>
            </a:r>
            <a:r>
              <a:rPr lang="en-US" baseline="0" dirty="0" smtClean="0"/>
              <a:t>republican, democrat, </a:t>
            </a:r>
            <a:r>
              <a:rPr lang="en-US" baseline="0" dirty="0" err="1" smtClean="0"/>
              <a:t>rubio</a:t>
            </a:r>
            <a:r>
              <a:rPr lang="en-US" baseline="0" dirty="0" smtClean="0"/>
              <a:t>, Kasich, warren, sanders, trump, </a:t>
            </a:r>
            <a:r>
              <a:rPr lang="en-US" baseline="0" dirty="0" err="1" smtClean="0"/>
              <a:t>clinton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Evaluation of other people – 5 items each, semantic differentials</a:t>
            </a:r>
          </a:p>
          <a:p>
            <a:endParaRPr lang="en-US" baseline="0" dirty="0" smtClean="0"/>
          </a:p>
          <a:p>
            <a:r>
              <a:rPr lang="en-US" baseline="0" dirty="0" smtClean="0"/>
              <a:t>Trump – 2 semantic diffs, overall job approval (1 item), performance (6 items), makes you feel (4 items)</a:t>
            </a:r>
          </a:p>
          <a:p>
            <a:endParaRPr lang="en-US" baseline="0" dirty="0" smtClean="0"/>
          </a:p>
          <a:p>
            <a:r>
              <a:rPr lang="en-US" baseline="0" dirty="0" smtClean="0"/>
              <a:t>Covariates – campaign involvement, political orientation, gender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B81D5-6331-404E-9C26-6CA048D545A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050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0-6 scale, 0 being not at all likely,</a:t>
            </a:r>
            <a:r>
              <a:rPr lang="en-US" baseline="0" dirty="0" smtClean="0"/>
              <a:t> 6 being extremely likely. Higher numbers, more likely to vote republican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B81D5-6331-404E-9C26-6CA048D545A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63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Left graph – neither of the simple RT slopes</a:t>
            </a:r>
            <a:r>
              <a:rPr lang="en-US" baseline="0" dirty="0" smtClean="0"/>
              <a:t> are significant (</a:t>
            </a:r>
            <a:r>
              <a:rPr lang="en-US" baseline="0" dirty="0" err="1" smtClean="0"/>
              <a:t>ps</a:t>
            </a:r>
            <a:r>
              <a:rPr lang="en-US" baseline="0" dirty="0" smtClean="0"/>
              <a:t> &gt; .12)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Rvalence</a:t>
            </a:r>
            <a:r>
              <a:rPr lang="en-US" baseline="0" dirty="0" smtClean="0"/>
              <a:t> simple slopes for Republican items: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FASTER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INTRCPT2, 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</a:t>
            </a:r>
            <a:r>
              <a:rPr lang="el-GR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-0.56184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0.13434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-4.182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0.001</a:t>
            </a:r>
            <a:r>
              <a:rPr lang="el-GR" dirty="0" smtClean="0"/>
              <a:t> </a:t>
            </a:r>
            <a:endParaRPr lang="en-US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SLOWER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INTRCPT2, 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</a:t>
            </a:r>
            <a:r>
              <a:rPr lang="el-GR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-0.19342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0.135079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-1.432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0.178</a:t>
            </a:r>
            <a:r>
              <a:rPr lang="el-GR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Democrat</a:t>
            </a:r>
            <a:r>
              <a:rPr lang="en-US" baseline="0" dirty="0" smtClean="0"/>
              <a:t> items: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FASTER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INTRCPT2, 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</a:t>
            </a:r>
            <a:r>
              <a:rPr lang="el-GR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0.489334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0.096331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5.08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&lt;0.001</a:t>
            </a:r>
            <a:r>
              <a:rPr lang="el-GR" dirty="0" smtClean="0"/>
              <a:t> </a:t>
            </a:r>
            <a:endParaRPr lang="en-US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SLOWER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INTRCPT2, 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</a:t>
            </a:r>
            <a:r>
              <a:rPr lang="el-GR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0.184346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0.100793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1.829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0.092</a:t>
            </a:r>
            <a:r>
              <a:rPr lang="el-GR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B81D5-6331-404E-9C26-6CA048D545A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24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Democrat items</a:t>
            </a:r>
            <a:r>
              <a:rPr lang="en-US" baseline="0" dirty="0" smtClean="0"/>
              <a:t> response valence effects:</a:t>
            </a:r>
            <a:endParaRPr lang="en-US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FASTER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INTRCPT2, 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</a:t>
            </a:r>
            <a:r>
              <a:rPr lang="el-GR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-0.61325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0.110087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-5.571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&lt;0.001</a:t>
            </a:r>
            <a:r>
              <a:rPr lang="el-GR" dirty="0" smtClean="0"/>
              <a:t> </a:t>
            </a:r>
            <a:endParaRPr lang="en-US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SLOWER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INTRCPT2, 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</a:t>
            </a:r>
            <a:r>
              <a:rPr lang="el-GR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-0.24749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0.115088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-2.15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0.053</a:t>
            </a:r>
            <a:r>
              <a:rPr lang="el-GR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B81D5-6331-404E-9C26-6CA048D545A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007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Democrat items, </a:t>
            </a:r>
            <a:r>
              <a:rPr lang="en-US" dirty="0" err="1" smtClean="0"/>
              <a:t>rvalence</a:t>
            </a:r>
            <a:r>
              <a:rPr lang="en-US" dirty="0" smtClean="0"/>
              <a:t> simple effects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FASTER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INTRCPT2, 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</a:t>
            </a:r>
            <a:r>
              <a:rPr lang="el-GR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-0.8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0.14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-5.3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&lt;0.001</a:t>
            </a:r>
            <a:r>
              <a:rPr lang="el-GR" dirty="0" smtClean="0"/>
              <a:t> </a:t>
            </a:r>
            <a:endParaRPr lang="en-US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SLOWER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INTRCPT2, 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</a:t>
            </a:r>
            <a:r>
              <a:rPr lang="el-GR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-0.4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0.15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-2.8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0.017</a:t>
            </a:r>
            <a:r>
              <a:rPr lang="el-GR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Republican</a:t>
            </a:r>
            <a:r>
              <a:rPr lang="en-US" baseline="0" dirty="0" smtClean="0"/>
              <a:t> items, RT: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NEGATIVE: INTRCPT2, 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</a:t>
            </a:r>
            <a:r>
              <a:rPr lang="el-GR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50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0.33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0.19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1.8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1164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0.079</a:t>
            </a:r>
            <a:r>
              <a:rPr lang="el-GR" dirty="0" smtClean="0"/>
              <a:t> </a:t>
            </a:r>
            <a:endParaRPr lang="en-US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RT for positive REP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INTRCPT2, 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γ</a:t>
            </a:r>
            <a:r>
              <a:rPr lang="el-GR" sz="1200" b="0" i="0" u="none" strike="noStrike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50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0.07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0.16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0.4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1164</a:t>
            </a:r>
            <a:r>
              <a:rPr lang="el-GR" dirty="0" smtClean="0"/>
              <a:t> </a:t>
            </a:r>
            <a:r>
              <a:rPr lang="el-G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0.656</a:t>
            </a:r>
            <a:r>
              <a:rPr lang="el-GR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B81D5-6331-404E-9C26-6CA048D545A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602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Similar patterns for attitudes toward the Democrat party, Republican party.</a:t>
            </a:r>
          </a:p>
          <a:p>
            <a:endParaRPr lang="en-US" dirty="0" smtClean="0"/>
          </a:p>
          <a:p>
            <a:r>
              <a:rPr lang="en-US" dirty="0" smtClean="0"/>
              <a:t>Nothing for voting likelihood</a:t>
            </a:r>
            <a:r>
              <a:rPr lang="en-US" baseline="0" dirty="0" smtClean="0"/>
              <a:t> for Rubio or Kasich, marginal for Trump.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B81D5-6331-404E-9C26-6CA048D545A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838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8D78-5789-48D7-82FE-CA418B54BC1A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0EDF-0FB9-4A3F-941A-195BB2AA2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53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8D78-5789-48D7-82FE-CA418B54BC1A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0EDF-0FB9-4A3F-941A-195BB2AA2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517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8D78-5789-48D7-82FE-CA418B54BC1A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0EDF-0FB9-4A3F-941A-195BB2AA2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884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8D78-5789-48D7-82FE-CA418B54BC1A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0EDF-0FB9-4A3F-941A-195BB2AA2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912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8D78-5789-48D7-82FE-CA418B54BC1A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0EDF-0FB9-4A3F-941A-195BB2AA2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54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8D78-5789-48D7-82FE-CA418B54BC1A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0EDF-0FB9-4A3F-941A-195BB2AA2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183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8D78-5789-48D7-82FE-CA418B54BC1A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0EDF-0FB9-4A3F-941A-195BB2AA2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816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8D78-5789-48D7-82FE-CA418B54BC1A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0EDF-0FB9-4A3F-941A-195BB2AA2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53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8D78-5789-48D7-82FE-CA418B54BC1A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0EDF-0FB9-4A3F-941A-195BB2AA2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81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8D78-5789-48D7-82FE-CA418B54BC1A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0EDF-0FB9-4A3F-941A-195BB2AA2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302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8D78-5789-48D7-82FE-CA418B54BC1A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10EDF-0FB9-4A3F-941A-195BB2AA2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143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F8D78-5789-48D7-82FE-CA418B54BC1A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10EDF-0FB9-4A3F-941A-195BB2AA2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572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3081"/>
            <a:ext cx="7772400" cy="30868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Relationship Between the Accessibility of Political Attitudes and Voting Behavior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Alison Young Reusser</a:t>
            </a:r>
          </a:p>
          <a:p>
            <a:r>
              <a:rPr lang="en-US" dirty="0" smtClean="0"/>
              <a:t>Olivet Nazarene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2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Evaluation of Donald Trump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Marginal 3-way interaction, </a:t>
            </a:r>
            <a:r>
              <a:rPr lang="en-US" i="1" dirty="0"/>
              <a:t>t</a:t>
            </a:r>
            <a:r>
              <a:rPr lang="en-US" dirty="0"/>
              <a:t>(1164) = </a:t>
            </a:r>
            <a:r>
              <a:rPr lang="en-US" dirty="0" smtClean="0"/>
              <a:t>-1.71, </a:t>
            </a:r>
            <a:r>
              <a:rPr lang="en-US" i="1" dirty="0"/>
              <a:t>p</a:t>
            </a:r>
            <a:r>
              <a:rPr lang="en-US" dirty="0"/>
              <a:t> = .</a:t>
            </a:r>
            <a:r>
              <a:rPr lang="en-US" dirty="0" smtClean="0"/>
              <a:t>087</a:t>
            </a: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1783" y="5941325"/>
            <a:ext cx="3874169" cy="4712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Simple 2-way: </a:t>
            </a:r>
            <a:r>
              <a:rPr lang="en-US" i="1" dirty="0" smtClean="0"/>
              <a:t>t</a:t>
            </a:r>
            <a:r>
              <a:rPr lang="en-US" dirty="0" smtClean="0"/>
              <a:t>(1164) = -1.09, </a:t>
            </a:r>
            <a:r>
              <a:rPr lang="en-US" i="1" dirty="0" smtClean="0"/>
              <a:t>p</a:t>
            </a:r>
            <a:r>
              <a:rPr lang="en-US" dirty="0" smtClean="0"/>
              <a:t> = .28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266183" y="5941324"/>
            <a:ext cx="3874169" cy="4712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Simple 2-way: </a:t>
            </a:r>
            <a:r>
              <a:rPr lang="en-US" i="1" dirty="0" smtClean="0"/>
              <a:t>t</a:t>
            </a:r>
            <a:r>
              <a:rPr lang="en-US" dirty="0" smtClean="0"/>
              <a:t>(1164) = 2.00, </a:t>
            </a:r>
            <a:r>
              <a:rPr lang="en-US" i="1" dirty="0" smtClean="0"/>
              <a:t>p</a:t>
            </a:r>
            <a:r>
              <a:rPr lang="en-US" dirty="0" smtClean="0"/>
              <a:t> = .051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039404"/>
              </p:ext>
            </p:extLst>
          </p:nvPr>
        </p:nvGraphicFramePr>
        <p:xfrm>
          <a:off x="4572000" y="2629694"/>
          <a:ext cx="4829175" cy="3311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1010478" y="5075145"/>
            <a:ext cx="3637722" cy="26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Negative Response  	  Positive Response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5502629" y="5069286"/>
            <a:ext cx="3637722" cy="26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Negative Response  	  Positive Response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7881032" y="3279281"/>
            <a:ext cx="749030" cy="1945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i="1" dirty="0" smtClean="0"/>
              <a:t>p</a:t>
            </a:r>
            <a:r>
              <a:rPr lang="en-US" sz="1100" dirty="0" smtClean="0"/>
              <a:t> &lt; .001</a:t>
            </a:r>
            <a:endParaRPr lang="en-US" sz="1100" i="1" dirty="0"/>
          </a:p>
        </p:txBody>
      </p:sp>
      <p:sp>
        <p:nvSpPr>
          <p:cNvPr id="11" name="Oval 10"/>
          <p:cNvSpPr/>
          <p:nvPr/>
        </p:nvSpPr>
        <p:spPr>
          <a:xfrm>
            <a:off x="7547753" y="3152937"/>
            <a:ext cx="1410510" cy="191634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379394"/>
              </p:ext>
            </p:extLst>
          </p:nvPr>
        </p:nvGraphicFramePr>
        <p:xfrm>
          <a:off x="0" y="2629694"/>
          <a:ext cx="4829175" cy="3311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Rectangle 12"/>
          <p:cNvSpPr/>
          <p:nvPr/>
        </p:nvSpPr>
        <p:spPr>
          <a:xfrm>
            <a:off x="1478907" y="3279281"/>
            <a:ext cx="749030" cy="1945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i="1" dirty="0" smtClean="0"/>
              <a:t>p</a:t>
            </a:r>
            <a:r>
              <a:rPr lang="en-US" sz="1100" dirty="0" smtClean="0"/>
              <a:t> = .08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312339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116" y="-29026"/>
            <a:ext cx="7886700" cy="1325563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82639"/>
            <a:ext cx="7886700" cy="587536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Vote likelihood?</a:t>
            </a:r>
          </a:p>
          <a:p>
            <a:pPr lvl="1"/>
            <a:r>
              <a:rPr lang="en-US" dirty="0" smtClean="0"/>
              <a:t>Predicted by accessibility of NEGATIVE attitudes toward “Republican” </a:t>
            </a:r>
          </a:p>
          <a:p>
            <a:pPr lvl="1"/>
            <a:r>
              <a:rPr lang="en-US" dirty="0" smtClean="0"/>
              <a:t>Predicted by accessibility of POSITIVE attitudes toward “Democrat”</a:t>
            </a:r>
          </a:p>
          <a:p>
            <a:r>
              <a:rPr lang="en-US" dirty="0" smtClean="0"/>
              <a:t>Evaluations?</a:t>
            </a:r>
          </a:p>
          <a:p>
            <a:pPr lvl="1"/>
            <a:r>
              <a:rPr lang="en-US" dirty="0" smtClean="0"/>
              <a:t>Expected effect of attitude accessibility only occurred for positive attitudes toward the concept “Democrat.”</a:t>
            </a:r>
          </a:p>
          <a:p>
            <a:pPr lvl="1"/>
            <a:r>
              <a:rPr lang="en-US" dirty="0" smtClean="0"/>
              <a:t>Accessibility predicted:</a:t>
            </a:r>
          </a:p>
          <a:p>
            <a:pPr lvl="2"/>
            <a:r>
              <a:rPr lang="en-US" dirty="0" smtClean="0"/>
              <a:t>More positive evaluations of Democrat people</a:t>
            </a:r>
          </a:p>
          <a:p>
            <a:pPr lvl="2"/>
            <a:r>
              <a:rPr lang="en-US" dirty="0" smtClean="0"/>
              <a:t>More negative evaluations of Republican people</a:t>
            </a:r>
          </a:p>
          <a:p>
            <a:pPr lvl="2"/>
            <a:r>
              <a:rPr lang="en-US" dirty="0" smtClean="0"/>
              <a:t>More negative evaluations of Donald Trump</a:t>
            </a:r>
          </a:p>
          <a:p>
            <a:pPr lvl="1"/>
            <a:r>
              <a:rPr lang="en-US" dirty="0" smtClean="0"/>
              <a:t>More variability in accessibility of attitudes toward “Democrat” vs. “Republican?”</a:t>
            </a:r>
          </a:p>
          <a:p>
            <a:pPr lvl="1"/>
            <a:r>
              <a:rPr lang="en-US" dirty="0" smtClean="0"/>
              <a:t>Better measure of Democrat attitude accessibility?</a:t>
            </a:r>
          </a:p>
          <a:p>
            <a:pPr lvl="1"/>
            <a:r>
              <a:rPr lang="en-US" dirty="0" smtClean="0"/>
              <a:t>Something else going on?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106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whether accessibility of political attitudes helps participants disambiguate a moderate political candidate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6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3-way interaction predicting</a:t>
            </a:r>
          </a:p>
          <a:p>
            <a:pPr lvl="1"/>
            <a:r>
              <a:rPr lang="en-US" dirty="0" smtClean="0"/>
              <a:t>Rubio or Kasich voting likelihood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980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Attitude Accessibility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8066776" cy="5032375"/>
          </a:xfrm>
        </p:spPr>
        <p:txBody>
          <a:bodyPr>
            <a:noAutofit/>
          </a:bodyPr>
          <a:lstStyle/>
          <a:p>
            <a:r>
              <a:rPr lang="en-US" sz="3200" dirty="0" smtClean="0"/>
              <a:t>Ease with which an attitude is brought to mind</a:t>
            </a:r>
          </a:p>
          <a:p>
            <a:r>
              <a:rPr lang="en-US" sz="3200" dirty="0" smtClean="0"/>
              <a:t>Objects toward which we have accessible attitudes</a:t>
            </a:r>
          </a:p>
          <a:p>
            <a:pPr lvl="1"/>
            <a:r>
              <a:rPr lang="en-US" sz="2800" dirty="0" smtClean="0"/>
              <a:t>Draw visual attention (</a:t>
            </a:r>
            <a:r>
              <a:rPr lang="en-US" sz="2800" dirty="0" err="1" smtClean="0"/>
              <a:t>Roskos-Ewoldsen</a:t>
            </a:r>
            <a:r>
              <a:rPr lang="en-US" sz="2800" dirty="0" smtClean="0"/>
              <a:t> &amp; Fazio, 1992)</a:t>
            </a:r>
          </a:p>
          <a:p>
            <a:pPr lvl="1"/>
            <a:r>
              <a:rPr lang="en-US" sz="2800" dirty="0" smtClean="0"/>
              <a:t>Are privileged in memory (Smith, Fazio &amp; </a:t>
            </a:r>
            <a:r>
              <a:rPr lang="en-US" sz="2800" dirty="0" err="1" smtClean="0"/>
              <a:t>Cejka</a:t>
            </a:r>
            <a:r>
              <a:rPr lang="en-US" sz="2800" dirty="0" smtClean="0"/>
              <a:t>, 1996)</a:t>
            </a:r>
          </a:p>
          <a:p>
            <a:pPr lvl="1"/>
            <a:r>
              <a:rPr lang="en-US" sz="2800" dirty="0" smtClean="0"/>
              <a:t>Influence evaluations of related concepts</a:t>
            </a:r>
          </a:p>
          <a:p>
            <a:pPr lvl="2"/>
            <a:r>
              <a:rPr lang="en-US" sz="2400" dirty="0" smtClean="0"/>
              <a:t>Flu shots and foods (Young &amp; Fazio, 2014)</a:t>
            </a:r>
          </a:p>
          <a:p>
            <a:pPr lvl="2"/>
            <a:r>
              <a:rPr lang="en-US" sz="2400" dirty="0" smtClean="0"/>
              <a:t>Political candidates (Fazio &amp; Williams, 1986)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442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Attitude Accessibility &amp; Political Evaluations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74198"/>
            <a:ext cx="7886700" cy="3007485"/>
          </a:xfrm>
        </p:spPr>
        <p:txBody>
          <a:bodyPr>
            <a:normAutofit/>
          </a:bodyPr>
          <a:lstStyle/>
          <a:p>
            <a:r>
              <a:rPr lang="en-US" dirty="0" smtClean="0"/>
              <a:t>Accessibility of attitudes toward political </a:t>
            </a:r>
            <a:r>
              <a:rPr lang="en-US" dirty="0" smtClean="0"/>
              <a:t>constructs </a:t>
            </a:r>
            <a:r>
              <a:rPr lang="en-US" dirty="0" smtClean="0"/>
              <a:t>(Democratic-ness and Republican-ness) should </a:t>
            </a:r>
            <a:r>
              <a:rPr lang="en-US" dirty="0" smtClean="0"/>
              <a:t>predict</a:t>
            </a:r>
          </a:p>
          <a:p>
            <a:pPr lvl="1"/>
            <a:r>
              <a:rPr lang="en-US" dirty="0" smtClean="0"/>
              <a:t>Voting likelihood</a:t>
            </a:r>
          </a:p>
          <a:p>
            <a:pPr lvl="1"/>
            <a:r>
              <a:rPr lang="en-US" dirty="0" smtClean="0"/>
              <a:t>Evaluations </a:t>
            </a:r>
            <a:r>
              <a:rPr lang="en-US" dirty="0" smtClean="0"/>
              <a:t>of:</a:t>
            </a:r>
          </a:p>
          <a:p>
            <a:pPr lvl="2"/>
            <a:r>
              <a:rPr lang="en-US" dirty="0"/>
              <a:t>People who belong to each party</a:t>
            </a:r>
          </a:p>
          <a:p>
            <a:pPr lvl="2"/>
            <a:r>
              <a:rPr lang="en-US" dirty="0" smtClean="0"/>
              <a:t>Specific political </a:t>
            </a:r>
            <a:r>
              <a:rPr lang="en-US" dirty="0" smtClean="0"/>
              <a:t>candidates (Donald Trump)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152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Stimuli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4736980" cy="4351338"/>
          </a:xfrm>
        </p:spPr>
        <p:txBody>
          <a:bodyPr/>
          <a:lstStyle/>
          <a:p>
            <a:r>
              <a:rPr lang="en-US" dirty="0" smtClean="0"/>
              <a:t>Eight Democrat-related terms, eight Republican-related</a:t>
            </a:r>
          </a:p>
          <a:p>
            <a:r>
              <a:rPr lang="en-US" dirty="0" smtClean="0"/>
              <a:t>Piloted for:</a:t>
            </a:r>
          </a:p>
          <a:p>
            <a:pPr lvl="1"/>
            <a:r>
              <a:rPr lang="en-US" dirty="0" smtClean="0"/>
              <a:t>Political leaning (</a:t>
            </a:r>
            <a:r>
              <a:rPr lang="en-US" i="1" dirty="0" smtClean="0"/>
              <a:t>n</a:t>
            </a:r>
            <a:r>
              <a:rPr lang="en-US" dirty="0" smtClean="0"/>
              <a:t> = 31)</a:t>
            </a:r>
          </a:p>
          <a:p>
            <a:pPr lvl="1"/>
            <a:r>
              <a:rPr lang="en-US" dirty="0" smtClean="0"/>
              <a:t>Valence (</a:t>
            </a:r>
            <a:r>
              <a:rPr lang="en-US" i="1" dirty="0" smtClean="0"/>
              <a:t>n</a:t>
            </a:r>
            <a:r>
              <a:rPr lang="en-US" dirty="0" smtClean="0"/>
              <a:t> = 31)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06838" y="879894"/>
            <a:ext cx="1690777" cy="279495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Republican</a:t>
            </a:r>
          </a:p>
          <a:p>
            <a:pPr algn="ctr"/>
            <a:r>
              <a:rPr lang="en-US" dirty="0" smtClean="0"/>
              <a:t>Conservative</a:t>
            </a:r>
          </a:p>
          <a:p>
            <a:pPr algn="ctr"/>
            <a:r>
              <a:rPr lang="en-US" dirty="0" smtClean="0"/>
              <a:t>Right-leaning</a:t>
            </a:r>
          </a:p>
          <a:p>
            <a:pPr algn="ctr"/>
            <a:r>
              <a:rPr lang="en-US" dirty="0" smtClean="0"/>
              <a:t>George W. Bush</a:t>
            </a:r>
          </a:p>
          <a:p>
            <a:pPr algn="ctr"/>
            <a:r>
              <a:rPr lang="en-US" dirty="0" smtClean="0"/>
              <a:t>GOP</a:t>
            </a:r>
          </a:p>
          <a:p>
            <a:pPr algn="ctr"/>
            <a:r>
              <a:rPr lang="en-US" dirty="0" smtClean="0"/>
              <a:t>Red State</a:t>
            </a:r>
          </a:p>
          <a:p>
            <a:pPr algn="ctr"/>
            <a:r>
              <a:rPr lang="en-US" dirty="0" smtClean="0"/>
              <a:t>Fox News</a:t>
            </a:r>
          </a:p>
          <a:p>
            <a:pPr algn="ctr"/>
            <a:r>
              <a:rPr lang="en-US" dirty="0" smtClean="0"/>
              <a:t>Ronald Reagan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036279" y="879893"/>
            <a:ext cx="1690777" cy="279495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Democrat</a:t>
            </a:r>
          </a:p>
          <a:p>
            <a:pPr algn="ctr"/>
            <a:r>
              <a:rPr lang="en-US" dirty="0" smtClean="0"/>
              <a:t>Social Justice</a:t>
            </a:r>
          </a:p>
          <a:p>
            <a:pPr algn="ctr"/>
            <a:r>
              <a:rPr lang="en-US" dirty="0" smtClean="0"/>
              <a:t>Liberal</a:t>
            </a:r>
          </a:p>
          <a:p>
            <a:pPr algn="ctr"/>
            <a:r>
              <a:rPr lang="en-US" dirty="0" smtClean="0"/>
              <a:t>Left-leaning</a:t>
            </a:r>
          </a:p>
          <a:p>
            <a:pPr algn="ctr"/>
            <a:r>
              <a:rPr lang="en-US" dirty="0" smtClean="0"/>
              <a:t>Bill Clinton</a:t>
            </a:r>
          </a:p>
          <a:p>
            <a:pPr algn="ctr"/>
            <a:r>
              <a:rPr lang="en-US" dirty="0" smtClean="0"/>
              <a:t>Barack Obama</a:t>
            </a:r>
          </a:p>
          <a:p>
            <a:pPr algn="ctr"/>
            <a:r>
              <a:rPr lang="en-US" dirty="0" smtClean="0"/>
              <a:t>Progressive</a:t>
            </a:r>
          </a:p>
          <a:p>
            <a:pPr algn="ctr"/>
            <a:r>
              <a:rPr lang="en-US" dirty="0" smtClean="0"/>
              <a:t>Blue State</a:t>
            </a:r>
          </a:p>
        </p:txBody>
      </p:sp>
    </p:spTree>
    <p:extLst>
      <p:ext uri="{BB962C8B-B14F-4D97-AF65-F5344CB8AC3E}">
        <p14:creationId xmlns:p14="http://schemas.microsoft.com/office/powerpoint/2010/main" val="98784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657062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n</a:t>
            </a:r>
            <a:r>
              <a:rPr lang="en-US" dirty="0" smtClean="0"/>
              <a:t> = 85 (57 women; 65 Caucasian</a:t>
            </a:r>
            <a:r>
              <a:rPr lang="en-US" dirty="0" smtClean="0"/>
              <a:t>), Fall of 2016</a:t>
            </a:r>
            <a:endParaRPr lang="en-US" dirty="0" smtClean="0"/>
          </a:p>
          <a:p>
            <a:r>
              <a:rPr lang="en-US" dirty="0" smtClean="0"/>
              <a:t>Attitude accessibility task</a:t>
            </a:r>
          </a:p>
          <a:p>
            <a:r>
              <a:rPr lang="en-US" dirty="0" smtClean="0"/>
              <a:t>Filler task</a:t>
            </a:r>
          </a:p>
          <a:p>
            <a:r>
              <a:rPr lang="en-US" dirty="0" smtClean="0"/>
              <a:t>DVs</a:t>
            </a:r>
          </a:p>
          <a:p>
            <a:pPr lvl="1"/>
            <a:r>
              <a:rPr lang="en-US" dirty="0" smtClean="0"/>
              <a:t>Voting Likelihood (more positive, more Republican; 8 items, </a:t>
            </a:r>
            <a:r>
              <a:rPr lang="el-GR" i="1" dirty="0"/>
              <a:t>α</a:t>
            </a:r>
            <a:r>
              <a:rPr lang="en-US" i="1" dirty="0"/>
              <a:t> </a:t>
            </a:r>
            <a:r>
              <a:rPr lang="en-US" dirty="0"/>
              <a:t>= </a:t>
            </a:r>
            <a:r>
              <a:rPr lang="en-US" dirty="0" smtClean="0"/>
              <a:t>.84)</a:t>
            </a:r>
            <a:endParaRPr lang="en-US" dirty="0" smtClean="0"/>
          </a:p>
          <a:p>
            <a:pPr lvl="1"/>
            <a:r>
              <a:rPr lang="en-US" dirty="0" smtClean="0"/>
              <a:t>Evaluation </a:t>
            </a:r>
            <a:r>
              <a:rPr lang="en-US" dirty="0" smtClean="0"/>
              <a:t>of “other people who belong to the democrat/republican party” (5 items each, </a:t>
            </a:r>
            <a:r>
              <a:rPr lang="el-GR" i="1" dirty="0" smtClean="0"/>
              <a:t>α</a:t>
            </a:r>
            <a:r>
              <a:rPr lang="en-US" i="1" dirty="0" smtClean="0"/>
              <a:t> </a:t>
            </a:r>
            <a:r>
              <a:rPr lang="en-US" dirty="0" smtClean="0"/>
              <a:t>= .94 and .96)</a:t>
            </a:r>
          </a:p>
          <a:p>
            <a:pPr lvl="1"/>
            <a:r>
              <a:rPr lang="en-US" dirty="0" smtClean="0"/>
              <a:t>Overall evaluation of Donald Trump (13 items, </a:t>
            </a:r>
            <a:r>
              <a:rPr lang="el-GR" i="1" dirty="0" smtClean="0"/>
              <a:t>α</a:t>
            </a:r>
            <a:r>
              <a:rPr lang="en-US" dirty="0" smtClean="0"/>
              <a:t> = .97)</a:t>
            </a:r>
          </a:p>
          <a:p>
            <a:r>
              <a:rPr lang="en-US" dirty="0" smtClean="0"/>
              <a:t>Covariates &amp; Demographics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98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825624"/>
            <a:ext cx="8153041" cy="4178361"/>
          </a:xfrm>
        </p:spPr>
        <p:txBody>
          <a:bodyPr>
            <a:normAutofit/>
          </a:bodyPr>
          <a:lstStyle/>
          <a:p>
            <a:r>
              <a:rPr lang="en-US" dirty="0" smtClean="0"/>
              <a:t>HLM nesting 84 participants within 16 items predicting each DV from:</a:t>
            </a:r>
          </a:p>
          <a:p>
            <a:pPr lvl="1"/>
            <a:r>
              <a:rPr lang="en-US" dirty="0" smtClean="0"/>
              <a:t>Level 1: </a:t>
            </a:r>
          </a:p>
          <a:p>
            <a:pPr lvl="2"/>
            <a:r>
              <a:rPr lang="en-US" dirty="0" smtClean="0"/>
              <a:t>Response Valence (-1 vs. +1)</a:t>
            </a:r>
          </a:p>
          <a:p>
            <a:pPr lvl="2"/>
            <a:r>
              <a:rPr lang="en-US" dirty="0" smtClean="0"/>
              <a:t>RT (</a:t>
            </a:r>
            <a:r>
              <a:rPr lang="en-US" i="1" dirty="0" smtClean="0"/>
              <a:t>z</a:t>
            </a:r>
            <a:r>
              <a:rPr lang="en-US" dirty="0" smtClean="0"/>
              <a:t>-scored)</a:t>
            </a:r>
          </a:p>
          <a:p>
            <a:pPr lvl="2"/>
            <a:r>
              <a:rPr lang="en-US" dirty="0" smtClean="0"/>
              <a:t>Interaction</a:t>
            </a:r>
          </a:p>
          <a:p>
            <a:pPr lvl="2"/>
            <a:r>
              <a:rPr lang="en-US" dirty="0" smtClean="0"/>
              <a:t>RT for “like,” “dislike,” and interaction</a:t>
            </a:r>
          </a:p>
          <a:p>
            <a:pPr lvl="1"/>
            <a:r>
              <a:rPr lang="en-US" dirty="0" smtClean="0"/>
              <a:t>Level 2:</a:t>
            </a:r>
          </a:p>
          <a:p>
            <a:pPr lvl="2"/>
            <a:r>
              <a:rPr lang="en-US" dirty="0" smtClean="0"/>
              <a:t>Political dimension of the item (Democrat (-1) vs. Republican (+1))</a:t>
            </a:r>
          </a:p>
          <a:p>
            <a:pPr lvl="2"/>
            <a:r>
              <a:rPr lang="en-US" dirty="0" smtClean="0"/>
              <a:t>Normative valence of the item (</a:t>
            </a:r>
            <a:r>
              <a:rPr lang="en-US" i="1" dirty="0" smtClean="0"/>
              <a:t>z</a:t>
            </a:r>
            <a:r>
              <a:rPr lang="en-US" dirty="0" smtClean="0"/>
              <a:t>-scored)</a:t>
            </a:r>
          </a:p>
          <a:p>
            <a:pPr lvl="2"/>
            <a:r>
              <a:rPr lang="en-US" dirty="0" smtClean="0"/>
              <a:t># characters in the item (</a:t>
            </a:r>
            <a:r>
              <a:rPr lang="en-US" i="1" dirty="0" smtClean="0"/>
              <a:t>z</a:t>
            </a:r>
            <a:r>
              <a:rPr lang="en-US" dirty="0" smtClean="0"/>
              <a:t>-scored)</a:t>
            </a:r>
          </a:p>
        </p:txBody>
      </p:sp>
    </p:spTree>
    <p:extLst>
      <p:ext uri="{BB962C8B-B14F-4D97-AF65-F5344CB8AC3E}">
        <p14:creationId xmlns:p14="http://schemas.microsoft.com/office/powerpoint/2010/main" val="304783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Voting Likelihood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3-way interaction, </a:t>
            </a:r>
            <a:r>
              <a:rPr lang="en-US" i="1" dirty="0" smtClean="0"/>
              <a:t>t</a:t>
            </a:r>
            <a:r>
              <a:rPr lang="en-US" dirty="0" smtClean="0"/>
              <a:t>(1176) = -4.67, </a:t>
            </a:r>
            <a:r>
              <a:rPr lang="en-US" i="1" dirty="0" smtClean="0"/>
              <a:t>p</a:t>
            </a:r>
            <a:r>
              <a:rPr lang="en-US" dirty="0" smtClean="0"/>
              <a:t> &lt; .001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8307704"/>
              </p:ext>
            </p:extLst>
          </p:nvPr>
        </p:nvGraphicFramePr>
        <p:xfrm>
          <a:off x="4776716" y="2320119"/>
          <a:ext cx="4572000" cy="36212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5125631" y="5941325"/>
            <a:ext cx="3874169" cy="4712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Simple 2-way: </a:t>
            </a:r>
            <a:r>
              <a:rPr lang="en-US" i="1" dirty="0" smtClean="0"/>
              <a:t>t</a:t>
            </a:r>
            <a:r>
              <a:rPr lang="en-US" dirty="0" smtClean="0"/>
              <a:t>(1176) = 3.94, </a:t>
            </a:r>
            <a:r>
              <a:rPr lang="en-US" i="1" dirty="0" smtClean="0"/>
              <a:t>p</a:t>
            </a:r>
            <a:r>
              <a:rPr lang="en-US" dirty="0" smtClean="0"/>
              <a:t> &lt; .001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95526" y="3093718"/>
            <a:ext cx="749030" cy="1945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i="1" dirty="0" smtClean="0"/>
              <a:t>p</a:t>
            </a:r>
            <a:r>
              <a:rPr lang="en-US" sz="1100" dirty="0" smtClean="0"/>
              <a:t> &lt;.001</a:t>
            </a:r>
            <a:endParaRPr lang="en-US" sz="1100" i="1" dirty="0"/>
          </a:p>
        </p:txBody>
      </p:sp>
      <p:sp>
        <p:nvSpPr>
          <p:cNvPr id="11" name="Oval 10"/>
          <p:cNvSpPr/>
          <p:nvPr/>
        </p:nvSpPr>
        <p:spPr>
          <a:xfrm>
            <a:off x="7470866" y="2811617"/>
            <a:ext cx="1410510" cy="191634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574955"/>
              </p:ext>
            </p:extLst>
          </p:nvPr>
        </p:nvGraphicFramePr>
        <p:xfrm>
          <a:off x="144200" y="2320119"/>
          <a:ext cx="4572000" cy="36212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Rectangle 12"/>
          <p:cNvSpPr/>
          <p:nvPr/>
        </p:nvSpPr>
        <p:spPr>
          <a:xfrm>
            <a:off x="607415" y="5941324"/>
            <a:ext cx="3874169" cy="4712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Simple 2-way: </a:t>
            </a:r>
            <a:r>
              <a:rPr lang="en-US" i="1" dirty="0" smtClean="0"/>
              <a:t>t</a:t>
            </a:r>
            <a:r>
              <a:rPr lang="en-US" dirty="0" smtClean="0"/>
              <a:t>(1176) = -2.60, </a:t>
            </a:r>
            <a:r>
              <a:rPr lang="en-US" i="1" dirty="0" smtClean="0"/>
              <a:t>p</a:t>
            </a:r>
            <a:r>
              <a:rPr lang="en-US" dirty="0" smtClean="0"/>
              <a:t> = .01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85750" y="3211537"/>
            <a:ext cx="749030" cy="1945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i="1" dirty="0" smtClean="0"/>
              <a:t>p</a:t>
            </a:r>
            <a:r>
              <a:rPr lang="en-US" sz="1100" dirty="0" smtClean="0"/>
              <a:t> &lt; .001</a:t>
            </a:r>
            <a:endParaRPr lang="en-US" sz="1100" i="1" dirty="0"/>
          </a:p>
        </p:txBody>
      </p:sp>
      <p:sp>
        <p:nvSpPr>
          <p:cNvPr id="15" name="Oval 14"/>
          <p:cNvSpPr/>
          <p:nvPr/>
        </p:nvSpPr>
        <p:spPr>
          <a:xfrm>
            <a:off x="761090" y="2929436"/>
            <a:ext cx="1410510" cy="191634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52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of people who are Democrats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3-way interaction, </a:t>
            </a:r>
            <a:r>
              <a:rPr lang="en-US" i="1" dirty="0" smtClean="0"/>
              <a:t>t</a:t>
            </a:r>
            <a:r>
              <a:rPr lang="en-US" dirty="0" smtClean="0"/>
              <a:t>(1164) = 2.60, </a:t>
            </a:r>
            <a:r>
              <a:rPr lang="en-US" i="1" dirty="0" smtClean="0"/>
              <a:t>p</a:t>
            </a:r>
            <a:r>
              <a:rPr lang="en-US" dirty="0" smtClean="0"/>
              <a:t> = .01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4805901"/>
              </p:ext>
            </p:extLst>
          </p:nvPr>
        </p:nvGraphicFramePr>
        <p:xfrm>
          <a:off x="0" y="2305877"/>
          <a:ext cx="4572000" cy="3500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4"/>
          <p:cNvSpPr/>
          <p:nvPr/>
        </p:nvSpPr>
        <p:spPr>
          <a:xfrm>
            <a:off x="348915" y="5941325"/>
            <a:ext cx="3874169" cy="4712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Simple 2-way: </a:t>
            </a:r>
            <a:r>
              <a:rPr lang="en-US" i="1" dirty="0" smtClean="0"/>
              <a:t>t</a:t>
            </a:r>
            <a:r>
              <a:rPr lang="en-US" dirty="0" smtClean="0"/>
              <a:t>(1164) = 2.10, </a:t>
            </a:r>
            <a:r>
              <a:rPr lang="en-US" i="1" dirty="0" smtClean="0"/>
              <a:t>p</a:t>
            </a:r>
            <a:r>
              <a:rPr lang="en-US" dirty="0" smtClean="0"/>
              <a:t> = .04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73315" y="5941324"/>
            <a:ext cx="3874169" cy="4712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Simple 2-way: </a:t>
            </a:r>
            <a:r>
              <a:rPr lang="en-US" i="1" dirty="0" smtClean="0"/>
              <a:t>t</a:t>
            </a:r>
            <a:r>
              <a:rPr lang="en-US" dirty="0" smtClean="0"/>
              <a:t>(1164) = -2.36, </a:t>
            </a:r>
            <a:r>
              <a:rPr lang="en-US" i="1" dirty="0" smtClean="0"/>
              <a:t>p</a:t>
            </a:r>
            <a:r>
              <a:rPr lang="en-US" dirty="0" smtClean="0"/>
              <a:t> = .02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7757156"/>
              </p:ext>
            </p:extLst>
          </p:nvPr>
        </p:nvGraphicFramePr>
        <p:xfrm>
          <a:off x="4572000" y="2305876"/>
          <a:ext cx="4572000" cy="3500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ectangle 7"/>
          <p:cNvSpPr/>
          <p:nvPr/>
        </p:nvSpPr>
        <p:spPr>
          <a:xfrm>
            <a:off x="934278" y="4919869"/>
            <a:ext cx="3637722" cy="26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Negative Response  	  Positive Response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5506278" y="4919868"/>
            <a:ext cx="3637722" cy="26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Negative Response  	  Positive Response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7766320" y="2966935"/>
            <a:ext cx="749030" cy="1945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i="1" dirty="0" smtClean="0"/>
              <a:t>p</a:t>
            </a:r>
            <a:r>
              <a:rPr lang="en-US" sz="1100" dirty="0" smtClean="0"/>
              <a:t> = .004</a:t>
            </a:r>
            <a:endParaRPr lang="en-US" sz="1100" i="1" dirty="0"/>
          </a:p>
        </p:txBody>
      </p:sp>
      <p:sp>
        <p:nvSpPr>
          <p:cNvPr id="11" name="Oval 10"/>
          <p:cNvSpPr/>
          <p:nvPr/>
        </p:nvSpPr>
        <p:spPr>
          <a:xfrm>
            <a:off x="7441660" y="2684834"/>
            <a:ext cx="1410510" cy="191634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5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of people who are Republicans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21518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Marginal 3-way interaction, </a:t>
            </a:r>
            <a:r>
              <a:rPr lang="en-US" i="1" dirty="0" smtClean="0"/>
              <a:t>t</a:t>
            </a:r>
            <a:r>
              <a:rPr lang="en-US" dirty="0" smtClean="0"/>
              <a:t>(1164) = -1.83, </a:t>
            </a:r>
            <a:r>
              <a:rPr lang="en-US" i="1" dirty="0" smtClean="0"/>
              <a:t>p</a:t>
            </a:r>
            <a:r>
              <a:rPr lang="en-US" dirty="0" smtClean="0"/>
              <a:t> = .067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1783" y="5941325"/>
            <a:ext cx="3874169" cy="4712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Simple 2-way: </a:t>
            </a:r>
            <a:r>
              <a:rPr lang="en-US" i="1" dirty="0" smtClean="0"/>
              <a:t>t</a:t>
            </a:r>
            <a:r>
              <a:rPr lang="en-US" dirty="0" smtClean="0"/>
              <a:t>(1164) = -0.86, </a:t>
            </a:r>
            <a:r>
              <a:rPr lang="en-US" i="1" dirty="0" smtClean="0"/>
              <a:t>p</a:t>
            </a:r>
            <a:r>
              <a:rPr lang="en-US" dirty="0" smtClean="0"/>
              <a:t> = .39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266183" y="5941324"/>
            <a:ext cx="3874169" cy="4712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Simple 2-way: </a:t>
            </a:r>
            <a:r>
              <a:rPr lang="en-US" i="1" dirty="0" smtClean="0"/>
              <a:t>t</a:t>
            </a:r>
            <a:r>
              <a:rPr lang="en-US" dirty="0" smtClean="0"/>
              <a:t>(1164) = 2.51, </a:t>
            </a:r>
            <a:r>
              <a:rPr lang="en-US" i="1" dirty="0" smtClean="0"/>
              <a:t>p</a:t>
            </a:r>
            <a:r>
              <a:rPr lang="en-US" dirty="0" smtClean="0"/>
              <a:t> = .01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7447584"/>
              </p:ext>
            </p:extLst>
          </p:nvPr>
        </p:nvGraphicFramePr>
        <p:xfrm>
          <a:off x="0" y="2563906"/>
          <a:ext cx="4572000" cy="3377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9666254"/>
              </p:ext>
            </p:extLst>
          </p:nvPr>
        </p:nvGraphicFramePr>
        <p:xfrm>
          <a:off x="4415952" y="2563904"/>
          <a:ext cx="4572000" cy="337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Rectangle 9"/>
          <p:cNvSpPr/>
          <p:nvPr/>
        </p:nvSpPr>
        <p:spPr>
          <a:xfrm>
            <a:off x="1010478" y="5075145"/>
            <a:ext cx="3637722" cy="26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Negative Response  	  Positive Response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5426430" y="5091366"/>
            <a:ext cx="3637722" cy="26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Negative Response  	  Positive Response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7596879" y="3466719"/>
            <a:ext cx="749030" cy="1945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i="1" dirty="0" smtClean="0"/>
              <a:t>p</a:t>
            </a:r>
            <a:r>
              <a:rPr lang="en-US" sz="1100" dirty="0" smtClean="0"/>
              <a:t> &lt; .001</a:t>
            </a:r>
            <a:endParaRPr lang="en-US" sz="1100" i="1" dirty="0"/>
          </a:p>
        </p:txBody>
      </p:sp>
      <p:sp>
        <p:nvSpPr>
          <p:cNvPr id="13" name="Oval 12"/>
          <p:cNvSpPr/>
          <p:nvPr/>
        </p:nvSpPr>
        <p:spPr>
          <a:xfrm>
            <a:off x="7272219" y="3184618"/>
            <a:ext cx="1410510" cy="191634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87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664</TotalTime>
  <Words>1071</Words>
  <Application>Microsoft Office PowerPoint</Application>
  <PresentationFormat>On-screen Show (4:3)</PresentationFormat>
  <Paragraphs>166</Paragraphs>
  <Slides>13</Slides>
  <Notes>9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The Relationship Between the Accessibility of Political Attitudes and Voting Behavior</vt:lpstr>
      <vt:lpstr>Attitude Accessibility</vt:lpstr>
      <vt:lpstr>Attitude Accessibility &amp; Political Evaluations</vt:lpstr>
      <vt:lpstr>Stimuli</vt:lpstr>
      <vt:lpstr>Method</vt:lpstr>
      <vt:lpstr>Analyses</vt:lpstr>
      <vt:lpstr>Voting Likelihood</vt:lpstr>
      <vt:lpstr>Evaluation of people who are Democrats</vt:lpstr>
      <vt:lpstr>Evaluation of people who are Republicans</vt:lpstr>
      <vt:lpstr>Overall Evaluation of Donald Trump</vt:lpstr>
      <vt:lpstr>Conclusions</vt:lpstr>
      <vt:lpstr>Future Directions</vt:lpstr>
      <vt:lpstr>Further Findings</vt:lpstr>
    </vt:vector>
  </TitlesOfParts>
  <Company>Olivet Nazarene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Alison Young Reusser</dc:creator>
  <cp:lastModifiedBy>Alison Young Reusser</cp:lastModifiedBy>
  <cp:revision>91</cp:revision>
  <dcterms:created xsi:type="dcterms:W3CDTF">2019-04-05T16:55:31Z</dcterms:created>
  <dcterms:modified xsi:type="dcterms:W3CDTF">2019-04-10T23:26:35Z</dcterms:modified>
</cp:coreProperties>
</file>