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9" r:id="rId1"/>
  </p:sldMasterIdLst>
  <p:notesMasterIdLst>
    <p:notesMasterId r:id="rId38"/>
  </p:notesMasterIdLst>
  <p:sldIdLst>
    <p:sldId id="256" r:id="rId2"/>
    <p:sldId id="273" r:id="rId3"/>
    <p:sldId id="257" r:id="rId4"/>
    <p:sldId id="258" r:id="rId5"/>
    <p:sldId id="294" r:id="rId6"/>
    <p:sldId id="274" r:id="rId7"/>
    <p:sldId id="295" r:id="rId8"/>
    <p:sldId id="296" r:id="rId9"/>
    <p:sldId id="297" r:id="rId10"/>
    <p:sldId id="298" r:id="rId11"/>
    <p:sldId id="259" r:id="rId12"/>
    <p:sldId id="270" r:id="rId13"/>
    <p:sldId id="267" r:id="rId14"/>
    <p:sldId id="268" r:id="rId15"/>
    <p:sldId id="306" r:id="rId16"/>
    <p:sldId id="303" r:id="rId17"/>
    <p:sldId id="315" r:id="rId18"/>
    <p:sldId id="279" r:id="rId19"/>
    <p:sldId id="260" r:id="rId20"/>
    <p:sldId id="312" r:id="rId21"/>
    <p:sldId id="316" r:id="rId22"/>
    <p:sldId id="309" r:id="rId23"/>
    <p:sldId id="286" r:id="rId24"/>
    <p:sldId id="287" r:id="rId25"/>
    <p:sldId id="288" r:id="rId26"/>
    <p:sldId id="289" r:id="rId27"/>
    <p:sldId id="310" r:id="rId28"/>
    <p:sldId id="304" r:id="rId29"/>
    <p:sldId id="307" r:id="rId30"/>
    <p:sldId id="311" r:id="rId31"/>
    <p:sldId id="300" r:id="rId32"/>
    <p:sldId id="302" r:id="rId33"/>
    <p:sldId id="299" r:id="rId34"/>
    <p:sldId id="313" r:id="rId35"/>
    <p:sldId id="272" r:id="rId36"/>
    <p:sldId id="284" r:id="rId3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6F77AF4F-8B2C-47F9-82DB-FFAC259FB730}">
          <p14:sldIdLst>
            <p14:sldId id="256"/>
            <p14:sldId id="273"/>
            <p14:sldId id="257"/>
            <p14:sldId id="258"/>
            <p14:sldId id="294"/>
            <p14:sldId id="274"/>
            <p14:sldId id="295"/>
            <p14:sldId id="296"/>
            <p14:sldId id="297"/>
            <p14:sldId id="298"/>
            <p14:sldId id="259"/>
            <p14:sldId id="270"/>
            <p14:sldId id="267"/>
            <p14:sldId id="268"/>
            <p14:sldId id="306"/>
            <p14:sldId id="303"/>
            <p14:sldId id="315"/>
            <p14:sldId id="279"/>
            <p14:sldId id="260"/>
            <p14:sldId id="312"/>
            <p14:sldId id="316"/>
            <p14:sldId id="309"/>
            <p14:sldId id="286"/>
            <p14:sldId id="287"/>
            <p14:sldId id="288"/>
            <p14:sldId id="289"/>
            <p14:sldId id="310"/>
            <p14:sldId id="304"/>
            <p14:sldId id="307"/>
            <p14:sldId id="311"/>
            <p14:sldId id="300"/>
            <p14:sldId id="302"/>
            <p14:sldId id="299"/>
            <p14:sldId id="313"/>
            <p14:sldId id="272"/>
            <p14:sldId id="28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784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81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CE9A5F4-2C37-4D4C-8103-5AF045BEDE8F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18BFCBF6-41A6-44A9-8EA8-843A8D421ED4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Debated measure of personality </a:t>
          </a:r>
        </a:p>
      </dgm:t>
    </dgm:pt>
    <dgm:pt modelId="{A3CAD298-91C8-4317-BFCF-2840950446C0}" type="parTrans" cxnId="{59FBDFBE-085B-4E0D-8113-C78AE083D36B}">
      <dgm:prSet/>
      <dgm:spPr/>
      <dgm:t>
        <a:bodyPr/>
        <a:lstStyle/>
        <a:p>
          <a:endParaRPr lang="en-US"/>
        </a:p>
      </dgm:t>
    </dgm:pt>
    <dgm:pt modelId="{A1AC8525-F7A9-4474-9F86-01A392FBBFEC}" type="sibTrans" cxnId="{59FBDFBE-085B-4E0D-8113-C78AE083D36B}">
      <dgm:prSet phldrT="1" phldr="0"/>
      <dgm:spPr/>
      <dgm:t>
        <a:bodyPr/>
        <a:lstStyle/>
        <a:p>
          <a:endParaRPr lang="en-US"/>
        </a:p>
      </dgm:t>
    </dgm:pt>
    <dgm:pt modelId="{2C641A87-5F0D-46A8-9D63-847BAECDAB9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Unethical to use in professional settings</a:t>
          </a:r>
        </a:p>
      </dgm:t>
    </dgm:pt>
    <dgm:pt modelId="{BFBB2141-9A49-43B2-B749-34A4497D52AF}" type="parTrans" cxnId="{5DB51335-24F1-4884-B16E-84BE7B68780E}">
      <dgm:prSet/>
      <dgm:spPr/>
      <dgm:t>
        <a:bodyPr/>
        <a:lstStyle/>
        <a:p>
          <a:endParaRPr lang="en-US"/>
        </a:p>
      </dgm:t>
    </dgm:pt>
    <dgm:pt modelId="{3472F089-8584-434B-9304-467CECC6E427}" type="sibTrans" cxnId="{5DB51335-24F1-4884-B16E-84BE7B68780E}">
      <dgm:prSet phldrT="2" phldr="0"/>
      <dgm:spPr/>
      <dgm:t>
        <a:bodyPr/>
        <a:lstStyle/>
        <a:p>
          <a:endParaRPr lang="en-US"/>
        </a:p>
      </dgm:t>
    </dgm:pt>
    <dgm:pt modelId="{40BEFC5E-738B-42DF-91DE-7DC892AAFDC2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Current research is inconsistent and inadequate</a:t>
          </a:r>
        </a:p>
      </dgm:t>
    </dgm:pt>
    <dgm:pt modelId="{FA585F9A-00D3-46F2-8667-D2444CB0FE77}" type="parTrans" cxnId="{76771F0A-153E-45FD-9474-FAD27CBCFC06}">
      <dgm:prSet/>
      <dgm:spPr/>
      <dgm:t>
        <a:bodyPr/>
        <a:lstStyle/>
        <a:p>
          <a:endParaRPr lang="en-US"/>
        </a:p>
      </dgm:t>
    </dgm:pt>
    <dgm:pt modelId="{077ACCFF-E2CC-41F3-B576-B81451C19C8E}" type="sibTrans" cxnId="{76771F0A-153E-45FD-9474-FAD27CBCFC06}">
      <dgm:prSet phldrT="3" phldr="0"/>
      <dgm:spPr/>
      <dgm:t>
        <a:bodyPr/>
        <a:lstStyle/>
        <a:p>
          <a:endParaRPr lang="en-US"/>
        </a:p>
      </dgm:t>
    </dgm:pt>
    <dgm:pt modelId="{7AADFCD6-1779-4525-A2C3-CC89B790EEAB}" type="pres">
      <dgm:prSet presAssocID="{9CE9A5F4-2C37-4D4C-8103-5AF045BEDE8F}" presName="root" presStyleCnt="0">
        <dgm:presLayoutVars>
          <dgm:dir/>
          <dgm:resizeHandles val="exact"/>
        </dgm:presLayoutVars>
      </dgm:prSet>
      <dgm:spPr/>
    </dgm:pt>
    <dgm:pt modelId="{C4C1A866-CDF0-40D5-931B-043E91810DB3}" type="pres">
      <dgm:prSet presAssocID="{18BFCBF6-41A6-44A9-8EA8-843A8D421ED4}" presName="compNode" presStyleCnt="0"/>
      <dgm:spPr/>
    </dgm:pt>
    <dgm:pt modelId="{21690911-AB03-42A4-A081-BDA122DA9EE9}" type="pres">
      <dgm:prSet presAssocID="{18BFCBF6-41A6-44A9-8EA8-843A8D421ED4}" presName="bgRect" presStyleLbl="bgShp" presStyleIdx="0" presStyleCnt="3"/>
      <dgm:spPr/>
    </dgm:pt>
    <dgm:pt modelId="{77E310EC-929A-4587-BB30-9371799DA13F}" type="pres">
      <dgm:prSet presAssocID="{18BFCBF6-41A6-44A9-8EA8-843A8D421ED4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EC50B9F5-3DDA-4C26-A054-952E4D6DC563}" type="pres">
      <dgm:prSet presAssocID="{18BFCBF6-41A6-44A9-8EA8-843A8D421ED4}" presName="spaceRect" presStyleCnt="0"/>
      <dgm:spPr/>
    </dgm:pt>
    <dgm:pt modelId="{9B7903E2-F660-4BD4-AC1C-E1D4A6D07F16}" type="pres">
      <dgm:prSet presAssocID="{18BFCBF6-41A6-44A9-8EA8-843A8D421ED4}" presName="parTx" presStyleLbl="revTx" presStyleIdx="0" presStyleCnt="3">
        <dgm:presLayoutVars>
          <dgm:chMax val="0"/>
          <dgm:chPref val="0"/>
        </dgm:presLayoutVars>
      </dgm:prSet>
      <dgm:spPr/>
    </dgm:pt>
    <dgm:pt modelId="{0AD96562-32D7-4C90-BE28-C1558CCE6C1F}" type="pres">
      <dgm:prSet presAssocID="{A1AC8525-F7A9-4474-9F86-01A392FBBFEC}" presName="sibTrans" presStyleCnt="0"/>
      <dgm:spPr/>
    </dgm:pt>
    <dgm:pt modelId="{F2F6C2EF-4B05-48D3-9A0A-A1263C3F8EA6}" type="pres">
      <dgm:prSet presAssocID="{2C641A87-5F0D-46A8-9D63-847BAECDAB9D}" presName="compNode" presStyleCnt="0"/>
      <dgm:spPr/>
    </dgm:pt>
    <dgm:pt modelId="{65554801-1F9B-4DD5-962B-9F00AC2F92C2}" type="pres">
      <dgm:prSet presAssocID="{2C641A87-5F0D-46A8-9D63-847BAECDAB9D}" presName="bgRect" presStyleLbl="bgShp" presStyleIdx="1" presStyleCnt="3"/>
      <dgm:spPr/>
    </dgm:pt>
    <dgm:pt modelId="{18755CB6-D29A-4DB3-BD22-9C3245D551DB}" type="pres">
      <dgm:prSet presAssocID="{2C641A87-5F0D-46A8-9D63-847BAECDAB9D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cales of Justice"/>
        </a:ext>
      </dgm:extLst>
    </dgm:pt>
    <dgm:pt modelId="{289EC5D3-DDC3-4EEA-87EC-ECB666237AB4}" type="pres">
      <dgm:prSet presAssocID="{2C641A87-5F0D-46A8-9D63-847BAECDAB9D}" presName="spaceRect" presStyleCnt="0"/>
      <dgm:spPr/>
    </dgm:pt>
    <dgm:pt modelId="{C08B76F5-11C5-44E0-A166-359D658BCB90}" type="pres">
      <dgm:prSet presAssocID="{2C641A87-5F0D-46A8-9D63-847BAECDAB9D}" presName="parTx" presStyleLbl="revTx" presStyleIdx="1" presStyleCnt="3">
        <dgm:presLayoutVars>
          <dgm:chMax val="0"/>
          <dgm:chPref val="0"/>
        </dgm:presLayoutVars>
      </dgm:prSet>
      <dgm:spPr/>
    </dgm:pt>
    <dgm:pt modelId="{1F6982AC-FFAB-45B9-9B30-A23F8A935C79}" type="pres">
      <dgm:prSet presAssocID="{3472F089-8584-434B-9304-467CECC6E427}" presName="sibTrans" presStyleCnt="0"/>
      <dgm:spPr/>
    </dgm:pt>
    <dgm:pt modelId="{E337D063-08C0-4061-99C3-C1F3F43273C2}" type="pres">
      <dgm:prSet presAssocID="{40BEFC5E-738B-42DF-91DE-7DC892AAFDC2}" presName="compNode" presStyleCnt="0"/>
      <dgm:spPr/>
    </dgm:pt>
    <dgm:pt modelId="{F9A64037-637C-41F2-A3C5-18A24E01E46A}" type="pres">
      <dgm:prSet presAssocID="{40BEFC5E-738B-42DF-91DE-7DC892AAFDC2}" presName="bgRect" presStyleLbl="bgShp" presStyleIdx="2" presStyleCnt="3"/>
      <dgm:spPr/>
    </dgm:pt>
    <dgm:pt modelId="{C6BB663B-5D61-4262-9766-7D0BE3CB9C66}" type="pres">
      <dgm:prSet presAssocID="{40BEFC5E-738B-42DF-91DE-7DC892AAFDC2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agnifying glass"/>
        </a:ext>
      </dgm:extLst>
    </dgm:pt>
    <dgm:pt modelId="{4C2D169C-04E8-46AE-80E3-2AFE7A770149}" type="pres">
      <dgm:prSet presAssocID="{40BEFC5E-738B-42DF-91DE-7DC892AAFDC2}" presName="spaceRect" presStyleCnt="0"/>
      <dgm:spPr/>
    </dgm:pt>
    <dgm:pt modelId="{41F84C2F-9BE5-413E-81D4-279464BFC56E}" type="pres">
      <dgm:prSet presAssocID="{40BEFC5E-738B-42DF-91DE-7DC892AAFDC2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76771F0A-153E-45FD-9474-FAD27CBCFC06}" srcId="{9CE9A5F4-2C37-4D4C-8103-5AF045BEDE8F}" destId="{40BEFC5E-738B-42DF-91DE-7DC892AAFDC2}" srcOrd="2" destOrd="0" parTransId="{FA585F9A-00D3-46F2-8667-D2444CB0FE77}" sibTransId="{077ACCFF-E2CC-41F3-B576-B81451C19C8E}"/>
    <dgm:cxn modelId="{5DB51335-24F1-4884-B16E-84BE7B68780E}" srcId="{9CE9A5F4-2C37-4D4C-8103-5AF045BEDE8F}" destId="{2C641A87-5F0D-46A8-9D63-847BAECDAB9D}" srcOrd="1" destOrd="0" parTransId="{BFBB2141-9A49-43B2-B749-34A4497D52AF}" sibTransId="{3472F089-8584-434B-9304-467CECC6E427}"/>
    <dgm:cxn modelId="{14A3A1BE-7412-441F-A980-A4708E8799F4}" type="presOf" srcId="{18BFCBF6-41A6-44A9-8EA8-843A8D421ED4}" destId="{9B7903E2-F660-4BD4-AC1C-E1D4A6D07F16}" srcOrd="0" destOrd="0" presId="urn:microsoft.com/office/officeart/2018/2/layout/IconVerticalSolidList"/>
    <dgm:cxn modelId="{59FBDFBE-085B-4E0D-8113-C78AE083D36B}" srcId="{9CE9A5F4-2C37-4D4C-8103-5AF045BEDE8F}" destId="{18BFCBF6-41A6-44A9-8EA8-843A8D421ED4}" srcOrd="0" destOrd="0" parTransId="{A3CAD298-91C8-4317-BFCF-2840950446C0}" sibTransId="{A1AC8525-F7A9-4474-9F86-01A392FBBFEC}"/>
    <dgm:cxn modelId="{626AD0D3-A6DA-4D39-AA17-656284617174}" type="presOf" srcId="{9CE9A5F4-2C37-4D4C-8103-5AF045BEDE8F}" destId="{7AADFCD6-1779-4525-A2C3-CC89B790EEAB}" srcOrd="0" destOrd="0" presId="urn:microsoft.com/office/officeart/2018/2/layout/IconVerticalSolidList"/>
    <dgm:cxn modelId="{571C95EB-B849-45F1-840A-3F2AB7BCB63B}" type="presOf" srcId="{40BEFC5E-738B-42DF-91DE-7DC892AAFDC2}" destId="{41F84C2F-9BE5-413E-81D4-279464BFC56E}" srcOrd="0" destOrd="0" presId="urn:microsoft.com/office/officeart/2018/2/layout/IconVerticalSolidList"/>
    <dgm:cxn modelId="{A34E9BF8-B706-4C44-92B7-B65CA01EFFF9}" type="presOf" srcId="{2C641A87-5F0D-46A8-9D63-847BAECDAB9D}" destId="{C08B76F5-11C5-44E0-A166-359D658BCB90}" srcOrd="0" destOrd="0" presId="urn:microsoft.com/office/officeart/2018/2/layout/IconVerticalSolidList"/>
    <dgm:cxn modelId="{FDAFA53D-7907-411E-885A-8220C943EAAC}" type="presParOf" srcId="{7AADFCD6-1779-4525-A2C3-CC89B790EEAB}" destId="{C4C1A866-CDF0-40D5-931B-043E91810DB3}" srcOrd="0" destOrd="0" presId="urn:microsoft.com/office/officeart/2018/2/layout/IconVerticalSolidList"/>
    <dgm:cxn modelId="{0A70F684-0502-42F1-8C70-7F1B2E400598}" type="presParOf" srcId="{C4C1A866-CDF0-40D5-931B-043E91810DB3}" destId="{21690911-AB03-42A4-A081-BDA122DA9EE9}" srcOrd="0" destOrd="0" presId="urn:microsoft.com/office/officeart/2018/2/layout/IconVerticalSolidList"/>
    <dgm:cxn modelId="{07B5999C-04AD-4F9A-AFE8-44D60150E88E}" type="presParOf" srcId="{C4C1A866-CDF0-40D5-931B-043E91810DB3}" destId="{77E310EC-929A-4587-BB30-9371799DA13F}" srcOrd="1" destOrd="0" presId="urn:microsoft.com/office/officeart/2018/2/layout/IconVerticalSolidList"/>
    <dgm:cxn modelId="{A2B09C66-DA93-4E35-914C-667A63F0D0BA}" type="presParOf" srcId="{C4C1A866-CDF0-40D5-931B-043E91810DB3}" destId="{EC50B9F5-3DDA-4C26-A054-952E4D6DC563}" srcOrd="2" destOrd="0" presId="urn:microsoft.com/office/officeart/2018/2/layout/IconVerticalSolidList"/>
    <dgm:cxn modelId="{6DA80D53-504F-4E84-8517-71437943DB9A}" type="presParOf" srcId="{C4C1A866-CDF0-40D5-931B-043E91810DB3}" destId="{9B7903E2-F660-4BD4-AC1C-E1D4A6D07F16}" srcOrd="3" destOrd="0" presId="urn:microsoft.com/office/officeart/2018/2/layout/IconVerticalSolidList"/>
    <dgm:cxn modelId="{33B6171F-9800-4CB9-BA8F-133D510B7700}" type="presParOf" srcId="{7AADFCD6-1779-4525-A2C3-CC89B790EEAB}" destId="{0AD96562-32D7-4C90-BE28-C1558CCE6C1F}" srcOrd="1" destOrd="0" presId="urn:microsoft.com/office/officeart/2018/2/layout/IconVerticalSolidList"/>
    <dgm:cxn modelId="{592C952A-14F0-490A-8E8B-58BDAE187C2B}" type="presParOf" srcId="{7AADFCD6-1779-4525-A2C3-CC89B790EEAB}" destId="{F2F6C2EF-4B05-48D3-9A0A-A1263C3F8EA6}" srcOrd="2" destOrd="0" presId="urn:microsoft.com/office/officeart/2018/2/layout/IconVerticalSolidList"/>
    <dgm:cxn modelId="{DF46F010-B136-4EE3-8748-8E7B80413B5A}" type="presParOf" srcId="{F2F6C2EF-4B05-48D3-9A0A-A1263C3F8EA6}" destId="{65554801-1F9B-4DD5-962B-9F00AC2F92C2}" srcOrd="0" destOrd="0" presId="urn:microsoft.com/office/officeart/2018/2/layout/IconVerticalSolidList"/>
    <dgm:cxn modelId="{688548AA-0C05-482B-90CE-E7F707DEC9B4}" type="presParOf" srcId="{F2F6C2EF-4B05-48D3-9A0A-A1263C3F8EA6}" destId="{18755CB6-D29A-4DB3-BD22-9C3245D551DB}" srcOrd="1" destOrd="0" presId="urn:microsoft.com/office/officeart/2018/2/layout/IconVerticalSolidList"/>
    <dgm:cxn modelId="{D9CDDA61-3448-46FB-B9A5-5A6B8057EF13}" type="presParOf" srcId="{F2F6C2EF-4B05-48D3-9A0A-A1263C3F8EA6}" destId="{289EC5D3-DDC3-4EEA-87EC-ECB666237AB4}" srcOrd="2" destOrd="0" presId="urn:microsoft.com/office/officeart/2018/2/layout/IconVerticalSolidList"/>
    <dgm:cxn modelId="{F2D74E58-D4FC-464E-A68F-0734871F11A4}" type="presParOf" srcId="{F2F6C2EF-4B05-48D3-9A0A-A1263C3F8EA6}" destId="{C08B76F5-11C5-44E0-A166-359D658BCB90}" srcOrd="3" destOrd="0" presId="urn:microsoft.com/office/officeart/2018/2/layout/IconVerticalSolidList"/>
    <dgm:cxn modelId="{5F751F92-7A43-4CCB-A02F-AC66C805DA04}" type="presParOf" srcId="{7AADFCD6-1779-4525-A2C3-CC89B790EEAB}" destId="{1F6982AC-FFAB-45B9-9B30-A23F8A935C79}" srcOrd="3" destOrd="0" presId="urn:microsoft.com/office/officeart/2018/2/layout/IconVerticalSolidList"/>
    <dgm:cxn modelId="{DCBFDF75-062A-44B4-8003-95321998F653}" type="presParOf" srcId="{7AADFCD6-1779-4525-A2C3-CC89B790EEAB}" destId="{E337D063-08C0-4061-99C3-C1F3F43273C2}" srcOrd="4" destOrd="0" presId="urn:microsoft.com/office/officeart/2018/2/layout/IconVerticalSolidList"/>
    <dgm:cxn modelId="{C07AB127-CDD7-48A7-AA99-E2740F80158C}" type="presParOf" srcId="{E337D063-08C0-4061-99C3-C1F3F43273C2}" destId="{F9A64037-637C-41F2-A3C5-18A24E01E46A}" srcOrd="0" destOrd="0" presId="urn:microsoft.com/office/officeart/2018/2/layout/IconVerticalSolidList"/>
    <dgm:cxn modelId="{90B3D8BD-8BFE-46DF-B98E-9529CF0A68E1}" type="presParOf" srcId="{E337D063-08C0-4061-99C3-C1F3F43273C2}" destId="{C6BB663B-5D61-4262-9766-7D0BE3CB9C66}" srcOrd="1" destOrd="0" presId="urn:microsoft.com/office/officeart/2018/2/layout/IconVerticalSolidList"/>
    <dgm:cxn modelId="{16915CAA-A4ED-4494-8A64-17967287CE9E}" type="presParOf" srcId="{E337D063-08C0-4061-99C3-C1F3F43273C2}" destId="{4C2D169C-04E8-46AE-80E3-2AFE7A770149}" srcOrd="2" destOrd="0" presId="urn:microsoft.com/office/officeart/2018/2/layout/IconVerticalSolidList"/>
    <dgm:cxn modelId="{B46372C0-466B-4711-9586-A6E8B0CC3D66}" type="presParOf" srcId="{E337D063-08C0-4061-99C3-C1F3F43273C2}" destId="{41F84C2F-9BE5-413E-81D4-279464BFC56E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1B04DF6-4422-4C52-B5DB-0E8E2A43B4FD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F25B52D2-BE20-4464-AA82-CEF8C0685C7A}">
      <dgm:prSet/>
      <dgm:spPr/>
      <dgm:t>
        <a:bodyPr/>
        <a:lstStyle/>
        <a:p>
          <a:r>
            <a:rPr lang="en-US" dirty="0"/>
            <a:t>(Yilmaz, </a:t>
          </a:r>
          <a:r>
            <a:rPr lang="en-US" dirty="0" err="1"/>
            <a:t>Aydemir</a:t>
          </a:r>
          <a:r>
            <a:rPr lang="en-US" dirty="0"/>
            <a:t>, </a:t>
          </a:r>
          <a:r>
            <a:rPr lang="en-US" dirty="0" err="1"/>
            <a:t>Kesebir</a:t>
          </a:r>
          <a:r>
            <a:rPr lang="en-US" dirty="0"/>
            <a:t>, </a:t>
          </a:r>
          <a:r>
            <a:rPr lang="en-US" dirty="0" err="1"/>
            <a:t>Orek</a:t>
          </a:r>
          <a:r>
            <a:rPr lang="en-US" dirty="0"/>
            <a:t>, </a:t>
          </a:r>
          <a:r>
            <a:rPr lang="en-US" dirty="0" err="1"/>
            <a:t>Gencer</a:t>
          </a:r>
          <a:r>
            <a:rPr lang="en-US" dirty="0"/>
            <a:t>, </a:t>
          </a:r>
          <a:r>
            <a:rPr lang="en-US" dirty="0" err="1"/>
            <a:t>Yilmas</a:t>
          </a:r>
          <a:r>
            <a:rPr lang="en-US" dirty="0"/>
            <a:t>, </a:t>
          </a:r>
          <a:r>
            <a:rPr lang="en-US" dirty="0" err="1"/>
            <a:t>Unal</a:t>
          </a:r>
          <a:r>
            <a:rPr lang="en-US" dirty="0"/>
            <a:t>, &amp; </a:t>
          </a:r>
          <a:r>
            <a:rPr lang="en-US" dirty="0" err="1"/>
            <a:t>Bilici</a:t>
          </a:r>
          <a:r>
            <a:rPr lang="en-US" dirty="0"/>
            <a:t>, 2014)</a:t>
          </a:r>
        </a:p>
      </dgm:t>
    </dgm:pt>
    <dgm:pt modelId="{50DB48D3-1283-434E-AE4B-1508E0CB5990}" type="parTrans" cxnId="{E60447D1-EE4F-489E-B0A4-7285109512E9}">
      <dgm:prSet/>
      <dgm:spPr/>
      <dgm:t>
        <a:bodyPr/>
        <a:lstStyle/>
        <a:p>
          <a:endParaRPr lang="en-US"/>
        </a:p>
      </dgm:t>
    </dgm:pt>
    <dgm:pt modelId="{F08BB337-28D9-4C53-9F30-CE47A8D0BEDC}" type="sibTrans" cxnId="{E60447D1-EE4F-489E-B0A4-7285109512E9}">
      <dgm:prSet/>
      <dgm:spPr/>
      <dgm:t>
        <a:bodyPr/>
        <a:lstStyle/>
        <a:p>
          <a:endParaRPr lang="en-US"/>
        </a:p>
      </dgm:t>
    </dgm:pt>
    <dgm:pt modelId="{A29610EA-1851-444F-8A60-B634896F3E2A}">
      <dgm:prSet/>
      <dgm:spPr/>
      <dgm:t>
        <a:bodyPr/>
        <a:lstStyle/>
        <a:p>
          <a:r>
            <a:rPr lang="en-US"/>
            <a:t>Test-retest</a:t>
          </a:r>
        </a:p>
      </dgm:t>
    </dgm:pt>
    <dgm:pt modelId="{DDCAFFAD-2F65-44AF-9781-F398C1C11E24}" type="parTrans" cxnId="{6D101645-E21D-462C-A35C-7F5742F50705}">
      <dgm:prSet/>
      <dgm:spPr/>
      <dgm:t>
        <a:bodyPr/>
        <a:lstStyle/>
        <a:p>
          <a:endParaRPr lang="en-US"/>
        </a:p>
      </dgm:t>
    </dgm:pt>
    <dgm:pt modelId="{FAD85696-3FE4-4262-B655-6FB2C09B2079}" type="sibTrans" cxnId="{6D101645-E21D-462C-A35C-7F5742F50705}">
      <dgm:prSet/>
      <dgm:spPr/>
      <dgm:t>
        <a:bodyPr/>
        <a:lstStyle/>
        <a:p>
          <a:endParaRPr lang="en-US"/>
        </a:p>
      </dgm:t>
    </dgm:pt>
    <dgm:pt modelId="{8F7E166E-10AE-4FF5-8BEF-88A364FDBABB}">
      <dgm:prSet/>
      <dgm:spPr/>
      <dgm:t>
        <a:bodyPr/>
        <a:lstStyle/>
        <a:p>
          <a:r>
            <a:rPr lang="en-US" dirty="0"/>
            <a:t>990 students</a:t>
          </a:r>
        </a:p>
      </dgm:t>
    </dgm:pt>
    <dgm:pt modelId="{54491B5E-D674-4212-B282-15B7A1B03303}" type="parTrans" cxnId="{90B24DBA-A005-47BE-90A2-A56EC14593BA}">
      <dgm:prSet/>
      <dgm:spPr/>
      <dgm:t>
        <a:bodyPr/>
        <a:lstStyle/>
        <a:p>
          <a:endParaRPr lang="en-US"/>
        </a:p>
      </dgm:t>
    </dgm:pt>
    <dgm:pt modelId="{5D2A5115-4A2B-454C-A84B-AC5F34B710BC}" type="sibTrans" cxnId="{90B24DBA-A005-47BE-90A2-A56EC14593BA}">
      <dgm:prSet/>
      <dgm:spPr/>
      <dgm:t>
        <a:bodyPr/>
        <a:lstStyle/>
        <a:p>
          <a:endParaRPr lang="en-US"/>
        </a:p>
      </dgm:t>
    </dgm:pt>
    <dgm:pt modelId="{1A95ECDF-47D6-4D21-9190-D28798C5F806}">
      <dgm:prSet/>
      <dgm:spPr/>
      <dgm:t>
        <a:bodyPr/>
        <a:lstStyle/>
        <a:p>
          <a:r>
            <a:rPr lang="en-US"/>
            <a:t>Cronbach’s alpha of 0.75 (range of 0.68-0.83 )</a:t>
          </a:r>
        </a:p>
      </dgm:t>
    </dgm:pt>
    <dgm:pt modelId="{ACAFDF7F-42B5-4621-B1F7-8386F0FD2751}" type="parTrans" cxnId="{374B470F-01E9-4495-913C-7AA42CF4757A}">
      <dgm:prSet/>
      <dgm:spPr/>
      <dgm:t>
        <a:bodyPr/>
        <a:lstStyle/>
        <a:p>
          <a:endParaRPr lang="en-US"/>
        </a:p>
      </dgm:t>
    </dgm:pt>
    <dgm:pt modelId="{C96B3015-9B8C-4544-A5AB-655A144155AB}" type="sibTrans" cxnId="{374B470F-01E9-4495-913C-7AA42CF4757A}">
      <dgm:prSet/>
      <dgm:spPr/>
      <dgm:t>
        <a:bodyPr/>
        <a:lstStyle/>
        <a:p>
          <a:endParaRPr lang="en-US"/>
        </a:p>
      </dgm:t>
    </dgm:pt>
    <dgm:pt modelId="{ECCBD4D6-5BE4-4BC7-A86B-A8B5660F16F9}">
      <dgm:prSet/>
      <dgm:spPr/>
      <dgm:t>
        <a:bodyPr/>
        <a:lstStyle/>
        <a:p>
          <a:r>
            <a:rPr lang="en-US"/>
            <a:t>Factor Analysis</a:t>
          </a:r>
        </a:p>
      </dgm:t>
    </dgm:pt>
    <dgm:pt modelId="{1172C0E5-9AD2-4B99-9385-DC1C8AD4C792}" type="parTrans" cxnId="{229A9BC6-2AD0-40AE-8947-3AF3CE155780}">
      <dgm:prSet/>
      <dgm:spPr/>
      <dgm:t>
        <a:bodyPr/>
        <a:lstStyle/>
        <a:p>
          <a:endParaRPr lang="en-US"/>
        </a:p>
      </dgm:t>
    </dgm:pt>
    <dgm:pt modelId="{729AC44F-4A1B-40D5-95FA-31D8C6E5FD8D}" type="sibTrans" cxnId="{229A9BC6-2AD0-40AE-8947-3AF3CE155780}">
      <dgm:prSet/>
      <dgm:spPr/>
      <dgm:t>
        <a:bodyPr/>
        <a:lstStyle/>
        <a:p>
          <a:endParaRPr lang="en-US"/>
        </a:p>
      </dgm:t>
    </dgm:pt>
    <dgm:pt modelId="{CF39F9B0-CD43-4D0F-9A32-1FF8B173008E}">
      <dgm:prSet/>
      <dgm:spPr/>
      <dgm:t>
        <a:bodyPr/>
        <a:lstStyle/>
        <a:p>
          <a:r>
            <a:rPr lang="en-US" dirty="0"/>
            <a:t>990 participants</a:t>
          </a:r>
        </a:p>
      </dgm:t>
    </dgm:pt>
    <dgm:pt modelId="{CE86A60A-9F64-4F1A-9B48-FC131CE7C817}" type="parTrans" cxnId="{EB92DB9B-03F5-4EFE-98E0-98BB7E1E1158}">
      <dgm:prSet/>
      <dgm:spPr/>
      <dgm:t>
        <a:bodyPr/>
        <a:lstStyle/>
        <a:p>
          <a:endParaRPr lang="en-US"/>
        </a:p>
      </dgm:t>
    </dgm:pt>
    <dgm:pt modelId="{F906808B-36D0-4CAB-AC88-8CADFEE02596}" type="sibTrans" cxnId="{EB92DB9B-03F5-4EFE-98E0-98BB7E1E1158}">
      <dgm:prSet/>
      <dgm:spPr/>
      <dgm:t>
        <a:bodyPr/>
        <a:lstStyle/>
        <a:p>
          <a:endParaRPr lang="en-US"/>
        </a:p>
      </dgm:t>
    </dgm:pt>
    <dgm:pt modelId="{91EDF0F7-D4B9-488B-80F5-608BC63E244C}">
      <dgm:prSet/>
      <dgm:spPr/>
      <dgm:t>
        <a:bodyPr/>
        <a:lstStyle/>
        <a:p>
          <a:r>
            <a:rPr lang="en-US" dirty="0"/>
            <a:t>(Yilmaz, Unal, </a:t>
          </a:r>
          <a:r>
            <a:rPr lang="en-US" dirty="0" err="1"/>
            <a:t>Palanci</a:t>
          </a:r>
          <a:r>
            <a:rPr lang="en-US" dirty="0"/>
            <a:t>, Gencer, Orek, Tatar, </a:t>
          </a:r>
          <a:r>
            <a:rPr lang="en-US" dirty="0" err="1"/>
            <a:t>Selcuk</a:t>
          </a:r>
          <a:r>
            <a:rPr lang="en-US" dirty="0"/>
            <a:t>, &amp; Aydemir, 2016) </a:t>
          </a:r>
        </a:p>
      </dgm:t>
    </dgm:pt>
    <dgm:pt modelId="{FCF16831-AFD1-4103-8702-78AEFDCC7A5C}" type="parTrans" cxnId="{AB73C986-033B-4D63-8D22-1E03861C3984}">
      <dgm:prSet/>
      <dgm:spPr/>
      <dgm:t>
        <a:bodyPr/>
        <a:lstStyle/>
        <a:p>
          <a:endParaRPr lang="en-US"/>
        </a:p>
      </dgm:t>
    </dgm:pt>
    <dgm:pt modelId="{D9C9F9ED-048E-468D-8BE5-CC225873B2D9}" type="sibTrans" cxnId="{AB73C986-033B-4D63-8D22-1E03861C3984}">
      <dgm:prSet/>
      <dgm:spPr/>
      <dgm:t>
        <a:bodyPr/>
        <a:lstStyle/>
        <a:p>
          <a:endParaRPr lang="en-US"/>
        </a:p>
      </dgm:t>
    </dgm:pt>
    <dgm:pt modelId="{F4555210-DE91-4C99-894C-E4335F4B4EFD}">
      <dgm:prSet/>
      <dgm:spPr/>
      <dgm:t>
        <a:bodyPr/>
        <a:lstStyle/>
        <a:p>
          <a:r>
            <a:rPr lang="en-US"/>
            <a:t>Sample of 247</a:t>
          </a:r>
        </a:p>
      </dgm:t>
    </dgm:pt>
    <dgm:pt modelId="{DD921980-933D-4E7A-A528-7434708A2D36}" type="parTrans" cxnId="{B05F6435-BF7E-43C1-A255-92D44CD7A457}">
      <dgm:prSet/>
      <dgm:spPr/>
      <dgm:t>
        <a:bodyPr/>
        <a:lstStyle/>
        <a:p>
          <a:endParaRPr lang="en-US"/>
        </a:p>
      </dgm:t>
    </dgm:pt>
    <dgm:pt modelId="{AA78EAC8-49F0-46F6-BBA7-42AB260CFF03}" type="sibTrans" cxnId="{B05F6435-BF7E-43C1-A255-92D44CD7A457}">
      <dgm:prSet/>
      <dgm:spPr/>
      <dgm:t>
        <a:bodyPr/>
        <a:lstStyle/>
        <a:p>
          <a:endParaRPr lang="en-US"/>
        </a:p>
      </dgm:t>
    </dgm:pt>
    <dgm:pt modelId="{41E71C28-4409-43F9-876D-B7721302E6DD}">
      <dgm:prSet/>
      <dgm:spPr/>
      <dgm:t>
        <a:bodyPr/>
        <a:lstStyle/>
        <a:p>
          <a:r>
            <a:rPr lang="en-US"/>
            <a:t>Found significant correlations between Five Factor Model of Personality</a:t>
          </a:r>
        </a:p>
      </dgm:t>
    </dgm:pt>
    <dgm:pt modelId="{CF86CD27-41D5-4156-9BAA-2E5524D75A03}" type="parTrans" cxnId="{06E4B100-813F-4397-9BF3-92F4A85324AC}">
      <dgm:prSet/>
      <dgm:spPr/>
      <dgm:t>
        <a:bodyPr/>
        <a:lstStyle/>
        <a:p>
          <a:endParaRPr lang="en-US"/>
        </a:p>
      </dgm:t>
    </dgm:pt>
    <dgm:pt modelId="{C37F08E3-0E33-45F9-B8CD-37D8F9517B79}" type="sibTrans" cxnId="{06E4B100-813F-4397-9BF3-92F4A85324AC}">
      <dgm:prSet/>
      <dgm:spPr/>
      <dgm:t>
        <a:bodyPr/>
        <a:lstStyle/>
        <a:p>
          <a:endParaRPr lang="en-US"/>
        </a:p>
      </dgm:t>
    </dgm:pt>
    <dgm:pt modelId="{00272080-D137-4518-B85E-8652EF26A2C9}">
      <dgm:prSet/>
      <dgm:spPr/>
      <dgm:t>
        <a:bodyPr/>
        <a:lstStyle/>
        <a:p>
          <a:r>
            <a:rPr lang="en-US" dirty="0"/>
            <a:t>Adequate exploratory factor analysis </a:t>
          </a:r>
        </a:p>
      </dgm:t>
    </dgm:pt>
    <dgm:pt modelId="{4A4EA060-48E7-48A0-BE53-53E05A673722}" type="parTrans" cxnId="{5D4789B3-0F2B-43ED-83E2-933AD7FCE6B8}">
      <dgm:prSet/>
      <dgm:spPr/>
      <dgm:t>
        <a:bodyPr/>
        <a:lstStyle/>
        <a:p>
          <a:endParaRPr lang="en-US"/>
        </a:p>
      </dgm:t>
    </dgm:pt>
    <dgm:pt modelId="{6ED65FB2-38D2-49C1-BE56-D848FE21E481}" type="sibTrans" cxnId="{5D4789B3-0F2B-43ED-83E2-933AD7FCE6B8}">
      <dgm:prSet/>
      <dgm:spPr/>
    </dgm:pt>
    <dgm:pt modelId="{C1AEE23D-331B-41A9-A89E-F3FCBF3089E1}">
      <dgm:prSet/>
      <dgm:spPr/>
      <dgm:t>
        <a:bodyPr/>
        <a:lstStyle/>
        <a:p>
          <a:r>
            <a:rPr lang="en-US" dirty="0"/>
            <a:t>Good to Mediocre confirmatory factor analysis</a:t>
          </a:r>
        </a:p>
      </dgm:t>
    </dgm:pt>
    <dgm:pt modelId="{AEDE59E7-C2C3-4FA0-8F60-5F69EDA470F0}" type="parTrans" cxnId="{4E7AA135-98F0-4C3D-AEDA-D4ED13AA4BA0}">
      <dgm:prSet/>
      <dgm:spPr/>
      <dgm:t>
        <a:bodyPr/>
        <a:lstStyle/>
        <a:p>
          <a:endParaRPr lang="en-US"/>
        </a:p>
      </dgm:t>
    </dgm:pt>
    <dgm:pt modelId="{1D3FC6F5-2F7E-4D27-8E9C-98CC91D97B0C}" type="sibTrans" cxnId="{4E7AA135-98F0-4C3D-AEDA-D4ED13AA4BA0}">
      <dgm:prSet/>
      <dgm:spPr/>
    </dgm:pt>
    <dgm:pt modelId="{9CA871A0-61A4-44D8-BA59-4F11E8C1FA4F}">
      <dgm:prSet/>
      <dgm:spPr/>
      <dgm:t>
        <a:bodyPr/>
        <a:lstStyle/>
        <a:p>
          <a:r>
            <a:rPr lang="en-US" dirty="0"/>
            <a:t>One unfactored, 3 partially factored, 5 fully factored</a:t>
          </a:r>
        </a:p>
      </dgm:t>
    </dgm:pt>
    <dgm:pt modelId="{699BC28C-26A6-4768-8351-BDD34AF99076}" type="parTrans" cxnId="{E4DABF97-5621-4748-AB9B-E1706A311C02}">
      <dgm:prSet/>
      <dgm:spPr/>
    </dgm:pt>
    <dgm:pt modelId="{A3DDC3BF-31EA-4459-90AE-AE8610F6D960}" type="sibTrans" cxnId="{E4DABF97-5621-4748-AB9B-E1706A311C02}">
      <dgm:prSet/>
      <dgm:spPr/>
    </dgm:pt>
    <dgm:pt modelId="{B30EAA80-03E9-406E-B2B5-ACCA424A8D97}" type="pres">
      <dgm:prSet presAssocID="{D1B04DF6-4422-4C52-B5DB-0E8E2A43B4FD}" presName="linear" presStyleCnt="0">
        <dgm:presLayoutVars>
          <dgm:animLvl val="lvl"/>
          <dgm:resizeHandles val="exact"/>
        </dgm:presLayoutVars>
      </dgm:prSet>
      <dgm:spPr/>
    </dgm:pt>
    <dgm:pt modelId="{2A68C198-FE11-475A-A7E0-302109DACB5E}" type="pres">
      <dgm:prSet presAssocID="{F25B52D2-BE20-4464-AA82-CEF8C0685C7A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20ECF2DE-165C-4F7D-8C85-7170A2BABDB1}" type="pres">
      <dgm:prSet presAssocID="{F25B52D2-BE20-4464-AA82-CEF8C0685C7A}" presName="childText" presStyleLbl="revTx" presStyleIdx="0" presStyleCnt="2">
        <dgm:presLayoutVars>
          <dgm:bulletEnabled val="1"/>
        </dgm:presLayoutVars>
      </dgm:prSet>
      <dgm:spPr/>
    </dgm:pt>
    <dgm:pt modelId="{A6CB4192-F542-427E-A63F-2C239486F7FA}" type="pres">
      <dgm:prSet presAssocID="{91EDF0F7-D4B9-488B-80F5-608BC63E244C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6E1DB592-D406-453C-AC00-DA6B66CFBE22}" type="pres">
      <dgm:prSet presAssocID="{91EDF0F7-D4B9-488B-80F5-608BC63E244C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06E4B100-813F-4397-9BF3-92F4A85324AC}" srcId="{91EDF0F7-D4B9-488B-80F5-608BC63E244C}" destId="{41E71C28-4409-43F9-876D-B7721302E6DD}" srcOrd="1" destOrd="0" parTransId="{CF86CD27-41D5-4156-9BAA-2E5524D75A03}" sibTransId="{C37F08E3-0E33-45F9-B8CD-37D8F9517B79}"/>
    <dgm:cxn modelId="{374B470F-01E9-4495-913C-7AA42CF4757A}" srcId="{A29610EA-1851-444F-8A60-B634896F3E2A}" destId="{1A95ECDF-47D6-4D21-9190-D28798C5F806}" srcOrd="1" destOrd="0" parTransId="{ACAFDF7F-42B5-4621-B1F7-8386F0FD2751}" sibTransId="{C96B3015-9B8C-4544-A5AB-655A144155AB}"/>
    <dgm:cxn modelId="{B05F6435-BF7E-43C1-A255-92D44CD7A457}" srcId="{91EDF0F7-D4B9-488B-80F5-608BC63E244C}" destId="{F4555210-DE91-4C99-894C-E4335F4B4EFD}" srcOrd="0" destOrd="0" parTransId="{DD921980-933D-4E7A-A528-7434708A2D36}" sibTransId="{AA78EAC8-49F0-46F6-BBA7-42AB260CFF03}"/>
    <dgm:cxn modelId="{4E7AA135-98F0-4C3D-AEDA-D4ED13AA4BA0}" srcId="{ECCBD4D6-5BE4-4BC7-A86B-A8B5660F16F9}" destId="{C1AEE23D-331B-41A9-A89E-F3FCBF3089E1}" srcOrd="2" destOrd="0" parTransId="{AEDE59E7-C2C3-4FA0-8F60-5F69EDA470F0}" sibTransId="{1D3FC6F5-2F7E-4D27-8E9C-98CC91D97B0C}"/>
    <dgm:cxn modelId="{6D101645-E21D-462C-A35C-7F5742F50705}" srcId="{F25B52D2-BE20-4464-AA82-CEF8C0685C7A}" destId="{A29610EA-1851-444F-8A60-B634896F3E2A}" srcOrd="0" destOrd="0" parTransId="{DDCAFFAD-2F65-44AF-9781-F398C1C11E24}" sibTransId="{FAD85696-3FE4-4262-B655-6FB2C09B2079}"/>
    <dgm:cxn modelId="{BEA0E767-6729-45E5-BB55-AC12B0C8E5B5}" type="presOf" srcId="{00272080-D137-4518-B85E-8652EF26A2C9}" destId="{20ECF2DE-165C-4F7D-8C85-7170A2BABDB1}" srcOrd="0" destOrd="5" presId="urn:microsoft.com/office/officeart/2005/8/layout/vList2"/>
    <dgm:cxn modelId="{D36E5649-7A77-422D-9D5F-8B8079A0B199}" type="presOf" srcId="{91EDF0F7-D4B9-488B-80F5-608BC63E244C}" destId="{A6CB4192-F542-427E-A63F-2C239486F7FA}" srcOrd="0" destOrd="0" presId="urn:microsoft.com/office/officeart/2005/8/layout/vList2"/>
    <dgm:cxn modelId="{3570736B-D418-493A-9971-2F8D79C5460A}" type="presOf" srcId="{9CA871A0-61A4-44D8-BA59-4F11E8C1FA4F}" destId="{20ECF2DE-165C-4F7D-8C85-7170A2BABDB1}" srcOrd="0" destOrd="6" presId="urn:microsoft.com/office/officeart/2005/8/layout/vList2"/>
    <dgm:cxn modelId="{6BC8BD6F-3D6D-48E3-9C7A-E5F7511733EA}" type="presOf" srcId="{F25B52D2-BE20-4464-AA82-CEF8C0685C7A}" destId="{2A68C198-FE11-475A-A7E0-302109DACB5E}" srcOrd="0" destOrd="0" presId="urn:microsoft.com/office/officeart/2005/8/layout/vList2"/>
    <dgm:cxn modelId="{3F08327E-42F3-452F-9820-A1073F278C6C}" type="presOf" srcId="{D1B04DF6-4422-4C52-B5DB-0E8E2A43B4FD}" destId="{B30EAA80-03E9-406E-B2B5-ACCA424A8D97}" srcOrd="0" destOrd="0" presId="urn:microsoft.com/office/officeart/2005/8/layout/vList2"/>
    <dgm:cxn modelId="{CDC1BB86-DB29-402B-9FC5-C29B424DF619}" type="presOf" srcId="{1A95ECDF-47D6-4D21-9190-D28798C5F806}" destId="{20ECF2DE-165C-4F7D-8C85-7170A2BABDB1}" srcOrd="0" destOrd="2" presId="urn:microsoft.com/office/officeart/2005/8/layout/vList2"/>
    <dgm:cxn modelId="{AB73C986-033B-4D63-8D22-1E03861C3984}" srcId="{D1B04DF6-4422-4C52-B5DB-0E8E2A43B4FD}" destId="{91EDF0F7-D4B9-488B-80F5-608BC63E244C}" srcOrd="1" destOrd="0" parTransId="{FCF16831-AFD1-4103-8702-78AEFDCC7A5C}" sibTransId="{D9C9F9ED-048E-468D-8BE5-CC225873B2D9}"/>
    <dgm:cxn modelId="{4AD7F787-7021-4F2A-8C42-25A013D7E5AB}" type="presOf" srcId="{41E71C28-4409-43F9-876D-B7721302E6DD}" destId="{6E1DB592-D406-453C-AC00-DA6B66CFBE22}" srcOrd="0" destOrd="1" presId="urn:microsoft.com/office/officeart/2005/8/layout/vList2"/>
    <dgm:cxn modelId="{E4DABF97-5621-4748-AB9B-E1706A311C02}" srcId="{00272080-D137-4518-B85E-8652EF26A2C9}" destId="{9CA871A0-61A4-44D8-BA59-4F11E8C1FA4F}" srcOrd="0" destOrd="0" parTransId="{699BC28C-26A6-4768-8351-BDD34AF99076}" sibTransId="{A3DDC3BF-31EA-4459-90AE-AE8610F6D960}"/>
    <dgm:cxn modelId="{EB92DB9B-03F5-4EFE-98E0-98BB7E1E1158}" srcId="{ECCBD4D6-5BE4-4BC7-A86B-A8B5660F16F9}" destId="{CF39F9B0-CD43-4D0F-9A32-1FF8B173008E}" srcOrd="0" destOrd="0" parTransId="{CE86A60A-9F64-4F1A-9B48-FC131CE7C817}" sibTransId="{F906808B-36D0-4CAB-AC88-8CADFEE02596}"/>
    <dgm:cxn modelId="{1FDC97AD-550D-4BAA-ABEF-FEC570D24D58}" type="presOf" srcId="{F4555210-DE91-4C99-894C-E4335F4B4EFD}" destId="{6E1DB592-D406-453C-AC00-DA6B66CFBE22}" srcOrd="0" destOrd="0" presId="urn:microsoft.com/office/officeart/2005/8/layout/vList2"/>
    <dgm:cxn modelId="{5D4789B3-0F2B-43ED-83E2-933AD7FCE6B8}" srcId="{ECCBD4D6-5BE4-4BC7-A86B-A8B5660F16F9}" destId="{00272080-D137-4518-B85E-8652EF26A2C9}" srcOrd="1" destOrd="0" parTransId="{4A4EA060-48E7-48A0-BE53-53E05A673722}" sibTransId="{6ED65FB2-38D2-49C1-BE56-D848FE21E481}"/>
    <dgm:cxn modelId="{90B24DBA-A005-47BE-90A2-A56EC14593BA}" srcId="{A29610EA-1851-444F-8A60-B634896F3E2A}" destId="{8F7E166E-10AE-4FF5-8BEF-88A364FDBABB}" srcOrd="0" destOrd="0" parTransId="{54491B5E-D674-4212-B282-15B7A1B03303}" sibTransId="{5D2A5115-4A2B-454C-A84B-AC5F34B710BC}"/>
    <dgm:cxn modelId="{229A9BC6-2AD0-40AE-8947-3AF3CE155780}" srcId="{F25B52D2-BE20-4464-AA82-CEF8C0685C7A}" destId="{ECCBD4D6-5BE4-4BC7-A86B-A8B5660F16F9}" srcOrd="1" destOrd="0" parTransId="{1172C0E5-9AD2-4B99-9385-DC1C8AD4C792}" sibTransId="{729AC44F-4A1B-40D5-95FA-31D8C6E5FD8D}"/>
    <dgm:cxn modelId="{E60447D1-EE4F-489E-B0A4-7285109512E9}" srcId="{D1B04DF6-4422-4C52-B5DB-0E8E2A43B4FD}" destId="{F25B52D2-BE20-4464-AA82-CEF8C0685C7A}" srcOrd="0" destOrd="0" parTransId="{50DB48D3-1283-434E-AE4B-1508E0CB5990}" sibTransId="{F08BB337-28D9-4C53-9F30-CE47A8D0BEDC}"/>
    <dgm:cxn modelId="{2AE4B8DE-A125-4781-BDF0-4D19C15FC9EC}" type="presOf" srcId="{ECCBD4D6-5BE4-4BC7-A86B-A8B5660F16F9}" destId="{20ECF2DE-165C-4F7D-8C85-7170A2BABDB1}" srcOrd="0" destOrd="3" presId="urn:microsoft.com/office/officeart/2005/8/layout/vList2"/>
    <dgm:cxn modelId="{203AD7F1-350A-45F5-98F6-311DCCC3D245}" type="presOf" srcId="{CF39F9B0-CD43-4D0F-9A32-1FF8B173008E}" destId="{20ECF2DE-165C-4F7D-8C85-7170A2BABDB1}" srcOrd="0" destOrd="4" presId="urn:microsoft.com/office/officeart/2005/8/layout/vList2"/>
    <dgm:cxn modelId="{5AEB96F7-785D-4C36-92D7-FD72DC0A9D0C}" type="presOf" srcId="{8F7E166E-10AE-4FF5-8BEF-88A364FDBABB}" destId="{20ECF2DE-165C-4F7D-8C85-7170A2BABDB1}" srcOrd="0" destOrd="1" presId="urn:microsoft.com/office/officeart/2005/8/layout/vList2"/>
    <dgm:cxn modelId="{B5BCA8F8-2575-426C-8B38-D5E662DABC3C}" type="presOf" srcId="{A29610EA-1851-444F-8A60-B634896F3E2A}" destId="{20ECF2DE-165C-4F7D-8C85-7170A2BABDB1}" srcOrd="0" destOrd="0" presId="urn:microsoft.com/office/officeart/2005/8/layout/vList2"/>
    <dgm:cxn modelId="{E0D27FFB-E396-4933-959E-B61A616979E3}" type="presOf" srcId="{C1AEE23D-331B-41A9-A89E-F3FCBF3089E1}" destId="{20ECF2DE-165C-4F7D-8C85-7170A2BABDB1}" srcOrd="0" destOrd="7" presId="urn:microsoft.com/office/officeart/2005/8/layout/vList2"/>
    <dgm:cxn modelId="{82C9A952-C040-4A3C-BA93-849FD19BE642}" type="presParOf" srcId="{B30EAA80-03E9-406E-B2B5-ACCA424A8D97}" destId="{2A68C198-FE11-475A-A7E0-302109DACB5E}" srcOrd="0" destOrd="0" presId="urn:microsoft.com/office/officeart/2005/8/layout/vList2"/>
    <dgm:cxn modelId="{953A49F3-5396-485D-9AE7-987E70C23606}" type="presParOf" srcId="{B30EAA80-03E9-406E-B2B5-ACCA424A8D97}" destId="{20ECF2DE-165C-4F7D-8C85-7170A2BABDB1}" srcOrd="1" destOrd="0" presId="urn:microsoft.com/office/officeart/2005/8/layout/vList2"/>
    <dgm:cxn modelId="{C22416E0-ED1B-46E3-B325-383F3A6A1E24}" type="presParOf" srcId="{B30EAA80-03E9-406E-B2B5-ACCA424A8D97}" destId="{A6CB4192-F542-427E-A63F-2C239486F7FA}" srcOrd="2" destOrd="0" presId="urn:microsoft.com/office/officeart/2005/8/layout/vList2"/>
    <dgm:cxn modelId="{86DB8E23-6FAB-4C99-8F9C-FDD35FE0F36E}" type="presParOf" srcId="{B30EAA80-03E9-406E-B2B5-ACCA424A8D97}" destId="{6E1DB592-D406-453C-AC00-DA6B66CFBE22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CAAA48D-33FF-4F32-9332-71EE0142313D}" type="doc">
      <dgm:prSet loTypeId="urn:microsoft.com/office/officeart/2005/8/layout/process4" loCatId="process" qsTypeId="urn:microsoft.com/office/officeart/2005/8/quickstyle/simple2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5981C8A2-A0E0-4CB8-B83E-3CB58E0FA371}">
      <dgm:prSet/>
      <dgm:spPr/>
      <dgm:t>
        <a:bodyPr/>
        <a:lstStyle/>
        <a:p>
          <a:r>
            <a:rPr lang="en-US" dirty="0"/>
            <a:t>No studies done on the OEPS</a:t>
          </a:r>
        </a:p>
        <a:p>
          <a:r>
            <a:rPr lang="en-US" dirty="0"/>
            <a:t>Free Option</a:t>
          </a:r>
        </a:p>
      </dgm:t>
    </dgm:pt>
    <dgm:pt modelId="{D1DC7118-5C64-4278-B1B0-E1F2F214D0E3}" type="parTrans" cxnId="{20A15584-42B5-48CD-B51D-4FAC164A1DA7}">
      <dgm:prSet/>
      <dgm:spPr/>
      <dgm:t>
        <a:bodyPr/>
        <a:lstStyle/>
        <a:p>
          <a:endParaRPr lang="en-US"/>
        </a:p>
      </dgm:t>
    </dgm:pt>
    <dgm:pt modelId="{D344D317-9782-4C7B-8B95-C320AC095B70}" type="sibTrans" cxnId="{20A15584-42B5-48CD-B51D-4FAC164A1DA7}">
      <dgm:prSet/>
      <dgm:spPr/>
      <dgm:t>
        <a:bodyPr/>
        <a:lstStyle/>
        <a:p>
          <a:endParaRPr lang="en-US"/>
        </a:p>
      </dgm:t>
    </dgm:pt>
    <dgm:pt modelId="{09FA20C2-1CC4-400C-884F-EB1F4E4135FA}">
      <dgm:prSet/>
      <dgm:spPr/>
      <dgm:t>
        <a:bodyPr/>
        <a:lstStyle/>
        <a:p>
          <a:r>
            <a:rPr lang="en-US"/>
            <a:t>Perform similar study, but make improvements from previous research</a:t>
          </a:r>
        </a:p>
      </dgm:t>
    </dgm:pt>
    <dgm:pt modelId="{3B479A66-A5A3-45D6-BFEA-5468F6171619}" type="parTrans" cxnId="{C2A3F054-E35E-4060-871E-B6E4FDCFB195}">
      <dgm:prSet/>
      <dgm:spPr/>
      <dgm:t>
        <a:bodyPr/>
        <a:lstStyle/>
        <a:p>
          <a:endParaRPr lang="en-US"/>
        </a:p>
      </dgm:t>
    </dgm:pt>
    <dgm:pt modelId="{234A6D8D-AE53-4281-808F-99ED704771AB}" type="sibTrans" cxnId="{C2A3F054-E35E-4060-871E-B6E4FDCFB195}">
      <dgm:prSet/>
      <dgm:spPr/>
      <dgm:t>
        <a:bodyPr/>
        <a:lstStyle/>
        <a:p>
          <a:endParaRPr lang="en-US"/>
        </a:p>
      </dgm:t>
    </dgm:pt>
    <dgm:pt modelId="{839BFCCD-8ED8-447B-BF7C-8A7F9EDA5CCA}">
      <dgm:prSet/>
      <dgm:spPr/>
      <dgm:t>
        <a:bodyPr/>
        <a:lstStyle/>
        <a:p>
          <a:r>
            <a:rPr lang="en-US"/>
            <a:t>Large sample size</a:t>
          </a:r>
        </a:p>
      </dgm:t>
    </dgm:pt>
    <dgm:pt modelId="{3BE210D4-735B-4A09-87BA-85149B36CCBA}" type="parTrans" cxnId="{4A4750B8-E8A1-4F9A-ABC4-AF518EC216B7}">
      <dgm:prSet/>
      <dgm:spPr/>
      <dgm:t>
        <a:bodyPr/>
        <a:lstStyle/>
        <a:p>
          <a:endParaRPr lang="en-US"/>
        </a:p>
      </dgm:t>
    </dgm:pt>
    <dgm:pt modelId="{41626453-E0B3-4B64-93DF-1BFE094D977B}" type="sibTrans" cxnId="{4A4750B8-E8A1-4F9A-ABC4-AF518EC216B7}">
      <dgm:prSet/>
      <dgm:spPr/>
      <dgm:t>
        <a:bodyPr/>
        <a:lstStyle/>
        <a:p>
          <a:endParaRPr lang="en-US"/>
        </a:p>
      </dgm:t>
    </dgm:pt>
    <dgm:pt modelId="{55227365-64FE-4E1C-B89D-AA24F517E35A}">
      <dgm:prSet/>
      <dgm:spPr/>
      <dgm:t>
        <a:bodyPr/>
        <a:lstStyle/>
        <a:p>
          <a:r>
            <a:rPr lang="en-US"/>
            <a:t>Likert scale </a:t>
          </a:r>
        </a:p>
      </dgm:t>
    </dgm:pt>
    <dgm:pt modelId="{C9CF2A13-32C0-428B-878D-4ED0984B373F}" type="parTrans" cxnId="{91093046-9409-4A2B-88A4-55A48CEA9515}">
      <dgm:prSet/>
      <dgm:spPr/>
      <dgm:t>
        <a:bodyPr/>
        <a:lstStyle/>
        <a:p>
          <a:endParaRPr lang="en-US"/>
        </a:p>
      </dgm:t>
    </dgm:pt>
    <dgm:pt modelId="{9C93988C-92F8-474F-A34E-7152BEFD3D05}" type="sibTrans" cxnId="{91093046-9409-4A2B-88A4-55A48CEA9515}">
      <dgm:prSet/>
      <dgm:spPr/>
      <dgm:t>
        <a:bodyPr/>
        <a:lstStyle/>
        <a:p>
          <a:endParaRPr lang="en-US"/>
        </a:p>
      </dgm:t>
    </dgm:pt>
    <dgm:pt modelId="{B9A8CA87-22CB-4017-9645-CE8F658BEDA5}">
      <dgm:prSet/>
      <dgm:spPr/>
      <dgm:t>
        <a:bodyPr/>
        <a:lstStyle/>
        <a:p>
          <a:r>
            <a:rPr lang="en-US"/>
            <a:t>Hypothesis before research</a:t>
          </a:r>
        </a:p>
      </dgm:t>
    </dgm:pt>
    <dgm:pt modelId="{41995884-5CC0-41C2-8308-CCE560324EEB}" type="parTrans" cxnId="{A549744C-685B-4720-B04A-80E5E851FA10}">
      <dgm:prSet/>
      <dgm:spPr/>
      <dgm:t>
        <a:bodyPr/>
        <a:lstStyle/>
        <a:p>
          <a:endParaRPr lang="en-US"/>
        </a:p>
      </dgm:t>
    </dgm:pt>
    <dgm:pt modelId="{57725A9C-57D3-4F36-BB5F-C4D92850076E}" type="sibTrans" cxnId="{A549744C-685B-4720-B04A-80E5E851FA10}">
      <dgm:prSet/>
      <dgm:spPr/>
      <dgm:t>
        <a:bodyPr/>
        <a:lstStyle/>
        <a:p>
          <a:endParaRPr lang="en-US"/>
        </a:p>
      </dgm:t>
    </dgm:pt>
    <dgm:pt modelId="{4457AC7A-ADA4-4484-A3EC-B3735F25F1E0}" type="pres">
      <dgm:prSet presAssocID="{2CAAA48D-33FF-4F32-9332-71EE0142313D}" presName="Name0" presStyleCnt="0">
        <dgm:presLayoutVars>
          <dgm:dir/>
          <dgm:animLvl val="lvl"/>
          <dgm:resizeHandles val="exact"/>
        </dgm:presLayoutVars>
      </dgm:prSet>
      <dgm:spPr/>
    </dgm:pt>
    <dgm:pt modelId="{B52B336C-3EF9-404E-8C27-8C2CAED4488F}" type="pres">
      <dgm:prSet presAssocID="{09FA20C2-1CC4-400C-884F-EB1F4E4135FA}" presName="boxAndChildren" presStyleCnt="0"/>
      <dgm:spPr/>
    </dgm:pt>
    <dgm:pt modelId="{241111EB-AE84-47C7-BD1B-47275A2AB794}" type="pres">
      <dgm:prSet presAssocID="{09FA20C2-1CC4-400C-884F-EB1F4E4135FA}" presName="parentTextBox" presStyleLbl="node1" presStyleIdx="0" presStyleCnt="2"/>
      <dgm:spPr/>
    </dgm:pt>
    <dgm:pt modelId="{76F8DD0A-089A-4C74-9293-5050ACAF5454}" type="pres">
      <dgm:prSet presAssocID="{09FA20C2-1CC4-400C-884F-EB1F4E4135FA}" presName="entireBox" presStyleLbl="node1" presStyleIdx="0" presStyleCnt="2"/>
      <dgm:spPr/>
    </dgm:pt>
    <dgm:pt modelId="{CCABBEFE-FB22-4B46-88D1-7116C4E66798}" type="pres">
      <dgm:prSet presAssocID="{09FA20C2-1CC4-400C-884F-EB1F4E4135FA}" presName="descendantBox" presStyleCnt="0"/>
      <dgm:spPr/>
    </dgm:pt>
    <dgm:pt modelId="{4A143776-57A7-4768-AA68-41DAEEB48BE8}" type="pres">
      <dgm:prSet presAssocID="{839BFCCD-8ED8-447B-BF7C-8A7F9EDA5CCA}" presName="childTextBox" presStyleLbl="fgAccFollowNode1" presStyleIdx="0" presStyleCnt="3">
        <dgm:presLayoutVars>
          <dgm:bulletEnabled val="1"/>
        </dgm:presLayoutVars>
      </dgm:prSet>
      <dgm:spPr/>
    </dgm:pt>
    <dgm:pt modelId="{664525D5-8B14-4E2B-B126-10CC334E23B7}" type="pres">
      <dgm:prSet presAssocID="{55227365-64FE-4E1C-B89D-AA24F517E35A}" presName="childTextBox" presStyleLbl="fgAccFollowNode1" presStyleIdx="1" presStyleCnt="3">
        <dgm:presLayoutVars>
          <dgm:bulletEnabled val="1"/>
        </dgm:presLayoutVars>
      </dgm:prSet>
      <dgm:spPr/>
    </dgm:pt>
    <dgm:pt modelId="{7FF800BE-2054-4B6F-863C-751025404775}" type="pres">
      <dgm:prSet presAssocID="{B9A8CA87-22CB-4017-9645-CE8F658BEDA5}" presName="childTextBox" presStyleLbl="fgAccFollowNode1" presStyleIdx="2" presStyleCnt="3">
        <dgm:presLayoutVars>
          <dgm:bulletEnabled val="1"/>
        </dgm:presLayoutVars>
      </dgm:prSet>
      <dgm:spPr/>
    </dgm:pt>
    <dgm:pt modelId="{F03104A3-29AB-4151-AE18-867B27653DF8}" type="pres">
      <dgm:prSet presAssocID="{D344D317-9782-4C7B-8B95-C320AC095B70}" presName="sp" presStyleCnt="0"/>
      <dgm:spPr/>
    </dgm:pt>
    <dgm:pt modelId="{EEF75FD2-E14E-4F89-AE9B-102DFF1506FF}" type="pres">
      <dgm:prSet presAssocID="{5981C8A2-A0E0-4CB8-B83E-3CB58E0FA371}" presName="arrowAndChildren" presStyleCnt="0"/>
      <dgm:spPr/>
    </dgm:pt>
    <dgm:pt modelId="{190E27B8-C3E5-45BF-92A0-4C60B3A19F60}" type="pres">
      <dgm:prSet presAssocID="{5981C8A2-A0E0-4CB8-B83E-3CB58E0FA371}" presName="parentTextArrow" presStyleLbl="node1" presStyleIdx="1" presStyleCnt="2"/>
      <dgm:spPr/>
    </dgm:pt>
  </dgm:ptLst>
  <dgm:cxnLst>
    <dgm:cxn modelId="{E3A28902-FF2E-4FD5-A969-A06E2CEF59EC}" type="presOf" srcId="{2CAAA48D-33FF-4F32-9332-71EE0142313D}" destId="{4457AC7A-ADA4-4484-A3EC-B3735F25F1E0}" srcOrd="0" destOrd="0" presId="urn:microsoft.com/office/officeart/2005/8/layout/process4"/>
    <dgm:cxn modelId="{09EB815B-E517-48A7-A297-3A2E0B5CD222}" type="presOf" srcId="{55227365-64FE-4E1C-B89D-AA24F517E35A}" destId="{664525D5-8B14-4E2B-B126-10CC334E23B7}" srcOrd="0" destOrd="0" presId="urn:microsoft.com/office/officeart/2005/8/layout/process4"/>
    <dgm:cxn modelId="{3312235C-B7D8-4731-BC77-C8E496DAED77}" type="presOf" srcId="{839BFCCD-8ED8-447B-BF7C-8A7F9EDA5CCA}" destId="{4A143776-57A7-4768-AA68-41DAEEB48BE8}" srcOrd="0" destOrd="0" presId="urn:microsoft.com/office/officeart/2005/8/layout/process4"/>
    <dgm:cxn modelId="{91093046-9409-4A2B-88A4-55A48CEA9515}" srcId="{09FA20C2-1CC4-400C-884F-EB1F4E4135FA}" destId="{55227365-64FE-4E1C-B89D-AA24F517E35A}" srcOrd="1" destOrd="0" parTransId="{C9CF2A13-32C0-428B-878D-4ED0984B373F}" sibTransId="{9C93988C-92F8-474F-A34E-7152BEFD3D05}"/>
    <dgm:cxn modelId="{A549744C-685B-4720-B04A-80E5E851FA10}" srcId="{09FA20C2-1CC4-400C-884F-EB1F4E4135FA}" destId="{B9A8CA87-22CB-4017-9645-CE8F658BEDA5}" srcOrd="2" destOrd="0" parTransId="{41995884-5CC0-41C2-8308-CCE560324EEB}" sibTransId="{57725A9C-57D3-4F36-BB5F-C4D92850076E}"/>
    <dgm:cxn modelId="{C2A3F054-E35E-4060-871E-B6E4FDCFB195}" srcId="{2CAAA48D-33FF-4F32-9332-71EE0142313D}" destId="{09FA20C2-1CC4-400C-884F-EB1F4E4135FA}" srcOrd="1" destOrd="0" parTransId="{3B479A66-A5A3-45D6-BFEA-5468F6171619}" sibTransId="{234A6D8D-AE53-4281-808F-99ED704771AB}"/>
    <dgm:cxn modelId="{20A15584-42B5-48CD-B51D-4FAC164A1DA7}" srcId="{2CAAA48D-33FF-4F32-9332-71EE0142313D}" destId="{5981C8A2-A0E0-4CB8-B83E-3CB58E0FA371}" srcOrd="0" destOrd="0" parTransId="{D1DC7118-5C64-4278-B1B0-E1F2F214D0E3}" sibTransId="{D344D317-9782-4C7B-8B95-C320AC095B70}"/>
    <dgm:cxn modelId="{CF4EED93-ABC8-4E5F-838A-0F23569BABBE}" type="presOf" srcId="{B9A8CA87-22CB-4017-9645-CE8F658BEDA5}" destId="{7FF800BE-2054-4B6F-863C-751025404775}" srcOrd="0" destOrd="0" presId="urn:microsoft.com/office/officeart/2005/8/layout/process4"/>
    <dgm:cxn modelId="{7C961996-D7A5-4170-B721-55DE2A778A83}" type="presOf" srcId="{09FA20C2-1CC4-400C-884F-EB1F4E4135FA}" destId="{241111EB-AE84-47C7-BD1B-47275A2AB794}" srcOrd="0" destOrd="0" presId="urn:microsoft.com/office/officeart/2005/8/layout/process4"/>
    <dgm:cxn modelId="{BFB81CB2-F778-4315-AFAC-E264C44E2F10}" type="presOf" srcId="{09FA20C2-1CC4-400C-884F-EB1F4E4135FA}" destId="{76F8DD0A-089A-4C74-9293-5050ACAF5454}" srcOrd="1" destOrd="0" presId="urn:microsoft.com/office/officeart/2005/8/layout/process4"/>
    <dgm:cxn modelId="{4A4750B8-E8A1-4F9A-ABC4-AF518EC216B7}" srcId="{09FA20C2-1CC4-400C-884F-EB1F4E4135FA}" destId="{839BFCCD-8ED8-447B-BF7C-8A7F9EDA5CCA}" srcOrd="0" destOrd="0" parTransId="{3BE210D4-735B-4A09-87BA-85149B36CCBA}" sibTransId="{41626453-E0B3-4B64-93DF-1BFE094D977B}"/>
    <dgm:cxn modelId="{6BCA6AEF-BF7A-4043-932B-8FD222CDF6AA}" type="presOf" srcId="{5981C8A2-A0E0-4CB8-B83E-3CB58E0FA371}" destId="{190E27B8-C3E5-45BF-92A0-4C60B3A19F60}" srcOrd="0" destOrd="0" presId="urn:microsoft.com/office/officeart/2005/8/layout/process4"/>
    <dgm:cxn modelId="{7BC70B51-3FC5-43FF-9A56-5CCE08113E66}" type="presParOf" srcId="{4457AC7A-ADA4-4484-A3EC-B3735F25F1E0}" destId="{B52B336C-3EF9-404E-8C27-8C2CAED4488F}" srcOrd="0" destOrd="0" presId="urn:microsoft.com/office/officeart/2005/8/layout/process4"/>
    <dgm:cxn modelId="{F5453109-A789-457B-A67F-4FEDF5644480}" type="presParOf" srcId="{B52B336C-3EF9-404E-8C27-8C2CAED4488F}" destId="{241111EB-AE84-47C7-BD1B-47275A2AB794}" srcOrd="0" destOrd="0" presId="urn:microsoft.com/office/officeart/2005/8/layout/process4"/>
    <dgm:cxn modelId="{450BAAD5-189E-4055-A103-5A5F6BDCF489}" type="presParOf" srcId="{B52B336C-3EF9-404E-8C27-8C2CAED4488F}" destId="{76F8DD0A-089A-4C74-9293-5050ACAF5454}" srcOrd="1" destOrd="0" presId="urn:microsoft.com/office/officeart/2005/8/layout/process4"/>
    <dgm:cxn modelId="{88B9701E-783B-40CF-9C7F-A2EB7BBB6EFA}" type="presParOf" srcId="{B52B336C-3EF9-404E-8C27-8C2CAED4488F}" destId="{CCABBEFE-FB22-4B46-88D1-7116C4E66798}" srcOrd="2" destOrd="0" presId="urn:microsoft.com/office/officeart/2005/8/layout/process4"/>
    <dgm:cxn modelId="{2C505854-AA9C-4C23-B9CE-FCDE217889F1}" type="presParOf" srcId="{CCABBEFE-FB22-4B46-88D1-7116C4E66798}" destId="{4A143776-57A7-4768-AA68-41DAEEB48BE8}" srcOrd="0" destOrd="0" presId="urn:microsoft.com/office/officeart/2005/8/layout/process4"/>
    <dgm:cxn modelId="{3D806928-40A1-45FE-9FF3-28B6F9569582}" type="presParOf" srcId="{CCABBEFE-FB22-4B46-88D1-7116C4E66798}" destId="{664525D5-8B14-4E2B-B126-10CC334E23B7}" srcOrd="1" destOrd="0" presId="urn:microsoft.com/office/officeart/2005/8/layout/process4"/>
    <dgm:cxn modelId="{DFDA733A-1452-49DD-9F7C-21C485325758}" type="presParOf" srcId="{CCABBEFE-FB22-4B46-88D1-7116C4E66798}" destId="{7FF800BE-2054-4B6F-863C-751025404775}" srcOrd="2" destOrd="0" presId="urn:microsoft.com/office/officeart/2005/8/layout/process4"/>
    <dgm:cxn modelId="{ECD67B3B-701E-4A10-BEE6-2E5C025A0F83}" type="presParOf" srcId="{4457AC7A-ADA4-4484-A3EC-B3735F25F1E0}" destId="{F03104A3-29AB-4151-AE18-867B27653DF8}" srcOrd="1" destOrd="0" presId="urn:microsoft.com/office/officeart/2005/8/layout/process4"/>
    <dgm:cxn modelId="{CFE2433A-7686-4782-89A6-52F9D0221D58}" type="presParOf" srcId="{4457AC7A-ADA4-4484-A3EC-B3735F25F1E0}" destId="{EEF75FD2-E14E-4F89-AE9B-102DFF1506FF}" srcOrd="2" destOrd="0" presId="urn:microsoft.com/office/officeart/2005/8/layout/process4"/>
    <dgm:cxn modelId="{DF87643A-1933-4300-B334-69D694076DD5}" type="presParOf" srcId="{EEF75FD2-E14E-4F89-AE9B-102DFF1506FF}" destId="{190E27B8-C3E5-45BF-92A0-4C60B3A19F60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91EB9B6-5811-45D2-A559-DDE454DF13EE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93FDAAF3-22A5-43EA-8208-8C3115E146A5}">
      <dgm:prSet/>
      <dgm:spPr/>
      <dgm:t>
        <a:bodyPr/>
        <a:lstStyle/>
        <a:p>
          <a:r>
            <a:rPr lang="en-US"/>
            <a:t>Limitation</a:t>
          </a:r>
        </a:p>
      </dgm:t>
    </dgm:pt>
    <dgm:pt modelId="{82F06DC2-FFAE-4E9B-83A1-E61319189CA9}" type="parTrans" cxnId="{65A6AC16-7D1A-4F30-8159-148F6D8E167F}">
      <dgm:prSet/>
      <dgm:spPr/>
      <dgm:t>
        <a:bodyPr/>
        <a:lstStyle/>
        <a:p>
          <a:endParaRPr lang="en-US"/>
        </a:p>
      </dgm:t>
    </dgm:pt>
    <dgm:pt modelId="{0C371DB2-02B4-473E-B771-C71EEAB368B0}" type="sibTrans" cxnId="{65A6AC16-7D1A-4F30-8159-148F6D8E167F}">
      <dgm:prSet/>
      <dgm:spPr/>
      <dgm:t>
        <a:bodyPr/>
        <a:lstStyle/>
        <a:p>
          <a:endParaRPr lang="en-US"/>
        </a:p>
      </dgm:t>
    </dgm:pt>
    <dgm:pt modelId="{83C080B3-3F5B-4223-809E-88EBEDE541E5}">
      <dgm:prSet/>
      <dgm:spPr/>
      <dgm:t>
        <a:bodyPr/>
        <a:lstStyle/>
        <a:p>
          <a:r>
            <a:rPr lang="en-US"/>
            <a:t>Self-report</a:t>
          </a:r>
        </a:p>
      </dgm:t>
    </dgm:pt>
    <dgm:pt modelId="{3F5BD9D8-9041-4D70-97B7-878CB4EEB1F1}" type="parTrans" cxnId="{50A60BEE-0550-4A3C-A474-B3981CD128EA}">
      <dgm:prSet/>
      <dgm:spPr/>
      <dgm:t>
        <a:bodyPr/>
        <a:lstStyle/>
        <a:p>
          <a:endParaRPr lang="en-US"/>
        </a:p>
      </dgm:t>
    </dgm:pt>
    <dgm:pt modelId="{1CB5447D-FED7-4170-A0A1-AA8E67E30B6E}" type="sibTrans" cxnId="{50A60BEE-0550-4A3C-A474-B3981CD128EA}">
      <dgm:prSet/>
      <dgm:spPr/>
      <dgm:t>
        <a:bodyPr/>
        <a:lstStyle/>
        <a:p>
          <a:endParaRPr lang="en-US"/>
        </a:p>
      </dgm:t>
    </dgm:pt>
    <dgm:pt modelId="{67DB2E0F-CA72-4D00-A422-9225B79F528D}">
      <dgm:prSet/>
      <dgm:spPr/>
      <dgm:t>
        <a:bodyPr/>
        <a:lstStyle/>
        <a:p>
          <a:r>
            <a:rPr lang="en-US"/>
            <a:t>Not generalizable</a:t>
          </a:r>
        </a:p>
      </dgm:t>
    </dgm:pt>
    <dgm:pt modelId="{1EEAA421-52BB-4216-8C60-B4EA1A64C325}" type="parTrans" cxnId="{870194F4-FB15-4517-8F96-0B9491C7FF55}">
      <dgm:prSet/>
      <dgm:spPr/>
      <dgm:t>
        <a:bodyPr/>
        <a:lstStyle/>
        <a:p>
          <a:endParaRPr lang="en-US"/>
        </a:p>
      </dgm:t>
    </dgm:pt>
    <dgm:pt modelId="{83576ECB-8D27-4364-A2CE-9A25D71EA607}" type="sibTrans" cxnId="{870194F4-FB15-4517-8F96-0B9491C7FF55}">
      <dgm:prSet/>
      <dgm:spPr/>
      <dgm:t>
        <a:bodyPr/>
        <a:lstStyle/>
        <a:p>
          <a:endParaRPr lang="en-US"/>
        </a:p>
      </dgm:t>
    </dgm:pt>
    <dgm:pt modelId="{467F1395-20CC-4D16-9D4D-7F444BAB127C}">
      <dgm:prSet/>
      <dgm:spPr/>
      <dgm:t>
        <a:bodyPr/>
        <a:lstStyle/>
        <a:p>
          <a:r>
            <a:rPr lang="en-US"/>
            <a:t>High attrition rate (77%)</a:t>
          </a:r>
        </a:p>
      </dgm:t>
    </dgm:pt>
    <dgm:pt modelId="{ECCE7EC5-6591-4AFC-A91C-25949CA209D9}" type="parTrans" cxnId="{FC03C94F-A6D2-4DD7-8350-247D85F85953}">
      <dgm:prSet/>
      <dgm:spPr/>
      <dgm:t>
        <a:bodyPr/>
        <a:lstStyle/>
        <a:p>
          <a:endParaRPr lang="en-US"/>
        </a:p>
      </dgm:t>
    </dgm:pt>
    <dgm:pt modelId="{0137E6FB-F5A9-49C1-88DD-A499CD837939}" type="sibTrans" cxnId="{FC03C94F-A6D2-4DD7-8350-247D85F85953}">
      <dgm:prSet/>
      <dgm:spPr/>
      <dgm:t>
        <a:bodyPr/>
        <a:lstStyle/>
        <a:p>
          <a:endParaRPr lang="en-US"/>
        </a:p>
      </dgm:t>
    </dgm:pt>
    <dgm:pt modelId="{899E07AD-CA00-4B5C-9353-D678BCC4D31D}">
      <dgm:prSet/>
      <dgm:spPr/>
      <dgm:t>
        <a:bodyPr/>
        <a:lstStyle/>
        <a:p>
          <a:r>
            <a:rPr lang="en-US"/>
            <a:t>COVID?</a:t>
          </a:r>
        </a:p>
      </dgm:t>
    </dgm:pt>
    <dgm:pt modelId="{96BB95E5-41B1-497D-B481-BAF5955F4026}" type="parTrans" cxnId="{83E5C6D4-B1D1-4F60-A6BC-2C27491AF081}">
      <dgm:prSet/>
      <dgm:spPr/>
      <dgm:t>
        <a:bodyPr/>
        <a:lstStyle/>
        <a:p>
          <a:endParaRPr lang="en-US"/>
        </a:p>
      </dgm:t>
    </dgm:pt>
    <dgm:pt modelId="{8B17BFF7-04BF-4AF8-8BE1-8812ADA8CC60}" type="sibTrans" cxnId="{83E5C6D4-B1D1-4F60-A6BC-2C27491AF081}">
      <dgm:prSet/>
      <dgm:spPr/>
      <dgm:t>
        <a:bodyPr/>
        <a:lstStyle/>
        <a:p>
          <a:endParaRPr lang="en-US"/>
        </a:p>
      </dgm:t>
    </dgm:pt>
    <dgm:pt modelId="{3A5AF5E7-6903-4519-811D-6BADEA14A25E}">
      <dgm:prSet/>
      <dgm:spPr/>
      <dgm:t>
        <a:bodyPr/>
        <a:lstStyle/>
        <a:p>
          <a:r>
            <a:rPr lang="en-US"/>
            <a:t>Future Direction</a:t>
          </a:r>
        </a:p>
      </dgm:t>
    </dgm:pt>
    <dgm:pt modelId="{79B0506B-0090-4D98-871C-D7B3F0A956BF}" type="parTrans" cxnId="{BC6537BB-90C2-4D33-BF7F-0700B5ADEB03}">
      <dgm:prSet/>
      <dgm:spPr/>
      <dgm:t>
        <a:bodyPr/>
        <a:lstStyle/>
        <a:p>
          <a:endParaRPr lang="en-US"/>
        </a:p>
      </dgm:t>
    </dgm:pt>
    <dgm:pt modelId="{F9E15067-06F8-495C-A877-1AA1C773027E}" type="sibTrans" cxnId="{BC6537BB-90C2-4D33-BF7F-0700B5ADEB03}">
      <dgm:prSet/>
      <dgm:spPr/>
      <dgm:t>
        <a:bodyPr/>
        <a:lstStyle/>
        <a:p>
          <a:endParaRPr lang="en-US"/>
        </a:p>
      </dgm:t>
    </dgm:pt>
    <dgm:pt modelId="{B4697072-484A-4109-BD77-8BB547825D39}">
      <dgm:prSet/>
      <dgm:spPr/>
      <dgm:t>
        <a:bodyPr/>
        <a:lstStyle/>
        <a:p>
          <a:r>
            <a:rPr lang="en-US"/>
            <a:t>More studies done on Enneagram Assessments</a:t>
          </a:r>
        </a:p>
      </dgm:t>
    </dgm:pt>
    <dgm:pt modelId="{583B7411-3F0A-441E-85F0-FB4863A753A3}" type="parTrans" cxnId="{78C8CECC-D849-4110-BC0B-716817B4AE8F}">
      <dgm:prSet/>
      <dgm:spPr/>
      <dgm:t>
        <a:bodyPr/>
        <a:lstStyle/>
        <a:p>
          <a:endParaRPr lang="en-US"/>
        </a:p>
      </dgm:t>
    </dgm:pt>
    <dgm:pt modelId="{D99A9295-A8BA-4FFE-8AE7-660A4A049C47}" type="sibTrans" cxnId="{78C8CECC-D849-4110-BC0B-716817B4AE8F}">
      <dgm:prSet/>
      <dgm:spPr/>
      <dgm:t>
        <a:bodyPr/>
        <a:lstStyle/>
        <a:p>
          <a:endParaRPr lang="en-US"/>
        </a:p>
      </dgm:t>
    </dgm:pt>
    <dgm:pt modelId="{895FA5D4-6E22-4A14-90A6-92E3A3636025}">
      <dgm:prSet/>
      <dgm:spPr/>
      <dgm:t>
        <a:bodyPr/>
        <a:lstStyle/>
        <a:p>
          <a:r>
            <a:rPr lang="en-US"/>
            <a:t>More representative sample</a:t>
          </a:r>
        </a:p>
      </dgm:t>
    </dgm:pt>
    <dgm:pt modelId="{8D91BCAF-8912-4A78-B3F3-E91EC2C2EF49}" type="parTrans" cxnId="{5A36C629-A26B-4B4F-8097-6E2EA4C3BF23}">
      <dgm:prSet/>
      <dgm:spPr/>
      <dgm:t>
        <a:bodyPr/>
        <a:lstStyle/>
        <a:p>
          <a:endParaRPr lang="en-US"/>
        </a:p>
      </dgm:t>
    </dgm:pt>
    <dgm:pt modelId="{71D489C0-2145-483F-B0B4-44233012913F}" type="sibTrans" cxnId="{5A36C629-A26B-4B4F-8097-6E2EA4C3BF23}">
      <dgm:prSet/>
      <dgm:spPr/>
      <dgm:t>
        <a:bodyPr/>
        <a:lstStyle/>
        <a:p>
          <a:endParaRPr lang="en-US"/>
        </a:p>
      </dgm:t>
    </dgm:pt>
    <dgm:pt modelId="{E9A9BAFC-33AE-4B71-8F14-378C5BB50EED}">
      <dgm:prSet/>
      <dgm:spPr/>
      <dgm:t>
        <a:bodyPr/>
        <a:lstStyle/>
        <a:p>
          <a:r>
            <a:rPr lang="en-US"/>
            <a:t>No Pandemics</a:t>
          </a:r>
        </a:p>
      </dgm:t>
    </dgm:pt>
    <dgm:pt modelId="{1DBC1CC0-F31E-4692-954B-7D00EF383F00}" type="parTrans" cxnId="{B2787667-EEE7-4E5C-9367-BAC7DA8569F1}">
      <dgm:prSet/>
      <dgm:spPr/>
      <dgm:t>
        <a:bodyPr/>
        <a:lstStyle/>
        <a:p>
          <a:endParaRPr lang="en-US"/>
        </a:p>
      </dgm:t>
    </dgm:pt>
    <dgm:pt modelId="{10E8169E-3B79-48F5-981D-2517C9907BBD}" type="sibTrans" cxnId="{B2787667-EEE7-4E5C-9367-BAC7DA8569F1}">
      <dgm:prSet/>
      <dgm:spPr/>
      <dgm:t>
        <a:bodyPr/>
        <a:lstStyle/>
        <a:p>
          <a:endParaRPr lang="en-US"/>
        </a:p>
      </dgm:t>
    </dgm:pt>
    <dgm:pt modelId="{55962AE7-A339-4E61-9439-F1715DD88876}">
      <dgm:prSet/>
      <dgm:spPr/>
      <dgm:t>
        <a:bodyPr/>
        <a:lstStyle/>
        <a:p>
          <a:r>
            <a:rPr lang="en-US"/>
            <a:t>Karen Horney’s Theory and the Enneagram</a:t>
          </a:r>
        </a:p>
      </dgm:t>
    </dgm:pt>
    <dgm:pt modelId="{7F32DAFD-2BBA-4A2A-9772-EE65F14B747F}" type="parTrans" cxnId="{AF66C710-B925-417F-AE39-9DDF34C2B8D6}">
      <dgm:prSet/>
      <dgm:spPr/>
      <dgm:t>
        <a:bodyPr/>
        <a:lstStyle/>
        <a:p>
          <a:endParaRPr lang="en-US"/>
        </a:p>
      </dgm:t>
    </dgm:pt>
    <dgm:pt modelId="{19DB86A2-D74C-4D00-989D-82611EA0B4A1}" type="sibTrans" cxnId="{AF66C710-B925-417F-AE39-9DDF34C2B8D6}">
      <dgm:prSet/>
      <dgm:spPr/>
      <dgm:t>
        <a:bodyPr/>
        <a:lstStyle/>
        <a:p>
          <a:endParaRPr lang="en-US"/>
        </a:p>
      </dgm:t>
    </dgm:pt>
    <dgm:pt modelId="{CB17DE3F-0BB7-40DC-93A9-6F857DBC246D}" type="pres">
      <dgm:prSet presAssocID="{391EB9B6-5811-45D2-A559-DDE454DF13EE}" presName="Name0" presStyleCnt="0">
        <dgm:presLayoutVars>
          <dgm:dir/>
          <dgm:animLvl val="lvl"/>
          <dgm:resizeHandles val="exact"/>
        </dgm:presLayoutVars>
      </dgm:prSet>
      <dgm:spPr/>
    </dgm:pt>
    <dgm:pt modelId="{EEB97D8A-047E-437B-B490-2A643044A04E}" type="pres">
      <dgm:prSet presAssocID="{93FDAAF3-22A5-43EA-8208-8C3115E146A5}" presName="composite" presStyleCnt="0"/>
      <dgm:spPr/>
    </dgm:pt>
    <dgm:pt modelId="{F12F06A9-30F6-4970-9650-9047C97DC778}" type="pres">
      <dgm:prSet presAssocID="{93FDAAF3-22A5-43EA-8208-8C3115E146A5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</dgm:pt>
    <dgm:pt modelId="{F12DB96F-73FC-4B2A-89E9-063268F087C9}" type="pres">
      <dgm:prSet presAssocID="{93FDAAF3-22A5-43EA-8208-8C3115E146A5}" presName="desTx" presStyleLbl="alignAccFollowNode1" presStyleIdx="0" presStyleCnt="2">
        <dgm:presLayoutVars>
          <dgm:bulletEnabled val="1"/>
        </dgm:presLayoutVars>
      </dgm:prSet>
      <dgm:spPr/>
    </dgm:pt>
    <dgm:pt modelId="{D3B455ED-A043-4E76-90CA-686733D5666E}" type="pres">
      <dgm:prSet presAssocID="{0C371DB2-02B4-473E-B771-C71EEAB368B0}" presName="space" presStyleCnt="0"/>
      <dgm:spPr/>
    </dgm:pt>
    <dgm:pt modelId="{54A459D2-5C0C-468E-95CD-B71A68F2E48E}" type="pres">
      <dgm:prSet presAssocID="{3A5AF5E7-6903-4519-811D-6BADEA14A25E}" presName="composite" presStyleCnt="0"/>
      <dgm:spPr/>
    </dgm:pt>
    <dgm:pt modelId="{CBAE4569-C932-4339-9916-87D2E0F9E37E}" type="pres">
      <dgm:prSet presAssocID="{3A5AF5E7-6903-4519-811D-6BADEA14A25E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</dgm:pt>
    <dgm:pt modelId="{04542297-7A64-4C9E-B8B3-45964967572C}" type="pres">
      <dgm:prSet presAssocID="{3A5AF5E7-6903-4519-811D-6BADEA14A25E}" presName="desTx" presStyleLbl="alignAccFollowNode1" presStyleIdx="1" presStyleCnt="2">
        <dgm:presLayoutVars>
          <dgm:bulletEnabled val="1"/>
        </dgm:presLayoutVars>
      </dgm:prSet>
      <dgm:spPr/>
    </dgm:pt>
  </dgm:ptLst>
  <dgm:cxnLst>
    <dgm:cxn modelId="{071A5706-435E-4CAE-A1A1-D5397EF1B045}" type="presOf" srcId="{83C080B3-3F5B-4223-809E-88EBEDE541E5}" destId="{F12DB96F-73FC-4B2A-89E9-063268F087C9}" srcOrd="0" destOrd="0" presId="urn:microsoft.com/office/officeart/2005/8/layout/hList1"/>
    <dgm:cxn modelId="{AF66C710-B925-417F-AE39-9DDF34C2B8D6}" srcId="{3A5AF5E7-6903-4519-811D-6BADEA14A25E}" destId="{55962AE7-A339-4E61-9439-F1715DD88876}" srcOrd="3" destOrd="0" parTransId="{7F32DAFD-2BBA-4A2A-9772-EE65F14B747F}" sibTransId="{19DB86A2-D74C-4D00-989D-82611EA0B4A1}"/>
    <dgm:cxn modelId="{6E5C9C13-3367-4596-834A-286D05C83509}" type="presOf" srcId="{93FDAAF3-22A5-43EA-8208-8C3115E146A5}" destId="{F12F06A9-30F6-4970-9650-9047C97DC778}" srcOrd="0" destOrd="0" presId="urn:microsoft.com/office/officeart/2005/8/layout/hList1"/>
    <dgm:cxn modelId="{65A6AC16-7D1A-4F30-8159-148F6D8E167F}" srcId="{391EB9B6-5811-45D2-A559-DDE454DF13EE}" destId="{93FDAAF3-22A5-43EA-8208-8C3115E146A5}" srcOrd="0" destOrd="0" parTransId="{82F06DC2-FFAE-4E9B-83A1-E61319189CA9}" sibTransId="{0C371DB2-02B4-473E-B771-C71EEAB368B0}"/>
    <dgm:cxn modelId="{4B7A6521-C576-4FC8-AF1E-9FC6E2FE520D}" type="presOf" srcId="{B4697072-484A-4109-BD77-8BB547825D39}" destId="{04542297-7A64-4C9E-B8B3-45964967572C}" srcOrd="0" destOrd="0" presId="urn:microsoft.com/office/officeart/2005/8/layout/hList1"/>
    <dgm:cxn modelId="{5A36C629-A26B-4B4F-8097-6E2EA4C3BF23}" srcId="{3A5AF5E7-6903-4519-811D-6BADEA14A25E}" destId="{895FA5D4-6E22-4A14-90A6-92E3A3636025}" srcOrd="1" destOrd="0" parTransId="{8D91BCAF-8912-4A78-B3F3-E91EC2C2EF49}" sibTransId="{71D489C0-2145-483F-B0B4-44233012913F}"/>
    <dgm:cxn modelId="{DB9F1E67-C5B7-4301-A651-D206B19562FD}" type="presOf" srcId="{391EB9B6-5811-45D2-A559-DDE454DF13EE}" destId="{CB17DE3F-0BB7-40DC-93A9-6F857DBC246D}" srcOrd="0" destOrd="0" presId="urn:microsoft.com/office/officeart/2005/8/layout/hList1"/>
    <dgm:cxn modelId="{B2787667-EEE7-4E5C-9367-BAC7DA8569F1}" srcId="{3A5AF5E7-6903-4519-811D-6BADEA14A25E}" destId="{E9A9BAFC-33AE-4B71-8F14-378C5BB50EED}" srcOrd="2" destOrd="0" parTransId="{1DBC1CC0-F31E-4692-954B-7D00EF383F00}" sibTransId="{10E8169E-3B79-48F5-981D-2517C9907BBD}"/>
    <dgm:cxn modelId="{00B8A468-5033-4EF1-9146-761A428A4A8D}" type="presOf" srcId="{3A5AF5E7-6903-4519-811D-6BADEA14A25E}" destId="{CBAE4569-C932-4339-9916-87D2E0F9E37E}" srcOrd="0" destOrd="0" presId="urn:microsoft.com/office/officeart/2005/8/layout/hList1"/>
    <dgm:cxn modelId="{FC03C94F-A6D2-4DD7-8350-247D85F85953}" srcId="{93FDAAF3-22A5-43EA-8208-8C3115E146A5}" destId="{467F1395-20CC-4D16-9D4D-7F444BAB127C}" srcOrd="2" destOrd="0" parTransId="{ECCE7EC5-6591-4AFC-A91C-25949CA209D9}" sibTransId="{0137E6FB-F5A9-49C1-88DD-A499CD837939}"/>
    <dgm:cxn modelId="{B3183370-D512-4339-A376-9229F4981BC1}" type="presOf" srcId="{55962AE7-A339-4E61-9439-F1715DD88876}" destId="{04542297-7A64-4C9E-B8B3-45964967572C}" srcOrd="0" destOrd="3" presId="urn:microsoft.com/office/officeart/2005/8/layout/hList1"/>
    <dgm:cxn modelId="{978CF656-70D6-46E8-A69F-89BF1FC5377A}" type="presOf" srcId="{467F1395-20CC-4D16-9D4D-7F444BAB127C}" destId="{F12DB96F-73FC-4B2A-89E9-063268F087C9}" srcOrd="0" destOrd="2" presId="urn:microsoft.com/office/officeart/2005/8/layout/hList1"/>
    <dgm:cxn modelId="{E2742E84-5462-4406-A723-9E4B3046615A}" type="presOf" srcId="{E9A9BAFC-33AE-4B71-8F14-378C5BB50EED}" destId="{04542297-7A64-4C9E-B8B3-45964967572C}" srcOrd="0" destOrd="2" presId="urn:microsoft.com/office/officeart/2005/8/layout/hList1"/>
    <dgm:cxn modelId="{32F3A78F-0771-432C-9148-0F649582986C}" type="presOf" srcId="{67DB2E0F-CA72-4D00-A422-9225B79F528D}" destId="{F12DB96F-73FC-4B2A-89E9-063268F087C9}" srcOrd="0" destOrd="1" presId="urn:microsoft.com/office/officeart/2005/8/layout/hList1"/>
    <dgm:cxn modelId="{BC6537BB-90C2-4D33-BF7F-0700B5ADEB03}" srcId="{391EB9B6-5811-45D2-A559-DDE454DF13EE}" destId="{3A5AF5E7-6903-4519-811D-6BADEA14A25E}" srcOrd="1" destOrd="0" parTransId="{79B0506B-0090-4D98-871C-D7B3F0A956BF}" sibTransId="{F9E15067-06F8-495C-A877-1AA1C773027E}"/>
    <dgm:cxn modelId="{88B55FBB-7567-4770-9437-2FB40AFF543E}" type="presOf" srcId="{899E07AD-CA00-4B5C-9353-D678BCC4D31D}" destId="{F12DB96F-73FC-4B2A-89E9-063268F087C9}" srcOrd="0" destOrd="3" presId="urn:microsoft.com/office/officeart/2005/8/layout/hList1"/>
    <dgm:cxn modelId="{78C8CECC-D849-4110-BC0B-716817B4AE8F}" srcId="{3A5AF5E7-6903-4519-811D-6BADEA14A25E}" destId="{B4697072-484A-4109-BD77-8BB547825D39}" srcOrd="0" destOrd="0" parTransId="{583B7411-3F0A-441E-85F0-FB4863A753A3}" sibTransId="{D99A9295-A8BA-4FFE-8AE7-660A4A049C47}"/>
    <dgm:cxn modelId="{83E5C6D4-B1D1-4F60-A6BC-2C27491AF081}" srcId="{93FDAAF3-22A5-43EA-8208-8C3115E146A5}" destId="{899E07AD-CA00-4B5C-9353-D678BCC4D31D}" srcOrd="3" destOrd="0" parTransId="{96BB95E5-41B1-497D-B481-BAF5955F4026}" sibTransId="{8B17BFF7-04BF-4AF8-8BE1-8812ADA8CC60}"/>
    <dgm:cxn modelId="{21957EDD-966D-4A17-868D-2E142B928FA0}" type="presOf" srcId="{895FA5D4-6E22-4A14-90A6-92E3A3636025}" destId="{04542297-7A64-4C9E-B8B3-45964967572C}" srcOrd="0" destOrd="1" presId="urn:microsoft.com/office/officeart/2005/8/layout/hList1"/>
    <dgm:cxn modelId="{50A60BEE-0550-4A3C-A474-B3981CD128EA}" srcId="{93FDAAF3-22A5-43EA-8208-8C3115E146A5}" destId="{83C080B3-3F5B-4223-809E-88EBEDE541E5}" srcOrd="0" destOrd="0" parTransId="{3F5BD9D8-9041-4D70-97B7-878CB4EEB1F1}" sibTransId="{1CB5447D-FED7-4170-A0A1-AA8E67E30B6E}"/>
    <dgm:cxn modelId="{870194F4-FB15-4517-8F96-0B9491C7FF55}" srcId="{93FDAAF3-22A5-43EA-8208-8C3115E146A5}" destId="{67DB2E0F-CA72-4D00-A422-9225B79F528D}" srcOrd="1" destOrd="0" parTransId="{1EEAA421-52BB-4216-8C60-B4EA1A64C325}" sibTransId="{83576ECB-8D27-4364-A2CE-9A25D71EA607}"/>
    <dgm:cxn modelId="{734925D3-EE7F-4903-AFB0-4B967636878A}" type="presParOf" srcId="{CB17DE3F-0BB7-40DC-93A9-6F857DBC246D}" destId="{EEB97D8A-047E-437B-B490-2A643044A04E}" srcOrd="0" destOrd="0" presId="urn:microsoft.com/office/officeart/2005/8/layout/hList1"/>
    <dgm:cxn modelId="{BB82FE83-7E7B-41C9-B09B-FA289C786686}" type="presParOf" srcId="{EEB97D8A-047E-437B-B490-2A643044A04E}" destId="{F12F06A9-30F6-4970-9650-9047C97DC778}" srcOrd="0" destOrd="0" presId="urn:microsoft.com/office/officeart/2005/8/layout/hList1"/>
    <dgm:cxn modelId="{571AAE72-1EC0-43A8-93F8-88894B09C5FF}" type="presParOf" srcId="{EEB97D8A-047E-437B-B490-2A643044A04E}" destId="{F12DB96F-73FC-4B2A-89E9-063268F087C9}" srcOrd="1" destOrd="0" presId="urn:microsoft.com/office/officeart/2005/8/layout/hList1"/>
    <dgm:cxn modelId="{539D9F74-7801-44FE-8B38-3C15AA5ACD55}" type="presParOf" srcId="{CB17DE3F-0BB7-40DC-93A9-6F857DBC246D}" destId="{D3B455ED-A043-4E76-90CA-686733D5666E}" srcOrd="1" destOrd="0" presId="urn:microsoft.com/office/officeart/2005/8/layout/hList1"/>
    <dgm:cxn modelId="{17730FED-8715-4842-AE0C-17DEAC3B95CC}" type="presParOf" srcId="{CB17DE3F-0BB7-40DC-93A9-6F857DBC246D}" destId="{54A459D2-5C0C-468E-95CD-B71A68F2E48E}" srcOrd="2" destOrd="0" presId="urn:microsoft.com/office/officeart/2005/8/layout/hList1"/>
    <dgm:cxn modelId="{05D3DBD4-6EE0-47B0-87EA-BEE439A237C6}" type="presParOf" srcId="{54A459D2-5C0C-468E-95CD-B71A68F2E48E}" destId="{CBAE4569-C932-4339-9916-87D2E0F9E37E}" srcOrd="0" destOrd="0" presId="urn:microsoft.com/office/officeart/2005/8/layout/hList1"/>
    <dgm:cxn modelId="{9CFD85FE-5505-4818-A2A2-9C1EF7DE6D8C}" type="presParOf" srcId="{54A459D2-5C0C-468E-95CD-B71A68F2E48E}" destId="{04542297-7A64-4C9E-B8B3-45964967572C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690911-AB03-42A4-A081-BDA122DA9EE9}">
      <dsp:nvSpPr>
        <dsp:cNvPr id="0" name=""/>
        <dsp:cNvSpPr/>
      </dsp:nvSpPr>
      <dsp:spPr>
        <a:xfrm>
          <a:off x="0" y="641"/>
          <a:ext cx="5945448" cy="1501064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7E310EC-929A-4587-BB30-9371799DA13F}">
      <dsp:nvSpPr>
        <dsp:cNvPr id="0" name=""/>
        <dsp:cNvSpPr/>
      </dsp:nvSpPr>
      <dsp:spPr>
        <a:xfrm>
          <a:off x="454072" y="338381"/>
          <a:ext cx="825585" cy="82558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397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B7903E2-F660-4BD4-AC1C-E1D4A6D07F16}">
      <dsp:nvSpPr>
        <dsp:cNvPr id="0" name=""/>
        <dsp:cNvSpPr/>
      </dsp:nvSpPr>
      <dsp:spPr>
        <a:xfrm>
          <a:off x="1733729" y="641"/>
          <a:ext cx="4211719" cy="15010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8863" tIns="158863" rIns="158863" bIns="158863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Debated measure of personality </a:t>
          </a:r>
        </a:p>
      </dsp:txBody>
      <dsp:txXfrm>
        <a:off x="1733729" y="641"/>
        <a:ext cx="4211719" cy="1501064"/>
      </dsp:txXfrm>
    </dsp:sp>
    <dsp:sp modelId="{65554801-1F9B-4DD5-962B-9F00AC2F92C2}">
      <dsp:nvSpPr>
        <dsp:cNvPr id="0" name=""/>
        <dsp:cNvSpPr/>
      </dsp:nvSpPr>
      <dsp:spPr>
        <a:xfrm>
          <a:off x="0" y="1876972"/>
          <a:ext cx="5945448" cy="1501064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8755CB6-D29A-4DB3-BD22-9C3245D551DB}">
      <dsp:nvSpPr>
        <dsp:cNvPr id="0" name=""/>
        <dsp:cNvSpPr/>
      </dsp:nvSpPr>
      <dsp:spPr>
        <a:xfrm>
          <a:off x="454072" y="2214711"/>
          <a:ext cx="825585" cy="82558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397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8B76F5-11C5-44E0-A166-359D658BCB90}">
      <dsp:nvSpPr>
        <dsp:cNvPr id="0" name=""/>
        <dsp:cNvSpPr/>
      </dsp:nvSpPr>
      <dsp:spPr>
        <a:xfrm>
          <a:off x="1733729" y="1876972"/>
          <a:ext cx="4211719" cy="15010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8863" tIns="158863" rIns="158863" bIns="158863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Unethical to use in professional settings</a:t>
          </a:r>
        </a:p>
      </dsp:txBody>
      <dsp:txXfrm>
        <a:off x="1733729" y="1876972"/>
        <a:ext cx="4211719" cy="1501064"/>
      </dsp:txXfrm>
    </dsp:sp>
    <dsp:sp modelId="{F9A64037-637C-41F2-A3C5-18A24E01E46A}">
      <dsp:nvSpPr>
        <dsp:cNvPr id="0" name=""/>
        <dsp:cNvSpPr/>
      </dsp:nvSpPr>
      <dsp:spPr>
        <a:xfrm>
          <a:off x="0" y="3753302"/>
          <a:ext cx="5945448" cy="1501064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6BB663B-5D61-4262-9766-7D0BE3CB9C66}">
      <dsp:nvSpPr>
        <dsp:cNvPr id="0" name=""/>
        <dsp:cNvSpPr/>
      </dsp:nvSpPr>
      <dsp:spPr>
        <a:xfrm>
          <a:off x="454072" y="4091042"/>
          <a:ext cx="825585" cy="825585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397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F84C2F-9BE5-413E-81D4-279464BFC56E}">
      <dsp:nvSpPr>
        <dsp:cNvPr id="0" name=""/>
        <dsp:cNvSpPr/>
      </dsp:nvSpPr>
      <dsp:spPr>
        <a:xfrm>
          <a:off x="1733729" y="3753302"/>
          <a:ext cx="4211719" cy="15010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8863" tIns="158863" rIns="158863" bIns="158863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Current research is inconsistent and inadequate</a:t>
          </a:r>
        </a:p>
      </dsp:txBody>
      <dsp:txXfrm>
        <a:off x="1733729" y="3753302"/>
        <a:ext cx="4211719" cy="15010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68C198-FE11-475A-A7E0-302109DACB5E}">
      <dsp:nvSpPr>
        <dsp:cNvPr id="0" name=""/>
        <dsp:cNvSpPr/>
      </dsp:nvSpPr>
      <dsp:spPr>
        <a:xfrm>
          <a:off x="0" y="70886"/>
          <a:ext cx="5990135" cy="87516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(Yilmaz, </a:t>
          </a:r>
          <a:r>
            <a:rPr lang="en-US" sz="2200" kern="1200" dirty="0" err="1"/>
            <a:t>Aydemir</a:t>
          </a:r>
          <a:r>
            <a:rPr lang="en-US" sz="2200" kern="1200" dirty="0"/>
            <a:t>, </a:t>
          </a:r>
          <a:r>
            <a:rPr lang="en-US" sz="2200" kern="1200" dirty="0" err="1"/>
            <a:t>Kesebir</a:t>
          </a:r>
          <a:r>
            <a:rPr lang="en-US" sz="2200" kern="1200" dirty="0"/>
            <a:t>, </a:t>
          </a:r>
          <a:r>
            <a:rPr lang="en-US" sz="2200" kern="1200" dirty="0" err="1"/>
            <a:t>Orek</a:t>
          </a:r>
          <a:r>
            <a:rPr lang="en-US" sz="2200" kern="1200" dirty="0"/>
            <a:t>, </a:t>
          </a:r>
          <a:r>
            <a:rPr lang="en-US" sz="2200" kern="1200" dirty="0" err="1"/>
            <a:t>Gencer</a:t>
          </a:r>
          <a:r>
            <a:rPr lang="en-US" sz="2200" kern="1200" dirty="0"/>
            <a:t>, </a:t>
          </a:r>
          <a:r>
            <a:rPr lang="en-US" sz="2200" kern="1200" dirty="0" err="1"/>
            <a:t>Yilmas</a:t>
          </a:r>
          <a:r>
            <a:rPr lang="en-US" sz="2200" kern="1200" dirty="0"/>
            <a:t>, </a:t>
          </a:r>
          <a:r>
            <a:rPr lang="en-US" sz="2200" kern="1200" dirty="0" err="1"/>
            <a:t>Unal</a:t>
          </a:r>
          <a:r>
            <a:rPr lang="en-US" sz="2200" kern="1200" dirty="0"/>
            <a:t>, &amp; </a:t>
          </a:r>
          <a:r>
            <a:rPr lang="en-US" sz="2200" kern="1200" dirty="0" err="1"/>
            <a:t>Bilici</a:t>
          </a:r>
          <a:r>
            <a:rPr lang="en-US" sz="2200" kern="1200" dirty="0"/>
            <a:t>, 2014)</a:t>
          </a:r>
        </a:p>
      </dsp:txBody>
      <dsp:txXfrm>
        <a:off x="42722" y="113608"/>
        <a:ext cx="5904691" cy="789716"/>
      </dsp:txXfrm>
    </dsp:sp>
    <dsp:sp modelId="{20ECF2DE-165C-4F7D-8C85-7170A2BABDB1}">
      <dsp:nvSpPr>
        <dsp:cNvPr id="0" name=""/>
        <dsp:cNvSpPr/>
      </dsp:nvSpPr>
      <dsp:spPr>
        <a:xfrm>
          <a:off x="0" y="946047"/>
          <a:ext cx="5990135" cy="25502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187" tIns="27940" rIns="156464" bIns="27940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700" kern="1200"/>
            <a:t>Test-retest</a:t>
          </a:r>
        </a:p>
        <a:p>
          <a:pPr marL="342900" lvl="2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700" kern="1200" dirty="0"/>
            <a:t>990 students</a:t>
          </a:r>
        </a:p>
        <a:p>
          <a:pPr marL="342900" lvl="2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700" kern="1200"/>
            <a:t>Cronbach’s alpha of 0.75 (range of 0.68-0.83 )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700" kern="1200"/>
            <a:t>Factor Analysis</a:t>
          </a:r>
        </a:p>
        <a:p>
          <a:pPr marL="342900" lvl="2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700" kern="1200" dirty="0"/>
            <a:t>990 participants</a:t>
          </a:r>
        </a:p>
        <a:p>
          <a:pPr marL="342900" lvl="2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700" kern="1200" dirty="0"/>
            <a:t>Adequate exploratory factor analysis </a:t>
          </a:r>
        </a:p>
        <a:p>
          <a:pPr marL="514350" lvl="3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700" kern="1200" dirty="0"/>
            <a:t>One unfactored, 3 partially factored, 5 fully factored</a:t>
          </a:r>
        </a:p>
        <a:p>
          <a:pPr marL="342900" lvl="2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700" kern="1200" dirty="0"/>
            <a:t>Good to Mediocre confirmatory factor analysis</a:t>
          </a:r>
        </a:p>
      </dsp:txBody>
      <dsp:txXfrm>
        <a:off x="0" y="946047"/>
        <a:ext cx="5990135" cy="2550240"/>
      </dsp:txXfrm>
    </dsp:sp>
    <dsp:sp modelId="{A6CB4192-F542-427E-A63F-2C239486F7FA}">
      <dsp:nvSpPr>
        <dsp:cNvPr id="0" name=""/>
        <dsp:cNvSpPr/>
      </dsp:nvSpPr>
      <dsp:spPr>
        <a:xfrm>
          <a:off x="0" y="3496287"/>
          <a:ext cx="5990135" cy="875160"/>
        </a:xfrm>
        <a:prstGeom prst="roundRect">
          <a:avLst/>
        </a:prstGeom>
        <a:solidFill>
          <a:schemeClr val="accent2">
            <a:hueOff val="-7424668"/>
            <a:satOff val="2422"/>
            <a:lumOff val="-2157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(Yilmaz, Unal, </a:t>
          </a:r>
          <a:r>
            <a:rPr lang="en-US" sz="2200" kern="1200" dirty="0" err="1"/>
            <a:t>Palanci</a:t>
          </a:r>
          <a:r>
            <a:rPr lang="en-US" sz="2200" kern="1200" dirty="0"/>
            <a:t>, Gencer, Orek, Tatar, </a:t>
          </a:r>
          <a:r>
            <a:rPr lang="en-US" sz="2200" kern="1200" dirty="0" err="1"/>
            <a:t>Selcuk</a:t>
          </a:r>
          <a:r>
            <a:rPr lang="en-US" sz="2200" kern="1200" dirty="0"/>
            <a:t>, &amp; Aydemir, 2016) </a:t>
          </a:r>
        </a:p>
      </dsp:txBody>
      <dsp:txXfrm>
        <a:off x="42722" y="3539009"/>
        <a:ext cx="5904691" cy="789716"/>
      </dsp:txXfrm>
    </dsp:sp>
    <dsp:sp modelId="{6E1DB592-D406-453C-AC00-DA6B66CFBE22}">
      <dsp:nvSpPr>
        <dsp:cNvPr id="0" name=""/>
        <dsp:cNvSpPr/>
      </dsp:nvSpPr>
      <dsp:spPr>
        <a:xfrm>
          <a:off x="0" y="4371447"/>
          <a:ext cx="5990135" cy="8197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187" tIns="27940" rIns="156464" bIns="27940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700" kern="1200"/>
            <a:t>Sample of 247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700" kern="1200"/>
            <a:t>Found significant correlations between Five Factor Model of Personality</a:t>
          </a:r>
        </a:p>
      </dsp:txBody>
      <dsp:txXfrm>
        <a:off x="0" y="4371447"/>
        <a:ext cx="5990135" cy="81972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F8DD0A-089A-4C74-9293-5050ACAF5454}">
      <dsp:nvSpPr>
        <dsp:cNvPr id="0" name=""/>
        <dsp:cNvSpPr/>
      </dsp:nvSpPr>
      <dsp:spPr>
        <a:xfrm>
          <a:off x="0" y="2535815"/>
          <a:ext cx="8777329" cy="166376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Perform similar study, but make improvements from previous research</a:t>
          </a:r>
        </a:p>
      </dsp:txBody>
      <dsp:txXfrm>
        <a:off x="0" y="2535815"/>
        <a:ext cx="8777329" cy="898435"/>
      </dsp:txXfrm>
    </dsp:sp>
    <dsp:sp modelId="{4A143776-57A7-4768-AA68-41DAEEB48BE8}">
      <dsp:nvSpPr>
        <dsp:cNvPr id="0" name=""/>
        <dsp:cNvSpPr/>
      </dsp:nvSpPr>
      <dsp:spPr>
        <a:xfrm>
          <a:off x="4285" y="3400975"/>
          <a:ext cx="2922919" cy="765333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31750" rIns="17780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Large sample size</a:t>
          </a:r>
        </a:p>
      </dsp:txBody>
      <dsp:txXfrm>
        <a:off x="4285" y="3400975"/>
        <a:ext cx="2922919" cy="765333"/>
      </dsp:txXfrm>
    </dsp:sp>
    <dsp:sp modelId="{664525D5-8B14-4E2B-B126-10CC334E23B7}">
      <dsp:nvSpPr>
        <dsp:cNvPr id="0" name=""/>
        <dsp:cNvSpPr/>
      </dsp:nvSpPr>
      <dsp:spPr>
        <a:xfrm>
          <a:off x="2927204" y="3400975"/>
          <a:ext cx="2922919" cy="765333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31750" rIns="17780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Likert scale </a:t>
          </a:r>
        </a:p>
      </dsp:txBody>
      <dsp:txXfrm>
        <a:off x="2927204" y="3400975"/>
        <a:ext cx="2922919" cy="765333"/>
      </dsp:txXfrm>
    </dsp:sp>
    <dsp:sp modelId="{7FF800BE-2054-4B6F-863C-751025404775}">
      <dsp:nvSpPr>
        <dsp:cNvPr id="0" name=""/>
        <dsp:cNvSpPr/>
      </dsp:nvSpPr>
      <dsp:spPr>
        <a:xfrm>
          <a:off x="5850124" y="3400975"/>
          <a:ext cx="2922919" cy="765333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31750" rIns="17780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Hypothesis before research</a:t>
          </a:r>
        </a:p>
      </dsp:txBody>
      <dsp:txXfrm>
        <a:off x="5850124" y="3400975"/>
        <a:ext cx="2922919" cy="765333"/>
      </dsp:txXfrm>
    </dsp:sp>
    <dsp:sp modelId="{190E27B8-C3E5-45BF-92A0-4C60B3A19F60}">
      <dsp:nvSpPr>
        <dsp:cNvPr id="0" name=""/>
        <dsp:cNvSpPr/>
      </dsp:nvSpPr>
      <dsp:spPr>
        <a:xfrm rot="10800000">
          <a:off x="0" y="1894"/>
          <a:ext cx="8777329" cy="2558877"/>
        </a:xfrm>
        <a:prstGeom prst="upArrowCallou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No studies done on the OEPS</a:t>
          </a:r>
        </a:p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Free Option</a:t>
          </a:r>
        </a:p>
      </dsp:txBody>
      <dsp:txXfrm rot="10800000">
        <a:off x="0" y="1894"/>
        <a:ext cx="8777329" cy="166268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2F06A9-30F6-4970-9650-9047C97DC778}">
      <dsp:nvSpPr>
        <dsp:cNvPr id="0" name=""/>
        <dsp:cNvSpPr/>
      </dsp:nvSpPr>
      <dsp:spPr>
        <a:xfrm>
          <a:off x="41" y="187969"/>
          <a:ext cx="4016484" cy="720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01600" rIns="177800" bIns="10160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Limitation</a:t>
          </a:r>
        </a:p>
      </dsp:txBody>
      <dsp:txXfrm>
        <a:off x="41" y="187969"/>
        <a:ext cx="4016484" cy="720000"/>
      </dsp:txXfrm>
    </dsp:sp>
    <dsp:sp modelId="{F12DB96F-73FC-4B2A-89E9-063268F087C9}">
      <dsp:nvSpPr>
        <dsp:cNvPr id="0" name=""/>
        <dsp:cNvSpPr/>
      </dsp:nvSpPr>
      <dsp:spPr>
        <a:xfrm>
          <a:off x="41" y="907969"/>
          <a:ext cx="4016484" cy="325539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77800" bIns="200025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500" kern="1200"/>
            <a:t>Self-report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500" kern="1200"/>
            <a:t>Not generalizable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500" kern="1200"/>
            <a:t>High attrition rate (77%)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500" kern="1200"/>
            <a:t>COVID?</a:t>
          </a:r>
        </a:p>
      </dsp:txBody>
      <dsp:txXfrm>
        <a:off x="41" y="907969"/>
        <a:ext cx="4016484" cy="3255398"/>
      </dsp:txXfrm>
    </dsp:sp>
    <dsp:sp modelId="{CBAE4569-C932-4339-9916-87D2E0F9E37E}">
      <dsp:nvSpPr>
        <dsp:cNvPr id="0" name=""/>
        <dsp:cNvSpPr/>
      </dsp:nvSpPr>
      <dsp:spPr>
        <a:xfrm>
          <a:off x="4578833" y="187969"/>
          <a:ext cx="4016484" cy="720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01600" rIns="177800" bIns="10160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Future Direction</a:t>
          </a:r>
        </a:p>
      </dsp:txBody>
      <dsp:txXfrm>
        <a:off x="4578833" y="187969"/>
        <a:ext cx="4016484" cy="720000"/>
      </dsp:txXfrm>
    </dsp:sp>
    <dsp:sp modelId="{04542297-7A64-4C9E-B8B3-45964967572C}">
      <dsp:nvSpPr>
        <dsp:cNvPr id="0" name=""/>
        <dsp:cNvSpPr/>
      </dsp:nvSpPr>
      <dsp:spPr>
        <a:xfrm>
          <a:off x="4578833" y="907969"/>
          <a:ext cx="4016484" cy="325539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77800" bIns="200025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500" kern="1200"/>
            <a:t>More studies done on Enneagram Assessments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500" kern="1200"/>
            <a:t>More representative sample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500" kern="1200"/>
            <a:t>No Pandemics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500" kern="1200"/>
            <a:t>Karen Horney’s Theory and the Enneagram</a:t>
          </a:r>
        </a:p>
      </dsp:txBody>
      <dsp:txXfrm>
        <a:off x="4578833" y="907969"/>
        <a:ext cx="4016484" cy="325539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335BBA-C8CC-4D43-8CAD-4764F05B7F74}" type="datetimeFigureOut">
              <a:rPr lang="en-US" smtClean="0"/>
              <a:t>4/21/2021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972E37-B57F-4F32-85E7-3A4210B047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4282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Different resource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972E37-B57F-4F32-85E7-3A4210B0473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8801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Based on Islamic mysticism evolved by Judeo-Christian and Greek Philosophies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972E37-B57F-4F32-85E7-3A4210B0473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0838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Come back and fix this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972E37-B57F-4F32-85E7-3A4210B0473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0584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B456B367-5AED-412C-885B-B22921066AEE}" type="datetimeFigureOut">
              <a:rPr lang="en-US" smtClean="0"/>
              <a:t>4/21/2021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C04EB80E-24A8-4257-9CFD-E52FB05CC3E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8083350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6B367-5AED-412C-885B-B22921066AEE}" type="datetimeFigureOut">
              <a:rPr lang="en-US" smtClean="0"/>
              <a:t>4/21/2021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EB80E-24A8-4257-9CFD-E52FB05CC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3140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6B367-5AED-412C-885B-B22921066AEE}" type="datetimeFigureOut">
              <a:rPr lang="en-US" smtClean="0"/>
              <a:t>4/21/2021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EB80E-24A8-4257-9CFD-E52FB05CC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454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6B367-5AED-412C-885B-B22921066AEE}" type="datetimeFigureOut">
              <a:rPr lang="en-US" smtClean="0"/>
              <a:t>4/21/2021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EB80E-24A8-4257-9CFD-E52FB05CC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160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6B367-5AED-412C-885B-B22921066AEE}" type="datetimeFigureOut">
              <a:rPr lang="en-US" smtClean="0"/>
              <a:t>4/21/2021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EB80E-24A8-4257-9CFD-E52FB05CC3E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8742508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6B367-5AED-412C-885B-B22921066AEE}" type="datetimeFigureOut">
              <a:rPr lang="en-US" smtClean="0"/>
              <a:t>4/21/2021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EB80E-24A8-4257-9CFD-E52FB05CC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5860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6B367-5AED-412C-885B-B22921066AEE}" type="datetimeFigureOut">
              <a:rPr lang="en-US" smtClean="0"/>
              <a:t>4/21/2021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EB80E-24A8-4257-9CFD-E52FB05CC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1288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6B367-5AED-412C-885B-B22921066AEE}" type="datetimeFigureOut">
              <a:rPr lang="en-US" smtClean="0"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EB80E-24A8-4257-9CFD-E52FB05CC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601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6B367-5AED-412C-885B-B22921066AEE}" type="datetimeFigureOut">
              <a:rPr lang="en-US" smtClean="0"/>
              <a:t>4/21/2021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EB80E-24A8-4257-9CFD-E52FB05CC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9812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6B367-5AED-412C-885B-B22921066AEE}" type="datetimeFigureOut">
              <a:rPr lang="en-US" smtClean="0"/>
              <a:t>4/21/2021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EB80E-24A8-4257-9CFD-E52FB05CC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8334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solidFill>
            <a:schemeClr val="accent1"/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6B367-5AED-412C-885B-B22921066AEE}" type="datetimeFigureOut">
              <a:rPr lang="en-US" smtClean="0"/>
              <a:t>4/21/2021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EB80E-24A8-4257-9CFD-E52FB05CC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150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B456B367-5AED-412C-885B-B22921066AEE}" type="datetimeFigureOut">
              <a:rPr lang="en-US" smtClean="0"/>
              <a:t>4/21/2021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C04EB80E-24A8-4257-9CFD-E52FB05CC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0343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enneagraminstitute.com/how-the-enneagram-system-works" TargetMode="Externa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sv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D0CDF5D3-7220-42A0-9D37-ECF3BF283B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7200" y="0"/>
            <a:ext cx="10835640" cy="5105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64BC717F-58B3-4A4E-BC3B-1B11323AD5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7200" y="5105400"/>
            <a:ext cx="10835640" cy="1752600"/>
          </a:xfrm>
          <a:prstGeom prst="rect">
            <a:avLst/>
          </a:prstGeom>
          <a:solidFill>
            <a:srgbClr val="3535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B4E2ADC-96A7-460D-BD14-0E8F6F603C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44183" y="5181600"/>
            <a:ext cx="10156435" cy="1076324"/>
          </a:xfrm>
        </p:spPr>
        <p:txBody>
          <a:bodyPr>
            <a:normAutofit/>
          </a:bodyPr>
          <a:lstStyle/>
          <a:p>
            <a:r>
              <a:rPr lang="en-US" sz="3800" dirty="0">
                <a:solidFill>
                  <a:srgbClr val="FFFFFF"/>
                </a:solidFill>
              </a:rPr>
              <a:t>Reliability and Validity of the Open Enneagram of Personality Scales (OEPS)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AC099D7-EE22-44D3-82FD-C8BCC3B570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4182" y="6229349"/>
            <a:ext cx="9747821" cy="536576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solidFill>
                  <a:srgbClr val="BFBFBF"/>
                </a:solidFill>
              </a:rPr>
              <a:t>Kayleigh Kastelein		Mentor: Dr. Kristian Veit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1EE75710-64C5-4CA8-8A7C-82EE4125C9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57200" cy="6858000"/>
          </a:xfrm>
          <a:prstGeom prst="rect">
            <a:avLst/>
          </a:prstGeom>
          <a:solidFill>
            <a:srgbClr val="6F6F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46" name="Picture 2" descr="The Enneagram and Relationships">
            <a:extLst>
              <a:ext uri="{FF2B5EF4-FFF2-40B4-BE49-F238E27FC236}">
                <a16:creationId xmlns:a16="http://schemas.microsoft.com/office/drawing/2014/main" id="{853D0558-BEC2-4437-9DA6-0A6B5BCDE5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9293" y="640081"/>
            <a:ext cx="5730696" cy="3825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7" name="Rectangle 76">
            <a:extLst>
              <a:ext uri="{FF2B5EF4-FFF2-40B4-BE49-F238E27FC236}">
                <a16:creationId xmlns:a16="http://schemas.microsoft.com/office/drawing/2014/main" id="{435050B1-74E1-4A81-923D-0F5971A3BC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292840" y="0"/>
            <a:ext cx="899160" cy="6858000"/>
          </a:xfrm>
          <a:prstGeom prst="rect">
            <a:avLst/>
          </a:prstGeom>
          <a:solidFill>
            <a:srgbClr val="3535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0F85B77-F4A1-48D6-A50F-836EDBC10EA0}"/>
              </a:ext>
            </a:extLst>
          </p:cNvPr>
          <p:cNvSpPr txBox="1"/>
          <p:nvPr/>
        </p:nvSpPr>
        <p:spPr>
          <a:xfrm>
            <a:off x="3029293" y="4235198"/>
            <a:ext cx="5730696" cy="422528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</p:spPr>
        <p:txBody>
          <a:bodyPr wrap="square" rtlCol="0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0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Stauffer, C. (2019). 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</a:rPr>
              <a:t>The Enneagram and Relationships</a:t>
            </a:r>
            <a:r>
              <a:rPr lang="en-US" sz="10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[Online image]. Woodmont Christian Church. https://woodmontchristian.org/2019/09/the-enneagram-and-relationships/ </a:t>
            </a:r>
            <a:endParaRPr lang="en-US" sz="95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23584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4E1170-3ADD-4B74-8A49-7DF810B2BE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9680" y="187012"/>
            <a:ext cx="9692640" cy="806106"/>
          </a:xfrm>
        </p:spPr>
        <p:txBody>
          <a:bodyPr/>
          <a:lstStyle/>
          <a:p>
            <a:r>
              <a:rPr lang="en-US" dirty="0"/>
              <a:t>Factor Analysis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B3B4CD-5B7A-4A27-A7BC-AAA1EFD5EC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5582" y="997789"/>
            <a:ext cx="8595360" cy="124610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Statistical analysis to find latent factors within data</a:t>
            </a:r>
          </a:p>
          <a:p>
            <a:r>
              <a:rPr lang="en-US" dirty="0"/>
              <a:t>Confirmatory vs. exploratory factor analysis</a:t>
            </a:r>
          </a:p>
          <a:p>
            <a:r>
              <a:rPr lang="en-US" dirty="0"/>
              <a:t>Should see strong support for 9 factor model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2F96DA94-815D-4B7F-8F65-4A26856F0E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69164"/>
              </p:ext>
            </p:extLst>
          </p:nvPr>
        </p:nvGraphicFramePr>
        <p:xfrm>
          <a:off x="1035669" y="2415983"/>
          <a:ext cx="1511300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1300">
                  <a:extLst>
                    <a:ext uri="{9D8B030D-6E8A-4147-A177-3AD203B41FA5}">
                      <a16:colId xmlns:a16="http://schemas.microsoft.com/office/drawing/2014/main" val="213212613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Test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23004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Item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12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Item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17514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Item 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71488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Item 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33297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Item 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44195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Item 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32956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Item 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5396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Item 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24470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Item 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58683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Item 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7535656"/>
                  </a:ext>
                </a:extLst>
              </a:tr>
            </a:tbl>
          </a:graphicData>
        </a:graphic>
      </p:graphicFrame>
      <p:sp>
        <p:nvSpPr>
          <p:cNvPr id="12" name="Oval 11">
            <a:extLst>
              <a:ext uri="{FF2B5EF4-FFF2-40B4-BE49-F238E27FC236}">
                <a16:creationId xmlns:a16="http://schemas.microsoft.com/office/drawing/2014/main" id="{7037D039-1168-4104-AD63-337E39CFC4EF}"/>
              </a:ext>
            </a:extLst>
          </p:cNvPr>
          <p:cNvSpPr/>
          <p:nvPr/>
        </p:nvSpPr>
        <p:spPr>
          <a:xfrm>
            <a:off x="6505731" y="2848131"/>
            <a:ext cx="2053653" cy="73451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Factor 1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B1C0C99-B49B-4125-9A28-73953DA246F3}"/>
              </a:ext>
            </a:extLst>
          </p:cNvPr>
          <p:cNvSpPr/>
          <p:nvPr/>
        </p:nvSpPr>
        <p:spPr>
          <a:xfrm>
            <a:off x="6505729" y="4212237"/>
            <a:ext cx="2053653" cy="73451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Factor 2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234496F0-527C-44EB-8916-B566F23B2DA6}"/>
              </a:ext>
            </a:extLst>
          </p:cNvPr>
          <p:cNvSpPr/>
          <p:nvPr/>
        </p:nvSpPr>
        <p:spPr>
          <a:xfrm>
            <a:off x="6505730" y="5581338"/>
            <a:ext cx="2053653" cy="73451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Factor 3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09B4D94B-E449-46BD-9513-09492CC768DF}"/>
              </a:ext>
            </a:extLst>
          </p:cNvPr>
          <p:cNvCxnSpPr>
            <a:cxnSpLocks/>
          </p:cNvCxnSpPr>
          <p:nvPr/>
        </p:nvCxnSpPr>
        <p:spPr>
          <a:xfrm>
            <a:off x="2546969" y="2908093"/>
            <a:ext cx="4078683" cy="2065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A8F6D070-F4A8-46D0-8369-890AAF780BDC}"/>
              </a:ext>
            </a:extLst>
          </p:cNvPr>
          <p:cNvCxnSpPr>
            <a:cxnSpLocks/>
          </p:cNvCxnSpPr>
          <p:nvPr/>
        </p:nvCxnSpPr>
        <p:spPr>
          <a:xfrm flipV="1">
            <a:off x="2508134" y="3150378"/>
            <a:ext cx="4117518" cy="2017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D91185A3-CFF0-4480-9AC2-935991672C8E}"/>
              </a:ext>
            </a:extLst>
          </p:cNvPr>
          <p:cNvCxnSpPr>
            <a:endCxn id="12" idx="2"/>
          </p:cNvCxnSpPr>
          <p:nvPr/>
        </p:nvCxnSpPr>
        <p:spPr>
          <a:xfrm flipV="1">
            <a:off x="2546969" y="3215390"/>
            <a:ext cx="3958762" cy="4746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93CA72D1-2D90-40DF-88C1-7CB10EA4A337}"/>
              </a:ext>
            </a:extLst>
          </p:cNvPr>
          <p:cNvCxnSpPr>
            <a:endCxn id="14" idx="2"/>
          </p:cNvCxnSpPr>
          <p:nvPr/>
        </p:nvCxnSpPr>
        <p:spPr>
          <a:xfrm>
            <a:off x="2540153" y="4104875"/>
            <a:ext cx="3965576" cy="4746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CA111575-5FA8-41FB-816C-0CB9CA0CC75E}"/>
              </a:ext>
            </a:extLst>
          </p:cNvPr>
          <p:cNvCxnSpPr>
            <a:endCxn id="14" idx="2"/>
          </p:cNvCxnSpPr>
          <p:nvPr/>
        </p:nvCxnSpPr>
        <p:spPr>
          <a:xfrm>
            <a:off x="2543561" y="4455603"/>
            <a:ext cx="3962168" cy="1238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7D6230A1-EBE0-4F54-9E6B-9F608EFD6975}"/>
              </a:ext>
            </a:extLst>
          </p:cNvPr>
          <p:cNvCxnSpPr>
            <a:endCxn id="14" idx="2"/>
          </p:cNvCxnSpPr>
          <p:nvPr/>
        </p:nvCxnSpPr>
        <p:spPr>
          <a:xfrm flipV="1">
            <a:off x="2546969" y="4579496"/>
            <a:ext cx="3958760" cy="2553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563A8CFF-44A9-4766-BA89-E50B7AA455C7}"/>
              </a:ext>
            </a:extLst>
          </p:cNvPr>
          <p:cNvCxnSpPr>
            <a:cxnSpLocks/>
            <a:endCxn id="16" idx="2"/>
          </p:cNvCxnSpPr>
          <p:nvPr/>
        </p:nvCxnSpPr>
        <p:spPr>
          <a:xfrm>
            <a:off x="2508134" y="5190121"/>
            <a:ext cx="3997596" cy="7584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04202F46-BFBC-4A1C-AA05-2CCB7B1AF128}"/>
              </a:ext>
            </a:extLst>
          </p:cNvPr>
          <p:cNvCxnSpPr>
            <a:endCxn id="16" idx="2"/>
          </p:cNvCxnSpPr>
          <p:nvPr/>
        </p:nvCxnSpPr>
        <p:spPr>
          <a:xfrm>
            <a:off x="2520735" y="5559502"/>
            <a:ext cx="3984995" cy="3890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0582686B-F83D-4785-ADC6-7168A0BF7425}"/>
              </a:ext>
            </a:extLst>
          </p:cNvPr>
          <p:cNvCxnSpPr/>
          <p:nvPr/>
        </p:nvCxnSpPr>
        <p:spPr>
          <a:xfrm>
            <a:off x="2508134" y="5914424"/>
            <a:ext cx="4011228" cy="1058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68D0DAED-D6C5-4213-B420-ABEDAF6E5849}"/>
              </a:ext>
            </a:extLst>
          </p:cNvPr>
          <p:cNvCxnSpPr>
            <a:cxnSpLocks/>
          </p:cNvCxnSpPr>
          <p:nvPr/>
        </p:nvCxnSpPr>
        <p:spPr>
          <a:xfrm flipV="1">
            <a:off x="2520735" y="6020312"/>
            <a:ext cx="4104917" cy="2955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50118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A8065E-F709-4061-B6FD-37D23D7890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 Information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187770-7A3D-4A23-9B8D-824533698D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Enneagram Assessments </a:t>
            </a:r>
          </a:p>
          <a:p>
            <a:pPr lvl="1"/>
            <a:r>
              <a:rPr lang="en-US" sz="2000" dirty="0"/>
              <a:t>Wagner Enneagram Personality Style Scale (WEPSS)</a:t>
            </a:r>
          </a:p>
          <a:p>
            <a:pPr lvl="1"/>
            <a:r>
              <a:rPr lang="en-US" sz="2000" dirty="0" err="1"/>
              <a:t>Riso</a:t>
            </a:r>
            <a:r>
              <a:rPr lang="en-US" sz="2000" dirty="0"/>
              <a:t>-Hudson Enneagram Type Inventory (RHETI)</a:t>
            </a:r>
          </a:p>
          <a:p>
            <a:pPr lvl="1"/>
            <a:r>
              <a:rPr lang="en-US" sz="2000" dirty="0"/>
              <a:t>Nine Type Temperament Model (NTTM)</a:t>
            </a:r>
          </a:p>
        </p:txBody>
      </p:sp>
    </p:spTree>
    <p:extLst>
      <p:ext uri="{BB962C8B-B14F-4D97-AF65-F5344CB8AC3E}">
        <p14:creationId xmlns:p14="http://schemas.microsoft.com/office/powerpoint/2010/main" val="35291098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878DA1-55A6-49EA-A35D-954CE8C03D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1658" y="33094"/>
            <a:ext cx="10090229" cy="1559412"/>
          </a:xfrm>
        </p:spPr>
        <p:txBody>
          <a:bodyPr>
            <a:normAutofit/>
          </a:bodyPr>
          <a:lstStyle/>
          <a:p>
            <a:r>
              <a:rPr lang="en-US" dirty="0"/>
              <a:t>Wagner Enneagram Personality Style Scale (WEPSS)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7A17D211-92A5-481F-929A-86805CF980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0000" y="1592506"/>
            <a:ext cx="10090229" cy="5026008"/>
          </a:xfrm>
        </p:spPr>
        <p:txBody>
          <a:bodyPr>
            <a:normAutofit lnSpcReduction="10000"/>
          </a:bodyPr>
          <a:lstStyle/>
          <a:p>
            <a:pPr lvl="1"/>
            <a:r>
              <a:rPr lang="en-US" sz="2400" dirty="0"/>
              <a:t>Only Enneagram assessment in Mental Measurements Yearbook</a:t>
            </a:r>
          </a:p>
          <a:p>
            <a:pPr lvl="2"/>
            <a:r>
              <a:rPr lang="en-US" sz="2400" dirty="0"/>
              <a:t>Small sample size</a:t>
            </a:r>
          </a:p>
          <a:p>
            <a:pPr lvl="2"/>
            <a:r>
              <a:rPr lang="en-US" sz="2400" dirty="0"/>
              <a:t>Mostly college educated participants </a:t>
            </a:r>
          </a:p>
          <a:p>
            <a:pPr lvl="1"/>
            <a:r>
              <a:rPr lang="en-US" sz="2400" dirty="0"/>
              <a:t>Test-retest - .73 -.88</a:t>
            </a:r>
          </a:p>
          <a:p>
            <a:pPr lvl="1"/>
            <a:r>
              <a:rPr lang="en-US" sz="2400" dirty="0"/>
              <a:t>Internal consistency - .75-.81</a:t>
            </a:r>
          </a:p>
          <a:p>
            <a:r>
              <a:rPr lang="en-US" sz="2400" dirty="0"/>
              <a:t>Sharp (1994)</a:t>
            </a:r>
          </a:p>
          <a:p>
            <a:pPr lvl="1"/>
            <a:r>
              <a:rPr lang="en-US" sz="2400" dirty="0"/>
              <a:t>Factor analysis </a:t>
            </a:r>
          </a:p>
          <a:p>
            <a:pPr lvl="1"/>
            <a:r>
              <a:rPr lang="en-US" sz="2400" dirty="0"/>
              <a:t>Found five-factor model</a:t>
            </a:r>
          </a:p>
          <a:p>
            <a:r>
              <a:rPr lang="en-US" sz="2400" spc="10" dirty="0"/>
              <a:t>Overview</a:t>
            </a:r>
          </a:p>
          <a:p>
            <a:pPr lvl="1"/>
            <a:r>
              <a:rPr lang="en-US" sz="2400" spc="10" dirty="0"/>
              <a:t>Small sample sizes</a:t>
            </a:r>
          </a:p>
          <a:p>
            <a:pPr lvl="1"/>
            <a:r>
              <a:rPr lang="en-US" sz="2400" spc="10" dirty="0"/>
              <a:t>Lack of support from factor analysis</a:t>
            </a:r>
          </a:p>
          <a:p>
            <a:pPr lvl="1"/>
            <a:r>
              <a:rPr lang="en-US" sz="2400" spc="10" dirty="0"/>
              <a:t>More studies need done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89B91EEB-3A35-4B57-BF91-88A1BE4377BE}"/>
              </a:ext>
            </a:extLst>
          </p:cNvPr>
          <p:cNvSpPr txBox="1">
            <a:spLocks/>
          </p:cNvSpPr>
          <p:nvPr/>
        </p:nvSpPr>
        <p:spPr>
          <a:xfrm>
            <a:off x="6669048" y="2337046"/>
            <a:ext cx="4008414" cy="3708154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70935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Related image">
            <a:extLst>
              <a:ext uri="{FF2B5EF4-FFF2-40B4-BE49-F238E27FC236}">
                <a16:creationId xmlns:a16="http://schemas.microsoft.com/office/drawing/2014/main" id="{940A8EA3-0E50-4500-BD8D-F9A02BA3C3D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78" r="20103" b="-2"/>
          <a:stretch/>
        </p:blipFill>
        <p:spPr bwMode="auto">
          <a:xfrm>
            <a:off x="6108700" y="-1"/>
            <a:ext cx="609445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D84807B-BE95-4366-BCEA-14AA3D6BD1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0000" y="447188"/>
            <a:ext cx="5070100" cy="1559412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Riso</a:t>
            </a:r>
            <a:r>
              <a:rPr lang="en-US" dirty="0"/>
              <a:t>-Hudson Enneagram Type Inventory (RHETI)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234821-5C1E-4C4E-B097-BE4F0A7C4E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8712" y="2413000"/>
            <a:ext cx="5055923" cy="3632200"/>
          </a:xfrm>
        </p:spPr>
        <p:txBody>
          <a:bodyPr>
            <a:normAutofit/>
          </a:bodyPr>
          <a:lstStyle/>
          <a:p>
            <a:r>
              <a:rPr lang="en-US" dirty="0"/>
              <a:t>Claims “scientifically validated test”</a:t>
            </a:r>
          </a:p>
          <a:p>
            <a:r>
              <a:rPr lang="en-US" dirty="0"/>
              <a:t>(</a:t>
            </a:r>
            <a:r>
              <a:rPr lang="en-US" dirty="0" err="1"/>
              <a:t>Newgent</a:t>
            </a:r>
            <a:r>
              <a:rPr lang="en-US" dirty="0"/>
              <a:t>, Parr, Newman, &amp; Higgins, 2004)</a:t>
            </a:r>
          </a:p>
          <a:p>
            <a:pPr lvl="1"/>
            <a:r>
              <a:rPr lang="en-US" dirty="0"/>
              <a:t>287 participants</a:t>
            </a:r>
          </a:p>
          <a:p>
            <a:pPr lvl="1"/>
            <a:r>
              <a:rPr lang="en-US" dirty="0"/>
              <a:t>Internal Consistency: 0.56 to 0.82</a:t>
            </a:r>
          </a:p>
          <a:p>
            <a:pPr lvl="2"/>
            <a:r>
              <a:rPr lang="en-US" dirty="0"/>
              <a:t>6 of 9 over 0.70</a:t>
            </a:r>
          </a:p>
          <a:p>
            <a:pPr lvl="1"/>
            <a:r>
              <a:rPr lang="en-US" dirty="0"/>
              <a:t>Correlated with NEO-PI-R</a:t>
            </a:r>
          </a:p>
          <a:p>
            <a:r>
              <a:rPr lang="en-US" dirty="0"/>
              <a:t>Overview: </a:t>
            </a:r>
          </a:p>
          <a:p>
            <a:pPr lvl="1"/>
            <a:r>
              <a:rPr lang="en-US" dirty="0"/>
              <a:t>Insufficient evidence</a:t>
            </a:r>
          </a:p>
          <a:p>
            <a:pPr lvl="2"/>
            <a:r>
              <a:rPr lang="en-US" dirty="0"/>
              <a:t>Cronbach’s alpha</a:t>
            </a:r>
          </a:p>
          <a:p>
            <a:pPr lvl="2"/>
            <a:r>
              <a:rPr lang="en-US" dirty="0"/>
              <a:t>Factor analysis </a:t>
            </a:r>
          </a:p>
          <a:p>
            <a:pPr lvl="1"/>
            <a:r>
              <a:rPr lang="en-US" dirty="0"/>
              <a:t>Ipsative scale</a:t>
            </a:r>
          </a:p>
        </p:txBody>
      </p:sp>
    </p:spTree>
    <p:extLst>
      <p:ext uri="{BB962C8B-B14F-4D97-AF65-F5344CB8AC3E}">
        <p14:creationId xmlns:p14="http://schemas.microsoft.com/office/powerpoint/2010/main" val="20100413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0B3D270-B19D-4DB8-BD3C-3E707485B5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05541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B58F441-A714-4D3B-B4AC-759E0CD2CB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058" y="836023"/>
            <a:ext cx="2718788" cy="5183777"/>
          </a:xfrm>
        </p:spPr>
        <p:txBody>
          <a:bodyPr anchor="ctr">
            <a:normAutofit/>
          </a:bodyPr>
          <a:lstStyle/>
          <a:p>
            <a:r>
              <a:rPr lang="en-US" sz="3100">
                <a:solidFill>
                  <a:srgbClr val="FFFFFF"/>
                </a:solidFill>
              </a:rPr>
              <a:t>Nine Temperament Type Model (NTTM)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9BDAF94-B52E-4307-B54C-EF413086FC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2A6A2534-F52D-4049-A965-7930ACDB97F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33458786"/>
              </p:ext>
            </p:extLst>
          </p:nvPr>
        </p:nvGraphicFramePr>
        <p:xfrm>
          <a:off x="4658815" y="804672"/>
          <a:ext cx="5990136" cy="52620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71737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F14F7E3-7CD0-4C0B-83E5-5F6B39B458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0747" y="972457"/>
            <a:ext cx="9974697" cy="501355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34E3C1F-C7C7-41DB-A715-DB9B9C3E2929}"/>
              </a:ext>
            </a:extLst>
          </p:cNvPr>
          <p:cNvSpPr txBox="1"/>
          <p:nvPr/>
        </p:nvSpPr>
        <p:spPr>
          <a:xfrm>
            <a:off x="1074057" y="6096000"/>
            <a:ext cx="83021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(Yilmaz, Unal, </a:t>
            </a:r>
            <a:r>
              <a:rPr lang="en-US" dirty="0" err="1"/>
              <a:t>Palanci</a:t>
            </a:r>
            <a:r>
              <a:rPr lang="en-US" dirty="0"/>
              <a:t>, Gencer, Orek, Tatar, </a:t>
            </a:r>
            <a:r>
              <a:rPr lang="en-US" dirty="0" err="1"/>
              <a:t>Selcuk</a:t>
            </a:r>
            <a:r>
              <a:rPr lang="en-US" dirty="0"/>
              <a:t>, &amp; Aydemir, 2016)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98488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48">
            <a:extLst>
              <a:ext uri="{FF2B5EF4-FFF2-40B4-BE49-F238E27FC236}">
                <a16:creationId xmlns:a16="http://schemas.microsoft.com/office/drawing/2014/main" id="{0E99ED6D-365F-4CAE-942F-ECA78F74BD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CD0FF873-0D97-4AE7-A97E-539910376D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F4F39EF-F1F0-45EB-AA13-6B81A59AF6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3232420"/>
              </p:ext>
            </p:extLst>
          </p:nvPr>
        </p:nvGraphicFramePr>
        <p:xfrm>
          <a:off x="3316514" y="129100"/>
          <a:ext cx="5558972" cy="6599800"/>
        </p:xfrm>
        <a:graphic>
          <a:graphicData uri="http://schemas.openxmlformats.org/drawingml/2006/table">
            <a:tbl>
              <a:tblPr firstRow="1" firstCol="1" bandRow="1"/>
              <a:tblGrid>
                <a:gridCol w="2672671">
                  <a:extLst>
                    <a:ext uri="{9D8B030D-6E8A-4147-A177-3AD203B41FA5}">
                      <a16:colId xmlns:a16="http://schemas.microsoft.com/office/drawing/2014/main" val="3238841974"/>
                    </a:ext>
                  </a:extLst>
                </a:gridCol>
                <a:gridCol w="1454365">
                  <a:extLst>
                    <a:ext uri="{9D8B030D-6E8A-4147-A177-3AD203B41FA5}">
                      <a16:colId xmlns:a16="http://schemas.microsoft.com/office/drawing/2014/main" val="2792577466"/>
                    </a:ext>
                  </a:extLst>
                </a:gridCol>
                <a:gridCol w="1431936">
                  <a:extLst>
                    <a:ext uri="{9D8B030D-6E8A-4147-A177-3AD203B41FA5}">
                      <a16:colId xmlns:a16="http://schemas.microsoft.com/office/drawing/2014/main" val="3288279180"/>
                    </a:ext>
                  </a:extLst>
                </a:gridCol>
              </a:tblGrid>
              <a:tr h="427510">
                <a:tc gridSpan="3"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Table 2</a:t>
                      </a:r>
                      <a:endParaRPr lang="en-US" sz="11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Relationship between Big Five Personality Traits and Enneagram Traits</a:t>
                      </a:r>
                      <a:endParaRPr lang="en-US" sz="11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794" marR="46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0435915"/>
                  </a:ext>
                </a:extLst>
              </a:tr>
              <a:tr h="228221"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Big Five Personality </a:t>
                      </a:r>
                      <a:endParaRPr lang="en-US" sz="11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794" marR="46794" marT="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RHETI</a:t>
                      </a:r>
                      <a:endParaRPr lang="en-US" sz="11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794" marR="46794" marT="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NTTM</a:t>
                      </a:r>
                      <a:endParaRPr lang="en-US" sz="11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794" marR="46794" marT="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5152368"/>
                  </a:ext>
                </a:extLst>
              </a:tr>
              <a:tr h="228221"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Extraversion</a:t>
                      </a:r>
                      <a:endParaRPr lang="en-US" sz="11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794" marR="4679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794" marR="4679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794" marR="4679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3552129"/>
                  </a:ext>
                </a:extLst>
              </a:tr>
              <a:tr h="2282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Type 2</a:t>
                      </a:r>
                      <a:endParaRPr lang="en-US" sz="11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794" marR="46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0.43</a:t>
                      </a:r>
                      <a:endParaRPr lang="en-US" sz="11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794" marR="46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0.35</a:t>
                      </a:r>
                      <a:endParaRPr lang="en-US" sz="11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794" marR="46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9226504"/>
                  </a:ext>
                </a:extLst>
              </a:tr>
              <a:tr h="2282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Type 3</a:t>
                      </a:r>
                      <a:endParaRPr lang="en-US" sz="11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794" marR="46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794" marR="46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0.44</a:t>
                      </a:r>
                      <a:endParaRPr lang="en-US" sz="11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794" marR="46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21511203"/>
                  </a:ext>
                </a:extLst>
              </a:tr>
              <a:tr h="2282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Type 4</a:t>
                      </a:r>
                      <a:endParaRPr lang="en-US" sz="11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794" marR="46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-0.31</a:t>
                      </a:r>
                      <a:endParaRPr lang="en-US" sz="11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794" marR="46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794" marR="46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1955580"/>
                  </a:ext>
                </a:extLst>
              </a:tr>
              <a:tr h="2282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Type 5</a:t>
                      </a:r>
                      <a:endParaRPr lang="en-US" sz="11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794" marR="46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-0.39</a:t>
                      </a:r>
                      <a:endParaRPr lang="en-US" sz="11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794" marR="46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-0.67</a:t>
                      </a:r>
                      <a:endParaRPr lang="en-US" sz="11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794" marR="46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969193"/>
                  </a:ext>
                </a:extLst>
              </a:tr>
              <a:tr h="2282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Type 6</a:t>
                      </a:r>
                      <a:endParaRPr lang="en-US" sz="11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794" marR="46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794" marR="46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-0.67</a:t>
                      </a:r>
                      <a:endParaRPr lang="en-US" sz="11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794" marR="46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6194909"/>
                  </a:ext>
                </a:extLst>
              </a:tr>
              <a:tr h="2282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Type 7</a:t>
                      </a:r>
                      <a:endParaRPr lang="en-US" sz="11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794" marR="46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0.45</a:t>
                      </a:r>
                      <a:endParaRPr lang="en-US" sz="11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794" marR="46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0.57</a:t>
                      </a:r>
                      <a:endParaRPr lang="en-US" sz="11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794" marR="46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64232909"/>
                  </a:ext>
                </a:extLst>
              </a:tr>
              <a:tr h="2282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Type 8</a:t>
                      </a:r>
                      <a:endParaRPr lang="en-US" sz="11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794" marR="46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794" marR="46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0.42</a:t>
                      </a:r>
                      <a:endParaRPr lang="en-US" sz="11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794" marR="46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2769911"/>
                  </a:ext>
                </a:extLst>
              </a:tr>
              <a:tr h="228221"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Conscientiousness </a:t>
                      </a:r>
                      <a:endParaRPr lang="en-US" sz="11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794" marR="46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794" marR="46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794" marR="46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3535724"/>
                  </a:ext>
                </a:extLst>
              </a:tr>
              <a:tr h="2282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Type 1</a:t>
                      </a:r>
                      <a:endParaRPr lang="en-US" sz="11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794" marR="46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0.46</a:t>
                      </a:r>
                      <a:endParaRPr lang="en-US" sz="11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794" marR="46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0.58</a:t>
                      </a:r>
                      <a:endParaRPr lang="en-US" sz="11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794" marR="46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06358660"/>
                  </a:ext>
                </a:extLst>
              </a:tr>
              <a:tr h="2282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Type 2</a:t>
                      </a:r>
                      <a:endParaRPr lang="en-US" sz="11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794" marR="46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794" marR="46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0.35</a:t>
                      </a:r>
                      <a:endParaRPr lang="en-US" sz="11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794" marR="46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0884573"/>
                  </a:ext>
                </a:extLst>
              </a:tr>
              <a:tr h="2282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Type 4</a:t>
                      </a:r>
                      <a:endParaRPr lang="en-US" sz="11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794" marR="46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-0.36</a:t>
                      </a:r>
                      <a:endParaRPr lang="en-US" sz="11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794" marR="46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-0.39</a:t>
                      </a:r>
                      <a:endParaRPr lang="en-US" sz="11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794" marR="46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6564671"/>
                  </a:ext>
                </a:extLst>
              </a:tr>
              <a:tr h="2282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Type 7</a:t>
                      </a:r>
                      <a:endParaRPr lang="en-US" sz="11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794" marR="46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-0.30</a:t>
                      </a:r>
                      <a:endParaRPr lang="en-US" sz="11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794" marR="46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-0.58</a:t>
                      </a:r>
                      <a:endParaRPr lang="en-US" sz="11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794" marR="46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82206477"/>
                  </a:ext>
                </a:extLst>
              </a:tr>
              <a:tr h="228221"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Openness</a:t>
                      </a:r>
                      <a:endParaRPr lang="en-US" sz="11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794" marR="46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794" marR="46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794" marR="46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920499"/>
                  </a:ext>
                </a:extLst>
              </a:tr>
              <a:tr h="2282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Type 2</a:t>
                      </a:r>
                      <a:endParaRPr lang="en-US" sz="11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794" marR="46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794" marR="46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0.30</a:t>
                      </a:r>
                      <a:endParaRPr lang="en-US" sz="11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794" marR="46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4596744"/>
                  </a:ext>
                </a:extLst>
              </a:tr>
              <a:tr h="2282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Type 6</a:t>
                      </a:r>
                      <a:endParaRPr lang="en-US" sz="11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794" marR="46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-0.38</a:t>
                      </a:r>
                      <a:endParaRPr lang="en-US" sz="11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794" marR="46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794" marR="46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358407"/>
                  </a:ext>
                </a:extLst>
              </a:tr>
              <a:tr h="2282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Type 7</a:t>
                      </a:r>
                      <a:endParaRPr lang="en-US" sz="11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794" marR="46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0.33</a:t>
                      </a:r>
                      <a:endParaRPr lang="en-US" sz="11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794" marR="46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0.33</a:t>
                      </a:r>
                      <a:endParaRPr lang="en-US" sz="11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794" marR="46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2666481"/>
                  </a:ext>
                </a:extLst>
              </a:tr>
              <a:tr h="228221"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Neuroticism </a:t>
                      </a:r>
                      <a:endParaRPr lang="en-US" sz="11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794" marR="46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794" marR="46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794" marR="46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0855318"/>
                  </a:ext>
                </a:extLst>
              </a:tr>
              <a:tr h="2282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Type 2</a:t>
                      </a:r>
                      <a:endParaRPr lang="en-US" sz="11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794" marR="46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794" marR="46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0.32</a:t>
                      </a:r>
                      <a:endParaRPr lang="en-US" sz="11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794" marR="46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3740783"/>
                  </a:ext>
                </a:extLst>
              </a:tr>
              <a:tr h="2282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Type 4</a:t>
                      </a:r>
                      <a:endParaRPr lang="en-US" sz="11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794" marR="46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0.49</a:t>
                      </a:r>
                      <a:endParaRPr lang="en-US" sz="11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794" marR="46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0.43</a:t>
                      </a:r>
                      <a:endParaRPr lang="en-US" sz="11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794" marR="46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7830316"/>
                  </a:ext>
                </a:extLst>
              </a:tr>
              <a:tr h="2282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Type 6</a:t>
                      </a:r>
                      <a:endParaRPr lang="en-US" sz="11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794" marR="46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794" marR="46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0.64</a:t>
                      </a:r>
                      <a:endParaRPr lang="en-US" sz="11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794" marR="46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92302513"/>
                  </a:ext>
                </a:extLst>
              </a:tr>
              <a:tr h="228221"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Agreeableness</a:t>
                      </a:r>
                      <a:endParaRPr lang="en-US" sz="11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794" marR="46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794" marR="46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794" marR="46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40344138"/>
                  </a:ext>
                </a:extLst>
              </a:tr>
              <a:tr h="2282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Type 2</a:t>
                      </a:r>
                      <a:endParaRPr lang="en-US" sz="11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794" marR="46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794" marR="46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0.34</a:t>
                      </a:r>
                      <a:endParaRPr lang="en-US" sz="11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794" marR="46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41764353"/>
                  </a:ext>
                </a:extLst>
              </a:tr>
              <a:tr h="2282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Type 8</a:t>
                      </a:r>
                      <a:endParaRPr lang="en-US" sz="11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794" marR="46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794" marR="46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-0.33</a:t>
                      </a:r>
                      <a:endParaRPr lang="en-US" sz="11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794" marR="46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1744513"/>
                  </a:ext>
                </a:extLst>
              </a:tr>
              <a:tr h="2282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Type 9</a:t>
                      </a:r>
                      <a:endParaRPr lang="en-US" sz="11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794" marR="46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0.46</a:t>
                      </a:r>
                      <a:endParaRPr lang="en-US" sz="11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794" marR="46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0.51</a:t>
                      </a:r>
                      <a:endParaRPr lang="en-US" sz="11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794" marR="46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8703504"/>
                  </a:ext>
                </a:extLst>
              </a:tr>
              <a:tr h="228221">
                <a:tc gridSpan="3"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note: all correlation coefficients are significant at the </a:t>
                      </a:r>
                      <a:r>
                        <a:rPr lang="en-US" sz="14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&lt; .01</a:t>
                      </a:r>
                      <a:endParaRPr lang="en-US" sz="11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794" marR="46794" marT="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19438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444912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D0CDF5D3-7220-42A0-9D37-ECF3BF283B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7200" y="0"/>
            <a:ext cx="10835640" cy="5105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4BC717F-58B3-4A4E-BC3B-1B11323AD5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7200" y="5105400"/>
            <a:ext cx="10835640" cy="1752600"/>
          </a:xfrm>
          <a:prstGeom prst="rect">
            <a:avLst/>
          </a:prstGeom>
          <a:solidFill>
            <a:srgbClr val="3535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0F9028A-9F8B-45D2-813D-2F1C115483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181600" y="5558971"/>
            <a:ext cx="5979886" cy="1206954"/>
          </a:xfrm>
        </p:spPr>
        <p:txBody>
          <a:bodyPr>
            <a:normAutofit/>
          </a:bodyPr>
          <a:lstStyle/>
          <a:p>
            <a:r>
              <a:rPr lang="en-US" sz="4800">
                <a:solidFill>
                  <a:srgbClr val="BFBFBF"/>
                </a:solidFill>
              </a:rPr>
              <a:t>Now to my study…</a:t>
            </a:r>
            <a:endParaRPr lang="en-US" sz="4800" dirty="0">
              <a:solidFill>
                <a:srgbClr val="BFBFBF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EE75710-64C5-4CA8-8A7C-82EE4125C9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57200" cy="6858000"/>
          </a:xfrm>
          <a:prstGeom prst="rect">
            <a:avLst/>
          </a:prstGeom>
          <a:solidFill>
            <a:srgbClr val="6F6F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35050B1-74E1-4A81-923D-0F5971A3BC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292840" y="0"/>
            <a:ext cx="899160" cy="6858000"/>
          </a:xfrm>
          <a:prstGeom prst="rect">
            <a:avLst/>
          </a:prstGeom>
          <a:solidFill>
            <a:srgbClr val="3535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905B2D7C-A545-4CC2-962A-C69B9C7159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2471" y="0"/>
            <a:ext cx="9076267" cy="510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82D455F-EEEC-407B-9369-C73AA6EDC798}"/>
              </a:ext>
            </a:extLst>
          </p:cNvPr>
          <p:cNvSpPr txBox="1"/>
          <p:nvPr/>
        </p:nvSpPr>
        <p:spPr>
          <a:xfrm>
            <a:off x="1341302" y="4551402"/>
            <a:ext cx="3840298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[Untitled illustration of an Enneagram Symbol]. Your Enneagram Coach. https://www.yourenneagramcoach.com/blog/breaking-down-the-enneagram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42421421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5DB0431E-0B04-44A1-9C51-531E28D18A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26507C2-019B-4C0B-9F5F-593ED3E74C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</p:spPr>
        <p:txBody>
          <a:bodyPr>
            <a:normAutofit/>
          </a:bodyPr>
          <a:lstStyle/>
          <a:p>
            <a:r>
              <a:rPr lang="en-US" dirty="0"/>
              <a:t>Method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F84A28-0D6F-4C37-B17C-55F98EC036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1872" y="1828800"/>
            <a:ext cx="8595360" cy="4351337"/>
          </a:xfrm>
        </p:spPr>
        <p:txBody>
          <a:bodyPr>
            <a:normAutofit lnSpcReduction="10000"/>
          </a:bodyPr>
          <a:lstStyle/>
          <a:p>
            <a:r>
              <a:rPr lang="en-US" sz="2000" dirty="0"/>
              <a:t>Participants acquired from 3 places: </a:t>
            </a:r>
          </a:p>
          <a:p>
            <a:pPr lvl="1"/>
            <a:r>
              <a:rPr lang="en-US" sz="1800" dirty="0"/>
              <a:t>Amazon Mechanical Turk</a:t>
            </a:r>
          </a:p>
          <a:p>
            <a:pPr lvl="1"/>
            <a:r>
              <a:rPr lang="en-US" sz="1800" dirty="0"/>
              <a:t>University students (through email)</a:t>
            </a:r>
          </a:p>
          <a:p>
            <a:pPr lvl="1"/>
            <a:r>
              <a:rPr lang="en-US" sz="1800" dirty="0"/>
              <a:t>Social media</a:t>
            </a:r>
          </a:p>
          <a:p>
            <a:r>
              <a:rPr lang="en-US" sz="2000" dirty="0"/>
              <a:t>Survey in March and September</a:t>
            </a:r>
          </a:p>
          <a:p>
            <a:pPr lvl="1"/>
            <a:r>
              <a:rPr lang="en-US" sz="1800" dirty="0"/>
              <a:t>Time 1 - 1039 participants</a:t>
            </a:r>
          </a:p>
          <a:p>
            <a:pPr lvl="1"/>
            <a:r>
              <a:rPr lang="en-US" sz="1800" dirty="0"/>
              <a:t>Time 2 – 242 participants </a:t>
            </a:r>
          </a:p>
          <a:p>
            <a:r>
              <a:rPr lang="en-US" sz="2000" dirty="0"/>
              <a:t>Informed Consent</a:t>
            </a:r>
          </a:p>
          <a:p>
            <a:pPr marL="0" indent="0">
              <a:buNone/>
            </a:pPr>
            <a:r>
              <a:rPr lang="en-US" sz="2000" dirty="0"/>
              <a:t>Materials</a:t>
            </a:r>
          </a:p>
          <a:p>
            <a:r>
              <a:rPr lang="en-US" sz="2000" dirty="0"/>
              <a:t>Open Enneagram of Personality Scales (OEPS)</a:t>
            </a:r>
          </a:p>
          <a:p>
            <a:r>
              <a:rPr lang="en-US" sz="2000" dirty="0"/>
              <a:t>Big Five Inventory (BFI)</a:t>
            </a:r>
          </a:p>
          <a:p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B424749-EEE0-49C9-9ABF-97B171A3EA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27760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9001778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FAC68F-AF05-4CCD-B1ED-8FCE473A94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</p:spPr>
        <p:txBody>
          <a:bodyPr>
            <a:normAutofit/>
          </a:bodyPr>
          <a:lstStyle/>
          <a:p>
            <a:r>
              <a:rPr lang="en-US" dirty="0"/>
              <a:t>Why the Open Enneagram of Personality Scale (OEPS)?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F726EB2C-A4C5-4770-B89F-F9247F47F9D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02293177"/>
              </p:ext>
            </p:extLst>
          </p:nvPr>
        </p:nvGraphicFramePr>
        <p:xfrm>
          <a:off x="1262063" y="2013054"/>
          <a:ext cx="8777329" cy="42014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532546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3E9AD8-6C7B-47F5-B43F-2324A68866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5400" dirty="0"/>
              <a:t>Personality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16273A-AD0C-40A4-B013-961232EAC7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1872" y="1933575"/>
            <a:ext cx="4401509" cy="4246562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en-US" sz="2400" dirty="0"/>
              <a:t>“the </a:t>
            </a:r>
            <a:r>
              <a:rPr lang="en-US" sz="2400" u="sng" dirty="0"/>
              <a:t>enduring</a:t>
            </a:r>
            <a:r>
              <a:rPr lang="en-US" sz="2400" dirty="0"/>
              <a:t> configuration of characteristics and behavior that comprises an individual’s </a:t>
            </a:r>
            <a:r>
              <a:rPr lang="en-US" sz="2400" u="sng" dirty="0"/>
              <a:t>unique</a:t>
            </a:r>
            <a:r>
              <a:rPr lang="en-US" sz="2400" dirty="0"/>
              <a:t> adjustment to life, including major traits, interests, drives, values, self-concepts, abilities, and emotional patterns” (American Psychology Association, n.d.)</a:t>
            </a:r>
          </a:p>
        </p:txBody>
      </p:sp>
      <p:pic>
        <p:nvPicPr>
          <p:cNvPr id="5" name="Graphic 4" descr="Drama">
            <a:extLst>
              <a:ext uri="{FF2B5EF4-FFF2-40B4-BE49-F238E27FC236}">
                <a16:creationId xmlns:a16="http://schemas.microsoft.com/office/drawing/2014/main" id="{9E840FF9-52DC-4DB8-9566-52CFF7E3F6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/>
        </p:blipFill>
        <p:spPr>
          <a:xfrm>
            <a:off x="6679706" y="1933575"/>
            <a:ext cx="3639872" cy="3639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08273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8EFA81-F722-44ED-BA3A-F5FCABB73D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Big Five Inventory (BFI)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93302F-DAC6-4DCC-AD7F-3B59333430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solidFill>
                  <a:srgbClr val="00000A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Created by John, Donahue, and </a:t>
            </a:r>
            <a:r>
              <a:rPr lang="en-US" sz="2400" dirty="0" err="1">
                <a:solidFill>
                  <a:srgbClr val="00000A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Kentle</a:t>
            </a:r>
            <a:r>
              <a:rPr lang="en-US" sz="2400" dirty="0">
                <a:solidFill>
                  <a:srgbClr val="00000A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(1991)</a:t>
            </a:r>
          </a:p>
          <a:p>
            <a:r>
              <a:rPr lang="en-US" sz="2400" dirty="0">
                <a:solidFill>
                  <a:srgbClr val="00000A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44 items</a:t>
            </a:r>
          </a:p>
          <a:p>
            <a:r>
              <a:rPr lang="en-US" sz="2400" dirty="0">
                <a:solidFill>
                  <a:srgbClr val="00000A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I</a:t>
            </a:r>
            <a:r>
              <a:rPr lang="en-US" sz="2400" dirty="0">
                <a:solidFill>
                  <a:srgbClr val="00000A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nternal consistency of .83</a:t>
            </a:r>
          </a:p>
          <a:p>
            <a:r>
              <a:rPr lang="en-US" sz="2400" dirty="0">
                <a:solidFill>
                  <a:srgbClr val="00000A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Correlated over .70 with other Big Five personality assessments</a:t>
            </a:r>
          </a:p>
          <a:p>
            <a:r>
              <a:rPr lang="en-US" sz="2400" dirty="0">
                <a:solidFill>
                  <a:srgbClr val="00000A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Strong confirmatory factor analysis (all items correlating over .90)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89787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37B1BB-F4D5-4333-9131-3203FF8BC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8874" y="677863"/>
            <a:ext cx="4534047" cy="1325562"/>
          </a:xfrm>
        </p:spPr>
        <p:txBody>
          <a:bodyPr>
            <a:normAutofit/>
          </a:bodyPr>
          <a:lstStyle/>
          <a:p>
            <a:r>
              <a:rPr lang="en-US" dirty="0"/>
              <a:t>Demographics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788452-79ED-4E2E-8828-4E0E9F8078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8874" y="2325158"/>
            <a:ext cx="4534048" cy="3854979"/>
          </a:xfrm>
        </p:spPr>
        <p:txBody>
          <a:bodyPr>
            <a:normAutofit/>
          </a:bodyPr>
          <a:lstStyle/>
          <a:p>
            <a:r>
              <a:rPr lang="en-US" sz="2400" dirty="0"/>
              <a:t>Average age: 30.1</a:t>
            </a:r>
          </a:p>
          <a:p>
            <a:r>
              <a:rPr lang="en-US" sz="2400" dirty="0"/>
              <a:t>Majority women (57.6%)</a:t>
            </a:r>
          </a:p>
          <a:p>
            <a:r>
              <a:rPr lang="en-US" sz="2400" dirty="0"/>
              <a:t>Majority white (69.9%)</a:t>
            </a:r>
          </a:p>
          <a:p>
            <a:r>
              <a:rPr lang="en-US" sz="2400" dirty="0"/>
              <a:t>Majority from </a:t>
            </a:r>
            <a:r>
              <a:rPr lang="en-US" sz="2400" dirty="0" err="1"/>
              <a:t>Mturk</a:t>
            </a:r>
            <a:r>
              <a:rPr lang="en-US" sz="2400" dirty="0"/>
              <a:t> (49.6)</a:t>
            </a:r>
          </a:p>
          <a:p>
            <a:pPr lvl="1"/>
            <a:r>
              <a:rPr lang="en-US" sz="2000" dirty="0"/>
              <a:t>47.9% from university 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7A12992-C985-4CE8-8349-92BCFBF4A6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3157" y="1087643"/>
            <a:ext cx="5209989" cy="468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89589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6F05DDE-5F2C-44F5-BACC-DED4737B11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8E1DCC1-CECF-49BB-97F0-2233B406D8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129284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C7ABF58-EC6B-4932-8671-4BAEBDDF50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" y="-2811"/>
            <a:ext cx="11292842" cy="510821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8D44E03-75BD-4011-9B19-E0CB3AEF8F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9160" y="1852890"/>
            <a:ext cx="8263128" cy="1399621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85000"/>
              </a:lnSpc>
            </a:pPr>
            <a:r>
              <a:rPr lang="en-US" sz="5400" dirty="0">
                <a:solidFill>
                  <a:schemeClr val="bg1"/>
                </a:solidFill>
              </a:rPr>
              <a:t>Test-Retest Reliability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B868EAF-CD67-49A7-8A32-BBC0EA412C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D6A44E-7CF8-4075-957C-24C4F2EFFA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1872" y="5533371"/>
            <a:ext cx="9418320" cy="896658"/>
          </a:xfr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marL="0" indent="0">
              <a:buNone/>
            </a:pPr>
            <a:r>
              <a:rPr lang="en-US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Hypothesis: there will be a correlation greater than 0.70 between time 1 and time 2 on OEPS types.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91526762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5D5E0904-721C-4D68-9EB8-1C9752E329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298ECBA-3258-45DF-8FD4-7581736BCC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244"/>
            <a:ext cx="457200" cy="6858000"/>
          </a:xfrm>
          <a:prstGeom prst="rect">
            <a:avLst/>
          </a:prstGeom>
          <a:solidFill>
            <a:srgbClr val="6F6F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62BF453-BD82-4B90-9FE7-5170313380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7200" y="0"/>
            <a:ext cx="10835640" cy="6858000"/>
          </a:xfrm>
          <a:prstGeom prst="rect">
            <a:avLst/>
          </a:prstGeom>
          <a:solidFill>
            <a:srgbClr val="3535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CD15723-0DA2-4D68-BB5A-309B5EC90A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090" y="758952"/>
            <a:ext cx="3416710" cy="1590548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85000"/>
              </a:lnSpc>
            </a:pPr>
            <a:r>
              <a:rPr lang="en-US" sz="4100" dirty="0">
                <a:solidFill>
                  <a:srgbClr val="FFFFFF"/>
                </a:solidFill>
              </a:rPr>
              <a:t>Test-Retest Reliability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49C804-57A4-4789-95C7-F3C45E0E7B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04368" y="2425192"/>
            <a:ext cx="2802195" cy="2591308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n-US" dirty="0">
                <a:solidFill>
                  <a:srgbClr val="D9D9D9"/>
                </a:solidFill>
              </a:rPr>
              <a:t>Results</a:t>
            </a:r>
          </a:p>
          <a:p>
            <a:pPr marL="285750" indent="-28575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D9D9D9"/>
                </a:solidFill>
              </a:rPr>
              <a:t>6 of 9 OEPS types over .70</a:t>
            </a:r>
          </a:p>
          <a:p>
            <a:pPr marL="285750" indent="-28575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D9D9D9"/>
                </a:solidFill>
              </a:rPr>
              <a:t>All BFI over .82</a:t>
            </a:r>
          </a:p>
          <a:p>
            <a:pPr>
              <a:spcBef>
                <a:spcPts val="1400"/>
              </a:spcBef>
            </a:pPr>
            <a:r>
              <a:rPr lang="en-US" sz="1800" dirty="0">
                <a:solidFill>
                  <a:srgbClr val="D9D9D9"/>
                </a:solidFill>
              </a:rPr>
              <a:t> </a:t>
            </a:r>
          </a:p>
        </p:txBody>
      </p:sp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072366D3-9B5C-42E1-9906-77FF6BB55E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2283" y="0"/>
            <a:ext cx="7561007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21F5E60-4E89-4B16-A245-12BD993599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292840" y="0"/>
            <a:ext cx="899160" cy="6858000"/>
          </a:xfrm>
          <a:prstGeom prst="rect">
            <a:avLst/>
          </a:prstGeom>
          <a:solidFill>
            <a:srgbClr val="3535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018421DF-DE56-4446-9119-EA32262EBC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53378" y="6335445"/>
            <a:ext cx="326839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Note. All p-values significant at the .001 level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B56304AF-77BB-41A1-8FF6-66750A3494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0217839"/>
              </p:ext>
            </p:extLst>
          </p:nvPr>
        </p:nvGraphicFramePr>
        <p:xfrm>
          <a:off x="1391479" y="484632"/>
          <a:ext cx="5682615" cy="5882257"/>
        </p:xfrm>
        <a:graphic>
          <a:graphicData uri="http://schemas.openxmlformats.org/drawingml/2006/table">
            <a:tbl>
              <a:tblPr firstRow="1" firstCol="1" bandRow="1"/>
              <a:tblGrid>
                <a:gridCol w="1938605">
                  <a:extLst>
                    <a:ext uri="{9D8B030D-6E8A-4147-A177-3AD203B41FA5}">
                      <a16:colId xmlns:a16="http://schemas.microsoft.com/office/drawing/2014/main" val="1397559892"/>
                    </a:ext>
                  </a:extLst>
                </a:gridCol>
                <a:gridCol w="3744010">
                  <a:extLst>
                    <a:ext uri="{9D8B030D-6E8A-4147-A177-3AD203B41FA5}">
                      <a16:colId xmlns:a16="http://schemas.microsoft.com/office/drawing/2014/main" val="3324174836"/>
                    </a:ext>
                  </a:extLst>
                </a:gridCol>
              </a:tblGrid>
              <a:tr h="583833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Table 5</a:t>
                      </a:r>
                      <a:endParaRPr lang="en-US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Test-retest Reliability for OEPS Types and BFI Traits</a:t>
                      </a:r>
                      <a:endParaRPr lang="en-US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7200" marR="972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0402404"/>
                  </a:ext>
                </a:extLst>
              </a:tr>
              <a:tr h="311672"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Trait</a:t>
                      </a:r>
                      <a:endParaRPr lang="en-US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7200" marR="97200" marT="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Pearson correlation coefficient </a:t>
                      </a:r>
                      <a:endParaRPr lang="en-US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7200" marR="97200" marT="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7407606"/>
                  </a:ext>
                </a:extLst>
              </a:tr>
              <a:tr h="311672"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Type 1</a:t>
                      </a:r>
                      <a:endParaRPr lang="en-US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7200" marR="9720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0.70</a:t>
                      </a:r>
                      <a:endParaRPr lang="en-US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7200" marR="9720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432111"/>
                  </a:ext>
                </a:extLst>
              </a:tr>
              <a:tr h="311672"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Type 2</a:t>
                      </a:r>
                      <a:endParaRPr lang="en-US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7200" marR="972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0.75</a:t>
                      </a:r>
                      <a:endParaRPr lang="en-US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7200" marR="972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9588892"/>
                  </a:ext>
                </a:extLst>
              </a:tr>
              <a:tr h="311672"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Type 3</a:t>
                      </a:r>
                      <a:endParaRPr lang="en-US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7200" marR="972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0.61</a:t>
                      </a:r>
                      <a:endParaRPr lang="en-US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7200" marR="972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0570748"/>
                  </a:ext>
                </a:extLst>
              </a:tr>
              <a:tr h="311672"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Type 4</a:t>
                      </a:r>
                      <a:endParaRPr lang="en-US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7200" marR="972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0.74</a:t>
                      </a:r>
                      <a:endParaRPr lang="en-US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7200" marR="972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32762293"/>
                  </a:ext>
                </a:extLst>
              </a:tr>
              <a:tr h="311672"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Type 5</a:t>
                      </a:r>
                      <a:endParaRPr lang="en-US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7200" marR="972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0.70</a:t>
                      </a:r>
                      <a:endParaRPr lang="en-US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7200" marR="972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1525033"/>
                  </a:ext>
                </a:extLst>
              </a:tr>
              <a:tr h="311672"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Type 6 </a:t>
                      </a:r>
                      <a:endParaRPr lang="en-US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7200" marR="972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0.54</a:t>
                      </a:r>
                      <a:endParaRPr lang="en-US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7200" marR="972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1663540"/>
                  </a:ext>
                </a:extLst>
              </a:tr>
              <a:tr h="311672"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Type 7 </a:t>
                      </a:r>
                      <a:endParaRPr lang="en-US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7200" marR="972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0.75</a:t>
                      </a:r>
                      <a:endParaRPr lang="en-US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7200" marR="972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473041"/>
                  </a:ext>
                </a:extLst>
              </a:tr>
              <a:tr h="311672"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Type 8 </a:t>
                      </a:r>
                      <a:endParaRPr lang="en-US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7200" marR="972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0.64</a:t>
                      </a:r>
                      <a:endParaRPr lang="en-US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7200" marR="972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36725873"/>
                  </a:ext>
                </a:extLst>
              </a:tr>
              <a:tr h="311672"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Type 9</a:t>
                      </a:r>
                      <a:endParaRPr lang="en-US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7200" marR="972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0.73</a:t>
                      </a:r>
                      <a:endParaRPr lang="en-US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7200" marR="972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0774237"/>
                  </a:ext>
                </a:extLst>
              </a:tr>
              <a:tr h="311672"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OEPS total</a:t>
                      </a:r>
                      <a:endParaRPr lang="en-US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7200" marR="972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0.68</a:t>
                      </a:r>
                      <a:endParaRPr lang="en-US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7200" marR="972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5479986"/>
                  </a:ext>
                </a:extLst>
              </a:tr>
              <a:tr h="311672"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Conscientiousness</a:t>
                      </a:r>
                      <a:endParaRPr lang="en-US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7200" marR="972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0.91</a:t>
                      </a:r>
                      <a:endParaRPr lang="en-US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7200" marR="972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7745694"/>
                  </a:ext>
                </a:extLst>
              </a:tr>
              <a:tr h="311672"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Extraversion</a:t>
                      </a:r>
                      <a:endParaRPr lang="en-US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7200" marR="972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0.86</a:t>
                      </a:r>
                      <a:endParaRPr lang="en-US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7200" marR="972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33189089"/>
                  </a:ext>
                </a:extLst>
              </a:tr>
              <a:tr h="311672"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Openness </a:t>
                      </a:r>
                      <a:endParaRPr lang="en-US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7200" marR="972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0.85</a:t>
                      </a:r>
                      <a:endParaRPr lang="en-US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7200" marR="972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7196000"/>
                  </a:ext>
                </a:extLst>
              </a:tr>
              <a:tr h="311672"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Agreeableness</a:t>
                      </a:r>
                      <a:endParaRPr lang="en-US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7200" marR="972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0.82</a:t>
                      </a:r>
                      <a:endParaRPr lang="en-US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7200" marR="972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444497"/>
                  </a:ext>
                </a:extLst>
              </a:tr>
              <a:tr h="311672"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Neuroticism </a:t>
                      </a:r>
                      <a:endParaRPr lang="en-US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7200" marR="972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0.82</a:t>
                      </a:r>
                      <a:endParaRPr lang="en-US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7200" marR="972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726356"/>
                  </a:ext>
                </a:extLst>
              </a:tr>
              <a:tr h="311672"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BFI Total </a:t>
                      </a:r>
                      <a:endParaRPr lang="en-US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7200" marR="972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0.85</a:t>
                      </a:r>
                      <a:endParaRPr lang="en-US" sz="16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7200" marR="972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24762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38685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6F05DDE-5F2C-44F5-BACC-DED4737B11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8E1DCC1-CECF-49BB-97F0-2233B406D8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129284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C7ABF58-EC6B-4932-8671-4BAEBDDF50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" y="-2811"/>
            <a:ext cx="11292842" cy="510821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8D44E03-75BD-4011-9B19-E0CB3AEF8F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1872" y="368300"/>
            <a:ext cx="8263128" cy="4470399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85000"/>
              </a:lnSpc>
            </a:pPr>
            <a:r>
              <a:rPr lang="en-US" sz="5400">
                <a:solidFill>
                  <a:srgbClr val="FFFFFF"/>
                </a:solidFill>
              </a:rPr>
              <a:t>Internal Consistency Reliability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B868EAF-CD67-49A7-8A32-BBC0EA412C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D6A44E-7CF8-4075-957C-24C4F2EFFA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1872" y="5533371"/>
            <a:ext cx="9418320" cy="89665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buNone/>
            </a:pPr>
            <a:r>
              <a:rPr lang="en-US" sz="2800" dirty="0">
                <a:effectLst/>
              </a:rPr>
              <a:t>Hypothesis: Cronbach’s Alpha will be greater .70.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2497799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5D5E0904-721C-4D68-9EB8-1C9752E329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D0CDF5D3-7220-42A0-9D37-ECF3BF283B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7200" y="0"/>
            <a:ext cx="10835640" cy="5105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4BC717F-58B3-4A4E-BC3B-1B11323AD5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7200" y="5105400"/>
            <a:ext cx="10835640" cy="1752600"/>
          </a:xfrm>
          <a:prstGeom prst="rect">
            <a:avLst/>
          </a:prstGeom>
          <a:solidFill>
            <a:srgbClr val="3535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9F6CF76-2CFB-4285-8864-571338DBE0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4183" y="5181600"/>
            <a:ext cx="10156435" cy="1076324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85000"/>
              </a:lnSpc>
            </a:pPr>
            <a:r>
              <a:rPr lang="en-US" sz="5400">
                <a:solidFill>
                  <a:srgbClr val="FFFFFF"/>
                </a:solidFill>
              </a:rPr>
              <a:t>Internal Consistency Results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EE75710-64C5-4CA8-8A7C-82EE4125C9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57200" cy="6858000"/>
          </a:xfrm>
          <a:prstGeom prst="rect">
            <a:avLst/>
          </a:prstGeom>
          <a:solidFill>
            <a:srgbClr val="6F6F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35050B1-74E1-4A81-923D-0F5971A3BC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292840" y="0"/>
            <a:ext cx="899160" cy="6858000"/>
          </a:xfrm>
          <a:prstGeom prst="rect">
            <a:avLst/>
          </a:prstGeom>
          <a:solidFill>
            <a:srgbClr val="3535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61CC9D83-B5BC-4C10-98D1-2EA80AD293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0034376"/>
              </p:ext>
            </p:extLst>
          </p:nvPr>
        </p:nvGraphicFramePr>
        <p:xfrm>
          <a:off x="944184" y="217714"/>
          <a:ext cx="10156435" cy="4571995"/>
        </p:xfrm>
        <a:graphic>
          <a:graphicData uri="http://schemas.openxmlformats.org/drawingml/2006/table">
            <a:tbl>
              <a:tblPr firstRow="1" firstCol="1" bandRow="1"/>
              <a:tblGrid>
                <a:gridCol w="2996675">
                  <a:extLst>
                    <a:ext uri="{9D8B030D-6E8A-4147-A177-3AD203B41FA5}">
                      <a16:colId xmlns:a16="http://schemas.microsoft.com/office/drawing/2014/main" val="731161672"/>
                    </a:ext>
                  </a:extLst>
                </a:gridCol>
                <a:gridCol w="1509642">
                  <a:extLst>
                    <a:ext uri="{9D8B030D-6E8A-4147-A177-3AD203B41FA5}">
                      <a16:colId xmlns:a16="http://schemas.microsoft.com/office/drawing/2014/main" val="3464381169"/>
                    </a:ext>
                  </a:extLst>
                </a:gridCol>
                <a:gridCol w="2118260">
                  <a:extLst>
                    <a:ext uri="{9D8B030D-6E8A-4147-A177-3AD203B41FA5}">
                      <a16:colId xmlns:a16="http://schemas.microsoft.com/office/drawing/2014/main" val="3653922156"/>
                    </a:ext>
                  </a:extLst>
                </a:gridCol>
                <a:gridCol w="3100298">
                  <a:extLst>
                    <a:ext uri="{9D8B030D-6E8A-4147-A177-3AD203B41FA5}">
                      <a16:colId xmlns:a16="http://schemas.microsoft.com/office/drawing/2014/main" val="3224845101"/>
                    </a:ext>
                  </a:extLst>
                </a:gridCol>
                <a:gridCol w="287225">
                  <a:extLst>
                    <a:ext uri="{9D8B030D-6E8A-4147-A177-3AD203B41FA5}">
                      <a16:colId xmlns:a16="http://schemas.microsoft.com/office/drawing/2014/main" val="3301263799"/>
                    </a:ext>
                  </a:extLst>
                </a:gridCol>
                <a:gridCol w="144335">
                  <a:extLst>
                    <a:ext uri="{9D8B030D-6E8A-4147-A177-3AD203B41FA5}">
                      <a16:colId xmlns:a16="http://schemas.microsoft.com/office/drawing/2014/main" val="367440272"/>
                    </a:ext>
                  </a:extLst>
                </a:gridCol>
              </a:tblGrid>
              <a:tr h="334914">
                <a:tc gridSpan="2"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Table 6</a:t>
                      </a:r>
                      <a:endParaRPr lang="en-US" sz="1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3792737"/>
                  </a:ext>
                </a:extLst>
              </a:tr>
              <a:tr h="334914">
                <a:tc gridSpan="5"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Internal Consistency of OEPS for Time 1 and Time 2</a:t>
                      </a:r>
                      <a:endParaRPr lang="en-US" sz="18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3496805"/>
                  </a:ext>
                </a:extLst>
              </a:tr>
              <a:tr h="55302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Scale</a:t>
                      </a:r>
                      <a:endParaRPr lang="en-US" sz="1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Cronbach’s alpha time 1</a:t>
                      </a:r>
                      <a:endParaRPr lang="en-US" sz="1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Cronbach’s alpha time 1</a:t>
                      </a:r>
                      <a:endParaRPr lang="en-US" sz="14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Cronbach’s alpha time 2</a:t>
                      </a:r>
                      <a:endParaRPr lang="en-US" sz="1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Cronbach’s alpha time 2</a:t>
                      </a:r>
                      <a:endParaRPr lang="en-US" sz="14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7547398"/>
                  </a:ext>
                </a:extLst>
              </a:tr>
              <a:tr h="33491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Type 1</a:t>
                      </a:r>
                      <a:endParaRPr lang="en-US" sz="1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0.51</a:t>
                      </a:r>
                      <a:endParaRPr lang="en-US" sz="18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0.51</a:t>
                      </a:r>
                      <a:endParaRPr lang="en-US" sz="14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0.49</a:t>
                      </a:r>
                      <a:endParaRPr lang="en-US" sz="1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0.49</a:t>
                      </a:r>
                      <a:endParaRPr lang="en-US" sz="14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416638"/>
                  </a:ext>
                </a:extLst>
              </a:tr>
              <a:tr h="33491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Type 2</a:t>
                      </a:r>
                      <a:endParaRPr lang="en-US" sz="18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0.50</a:t>
                      </a:r>
                      <a:endParaRPr lang="en-US" sz="18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0.50</a:t>
                      </a:r>
                      <a:endParaRPr lang="en-US" sz="14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0.53</a:t>
                      </a:r>
                      <a:endParaRPr lang="en-US" sz="1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0.53</a:t>
                      </a:r>
                      <a:endParaRPr lang="en-US" sz="14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0757198"/>
                  </a:ext>
                </a:extLst>
              </a:tr>
              <a:tr h="33491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Type 3</a:t>
                      </a:r>
                      <a:endParaRPr lang="en-US" sz="1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0.46</a:t>
                      </a:r>
                      <a:endParaRPr lang="en-US" sz="18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0.46</a:t>
                      </a:r>
                      <a:endParaRPr lang="en-US" sz="14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0.17</a:t>
                      </a:r>
                      <a:endParaRPr lang="en-US" sz="18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0.17</a:t>
                      </a:r>
                      <a:endParaRPr lang="en-US" sz="14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6918469"/>
                  </a:ext>
                </a:extLst>
              </a:tr>
              <a:tr h="33491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Type 4</a:t>
                      </a:r>
                      <a:endParaRPr lang="en-US" sz="1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0.47</a:t>
                      </a:r>
                      <a:endParaRPr lang="en-US" sz="1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0.47</a:t>
                      </a:r>
                      <a:endParaRPr lang="en-US" sz="14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0.37</a:t>
                      </a:r>
                      <a:endParaRPr lang="en-US" sz="1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0.37</a:t>
                      </a:r>
                      <a:endParaRPr lang="en-US" sz="14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6217322"/>
                  </a:ext>
                </a:extLst>
              </a:tr>
              <a:tr h="33491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Type 5 </a:t>
                      </a:r>
                      <a:endParaRPr lang="en-US" sz="1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0.48</a:t>
                      </a:r>
                      <a:endParaRPr lang="en-US" sz="1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0.48</a:t>
                      </a:r>
                      <a:endParaRPr lang="en-US" sz="14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0.50</a:t>
                      </a:r>
                      <a:endParaRPr lang="en-US" sz="1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0.50</a:t>
                      </a:r>
                      <a:endParaRPr lang="en-US" sz="14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8671295"/>
                  </a:ext>
                </a:extLst>
              </a:tr>
              <a:tr h="33491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Type 6 </a:t>
                      </a:r>
                      <a:endParaRPr lang="en-US" sz="1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0.27</a:t>
                      </a:r>
                      <a:endParaRPr lang="en-US" sz="1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0.27</a:t>
                      </a:r>
                      <a:endParaRPr lang="en-US" sz="14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0.19</a:t>
                      </a:r>
                      <a:endParaRPr lang="en-US" sz="1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0.19</a:t>
                      </a:r>
                      <a:endParaRPr lang="en-US" sz="14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750467"/>
                  </a:ext>
                </a:extLst>
              </a:tr>
              <a:tr h="33491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Type 7 </a:t>
                      </a:r>
                      <a:endParaRPr lang="en-US" sz="1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0.55</a:t>
                      </a:r>
                      <a:endParaRPr lang="en-US" sz="1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0.55</a:t>
                      </a:r>
                      <a:endParaRPr lang="en-US" sz="14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0.51</a:t>
                      </a:r>
                      <a:endParaRPr lang="en-US" sz="1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0.51</a:t>
                      </a:r>
                      <a:endParaRPr lang="en-US" sz="14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0954320"/>
                  </a:ext>
                </a:extLst>
              </a:tr>
              <a:tr h="33491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Type 8 </a:t>
                      </a:r>
                      <a:endParaRPr lang="en-US" sz="1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0.36</a:t>
                      </a:r>
                      <a:endParaRPr lang="en-US" sz="1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0.36</a:t>
                      </a:r>
                      <a:endParaRPr lang="en-US" sz="14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0.19</a:t>
                      </a:r>
                      <a:endParaRPr lang="en-US" sz="1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0.19</a:t>
                      </a:r>
                      <a:endParaRPr lang="en-US" sz="14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7314380"/>
                  </a:ext>
                </a:extLst>
              </a:tr>
              <a:tr h="33491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Type 9 </a:t>
                      </a:r>
                      <a:endParaRPr lang="en-US" sz="1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0.56</a:t>
                      </a:r>
                      <a:endParaRPr lang="en-US" sz="1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0.56</a:t>
                      </a:r>
                      <a:endParaRPr lang="en-US" sz="14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0.67</a:t>
                      </a:r>
                      <a:endParaRPr lang="en-US" sz="1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0.67</a:t>
                      </a:r>
                      <a:endParaRPr lang="en-US" sz="14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6089419"/>
                  </a:ext>
                </a:extLst>
              </a:tr>
              <a:tr h="33491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OEPS total</a:t>
                      </a:r>
                      <a:endParaRPr lang="en-US" sz="1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0.46</a:t>
                      </a:r>
                      <a:endParaRPr lang="en-US" sz="1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0.46</a:t>
                      </a:r>
                      <a:endParaRPr lang="en-US" sz="14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0.40</a:t>
                      </a:r>
                      <a:endParaRPr lang="en-US" sz="18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0.40</a:t>
                      </a:r>
                      <a:endParaRPr lang="en-US" sz="14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45879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603135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4000"/>
                <a:shade val="98000"/>
                <a:satMod val="130000"/>
                <a:lumMod val="102000"/>
              </a:schemeClr>
            </a:gs>
            <a:gs pos="100000">
              <a:schemeClr val="bg1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B0F74F9-E373-4883-A533-C80C53DE6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765FFFB-1163-4DA7-83B0-B8677ABBC6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C117A05-2F4F-4370-A926-6191A5C3DC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466" y="643468"/>
            <a:ext cx="10905067" cy="557106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389E1934-5AAA-418B-8C7D-856737C0E8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7424031"/>
              </p:ext>
            </p:extLst>
          </p:nvPr>
        </p:nvGraphicFramePr>
        <p:xfrm>
          <a:off x="956043" y="814327"/>
          <a:ext cx="10321557" cy="5209101"/>
        </p:xfrm>
        <a:graphic>
          <a:graphicData uri="http://schemas.openxmlformats.org/drawingml/2006/table">
            <a:tbl>
              <a:tblPr firstRow="1" firstCol="1" bandRow="1"/>
              <a:tblGrid>
                <a:gridCol w="3439300">
                  <a:extLst>
                    <a:ext uri="{9D8B030D-6E8A-4147-A177-3AD203B41FA5}">
                      <a16:colId xmlns:a16="http://schemas.microsoft.com/office/drawing/2014/main" val="2754385539"/>
                    </a:ext>
                  </a:extLst>
                </a:gridCol>
                <a:gridCol w="558206">
                  <a:extLst>
                    <a:ext uri="{9D8B030D-6E8A-4147-A177-3AD203B41FA5}">
                      <a16:colId xmlns:a16="http://schemas.microsoft.com/office/drawing/2014/main" val="2258411164"/>
                    </a:ext>
                  </a:extLst>
                </a:gridCol>
                <a:gridCol w="2622500">
                  <a:extLst>
                    <a:ext uri="{9D8B030D-6E8A-4147-A177-3AD203B41FA5}">
                      <a16:colId xmlns:a16="http://schemas.microsoft.com/office/drawing/2014/main" val="4149798031"/>
                    </a:ext>
                  </a:extLst>
                </a:gridCol>
                <a:gridCol w="3212934">
                  <a:extLst>
                    <a:ext uri="{9D8B030D-6E8A-4147-A177-3AD203B41FA5}">
                      <a16:colId xmlns:a16="http://schemas.microsoft.com/office/drawing/2014/main" val="1719433160"/>
                    </a:ext>
                  </a:extLst>
                </a:gridCol>
                <a:gridCol w="321177">
                  <a:extLst>
                    <a:ext uri="{9D8B030D-6E8A-4147-A177-3AD203B41FA5}">
                      <a16:colId xmlns:a16="http://schemas.microsoft.com/office/drawing/2014/main" val="3423113183"/>
                    </a:ext>
                  </a:extLst>
                </a:gridCol>
                <a:gridCol w="167440">
                  <a:extLst>
                    <a:ext uri="{9D8B030D-6E8A-4147-A177-3AD203B41FA5}">
                      <a16:colId xmlns:a16="http://schemas.microsoft.com/office/drawing/2014/main" val="1021465620"/>
                    </a:ext>
                  </a:extLst>
                </a:gridCol>
              </a:tblGrid>
              <a:tr h="549073">
                <a:tc gridSpan="2"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Table 6</a:t>
                      </a:r>
                      <a:endParaRPr lang="en-US" sz="1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2617188"/>
                  </a:ext>
                </a:extLst>
              </a:tr>
              <a:tr h="549073">
                <a:tc gridSpan="5"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Internal Consistency of the BFI for Time 1 and Time 2</a:t>
                      </a:r>
                      <a:endParaRPr lang="en-US" sz="18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9999803"/>
                  </a:ext>
                </a:extLst>
              </a:tr>
              <a:tr h="81651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Scale</a:t>
                      </a:r>
                      <a:endParaRPr lang="en-US" sz="1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Cronbach’s alpha time 1</a:t>
                      </a:r>
                      <a:endParaRPr lang="en-US" sz="18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Cronbach’s alpha time 2</a:t>
                      </a:r>
                      <a:endParaRPr lang="en-US" sz="11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Cronbach’s alpha time 2</a:t>
                      </a:r>
                      <a:endParaRPr lang="en-US" sz="3200"/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Cronbach’s alpha time 2</a:t>
                      </a:r>
                      <a:endParaRPr lang="en-US" sz="11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1799229"/>
                  </a:ext>
                </a:extLst>
              </a:tr>
              <a:tr h="54907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Extraversion</a:t>
                      </a:r>
                      <a:endParaRPr lang="en-US" sz="1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0.90</a:t>
                      </a:r>
                      <a:endParaRPr lang="en-US" sz="1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0.89</a:t>
                      </a:r>
                      <a:endParaRPr lang="en-US" sz="11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0.89</a:t>
                      </a:r>
                      <a:endParaRPr lang="en-US" sz="3200"/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0.89</a:t>
                      </a:r>
                      <a:endParaRPr lang="en-US" sz="11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297154"/>
                  </a:ext>
                </a:extLst>
              </a:tr>
              <a:tr h="54907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Agreeableness</a:t>
                      </a:r>
                      <a:endParaRPr lang="en-US" sz="1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0.81</a:t>
                      </a:r>
                      <a:endParaRPr lang="en-US" sz="1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0.81</a:t>
                      </a:r>
                      <a:endParaRPr lang="en-US" sz="11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0.81</a:t>
                      </a:r>
                      <a:endParaRPr lang="en-US" sz="3200"/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0.81</a:t>
                      </a:r>
                      <a:endParaRPr lang="en-US" sz="11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408724"/>
                  </a:ext>
                </a:extLst>
              </a:tr>
              <a:tr h="54907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Conscientiousness</a:t>
                      </a:r>
                      <a:endParaRPr lang="en-US" sz="1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0.78</a:t>
                      </a:r>
                      <a:endParaRPr lang="en-US" sz="1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0.81</a:t>
                      </a:r>
                      <a:endParaRPr lang="en-US" sz="11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0.81</a:t>
                      </a:r>
                      <a:endParaRPr lang="en-US" sz="3200"/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0.81</a:t>
                      </a:r>
                      <a:endParaRPr lang="en-US" sz="11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0459878"/>
                  </a:ext>
                </a:extLst>
              </a:tr>
              <a:tr h="54907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Neuroticism</a:t>
                      </a:r>
                      <a:endParaRPr lang="en-US" sz="1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0.84</a:t>
                      </a:r>
                      <a:endParaRPr lang="en-US" sz="1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0.84</a:t>
                      </a:r>
                      <a:endParaRPr lang="en-US" sz="11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0.84</a:t>
                      </a:r>
                      <a:endParaRPr lang="en-US" sz="3200"/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0.84</a:t>
                      </a:r>
                      <a:endParaRPr lang="en-US" sz="11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5971454"/>
                  </a:ext>
                </a:extLst>
              </a:tr>
              <a:tr h="54907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Openness</a:t>
                      </a:r>
                      <a:endParaRPr lang="en-US" sz="1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0.76</a:t>
                      </a:r>
                      <a:endParaRPr lang="en-US" sz="1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0.77</a:t>
                      </a:r>
                      <a:endParaRPr lang="en-US" sz="11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0.77</a:t>
                      </a:r>
                      <a:endParaRPr lang="en-US" sz="3200"/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0.77</a:t>
                      </a:r>
                      <a:endParaRPr lang="en-US" sz="11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0092831"/>
                  </a:ext>
                </a:extLst>
              </a:tr>
              <a:tr h="54907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BFI Total</a:t>
                      </a:r>
                      <a:endParaRPr lang="en-US" sz="1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0.80</a:t>
                      </a:r>
                      <a:endParaRPr lang="en-US" sz="18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0.83</a:t>
                      </a:r>
                      <a:endParaRPr lang="en-US" sz="11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0.83</a:t>
                      </a:r>
                      <a:endParaRPr lang="en-US" sz="3200" dirty="0"/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0.83</a:t>
                      </a:r>
                      <a:endParaRPr lang="en-US" sz="11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24060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58918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6F05DDE-5F2C-44F5-BACC-DED4737B11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8E1DCC1-CECF-49BB-97F0-2233B406D8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129284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C7ABF58-EC6B-4932-8671-4BAEBDDF50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" y="-2811"/>
            <a:ext cx="11292842" cy="510821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8D44E03-75BD-4011-9B19-E0CB3AEF8F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1872" y="368300"/>
            <a:ext cx="8263128" cy="4470399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85000"/>
              </a:lnSpc>
            </a:pPr>
            <a:r>
              <a:rPr lang="en-US" sz="5400" dirty="0">
                <a:solidFill>
                  <a:srgbClr val="FFFFFF"/>
                </a:solidFill>
              </a:rPr>
              <a:t>Convergent Related Validity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B868EAF-CD67-49A7-8A32-BBC0EA412C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D6A44E-7CF8-4075-957C-24C4F2EFFA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1872" y="5533371"/>
            <a:ext cx="9418320" cy="896658"/>
          </a:xfr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marL="0" indent="0">
              <a:buNone/>
            </a:pPr>
            <a:r>
              <a:rPr lang="en-US" sz="2800" dirty="0"/>
              <a:t>Hypothesis: There will be correlations between Enneagram types and Big Five traits greater than .30.</a:t>
            </a:r>
          </a:p>
        </p:txBody>
      </p:sp>
    </p:spTree>
    <p:extLst>
      <p:ext uri="{BB962C8B-B14F-4D97-AF65-F5344CB8AC3E}">
        <p14:creationId xmlns:p14="http://schemas.microsoft.com/office/powerpoint/2010/main" val="240721412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D1825F18-DFC5-4C77-BB04-A6B31FD6B3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4705107"/>
              </p:ext>
            </p:extLst>
          </p:nvPr>
        </p:nvGraphicFramePr>
        <p:xfrm>
          <a:off x="3026228" y="189966"/>
          <a:ext cx="6139544" cy="6478067"/>
        </p:xfrm>
        <a:graphic>
          <a:graphicData uri="http://schemas.openxmlformats.org/drawingml/2006/table">
            <a:tbl>
              <a:tblPr firstRow="1" firstCol="1" bandRow="1"/>
              <a:tblGrid>
                <a:gridCol w="2601854">
                  <a:extLst>
                    <a:ext uri="{9D8B030D-6E8A-4147-A177-3AD203B41FA5}">
                      <a16:colId xmlns:a16="http://schemas.microsoft.com/office/drawing/2014/main" val="839869588"/>
                    </a:ext>
                  </a:extLst>
                </a:gridCol>
                <a:gridCol w="1165629">
                  <a:extLst>
                    <a:ext uri="{9D8B030D-6E8A-4147-A177-3AD203B41FA5}">
                      <a16:colId xmlns:a16="http://schemas.microsoft.com/office/drawing/2014/main" val="2170751586"/>
                    </a:ext>
                  </a:extLst>
                </a:gridCol>
                <a:gridCol w="1332149">
                  <a:extLst>
                    <a:ext uri="{9D8B030D-6E8A-4147-A177-3AD203B41FA5}">
                      <a16:colId xmlns:a16="http://schemas.microsoft.com/office/drawing/2014/main" val="3445648679"/>
                    </a:ext>
                  </a:extLst>
                </a:gridCol>
                <a:gridCol w="1039912">
                  <a:extLst>
                    <a:ext uri="{9D8B030D-6E8A-4147-A177-3AD203B41FA5}">
                      <a16:colId xmlns:a16="http://schemas.microsoft.com/office/drawing/2014/main" val="3304295836"/>
                    </a:ext>
                  </a:extLst>
                </a:gridCol>
              </a:tblGrid>
              <a:tr h="496409">
                <a:tc gridSpan="4"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Table 2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Relationship between Big Five Personality Traits and Enneagram Traits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1142213"/>
                  </a:ext>
                </a:extLst>
              </a:tr>
              <a:tr h="206466"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Big Five Personality 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RHETI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NTTM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Hypothesis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8356009"/>
                  </a:ext>
                </a:extLst>
              </a:tr>
              <a:tr h="206466"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Extraversion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2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5287759"/>
                  </a:ext>
                </a:extLst>
              </a:tr>
              <a:tr h="2064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Type 2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0.43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0.35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1400" dirty="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1372289"/>
                  </a:ext>
                </a:extLst>
              </a:tr>
              <a:tr h="2064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Type 3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0.44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 </a:t>
                      </a: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86922026"/>
                  </a:ext>
                </a:extLst>
              </a:tr>
              <a:tr h="2064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Type 4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-0.31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261660"/>
                  </a:ext>
                </a:extLst>
              </a:tr>
              <a:tr h="2064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Type 5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-0.39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-0.67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84018496"/>
                  </a:ext>
                </a:extLst>
              </a:tr>
              <a:tr h="2064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Type 6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-0.67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70497605"/>
                  </a:ext>
                </a:extLst>
              </a:tr>
              <a:tr h="2064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Type 7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0.45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0.57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226193"/>
                  </a:ext>
                </a:extLst>
              </a:tr>
              <a:tr h="2064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Type 8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0.42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3818374"/>
                  </a:ext>
                </a:extLst>
              </a:tr>
              <a:tr h="206466"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Conscientiousness 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9610482"/>
                  </a:ext>
                </a:extLst>
              </a:tr>
              <a:tr h="2064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Type 1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0.46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0.58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9864996"/>
                  </a:ext>
                </a:extLst>
              </a:tr>
              <a:tr h="2064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Type 2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0.35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04840817"/>
                  </a:ext>
                </a:extLst>
              </a:tr>
              <a:tr h="2064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Type 4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-0.36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-0.39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6893046"/>
                  </a:ext>
                </a:extLst>
              </a:tr>
              <a:tr h="2064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Type 7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-0.30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-0.58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6684202"/>
                  </a:ext>
                </a:extLst>
              </a:tr>
              <a:tr h="206466"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Openness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2164999"/>
                  </a:ext>
                </a:extLst>
              </a:tr>
              <a:tr h="2064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Type 2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0.30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9684006"/>
                  </a:ext>
                </a:extLst>
              </a:tr>
              <a:tr h="2064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Type 6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-0.38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50379223"/>
                  </a:ext>
                </a:extLst>
              </a:tr>
              <a:tr h="2064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Type 7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0.33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0.33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00034655"/>
                  </a:ext>
                </a:extLst>
              </a:tr>
              <a:tr h="206466"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Neuroticism 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7863153"/>
                  </a:ext>
                </a:extLst>
              </a:tr>
              <a:tr h="2064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Type 2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0.32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2480317"/>
                  </a:ext>
                </a:extLst>
              </a:tr>
              <a:tr h="2064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Type 4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0.49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0.43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1400" dirty="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467620"/>
                  </a:ext>
                </a:extLst>
              </a:tr>
              <a:tr h="2064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Type 6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0.64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709124"/>
                  </a:ext>
                </a:extLst>
              </a:tr>
              <a:tr h="206466"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Agreeableness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7652856"/>
                  </a:ext>
                </a:extLst>
              </a:tr>
              <a:tr h="2064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Type 2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0.34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1682316"/>
                  </a:ext>
                </a:extLst>
              </a:tr>
              <a:tr h="2064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Type 8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-0.33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216308"/>
                  </a:ext>
                </a:extLst>
              </a:tr>
              <a:tr h="2064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Type 9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0.46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0.51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5854586"/>
                  </a:ext>
                </a:extLst>
              </a:tr>
              <a:tr h="422728">
                <a:tc gridSpan="4"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note: all correlation coefficients are significant at the </a:t>
                      </a:r>
                      <a:r>
                        <a:rPr lang="en-US" sz="14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&lt; .01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58905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27159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D1825F18-DFC5-4C77-BB04-A6B31FD6B3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1683300"/>
              </p:ext>
            </p:extLst>
          </p:nvPr>
        </p:nvGraphicFramePr>
        <p:xfrm>
          <a:off x="2046514" y="116114"/>
          <a:ext cx="6865257" cy="6551907"/>
        </p:xfrm>
        <a:graphic>
          <a:graphicData uri="http://schemas.openxmlformats.org/drawingml/2006/table">
            <a:tbl>
              <a:tblPr firstRow="1" firstCol="1" bandRow="1"/>
              <a:tblGrid>
                <a:gridCol w="2448512">
                  <a:extLst>
                    <a:ext uri="{9D8B030D-6E8A-4147-A177-3AD203B41FA5}">
                      <a16:colId xmlns:a16="http://schemas.microsoft.com/office/drawing/2014/main" val="839869588"/>
                    </a:ext>
                  </a:extLst>
                </a:gridCol>
                <a:gridCol w="1096932">
                  <a:extLst>
                    <a:ext uri="{9D8B030D-6E8A-4147-A177-3AD203B41FA5}">
                      <a16:colId xmlns:a16="http://schemas.microsoft.com/office/drawing/2014/main" val="2170751586"/>
                    </a:ext>
                  </a:extLst>
                </a:gridCol>
                <a:gridCol w="1253638">
                  <a:extLst>
                    <a:ext uri="{9D8B030D-6E8A-4147-A177-3AD203B41FA5}">
                      <a16:colId xmlns:a16="http://schemas.microsoft.com/office/drawing/2014/main" val="3445648679"/>
                    </a:ext>
                  </a:extLst>
                </a:gridCol>
                <a:gridCol w="851682">
                  <a:extLst>
                    <a:ext uri="{9D8B030D-6E8A-4147-A177-3AD203B41FA5}">
                      <a16:colId xmlns:a16="http://schemas.microsoft.com/office/drawing/2014/main" val="3408494923"/>
                    </a:ext>
                  </a:extLst>
                </a:gridCol>
                <a:gridCol w="1214493">
                  <a:extLst>
                    <a:ext uri="{9D8B030D-6E8A-4147-A177-3AD203B41FA5}">
                      <a16:colId xmlns:a16="http://schemas.microsoft.com/office/drawing/2014/main" val="2276878140"/>
                    </a:ext>
                  </a:extLst>
                </a:gridCol>
              </a:tblGrid>
              <a:tr h="502068">
                <a:tc gridSpan="5"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Table 2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Relationship between Big Five Personality Traits and Enneagram Traits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11142213"/>
                  </a:ext>
                </a:extLst>
              </a:tr>
              <a:tr h="216242"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Big Five Personality 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RHETI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NTTM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OEPS</a:t>
                      </a:r>
                      <a:r>
                        <a:rPr lang="en-US" sz="1200" dirty="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Hypothesis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8356009"/>
                  </a:ext>
                </a:extLst>
              </a:tr>
              <a:tr h="216242"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Extraversion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2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5287759"/>
                  </a:ext>
                </a:extLst>
              </a:tr>
              <a:tr h="2162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Type 2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0.43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0.35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0.32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1400" dirty="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1372289"/>
                  </a:ext>
                </a:extLst>
              </a:tr>
              <a:tr h="2162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Type 3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0.44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 </a:t>
                      </a: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86922026"/>
                  </a:ext>
                </a:extLst>
              </a:tr>
              <a:tr h="2162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Type 4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-0.31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261660"/>
                  </a:ext>
                </a:extLst>
              </a:tr>
              <a:tr h="2162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Type 5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-0.39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-0.67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84018496"/>
                  </a:ext>
                </a:extLst>
              </a:tr>
              <a:tr h="2162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Type 6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-0.67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70497605"/>
                  </a:ext>
                </a:extLst>
              </a:tr>
              <a:tr h="2162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Type 7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0.45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0.57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0.54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226193"/>
                  </a:ext>
                </a:extLst>
              </a:tr>
              <a:tr h="2162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Type 8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0.42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0.37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3818374"/>
                  </a:ext>
                </a:extLst>
              </a:tr>
              <a:tr h="216242"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Conscientiousness 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9610482"/>
                  </a:ext>
                </a:extLst>
              </a:tr>
              <a:tr h="2162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Type 1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0.46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0.58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0.35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9864996"/>
                  </a:ext>
                </a:extLst>
              </a:tr>
              <a:tr h="2162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Type 2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0.35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04840817"/>
                  </a:ext>
                </a:extLst>
              </a:tr>
              <a:tr h="2162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Type 4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-0.36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-0.39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-0.36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6893046"/>
                  </a:ext>
                </a:extLst>
              </a:tr>
              <a:tr h="2162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Type 7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-0.30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-0.58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6684202"/>
                  </a:ext>
                </a:extLst>
              </a:tr>
              <a:tr h="216242"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Openness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2164999"/>
                  </a:ext>
                </a:extLst>
              </a:tr>
              <a:tr h="2162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Type 2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0.30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9684006"/>
                  </a:ext>
                </a:extLst>
              </a:tr>
              <a:tr h="2162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Type 6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-0.38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50379223"/>
                  </a:ext>
                </a:extLst>
              </a:tr>
              <a:tr h="2162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Type 7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0.33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0.33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0.31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00034655"/>
                  </a:ext>
                </a:extLst>
              </a:tr>
              <a:tr h="216242"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Neuroticism 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7863153"/>
                  </a:ext>
                </a:extLst>
              </a:tr>
              <a:tr h="2162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Type 2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0.32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2480317"/>
                  </a:ext>
                </a:extLst>
              </a:tr>
              <a:tr h="2162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Type 4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0.49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0.43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0.37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1400" dirty="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467620"/>
                  </a:ext>
                </a:extLst>
              </a:tr>
              <a:tr h="2162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Type 6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0.64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709124"/>
                  </a:ext>
                </a:extLst>
              </a:tr>
              <a:tr h="216242"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Agreeableness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7652856"/>
                  </a:ext>
                </a:extLst>
              </a:tr>
              <a:tr h="2162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Type 2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0.34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0.37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1682316"/>
                  </a:ext>
                </a:extLst>
              </a:tr>
              <a:tr h="2162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Type 8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-0.33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216308"/>
                  </a:ext>
                </a:extLst>
              </a:tr>
              <a:tr h="2162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Type 9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0.46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0.51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5854586"/>
                  </a:ext>
                </a:extLst>
              </a:tr>
              <a:tr h="427547">
                <a:tc gridSpan="5"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note: all correlation coefficients are significant at the </a:t>
                      </a:r>
                      <a:r>
                        <a:rPr lang="en-US" sz="14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&lt; .01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269" marR="52269" marT="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58905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329524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878DA1-55A6-49EA-A35D-954CE8C03D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8874" y="68263"/>
            <a:ext cx="7105992" cy="1325562"/>
          </a:xfrm>
        </p:spPr>
        <p:txBody>
          <a:bodyPr>
            <a:normAutofit/>
          </a:bodyPr>
          <a:lstStyle/>
          <a:p>
            <a:r>
              <a:rPr lang="en-US" dirty="0"/>
              <a:t>The Enneagram Theory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DED47E-0EFC-4F1A-AA40-94CAB8DD80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8874" y="1393826"/>
            <a:ext cx="4534048" cy="4786312"/>
          </a:xfrm>
        </p:spPr>
        <p:txBody>
          <a:bodyPr>
            <a:normAutofit/>
          </a:bodyPr>
          <a:lstStyle/>
          <a:p>
            <a:r>
              <a:rPr lang="en-US" sz="2000" dirty="0"/>
              <a:t>Basis</a:t>
            </a:r>
          </a:p>
          <a:p>
            <a:r>
              <a:rPr lang="en-US" sz="2000" dirty="0"/>
              <a:t>G.I. Gurdjieff </a:t>
            </a:r>
          </a:p>
          <a:p>
            <a:r>
              <a:rPr lang="en-US" sz="2000" dirty="0"/>
              <a:t>Oscar Ichazo </a:t>
            </a:r>
          </a:p>
          <a:p>
            <a:r>
              <a:rPr lang="en-US" sz="2000" dirty="0"/>
              <a:t>Claudio Naranjo</a:t>
            </a:r>
          </a:p>
          <a:p>
            <a:r>
              <a:rPr lang="en-US" sz="2000" dirty="0"/>
              <a:t>Don Richard Riso and Russ Hudson</a:t>
            </a:r>
          </a:p>
          <a:p>
            <a:r>
              <a:rPr lang="en-US" sz="2000" dirty="0"/>
              <a:t>Used in places such as Stanford University, U.S. Postal Service, and the CIA</a:t>
            </a:r>
          </a:p>
          <a:p>
            <a:r>
              <a:rPr lang="en-US" sz="2000" dirty="0"/>
              <a:t>Theory</a:t>
            </a:r>
          </a:p>
        </p:txBody>
      </p:sp>
      <p:pic>
        <p:nvPicPr>
          <p:cNvPr id="2050" name="Picture 2" descr="The Enneagram with Riso-Hudson Type Names">
            <a:extLst>
              <a:ext uri="{FF2B5EF4-FFF2-40B4-BE49-F238E27FC236}">
                <a16:creationId xmlns:a16="http://schemas.microsoft.com/office/drawing/2014/main" id="{636D06B5-E07F-4210-AC9B-15527373EC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33157" y="2080365"/>
            <a:ext cx="5209989" cy="2697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F0CBBFC7-FF2A-4CBA-BBE9-95E88B6EA22D}"/>
              </a:ext>
            </a:extLst>
          </p:cNvPr>
          <p:cNvSpPr/>
          <p:nvPr/>
        </p:nvSpPr>
        <p:spPr>
          <a:xfrm>
            <a:off x="5633157" y="5034348"/>
            <a:ext cx="6096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dirty="0">
                <a:solidFill>
                  <a:schemeClr val="tx1">
                    <a:lumMod val="65000"/>
                  </a:schemeClr>
                </a:solidFill>
              </a:rPr>
              <a:t>Figure 2.  The Enneagram with </a:t>
            </a:r>
            <a:r>
              <a:rPr lang="en-US" sz="1400" dirty="0" err="1">
                <a:solidFill>
                  <a:schemeClr val="tx1">
                    <a:lumMod val="65000"/>
                  </a:schemeClr>
                </a:solidFill>
              </a:rPr>
              <a:t>Riso</a:t>
            </a:r>
            <a:r>
              <a:rPr lang="en-US" sz="1400" dirty="0">
                <a:solidFill>
                  <a:schemeClr val="tx1">
                    <a:lumMod val="65000"/>
                  </a:schemeClr>
                </a:solidFill>
              </a:rPr>
              <a:t>-Hudson Type Names, 2017, retrieved from </a:t>
            </a:r>
            <a:r>
              <a:rPr lang="en-US" sz="1400" dirty="0">
                <a:solidFill>
                  <a:schemeClr val="tx1">
                    <a:lumMod val="65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https://www.enneagraminstitute.com/how-the-enneagram-system-works</a:t>
            </a:r>
            <a:r>
              <a:rPr lang="en-US" sz="1400" dirty="0">
                <a:solidFill>
                  <a:schemeClr val="tx1">
                    <a:lumMod val="65000"/>
                  </a:schemeClr>
                </a:solidFill>
              </a:rPr>
              <a:t>.. Copyright 2017 by The Enneagram Institute®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9FC0916-85A0-45CB-AB40-6DB5DBE73FDC}"/>
              </a:ext>
            </a:extLst>
          </p:cNvPr>
          <p:cNvSpPr txBox="1"/>
          <p:nvPr/>
        </p:nvSpPr>
        <p:spPr>
          <a:xfrm>
            <a:off x="914400" y="6180138"/>
            <a:ext cx="3643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(Bland, 2010; </a:t>
            </a:r>
            <a:r>
              <a:rPr lang="en-US" dirty="0" err="1"/>
              <a:t>Matise</a:t>
            </a:r>
            <a:r>
              <a:rPr lang="en-US" dirty="0"/>
              <a:t>, 2007)</a:t>
            </a:r>
          </a:p>
        </p:txBody>
      </p:sp>
    </p:spTree>
    <p:extLst>
      <p:ext uri="{BB962C8B-B14F-4D97-AF65-F5344CB8AC3E}">
        <p14:creationId xmlns:p14="http://schemas.microsoft.com/office/powerpoint/2010/main" val="82007422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6F05DDE-5F2C-44F5-BACC-DED4737B11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8E1DCC1-CECF-49BB-97F0-2233B406D8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129284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C7ABF58-EC6B-4932-8671-4BAEBDDF50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" y="-2811"/>
            <a:ext cx="11292842" cy="510821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8D44E03-75BD-4011-9B19-E0CB3AEF8F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1872" y="368300"/>
            <a:ext cx="8263128" cy="4470399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85000"/>
              </a:lnSpc>
            </a:pPr>
            <a:r>
              <a:rPr lang="en-US" sz="5400" dirty="0">
                <a:solidFill>
                  <a:srgbClr val="FFFFFF"/>
                </a:solidFill>
              </a:rPr>
              <a:t>Confirmatory Factor Analysis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B868EAF-CD67-49A7-8A32-BBC0EA412C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D6A44E-7CF8-4075-957C-24C4F2EFFA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1872" y="5533371"/>
            <a:ext cx="9418320" cy="89665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buNone/>
            </a:pPr>
            <a:r>
              <a:rPr lang="en-US" sz="2800" dirty="0"/>
              <a:t>Hypothesis: It will not support a 9-factor model.</a:t>
            </a:r>
          </a:p>
        </p:txBody>
      </p:sp>
    </p:spTree>
    <p:extLst>
      <p:ext uri="{BB962C8B-B14F-4D97-AF65-F5344CB8AC3E}">
        <p14:creationId xmlns:p14="http://schemas.microsoft.com/office/powerpoint/2010/main" val="330370245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267A3D-76B5-4911-933D-0D4F263F9C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739" y="641063"/>
            <a:ext cx="10144404" cy="795851"/>
          </a:xfrm>
        </p:spPr>
        <p:txBody>
          <a:bodyPr anchor="t">
            <a:normAutofit/>
          </a:bodyPr>
          <a:lstStyle/>
          <a:p>
            <a:r>
              <a:rPr lang="en-US" sz="4100" dirty="0"/>
              <a:t>Confirmatory Factor Analysis Results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10F55B1-2545-4E34-8BCF-0E1FFE97BE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8739" y="2052280"/>
            <a:ext cx="9685914" cy="3365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218289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5DB0431E-0B04-44A1-9C51-531E28D18A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E0E67E9-F625-410D-B195-DDC201405C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</p:spPr>
        <p:txBody>
          <a:bodyPr>
            <a:normAutofit/>
          </a:bodyPr>
          <a:lstStyle/>
          <a:p>
            <a:r>
              <a:rPr lang="en-US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ED3349-B0A5-4B04-81F4-F722FE8D8C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1872" y="1828800"/>
            <a:ext cx="8595360" cy="2612571"/>
          </a:xfrm>
        </p:spPr>
        <p:txBody>
          <a:bodyPr>
            <a:normAutofit/>
          </a:bodyPr>
          <a:lstStyle/>
          <a:p>
            <a:r>
              <a:rPr lang="en-US" sz="2400" dirty="0"/>
              <a:t>The OEPS is not a reliable or valid source to use for the Enneagram. </a:t>
            </a:r>
          </a:p>
          <a:p>
            <a:pPr lvl="1"/>
            <a:r>
              <a:rPr lang="en-US" sz="1800" dirty="0"/>
              <a:t>Mediocre test-retest reliability </a:t>
            </a:r>
          </a:p>
          <a:p>
            <a:pPr lvl="1"/>
            <a:r>
              <a:rPr lang="en-US" sz="2000" dirty="0"/>
              <a:t>Poor internal consistency reliability </a:t>
            </a:r>
          </a:p>
          <a:p>
            <a:pPr lvl="1"/>
            <a:r>
              <a:rPr lang="en-US" sz="2000" dirty="0"/>
              <a:t>Some convergent validity supported</a:t>
            </a:r>
          </a:p>
          <a:p>
            <a:pPr lvl="1"/>
            <a:r>
              <a:rPr lang="en-US" sz="2000" dirty="0"/>
              <a:t>9-factor model not supported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B424749-EEE0-49C9-9ABF-97B171A3EA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27760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3567111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>
            <a:extLst>
              <a:ext uri="{FF2B5EF4-FFF2-40B4-BE49-F238E27FC236}">
                <a16:creationId xmlns:a16="http://schemas.microsoft.com/office/drawing/2014/main" id="{5D5E0904-721C-4D68-9EB8-1C9752E329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 useBgFill="1">
        <p:nvSpPr>
          <p:cNvPr id="8" name="Rectangle 11">
            <a:extLst>
              <a:ext uri="{FF2B5EF4-FFF2-40B4-BE49-F238E27FC236}">
                <a16:creationId xmlns:a16="http://schemas.microsoft.com/office/drawing/2014/main" id="{D0CDF5D3-7220-42A0-9D37-ECF3BF283B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7200" y="0"/>
            <a:ext cx="10835640" cy="5105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13">
            <a:extLst>
              <a:ext uri="{FF2B5EF4-FFF2-40B4-BE49-F238E27FC236}">
                <a16:creationId xmlns:a16="http://schemas.microsoft.com/office/drawing/2014/main" id="{64BC717F-58B3-4A4E-BC3B-1B11323AD5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7200" y="5105400"/>
            <a:ext cx="10835640" cy="1752600"/>
          </a:xfrm>
          <a:prstGeom prst="rect">
            <a:avLst/>
          </a:prstGeom>
          <a:solidFill>
            <a:srgbClr val="3535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0C53E10-908D-4311-A685-4D21DE2D8A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4183" y="5181600"/>
            <a:ext cx="10156435" cy="1076324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85000"/>
              </a:lnSpc>
            </a:pPr>
            <a:r>
              <a:rPr lang="en-US" sz="5400">
                <a:solidFill>
                  <a:srgbClr val="FFFFFF"/>
                </a:solidFill>
              </a:rPr>
              <a:t>Exploratory Factor Analysis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EE75710-64C5-4CA8-8A7C-82EE4125C9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57200" cy="6858000"/>
          </a:xfrm>
          <a:prstGeom prst="rect">
            <a:avLst/>
          </a:prstGeom>
          <a:solidFill>
            <a:srgbClr val="6F6F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EA7412A-4305-4262-A45F-3A99112D054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-3485" r="-1" b="-1740"/>
          <a:stretch/>
        </p:blipFill>
        <p:spPr>
          <a:xfrm>
            <a:off x="1391617" y="640081"/>
            <a:ext cx="9006049" cy="3825240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435050B1-74E1-4A81-923D-0F5971A3BC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292840" y="0"/>
            <a:ext cx="899160" cy="6858000"/>
          </a:xfrm>
          <a:prstGeom prst="rect">
            <a:avLst/>
          </a:prstGeom>
          <a:solidFill>
            <a:srgbClr val="3535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29897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899FB9-673C-462A-81A3-2EC141748A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Discussion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A5AE1927-8ADB-475A-BF31-880F26B82572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261872" y="1828800"/>
          <a:ext cx="8595360" cy="43513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4212493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C758EC8D-68D1-4138-B719-BE00C78AD1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4" y="0"/>
            <a:ext cx="12207243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14579E4-5B5F-42C9-B08F-A904C81B14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3" y="-2811"/>
            <a:ext cx="255682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85B2120-CA9C-41B6-B5EB-D8E4694A11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6200000">
            <a:off x="-1322904" y="2514944"/>
            <a:ext cx="5054601" cy="1955108"/>
          </a:xfrm>
        </p:spPr>
        <p:txBody>
          <a:bodyPr anchor="b">
            <a:normAutofit/>
          </a:bodyPr>
          <a:lstStyle/>
          <a:p>
            <a:pPr algn="r"/>
            <a:r>
              <a:rPr lang="en-US" sz="4000">
                <a:solidFill>
                  <a:srgbClr val="FFFFFF"/>
                </a:solidFill>
              </a:rPr>
              <a:t>References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E6223F-B5F9-464A-B2E3-898E30D7DF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02654" y="965199"/>
            <a:ext cx="6670520" cy="5207002"/>
          </a:xfrm>
          <a:noFill/>
        </p:spPr>
        <p:txBody>
          <a:bodyPr anchor="t">
            <a:normAutofit/>
          </a:bodyPr>
          <a:lstStyle/>
          <a:p>
            <a:r>
              <a:rPr lang="en-US" sz="1100" dirty="0"/>
              <a:t>American Psychological Association. (n.d.). Personality. In APA dictionary of psychology. Retrieved February 4, 2021, from https://dictionary.apa.org/personality.</a:t>
            </a:r>
          </a:p>
          <a:p>
            <a:r>
              <a:rPr lang="en-US" sz="1100" dirty="0"/>
              <a:t>Bland, A. M. (2010). The Enneagram: A review of the empirical and transformational literature. </a:t>
            </a:r>
            <a:r>
              <a:rPr lang="en-US" sz="1100" i="1" dirty="0"/>
              <a:t>Journal of Humanistic Counseling, Education &amp; Development</a:t>
            </a:r>
            <a:r>
              <a:rPr lang="en-US" sz="1100" dirty="0"/>
              <a:t>, </a:t>
            </a:r>
            <a:r>
              <a:rPr lang="en-US" sz="1100" i="1" dirty="0"/>
              <a:t>49</a:t>
            </a:r>
            <a:r>
              <a:rPr lang="en-US" sz="1100" dirty="0"/>
              <a:t>(1), 16–31.</a:t>
            </a:r>
          </a:p>
          <a:p>
            <a:r>
              <a:rPr lang="en-US" sz="1100" dirty="0" err="1"/>
              <a:t>Matise</a:t>
            </a:r>
            <a:r>
              <a:rPr lang="en-US" sz="1100" dirty="0"/>
              <a:t>, M. (2007). The enneagram: An innovative approach. </a:t>
            </a:r>
            <a:r>
              <a:rPr lang="en-US" sz="1100" i="1" dirty="0"/>
              <a:t>Journal of Professional Counseling: Practice, Theory &amp; Research</a:t>
            </a:r>
            <a:r>
              <a:rPr lang="en-US" sz="1100" dirty="0"/>
              <a:t>, 35(1), 38-58. </a:t>
            </a:r>
          </a:p>
          <a:p>
            <a:r>
              <a:rPr lang="en-US" sz="1100" dirty="0" err="1"/>
              <a:t>Newgent</a:t>
            </a:r>
            <a:r>
              <a:rPr lang="en-US" sz="1100" dirty="0"/>
              <a:t>, R. A., Parr, P. H., Newman, I., &amp; Higgins, K. K. (2004). The </a:t>
            </a:r>
            <a:r>
              <a:rPr lang="en-US" sz="1100" dirty="0" err="1"/>
              <a:t>Riso</a:t>
            </a:r>
            <a:r>
              <a:rPr lang="en-US" sz="1100" dirty="0"/>
              <a:t>-Hudson Enneagram Type Indicator: Estimates of Reliability and Validity. </a:t>
            </a:r>
            <a:r>
              <a:rPr lang="en-US" sz="1100" i="1" dirty="0"/>
              <a:t>Measurement and Evaluation in Counseling and Development</a:t>
            </a:r>
            <a:r>
              <a:rPr lang="en-US" sz="1100" dirty="0"/>
              <a:t>, </a:t>
            </a:r>
            <a:r>
              <a:rPr lang="en-US" sz="1100" i="1" dirty="0"/>
              <a:t>36</a:t>
            </a:r>
            <a:r>
              <a:rPr lang="en-US" sz="1100" dirty="0"/>
              <a:t>(4), 226–237. </a:t>
            </a:r>
          </a:p>
          <a:p>
            <a:r>
              <a:rPr lang="en-US" sz="1100" dirty="0"/>
              <a:t>Sharp, P. M. (1994). </a:t>
            </a:r>
            <a:r>
              <a:rPr lang="en-US" sz="1100" i="1" dirty="0"/>
              <a:t>A factor analytic study of three Enneagram personality inventories and the Vocational Preferences Inventory </a:t>
            </a:r>
            <a:r>
              <a:rPr lang="en-US" sz="1100" dirty="0"/>
              <a:t>(Dissertation). Texas Tech University.</a:t>
            </a:r>
          </a:p>
          <a:p>
            <a:r>
              <a:rPr lang="en-US" sz="1100" dirty="0"/>
              <a:t>Wagner, J. P., &amp; Walker, R. E. (1983). Reliability and validity study of a Sufi personality typology: The Enneagram. </a:t>
            </a:r>
            <a:r>
              <a:rPr lang="en-US" sz="1100" i="1" dirty="0"/>
              <a:t>Journal of Clinical Psychology</a:t>
            </a:r>
            <a:r>
              <a:rPr lang="en-US" sz="1100" dirty="0"/>
              <a:t>, </a:t>
            </a:r>
            <a:r>
              <a:rPr lang="en-US" sz="1100" i="1" dirty="0"/>
              <a:t>39</a:t>
            </a:r>
            <a:r>
              <a:rPr lang="en-US" sz="1100" dirty="0"/>
              <a:t>(5), 712–717. </a:t>
            </a:r>
          </a:p>
          <a:p>
            <a:r>
              <a:rPr lang="en-US" sz="1100" dirty="0"/>
              <a:t>Yilmaz, E. Aydemir, O., Kesebir, S., Orek, A., Gencer, A., Yilmaz, A., Unal, O., Bilici, M. (2014). Validity and reliability of Nine Types Temperament Scale. </a:t>
            </a:r>
            <a:r>
              <a:rPr lang="en-US" sz="1100" i="1" dirty="0"/>
              <a:t>Education and Science, 39</a:t>
            </a:r>
            <a:r>
              <a:rPr lang="en-US" sz="1100" dirty="0"/>
              <a:t>(171).</a:t>
            </a:r>
          </a:p>
          <a:p>
            <a:r>
              <a:rPr lang="en-US" sz="1100" dirty="0" err="1"/>
              <a:t>Yılmaz</a:t>
            </a:r>
            <a:r>
              <a:rPr lang="en-US" sz="1100" dirty="0"/>
              <a:t>, E., </a:t>
            </a:r>
            <a:r>
              <a:rPr lang="en-US" sz="1100" dirty="0" err="1"/>
              <a:t>Ünal</a:t>
            </a:r>
            <a:r>
              <a:rPr lang="en-US" sz="1100" dirty="0"/>
              <a:t>, Ö., </a:t>
            </a:r>
            <a:r>
              <a:rPr lang="en-US" sz="1100" dirty="0" err="1"/>
              <a:t>Palancı</a:t>
            </a:r>
            <a:r>
              <a:rPr lang="en-US" sz="1100" dirty="0"/>
              <a:t>, M., </a:t>
            </a:r>
            <a:r>
              <a:rPr lang="en-US" sz="1100" dirty="0" err="1"/>
              <a:t>Gençer</a:t>
            </a:r>
            <a:r>
              <a:rPr lang="en-US" sz="1100" dirty="0"/>
              <a:t>, A., </a:t>
            </a:r>
            <a:r>
              <a:rPr lang="en-US" sz="1100" dirty="0" err="1"/>
              <a:t>Örek</a:t>
            </a:r>
            <a:r>
              <a:rPr lang="en-US" sz="1100" dirty="0"/>
              <a:t>, A., Tatar, A., … Aydemir, Ö. (2016). The relation between the nine types temperament model and the five factor personality model in a </a:t>
            </a:r>
            <a:r>
              <a:rPr lang="en-US" sz="1100" dirty="0" err="1"/>
              <a:t>turkish</a:t>
            </a:r>
            <a:r>
              <a:rPr lang="en-US" sz="1100" dirty="0"/>
              <a:t> sample group. </a:t>
            </a:r>
            <a:r>
              <a:rPr lang="en-US" sz="1100" i="1" dirty="0"/>
              <a:t>British Journal of Medicine and Medical Research</a:t>
            </a:r>
            <a:r>
              <a:rPr lang="en-US" sz="1100" dirty="0"/>
              <a:t>, </a:t>
            </a:r>
            <a:r>
              <a:rPr lang="en-US" sz="1100" i="1" dirty="0"/>
              <a:t>11</a:t>
            </a:r>
            <a:r>
              <a:rPr lang="en-US" sz="1100" dirty="0"/>
              <a:t>(4), 1–11. https://doi.org/10.9734/BJMMR/2016/20303. </a:t>
            </a:r>
          </a:p>
          <a:p>
            <a:endParaRPr lang="en-US" sz="11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41BF6CF-E1B8-4EE2-9AE1-86A58DAFD7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10869101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5D5E0904-721C-4D68-9EB8-1C9752E329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298ECBA-3258-45DF-8FD4-7581736BCC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244"/>
            <a:ext cx="457200" cy="6858000"/>
          </a:xfrm>
          <a:prstGeom prst="rect">
            <a:avLst/>
          </a:prstGeom>
          <a:solidFill>
            <a:srgbClr val="6F6F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62BF453-BD82-4B90-9FE7-5170313380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7200" y="0"/>
            <a:ext cx="10835640" cy="6858000"/>
          </a:xfrm>
          <a:prstGeom prst="rect">
            <a:avLst/>
          </a:prstGeom>
          <a:solidFill>
            <a:srgbClr val="3535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C34D073-A704-4140-BB8A-27372A7B4C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090" y="758952"/>
            <a:ext cx="2802194" cy="4041648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85000"/>
              </a:lnSpc>
            </a:pPr>
            <a:r>
              <a:rPr lang="en-US" sz="3700">
                <a:solidFill>
                  <a:srgbClr val="FFFFFF"/>
                </a:solidFill>
              </a:rPr>
              <a:t>Interesting things to note</a:t>
            </a:r>
          </a:p>
        </p:txBody>
      </p:sp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072366D3-9B5C-42E1-9906-77FF6BB55E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2283" y="0"/>
            <a:ext cx="7561007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6843651-4C6F-45AB-89D5-BC692312884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91879" y="484632"/>
            <a:ext cx="6481815" cy="5882248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121F5E60-4E89-4B16-A245-12BD993599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292840" y="0"/>
            <a:ext cx="899160" cy="6858000"/>
          </a:xfrm>
          <a:prstGeom prst="rect">
            <a:avLst/>
          </a:prstGeom>
          <a:solidFill>
            <a:srgbClr val="3535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5534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4CFB4D4-CFF3-4172-AB21-A2B3D1223E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52404" y="0"/>
            <a:ext cx="375818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A887929-3DB9-4AC1-90AC-8F41F48DA8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47621" y="804672"/>
            <a:ext cx="2824640" cy="5215128"/>
          </a:xfrm>
        </p:spPr>
        <p:txBody>
          <a:bodyPr anchor="ctr">
            <a:normAutofit/>
          </a:bodyPr>
          <a:lstStyle/>
          <a:p>
            <a:r>
              <a:rPr lang="en-US" sz="3600">
                <a:solidFill>
                  <a:srgbClr val="FFFFFF"/>
                </a:solidFill>
              </a:rPr>
              <a:t>Why does the Enneagram matter?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0D1B5045-568C-43A2-8C8C-A60D83747FC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36314961"/>
              </p:ext>
            </p:extLst>
          </p:nvPr>
        </p:nvGraphicFramePr>
        <p:xfrm>
          <a:off x="804672" y="804671"/>
          <a:ext cx="5945449" cy="52550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218820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8F3592-ABC3-4B9E-981F-D6C41456BCE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How do we know if the Enneagram is “good” or “bad”?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7BB3CEF-CE62-4006-AF3E-FD43969E0FE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47455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9048B3-3627-44B4-8FDB-5370B996A2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2056" y="292703"/>
            <a:ext cx="5775247" cy="866449"/>
          </a:xfrm>
        </p:spPr>
        <p:txBody>
          <a:bodyPr>
            <a:normAutofit/>
          </a:bodyPr>
          <a:lstStyle/>
          <a:p>
            <a:pPr algn="ctr"/>
            <a:r>
              <a:rPr lang="en-US" sz="4800" dirty="0"/>
              <a:t>Psychometrics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A91DEC7-5E79-490D-B131-5C74866109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77834" y="1129258"/>
            <a:ext cx="4480560" cy="731520"/>
          </a:xfrm>
        </p:spPr>
        <p:txBody>
          <a:bodyPr/>
          <a:lstStyle/>
          <a:p>
            <a:pPr algn="ctr"/>
            <a:r>
              <a:rPr lang="en-US" sz="3200" dirty="0"/>
              <a:t>Reliability 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2C83CC1-D9E6-489C-8CEF-673C823935A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546789" y="1129258"/>
            <a:ext cx="4480560" cy="731520"/>
          </a:xfrm>
        </p:spPr>
        <p:txBody>
          <a:bodyPr/>
          <a:lstStyle/>
          <a:p>
            <a:pPr algn="ctr"/>
            <a:r>
              <a:rPr lang="en-US" sz="3200" dirty="0"/>
              <a:t>Validity </a:t>
            </a: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C25CD120-FC2E-46BD-8B59-C49BBC2D3BB5}"/>
              </a:ext>
            </a:extLst>
          </p:cNvPr>
          <p:cNvGrpSpPr/>
          <p:nvPr/>
        </p:nvGrpSpPr>
        <p:grpSpPr>
          <a:xfrm>
            <a:off x="991032" y="2138671"/>
            <a:ext cx="3883435" cy="3819367"/>
            <a:chOff x="1997356" y="3036320"/>
            <a:chExt cx="2815143" cy="2904588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796521CE-F179-46F6-B4A9-9F2BADD6A885}"/>
                </a:ext>
              </a:extLst>
            </p:cNvPr>
            <p:cNvGrpSpPr/>
            <p:nvPr/>
          </p:nvGrpSpPr>
          <p:grpSpPr>
            <a:xfrm>
              <a:off x="1997356" y="3036320"/>
              <a:ext cx="2815143" cy="2904588"/>
              <a:chOff x="1758462" y="2912012"/>
              <a:chExt cx="3051534" cy="3066757"/>
            </a:xfrm>
          </p:grpSpPr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43375B28-8147-4FFF-B291-9C06BA1F7B31}"/>
                  </a:ext>
                </a:extLst>
              </p:cNvPr>
              <p:cNvSpPr/>
              <p:nvPr/>
            </p:nvSpPr>
            <p:spPr>
              <a:xfrm>
                <a:off x="1758462" y="2912012"/>
                <a:ext cx="3051534" cy="3066757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33" name="Group 32">
                <a:extLst>
                  <a:ext uri="{FF2B5EF4-FFF2-40B4-BE49-F238E27FC236}">
                    <a16:creationId xmlns:a16="http://schemas.microsoft.com/office/drawing/2014/main" id="{A5BFE608-8AA6-4B27-AE53-C80EFC8FE552}"/>
                  </a:ext>
                </a:extLst>
              </p:cNvPr>
              <p:cNvGrpSpPr/>
              <p:nvPr/>
            </p:nvGrpSpPr>
            <p:grpSpPr>
              <a:xfrm>
                <a:off x="1883859" y="3072391"/>
                <a:ext cx="2800683" cy="2797867"/>
                <a:chOff x="1883859" y="3072391"/>
                <a:chExt cx="2800683" cy="2797867"/>
              </a:xfrm>
            </p:grpSpPr>
            <p:sp>
              <p:nvSpPr>
                <p:cNvPr id="34" name="Circle: Hollow 33">
                  <a:extLst>
                    <a:ext uri="{FF2B5EF4-FFF2-40B4-BE49-F238E27FC236}">
                      <a16:creationId xmlns:a16="http://schemas.microsoft.com/office/drawing/2014/main" id="{144439E8-4DF3-4F6F-B8FD-B56990A9C305}"/>
                    </a:ext>
                  </a:extLst>
                </p:cNvPr>
                <p:cNvSpPr/>
                <p:nvPr/>
              </p:nvSpPr>
              <p:spPr>
                <a:xfrm>
                  <a:off x="1883859" y="3072391"/>
                  <a:ext cx="2800683" cy="2797867"/>
                </a:xfrm>
                <a:prstGeom prst="donut">
                  <a:avLst>
                    <a:gd name="adj" fmla="val 6899"/>
                  </a:avLst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5" name="Circle: Hollow 34">
                  <a:extLst>
                    <a:ext uri="{FF2B5EF4-FFF2-40B4-BE49-F238E27FC236}">
                      <a16:creationId xmlns:a16="http://schemas.microsoft.com/office/drawing/2014/main" id="{F6752D5A-B91A-4BA2-B782-60AE82408109}"/>
                    </a:ext>
                  </a:extLst>
                </p:cNvPr>
                <p:cNvSpPr/>
                <p:nvPr/>
              </p:nvSpPr>
              <p:spPr>
                <a:xfrm>
                  <a:off x="2287863" y="3471152"/>
                  <a:ext cx="1980470" cy="1971514"/>
                </a:xfrm>
                <a:prstGeom prst="donut">
                  <a:avLst>
                    <a:gd name="adj" fmla="val 9081"/>
                  </a:avLst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6" name="Circle: Hollow 35">
                  <a:extLst>
                    <a:ext uri="{FF2B5EF4-FFF2-40B4-BE49-F238E27FC236}">
                      <a16:creationId xmlns:a16="http://schemas.microsoft.com/office/drawing/2014/main" id="{6A7AD3E7-9AA2-40CE-97ED-0EB75FC3CE63}"/>
                    </a:ext>
                  </a:extLst>
                </p:cNvPr>
                <p:cNvSpPr/>
                <p:nvPr/>
              </p:nvSpPr>
              <p:spPr>
                <a:xfrm>
                  <a:off x="2673187" y="3843423"/>
                  <a:ext cx="1209822" cy="1226971"/>
                </a:xfrm>
                <a:prstGeom prst="donut">
                  <a:avLst>
                    <a:gd name="adj" fmla="val 13857"/>
                  </a:avLst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7" name="Oval 36">
                  <a:extLst>
                    <a:ext uri="{FF2B5EF4-FFF2-40B4-BE49-F238E27FC236}">
                      <a16:creationId xmlns:a16="http://schemas.microsoft.com/office/drawing/2014/main" id="{87303830-AF40-43D6-BD29-C4232FF76711}"/>
                    </a:ext>
                  </a:extLst>
                </p:cNvPr>
                <p:cNvSpPr/>
                <p:nvPr/>
              </p:nvSpPr>
              <p:spPr>
                <a:xfrm>
                  <a:off x="3038622" y="4206239"/>
                  <a:ext cx="492369" cy="464235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E043EC25-695D-4360-ABC2-CA7D84BFA47D}"/>
                </a:ext>
              </a:extLst>
            </p:cNvPr>
            <p:cNvSpPr/>
            <p:nvPr/>
          </p:nvSpPr>
          <p:spPr>
            <a:xfrm>
              <a:off x="2428314" y="3804227"/>
              <a:ext cx="127062" cy="119842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B63544C2-5072-428D-BDA4-9D8364E8089A}"/>
                </a:ext>
              </a:extLst>
            </p:cNvPr>
            <p:cNvSpPr/>
            <p:nvPr/>
          </p:nvSpPr>
          <p:spPr>
            <a:xfrm>
              <a:off x="2609338" y="3830809"/>
              <a:ext cx="127062" cy="119842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CDCC0308-9115-4737-81FD-7B9509A9C835}"/>
                </a:ext>
              </a:extLst>
            </p:cNvPr>
            <p:cNvSpPr/>
            <p:nvPr/>
          </p:nvSpPr>
          <p:spPr>
            <a:xfrm>
              <a:off x="2638178" y="4055830"/>
              <a:ext cx="127062" cy="119842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7F13AAF1-1516-469E-9986-68706398761C}"/>
                </a:ext>
              </a:extLst>
            </p:cNvPr>
            <p:cNvSpPr/>
            <p:nvPr/>
          </p:nvSpPr>
          <p:spPr>
            <a:xfrm>
              <a:off x="2428314" y="4010704"/>
              <a:ext cx="127062" cy="119842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37E4C1E8-C82C-4429-B6E6-F12AC51CECC5}"/>
                </a:ext>
              </a:extLst>
            </p:cNvPr>
            <p:cNvSpPr/>
            <p:nvPr/>
          </p:nvSpPr>
          <p:spPr>
            <a:xfrm>
              <a:off x="2787449" y="3939151"/>
              <a:ext cx="127062" cy="119842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87D1BB8C-9F52-476C-ACD0-66AE0EFF671D}"/>
                </a:ext>
              </a:extLst>
            </p:cNvPr>
            <p:cNvSpPr/>
            <p:nvPr/>
          </p:nvSpPr>
          <p:spPr>
            <a:xfrm>
              <a:off x="2574647" y="3665709"/>
              <a:ext cx="127062" cy="119842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0D20CEA6-621B-435F-B878-CFEDAA29B8D4}"/>
                </a:ext>
              </a:extLst>
            </p:cNvPr>
            <p:cNvSpPr/>
            <p:nvPr/>
          </p:nvSpPr>
          <p:spPr>
            <a:xfrm>
              <a:off x="2787449" y="3755784"/>
              <a:ext cx="127062" cy="119842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3D719141-656C-4963-901C-C27BC422C83E}"/>
              </a:ext>
            </a:extLst>
          </p:cNvPr>
          <p:cNvGrpSpPr/>
          <p:nvPr/>
        </p:nvGrpSpPr>
        <p:grpSpPr>
          <a:xfrm>
            <a:off x="6723036" y="2153014"/>
            <a:ext cx="3883434" cy="3819367"/>
            <a:chOff x="7381978" y="3027486"/>
            <a:chExt cx="2815861" cy="2884890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294E4BCC-F12E-4C41-AA46-06953C0B80F2}"/>
                </a:ext>
              </a:extLst>
            </p:cNvPr>
            <p:cNvGrpSpPr/>
            <p:nvPr/>
          </p:nvGrpSpPr>
          <p:grpSpPr>
            <a:xfrm>
              <a:off x="7381978" y="3027486"/>
              <a:ext cx="2815861" cy="2884890"/>
              <a:chOff x="1758462" y="2912012"/>
              <a:chExt cx="3051534" cy="3066757"/>
            </a:xfrm>
          </p:grpSpPr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2F036D9E-61E0-499A-B3E0-743B16814457}"/>
                  </a:ext>
                </a:extLst>
              </p:cNvPr>
              <p:cNvSpPr/>
              <p:nvPr/>
            </p:nvSpPr>
            <p:spPr>
              <a:xfrm>
                <a:off x="1758462" y="2912012"/>
                <a:ext cx="3051534" cy="3066757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40" name="Group 39">
                <a:extLst>
                  <a:ext uri="{FF2B5EF4-FFF2-40B4-BE49-F238E27FC236}">
                    <a16:creationId xmlns:a16="http://schemas.microsoft.com/office/drawing/2014/main" id="{9C0461AD-22D2-48D6-98DB-65280E542728}"/>
                  </a:ext>
                </a:extLst>
              </p:cNvPr>
              <p:cNvGrpSpPr/>
              <p:nvPr/>
            </p:nvGrpSpPr>
            <p:grpSpPr>
              <a:xfrm>
                <a:off x="1883859" y="3072391"/>
                <a:ext cx="2800683" cy="2797867"/>
                <a:chOff x="1883859" y="3072391"/>
                <a:chExt cx="2800683" cy="2797867"/>
              </a:xfrm>
            </p:grpSpPr>
            <p:sp>
              <p:nvSpPr>
                <p:cNvPr id="41" name="Circle: Hollow 40">
                  <a:extLst>
                    <a:ext uri="{FF2B5EF4-FFF2-40B4-BE49-F238E27FC236}">
                      <a16:creationId xmlns:a16="http://schemas.microsoft.com/office/drawing/2014/main" id="{505D1C79-49A0-4A5E-8244-78ED67A5298F}"/>
                    </a:ext>
                  </a:extLst>
                </p:cNvPr>
                <p:cNvSpPr/>
                <p:nvPr/>
              </p:nvSpPr>
              <p:spPr>
                <a:xfrm>
                  <a:off x="1883859" y="3072391"/>
                  <a:ext cx="2800683" cy="2797867"/>
                </a:xfrm>
                <a:prstGeom prst="donut">
                  <a:avLst>
                    <a:gd name="adj" fmla="val 6899"/>
                  </a:avLst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2" name="Circle: Hollow 41">
                  <a:extLst>
                    <a:ext uri="{FF2B5EF4-FFF2-40B4-BE49-F238E27FC236}">
                      <a16:creationId xmlns:a16="http://schemas.microsoft.com/office/drawing/2014/main" id="{AEC58870-5396-4458-A5D0-A47467A537C5}"/>
                    </a:ext>
                  </a:extLst>
                </p:cNvPr>
                <p:cNvSpPr/>
                <p:nvPr/>
              </p:nvSpPr>
              <p:spPr>
                <a:xfrm>
                  <a:off x="2277886" y="3471152"/>
                  <a:ext cx="1980470" cy="1971514"/>
                </a:xfrm>
                <a:prstGeom prst="donut">
                  <a:avLst>
                    <a:gd name="adj" fmla="val 9081"/>
                  </a:avLst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3" name="Circle: Hollow 42">
                  <a:extLst>
                    <a:ext uri="{FF2B5EF4-FFF2-40B4-BE49-F238E27FC236}">
                      <a16:creationId xmlns:a16="http://schemas.microsoft.com/office/drawing/2014/main" id="{434BE204-6098-49A3-8E32-091B70391498}"/>
                    </a:ext>
                  </a:extLst>
                </p:cNvPr>
                <p:cNvSpPr/>
                <p:nvPr/>
              </p:nvSpPr>
              <p:spPr>
                <a:xfrm>
                  <a:off x="2673187" y="3843423"/>
                  <a:ext cx="1209822" cy="1226971"/>
                </a:xfrm>
                <a:prstGeom prst="donut">
                  <a:avLst>
                    <a:gd name="adj" fmla="val 13857"/>
                  </a:avLst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4" name="Oval 43">
                  <a:extLst>
                    <a:ext uri="{FF2B5EF4-FFF2-40B4-BE49-F238E27FC236}">
                      <a16:creationId xmlns:a16="http://schemas.microsoft.com/office/drawing/2014/main" id="{F0316C3F-1F28-4BAF-85EE-DD6A3CCFD3C9}"/>
                    </a:ext>
                  </a:extLst>
                </p:cNvPr>
                <p:cNvSpPr/>
                <p:nvPr/>
              </p:nvSpPr>
              <p:spPr>
                <a:xfrm>
                  <a:off x="3038622" y="4206239"/>
                  <a:ext cx="492369" cy="464235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C76636EC-55EE-412E-81AB-AD10327558BE}"/>
                </a:ext>
              </a:extLst>
            </p:cNvPr>
            <p:cNvSpPr/>
            <p:nvPr/>
          </p:nvSpPr>
          <p:spPr>
            <a:xfrm>
              <a:off x="8594602" y="4282627"/>
              <a:ext cx="127062" cy="119842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963FCFC1-1A5D-40BE-8DA5-B294C2D5C3BC}"/>
                </a:ext>
              </a:extLst>
            </p:cNvPr>
            <p:cNvSpPr/>
            <p:nvPr/>
          </p:nvSpPr>
          <p:spPr>
            <a:xfrm>
              <a:off x="8806107" y="4229228"/>
              <a:ext cx="127062" cy="119842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D866CEFA-85BB-4B5F-A458-2839D997C1AE}"/>
                </a:ext>
              </a:extLst>
            </p:cNvPr>
            <p:cNvSpPr/>
            <p:nvPr/>
          </p:nvSpPr>
          <p:spPr>
            <a:xfrm>
              <a:off x="8711513" y="4444624"/>
              <a:ext cx="127062" cy="119842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F35D90B8-384E-4FD6-8BCA-B28C11D25CE9}"/>
                </a:ext>
              </a:extLst>
            </p:cNvPr>
            <p:cNvSpPr/>
            <p:nvPr/>
          </p:nvSpPr>
          <p:spPr>
            <a:xfrm>
              <a:off x="8859390" y="4586026"/>
              <a:ext cx="127062" cy="119842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0D361C45-B0C6-4CC5-80E9-04438B7700A9}"/>
                </a:ext>
              </a:extLst>
            </p:cNvPr>
            <p:cNvSpPr/>
            <p:nvPr/>
          </p:nvSpPr>
          <p:spPr>
            <a:xfrm>
              <a:off x="8916971" y="4410730"/>
              <a:ext cx="127062" cy="119842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C649E336-0380-4A85-B16B-C17D4E7BA36A}"/>
                </a:ext>
              </a:extLst>
            </p:cNvPr>
            <p:cNvSpPr/>
            <p:nvPr/>
          </p:nvSpPr>
          <p:spPr>
            <a:xfrm>
              <a:off x="8549098" y="4481952"/>
              <a:ext cx="127062" cy="119842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5" name="Content Placeholder 2">
            <a:extLst>
              <a:ext uri="{FF2B5EF4-FFF2-40B4-BE49-F238E27FC236}">
                <a16:creationId xmlns:a16="http://schemas.microsoft.com/office/drawing/2014/main" id="{2D09A522-5598-48CD-89FF-69DF97BC72ED}"/>
              </a:ext>
            </a:extLst>
          </p:cNvPr>
          <p:cNvSpPr txBox="1">
            <a:spLocks/>
          </p:cNvSpPr>
          <p:nvPr/>
        </p:nvSpPr>
        <p:spPr>
          <a:xfrm>
            <a:off x="2216295" y="1685021"/>
            <a:ext cx="1593634" cy="5068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None/>
              <a:defRPr sz="2000" b="0" kern="1200" spc="1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18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16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16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16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16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16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16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(Consistency)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59AB695B-F48E-4D7C-8CF8-28630A62BD99}"/>
              </a:ext>
            </a:extLst>
          </p:cNvPr>
          <p:cNvSpPr txBox="1">
            <a:spLocks/>
          </p:cNvSpPr>
          <p:nvPr/>
        </p:nvSpPr>
        <p:spPr>
          <a:xfrm>
            <a:off x="7920655" y="1655127"/>
            <a:ext cx="1732828" cy="5068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None/>
              <a:defRPr sz="2000" b="0" kern="1200" spc="1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18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16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16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16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16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16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16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/>
              <a:t>(Truthfulness)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EC7B908-9190-46D5-9C61-1D13701F4FB7}"/>
              </a:ext>
            </a:extLst>
          </p:cNvPr>
          <p:cNvSpPr txBox="1">
            <a:spLocks/>
          </p:cNvSpPr>
          <p:nvPr/>
        </p:nvSpPr>
        <p:spPr>
          <a:xfrm>
            <a:off x="978469" y="5742225"/>
            <a:ext cx="3849279" cy="11449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None/>
              <a:defRPr sz="2000" b="0" kern="1200" spc="1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18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16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16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16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16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16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16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/>
              <a:t>Test-Retest Reliability </a:t>
            </a:r>
          </a:p>
          <a:p>
            <a:pPr algn="ctr"/>
            <a:r>
              <a:rPr lang="en-US" sz="1600" dirty="0"/>
              <a:t>Internal Consistency Reliability 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0DD2161B-D17A-4C93-9839-73AADAEB26F7}"/>
              </a:ext>
            </a:extLst>
          </p:cNvPr>
          <p:cNvSpPr txBox="1">
            <a:spLocks/>
          </p:cNvSpPr>
          <p:nvPr/>
        </p:nvSpPr>
        <p:spPr>
          <a:xfrm>
            <a:off x="6757191" y="5837240"/>
            <a:ext cx="3849279" cy="11449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None/>
              <a:defRPr sz="2000" b="0" kern="1200" spc="1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18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16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16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16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16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16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16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/>
              <a:t>Factor Analysis</a:t>
            </a:r>
          </a:p>
          <a:p>
            <a:pPr algn="ctr"/>
            <a:r>
              <a:rPr lang="en-US" sz="1600" dirty="0"/>
              <a:t>Convergent Validity </a:t>
            </a:r>
          </a:p>
        </p:txBody>
      </p:sp>
    </p:spTree>
    <p:extLst>
      <p:ext uri="{BB962C8B-B14F-4D97-AF65-F5344CB8AC3E}">
        <p14:creationId xmlns:p14="http://schemas.microsoft.com/office/powerpoint/2010/main" val="5054368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E53F4E5A-C9EE-4859-B46B-F018F7D73A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129284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B1F525F-2658-41E3-B7B9-F6DC5829A3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8" y="4564674"/>
            <a:ext cx="4010820" cy="1615461"/>
          </a:xfrm>
        </p:spPr>
        <p:txBody>
          <a:bodyPr anchor="ctr">
            <a:normAutofit/>
          </a:bodyPr>
          <a:lstStyle/>
          <a:p>
            <a:r>
              <a:rPr lang="en-US" sz="2800" dirty="0"/>
              <a:t>Test-retest reliability </a:t>
            </a:r>
          </a:p>
        </p:txBody>
      </p:sp>
      <p:pic>
        <p:nvPicPr>
          <p:cNvPr id="5" name="Graphic 4" descr="Document">
            <a:extLst>
              <a:ext uri="{FF2B5EF4-FFF2-40B4-BE49-F238E27FC236}">
                <a16:creationId xmlns:a16="http://schemas.microsoft.com/office/drawing/2014/main" id="{FFE43571-8378-4B04-BE4E-B55003C052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54941" y="643467"/>
            <a:ext cx="3587873" cy="3587873"/>
          </a:xfrm>
          <a:prstGeom prst="rect">
            <a:avLst/>
          </a:prstGeom>
        </p:spPr>
      </p:pic>
      <p:pic>
        <p:nvPicPr>
          <p:cNvPr id="7" name="Graphic 6" descr="Document">
            <a:extLst>
              <a:ext uri="{FF2B5EF4-FFF2-40B4-BE49-F238E27FC236}">
                <a16:creationId xmlns:a16="http://schemas.microsoft.com/office/drawing/2014/main" id="{88EC72CC-2DEC-453C-8EA4-26E09AA718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170513" y="643467"/>
            <a:ext cx="3587873" cy="3587873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41A955B-D579-48FD-A51C-51B0C0B69F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953000" y="4813604"/>
            <a:ext cx="0" cy="111760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8802F9-DEA6-4EA1-ADDB-520F9EDD32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88641" y="4564673"/>
            <a:ext cx="5356176" cy="1615463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1600" dirty="0"/>
              <a:t>Correlation of test responses from time 1 to time 2</a:t>
            </a:r>
          </a:p>
          <a:p>
            <a:pPr marL="0" indent="0">
              <a:buNone/>
            </a:pPr>
            <a:r>
              <a:rPr lang="en-US" sz="1600" dirty="0"/>
              <a:t>Over .70 correlation needed to be adequate 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68A98737-E65B-4B87-B242-E05ACE863A51}"/>
              </a:ext>
            </a:extLst>
          </p:cNvPr>
          <p:cNvSpPr txBox="1">
            <a:spLocks/>
          </p:cNvSpPr>
          <p:nvPr/>
        </p:nvSpPr>
        <p:spPr>
          <a:xfrm>
            <a:off x="7242204" y="222401"/>
            <a:ext cx="1444490" cy="8421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Time 2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8F4DE501-64A9-4911-9764-1DA6DD41A279}"/>
              </a:ext>
            </a:extLst>
          </p:cNvPr>
          <p:cNvSpPr txBox="1">
            <a:spLocks/>
          </p:cNvSpPr>
          <p:nvPr/>
        </p:nvSpPr>
        <p:spPr>
          <a:xfrm>
            <a:off x="1869352" y="222402"/>
            <a:ext cx="1559049" cy="8421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Time 1</a:t>
            </a:r>
          </a:p>
        </p:txBody>
      </p:sp>
      <p:sp>
        <p:nvSpPr>
          <p:cNvPr id="9" name="Arrow: Left-Right 8">
            <a:extLst>
              <a:ext uri="{FF2B5EF4-FFF2-40B4-BE49-F238E27FC236}">
                <a16:creationId xmlns:a16="http://schemas.microsoft.com/office/drawing/2014/main" id="{9055C018-11DB-4D8B-A831-A5D5E3A4F0F9}"/>
              </a:ext>
            </a:extLst>
          </p:cNvPr>
          <p:cNvSpPr/>
          <p:nvPr/>
        </p:nvSpPr>
        <p:spPr>
          <a:xfrm>
            <a:off x="4077472" y="2293326"/>
            <a:ext cx="2458384" cy="1135674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Relationship </a:t>
            </a:r>
          </a:p>
        </p:txBody>
      </p:sp>
    </p:spTree>
    <p:extLst>
      <p:ext uri="{BB962C8B-B14F-4D97-AF65-F5344CB8AC3E}">
        <p14:creationId xmlns:p14="http://schemas.microsoft.com/office/powerpoint/2010/main" val="26176411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CE567A-B9B2-4BA6-9BFD-C2DC329F53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923115"/>
          </a:xfrm>
        </p:spPr>
        <p:txBody>
          <a:bodyPr/>
          <a:lstStyle/>
          <a:p>
            <a:r>
              <a:rPr lang="en-US" dirty="0"/>
              <a:t>Internal Consistency Reliability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A5186A-C75F-4607-B1AF-D386FAF824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1872" y="1463703"/>
            <a:ext cx="8595360" cy="479685"/>
          </a:xfrm>
        </p:spPr>
        <p:txBody>
          <a:bodyPr>
            <a:normAutofit/>
          </a:bodyPr>
          <a:lstStyle/>
          <a:p>
            <a:r>
              <a:rPr lang="en-US" sz="2400" dirty="0"/>
              <a:t>Correlation between split halves 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3E29F81E-EFF7-48EE-9BB7-6045CA97D0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1746193"/>
              </p:ext>
            </p:extLst>
          </p:nvPr>
        </p:nvGraphicFramePr>
        <p:xfrm>
          <a:off x="1334236" y="2674798"/>
          <a:ext cx="15113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1300">
                  <a:extLst>
                    <a:ext uri="{9D8B030D-6E8A-4147-A177-3AD203B41FA5}">
                      <a16:colId xmlns:a16="http://schemas.microsoft.com/office/drawing/2014/main" val="213212613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Construct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23004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Item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12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Item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17514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Item 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71488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Item 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33297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Item 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44195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Item 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3295636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B5DB80C8-4C87-44B2-B928-9E16E89011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9199325"/>
              </p:ext>
            </p:extLst>
          </p:nvPr>
        </p:nvGraphicFramePr>
        <p:xfrm>
          <a:off x="4665116" y="2324476"/>
          <a:ext cx="202565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5650">
                  <a:extLst>
                    <a:ext uri="{9D8B030D-6E8A-4147-A177-3AD203B41FA5}">
                      <a16:colId xmlns:a16="http://schemas.microsoft.com/office/drawing/2014/main" val="1305895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Half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72379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Item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62225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Item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42870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Item 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7190765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28273BF1-1DAC-4FB0-82AF-D40F846AEA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9979042"/>
              </p:ext>
            </p:extLst>
          </p:nvPr>
        </p:nvGraphicFramePr>
        <p:xfrm>
          <a:off x="8928862" y="2325477"/>
          <a:ext cx="202565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5650">
                  <a:extLst>
                    <a:ext uri="{9D8B030D-6E8A-4147-A177-3AD203B41FA5}">
                      <a16:colId xmlns:a16="http://schemas.microsoft.com/office/drawing/2014/main" val="1305895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Half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72379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Item 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62225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Item 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42870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Item 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7190765"/>
                  </a:ext>
                </a:extLst>
              </a:tr>
            </a:tbl>
          </a:graphicData>
        </a:graphic>
      </p:graphicFrame>
      <p:sp>
        <p:nvSpPr>
          <p:cNvPr id="11" name="Arrow: Left-Right 10">
            <a:extLst>
              <a:ext uri="{FF2B5EF4-FFF2-40B4-BE49-F238E27FC236}">
                <a16:creationId xmlns:a16="http://schemas.microsoft.com/office/drawing/2014/main" id="{688300C2-A4D0-47CA-A345-A8113C781B14}"/>
              </a:ext>
            </a:extLst>
          </p:cNvPr>
          <p:cNvSpPr/>
          <p:nvPr/>
        </p:nvSpPr>
        <p:spPr>
          <a:xfrm>
            <a:off x="6786211" y="2777407"/>
            <a:ext cx="1708150" cy="4572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914E7C4-6426-4721-B935-9D294CF3F6D4}"/>
              </a:ext>
            </a:extLst>
          </p:cNvPr>
          <p:cNvSpPr txBox="1"/>
          <p:nvPr/>
        </p:nvSpPr>
        <p:spPr>
          <a:xfrm>
            <a:off x="6997348" y="2558867"/>
            <a:ext cx="1285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correlate</a:t>
            </a:r>
          </a:p>
        </p:txBody>
      </p:sp>
      <p:sp>
        <p:nvSpPr>
          <p:cNvPr id="15" name="Arrow: Chevron 14">
            <a:extLst>
              <a:ext uri="{FF2B5EF4-FFF2-40B4-BE49-F238E27FC236}">
                <a16:creationId xmlns:a16="http://schemas.microsoft.com/office/drawing/2014/main" id="{47D69C21-EDD2-4F1A-A8B4-356F2D86A188}"/>
              </a:ext>
            </a:extLst>
          </p:cNvPr>
          <p:cNvSpPr/>
          <p:nvPr/>
        </p:nvSpPr>
        <p:spPr>
          <a:xfrm rot="10800000">
            <a:off x="3135106" y="3052346"/>
            <a:ext cx="1155067" cy="2159868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0C89ADAD-48D2-42BD-BEC8-1892A2E8CB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0741623"/>
              </p:ext>
            </p:extLst>
          </p:nvPr>
        </p:nvGraphicFramePr>
        <p:xfrm>
          <a:off x="4665116" y="4253783"/>
          <a:ext cx="202565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5650">
                  <a:extLst>
                    <a:ext uri="{9D8B030D-6E8A-4147-A177-3AD203B41FA5}">
                      <a16:colId xmlns:a16="http://schemas.microsoft.com/office/drawing/2014/main" val="1305895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Half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72379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Item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62225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Item 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42870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Item 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7190765"/>
                  </a:ext>
                </a:extLst>
              </a:tr>
            </a:tbl>
          </a:graphicData>
        </a:graphic>
      </p:graphicFrame>
      <p:sp>
        <p:nvSpPr>
          <p:cNvPr id="19" name="Arrow: Left-Right 18">
            <a:extLst>
              <a:ext uri="{FF2B5EF4-FFF2-40B4-BE49-F238E27FC236}">
                <a16:creationId xmlns:a16="http://schemas.microsoft.com/office/drawing/2014/main" id="{ED2357F7-F94B-4710-8B06-6A1EC48C9DAB}"/>
              </a:ext>
            </a:extLst>
          </p:cNvPr>
          <p:cNvSpPr/>
          <p:nvPr/>
        </p:nvSpPr>
        <p:spPr>
          <a:xfrm>
            <a:off x="6842634" y="4813478"/>
            <a:ext cx="1708150" cy="4572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C148082-751E-4B5C-A4A8-2BE4FAF3FE83}"/>
              </a:ext>
            </a:extLst>
          </p:cNvPr>
          <p:cNvSpPr txBox="1"/>
          <p:nvPr/>
        </p:nvSpPr>
        <p:spPr>
          <a:xfrm>
            <a:off x="7037620" y="4620530"/>
            <a:ext cx="1285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correlate</a:t>
            </a:r>
          </a:p>
        </p:txBody>
      </p:sp>
      <p:graphicFrame>
        <p:nvGraphicFramePr>
          <p:cNvPr id="23" name="Table 22">
            <a:extLst>
              <a:ext uri="{FF2B5EF4-FFF2-40B4-BE49-F238E27FC236}">
                <a16:creationId xmlns:a16="http://schemas.microsoft.com/office/drawing/2014/main" id="{5DF00C56-51C9-4595-9671-5B8BD15EA9B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7349694"/>
              </p:ext>
            </p:extLst>
          </p:nvPr>
        </p:nvGraphicFramePr>
        <p:xfrm>
          <a:off x="8928862" y="4248182"/>
          <a:ext cx="202565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5650">
                  <a:extLst>
                    <a:ext uri="{9D8B030D-6E8A-4147-A177-3AD203B41FA5}">
                      <a16:colId xmlns:a16="http://schemas.microsoft.com/office/drawing/2014/main" val="1305895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Half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72379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Item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62225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Item 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42870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Item 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7190765"/>
                  </a:ext>
                </a:extLst>
              </a:tr>
            </a:tbl>
          </a:graphicData>
        </a:graphic>
      </p:graphicFrame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3DD59F56-6857-4D7E-8D09-D8DA2D6474E9}"/>
              </a:ext>
            </a:extLst>
          </p:cNvPr>
          <p:cNvSpPr txBox="1">
            <a:spLocks/>
          </p:cNvSpPr>
          <p:nvPr/>
        </p:nvSpPr>
        <p:spPr>
          <a:xfrm>
            <a:off x="1261872" y="5833144"/>
            <a:ext cx="8796528" cy="84478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1800" kern="1200" spc="1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Cronbach’s Alpha Coefficient – calculate all possible split halves</a:t>
            </a:r>
          </a:p>
          <a:p>
            <a:pPr lvl="1"/>
            <a:r>
              <a:rPr lang="en-US" sz="2000" dirty="0"/>
              <a:t>Over .70 needed to be adequate</a:t>
            </a:r>
          </a:p>
        </p:txBody>
      </p:sp>
    </p:spTree>
    <p:extLst>
      <p:ext uri="{BB962C8B-B14F-4D97-AF65-F5344CB8AC3E}">
        <p14:creationId xmlns:p14="http://schemas.microsoft.com/office/powerpoint/2010/main" val="25048332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5200B-FC8A-49B8-91A0-9C46FF631D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Convergent Validity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38B789-DB99-48A8-ACAB-228214C3FF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1872" y="1828800"/>
            <a:ext cx="8595360" cy="102307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correlating one construct with another similar construct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C3F6286B-204D-4B58-9F3C-FA1085188CB1}"/>
              </a:ext>
            </a:extLst>
          </p:cNvPr>
          <p:cNvSpPr txBox="1">
            <a:spLocks/>
          </p:cNvSpPr>
          <p:nvPr/>
        </p:nvSpPr>
        <p:spPr>
          <a:xfrm>
            <a:off x="1746670" y="3019344"/>
            <a:ext cx="1765788" cy="488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1800" kern="1200" spc="1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000" dirty="0"/>
              <a:t>Construct #1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DACD8B4A-496E-4976-AFF8-58E5E0F9E351}"/>
              </a:ext>
            </a:extLst>
          </p:cNvPr>
          <p:cNvSpPr txBox="1">
            <a:spLocks/>
          </p:cNvSpPr>
          <p:nvPr/>
        </p:nvSpPr>
        <p:spPr>
          <a:xfrm>
            <a:off x="7667916" y="3106231"/>
            <a:ext cx="1765789" cy="488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1800" kern="1200" spc="1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000" dirty="0"/>
              <a:t>Construct #2</a:t>
            </a:r>
          </a:p>
        </p:txBody>
      </p:sp>
      <p:sp>
        <p:nvSpPr>
          <p:cNvPr id="15" name="Arrow: Left-Right 14">
            <a:extLst>
              <a:ext uri="{FF2B5EF4-FFF2-40B4-BE49-F238E27FC236}">
                <a16:creationId xmlns:a16="http://schemas.microsoft.com/office/drawing/2014/main" id="{F0748EAE-4C85-4A34-B096-D3E653E77813}"/>
              </a:ext>
            </a:extLst>
          </p:cNvPr>
          <p:cNvSpPr/>
          <p:nvPr/>
        </p:nvSpPr>
        <p:spPr>
          <a:xfrm>
            <a:off x="4354730" y="4382166"/>
            <a:ext cx="2719291" cy="763737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Correlation</a:t>
            </a:r>
          </a:p>
        </p:txBody>
      </p:sp>
      <p:pic>
        <p:nvPicPr>
          <p:cNvPr id="20" name="Graphic 19" descr="Head with gears with solid fill">
            <a:extLst>
              <a:ext uri="{FF2B5EF4-FFF2-40B4-BE49-F238E27FC236}">
                <a16:creationId xmlns:a16="http://schemas.microsoft.com/office/drawing/2014/main" id="{D8155D51-7B08-4E27-BBD7-59B1ADE278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64343" y="3552244"/>
            <a:ext cx="2860949" cy="2860949"/>
          </a:xfrm>
          <a:prstGeom prst="rect">
            <a:avLst/>
          </a:prstGeom>
        </p:spPr>
      </p:pic>
      <p:pic>
        <p:nvPicPr>
          <p:cNvPr id="22" name="Graphic 21" descr="Head with gears outline">
            <a:extLst>
              <a:ext uri="{FF2B5EF4-FFF2-40B4-BE49-F238E27FC236}">
                <a16:creationId xmlns:a16="http://schemas.microsoft.com/office/drawing/2014/main" id="{566D50B7-B6D4-42D0-BB33-D1687A5D801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319573" y="3507627"/>
            <a:ext cx="2860948" cy="2860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650684"/>
      </p:ext>
    </p:extLst>
  </p:cSld>
  <p:clrMapOvr>
    <a:masterClrMapping/>
  </p:clrMapOvr>
</p:sld>
</file>

<file path=ppt/theme/theme1.xml><?xml version="1.0" encoding="utf-8"?>
<a:theme xmlns:a="http://schemas.openxmlformats.org/drawingml/2006/main" name="View">
  <a:themeElements>
    <a:clrScheme name="View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6F6F74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6872</TotalTime>
  <Words>1966</Words>
  <Application>Microsoft Office PowerPoint</Application>
  <PresentationFormat>Widescreen</PresentationFormat>
  <Paragraphs>527</Paragraphs>
  <Slides>36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2" baseType="lpstr">
      <vt:lpstr>Arial</vt:lpstr>
      <vt:lpstr>Calibri</vt:lpstr>
      <vt:lpstr>Century Schoolbook</vt:lpstr>
      <vt:lpstr>Times New Roman</vt:lpstr>
      <vt:lpstr>Wingdings 2</vt:lpstr>
      <vt:lpstr>View</vt:lpstr>
      <vt:lpstr>Reliability and Validity of the Open Enneagram of Personality Scales (OEPS)</vt:lpstr>
      <vt:lpstr>Personality</vt:lpstr>
      <vt:lpstr>The Enneagram Theory</vt:lpstr>
      <vt:lpstr>Why does the Enneagram matter?</vt:lpstr>
      <vt:lpstr>How do we know if the Enneagram is “good” or “bad”?</vt:lpstr>
      <vt:lpstr>Psychometrics</vt:lpstr>
      <vt:lpstr>Test-retest reliability </vt:lpstr>
      <vt:lpstr>Internal Consistency Reliability </vt:lpstr>
      <vt:lpstr>Convergent Validity </vt:lpstr>
      <vt:lpstr>Factor Analysis </vt:lpstr>
      <vt:lpstr>Background Information</vt:lpstr>
      <vt:lpstr>Wagner Enneagram Personality Style Scale (WEPSS)</vt:lpstr>
      <vt:lpstr>Riso-Hudson Enneagram Type Inventory (RHETI)</vt:lpstr>
      <vt:lpstr>Nine Temperament Type Model (NTTM)</vt:lpstr>
      <vt:lpstr>PowerPoint Presentation</vt:lpstr>
      <vt:lpstr>PowerPoint Presentation</vt:lpstr>
      <vt:lpstr>PowerPoint Presentation</vt:lpstr>
      <vt:lpstr>Method</vt:lpstr>
      <vt:lpstr>Why the Open Enneagram of Personality Scale (OEPS)?</vt:lpstr>
      <vt:lpstr>Big Five Inventory (BFI)</vt:lpstr>
      <vt:lpstr>Demographics</vt:lpstr>
      <vt:lpstr>Test-Retest Reliability </vt:lpstr>
      <vt:lpstr>Test-Retest Reliability</vt:lpstr>
      <vt:lpstr>Internal Consistency Reliability </vt:lpstr>
      <vt:lpstr>Internal Consistency Results </vt:lpstr>
      <vt:lpstr>PowerPoint Presentation</vt:lpstr>
      <vt:lpstr>Convergent Related Validity</vt:lpstr>
      <vt:lpstr>PowerPoint Presentation</vt:lpstr>
      <vt:lpstr>PowerPoint Presentation</vt:lpstr>
      <vt:lpstr>Confirmatory Factor Analysis</vt:lpstr>
      <vt:lpstr>Confirmatory Factor Analysis Results</vt:lpstr>
      <vt:lpstr>Conclusion</vt:lpstr>
      <vt:lpstr>Exploratory Factor Analysis</vt:lpstr>
      <vt:lpstr>Discussion</vt:lpstr>
      <vt:lpstr>References </vt:lpstr>
      <vt:lpstr>Interesting things to note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Reliability and Validity of the Open Enneagram of Personality Scale (OEPS)</dc:title>
  <dc:creator>Kayleigh Kastelein</dc:creator>
  <cp:lastModifiedBy>Lisa McGrady</cp:lastModifiedBy>
  <cp:revision>55</cp:revision>
  <dcterms:created xsi:type="dcterms:W3CDTF">2020-09-23T02:48:23Z</dcterms:created>
  <dcterms:modified xsi:type="dcterms:W3CDTF">2021-04-21T15:37:58Z</dcterms:modified>
</cp:coreProperties>
</file>