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handoutMasterIdLst>
    <p:handoutMasterId r:id="rId24"/>
  </p:handoutMasterIdLst>
  <p:sldIdLst>
    <p:sldId id="256" r:id="rId2"/>
    <p:sldId id="257" r:id="rId3"/>
    <p:sldId id="288" r:id="rId4"/>
    <p:sldId id="290" r:id="rId5"/>
    <p:sldId id="314" r:id="rId6"/>
    <p:sldId id="260" r:id="rId7"/>
    <p:sldId id="292" r:id="rId8"/>
    <p:sldId id="277" r:id="rId9"/>
    <p:sldId id="315" r:id="rId10"/>
    <p:sldId id="296" r:id="rId11"/>
    <p:sldId id="259" r:id="rId12"/>
    <p:sldId id="301" r:id="rId13"/>
    <p:sldId id="303" r:id="rId14"/>
    <p:sldId id="305" r:id="rId15"/>
    <p:sldId id="306" r:id="rId16"/>
    <p:sldId id="307" r:id="rId17"/>
    <p:sldId id="311" r:id="rId18"/>
    <p:sldId id="308" r:id="rId19"/>
    <p:sldId id="297" r:id="rId20"/>
    <p:sldId id="316" r:id="rId21"/>
    <p:sldId id="313" r:id="rId22"/>
  </p:sldIdLst>
  <p:sldSz cx="9144000" cy="6858000" type="screen4x3"/>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0D0D"/>
    <a:srgbClr val="070202"/>
    <a:srgbClr val="3D1615"/>
    <a:srgbClr val="481A19"/>
    <a:srgbClr val="3B003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17" autoAdjust="0"/>
    <p:restoredTop sz="72735" autoAdjust="0"/>
  </p:normalViewPr>
  <p:slideViewPr>
    <p:cSldViewPr snapToObjects="1">
      <p:cViewPr varScale="1">
        <p:scale>
          <a:sx n="78" d="100"/>
          <a:sy n="78" d="100"/>
        </p:scale>
        <p:origin x="105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Objects="1">
      <p:cViewPr varScale="1">
        <p:scale>
          <a:sx n="82" d="100"/>
          <a:sy n="82" d="100"/>
        </p:scale>
        <p:origin x="2034"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7072"/>
          </a:xfrm>
          <a:prstGeom prst="rect">
            <a:avLst/>
          </a:prstGeom>
        </p:spPr>
        <p:txBody>
          <a:bodyPr vert="horz" lIns="93324" tIns="46662" rIns="93324" bIns="46662" rtlCol="0"/>
          <a:lstStyle>
            <a:lvl1pPr algn="r">
              <a:defRPr sz="1200"/>
            </a:lvl1pPr>
          </a:lstStyle>
          <a:p>
            <a:r>
              <a:rPr lang="en-US" dirty="0" smtClean="0"/>
              <a:t>John     #8</a:t>
            </a:r>
            <a:endParaRPr lang="en-US" dirty="0"/>
          </a:p>
        </p:txBody>
      </p:sp>
      <p:sp>
        <p:nvSpPr>
          <p:cNvPr id="5" name="Slide Number Placeholder 4"/>
          <p:cNvSpPr>
            <a:spLocks noGrp="1"/>
          </p:cNvSpPr>
          <p:nvPr>
            <p:ph type="sldNum" sz="quarter" idx="3"/>
          </p:nvPr>
        </p:nvSpPr>
        <p:spPr>
          <a:xfrm>
            <a:off x="934788" y="8842030"/>
            <a:ext cx="3043343" cy="467071"/>
          </a:xfrm>
          <a:prstGeom prst="rect">
            <a:avLst/>
          </a:prstGeom>
        </p:spPr>
        <p:txBody>
          <a:bodyPr vert="horz" lIns="93324" tIns="46662" rIns="93324" bIns="46662" rtlCol="0" anchor="b"/>
          <a:lstStyle>
            <a:lvl1pPr algn="r">
              <a:defRPr sz="1200"/>
            </a:lvl1pPr>
          </a:lstStyle>
          <a:p>
            <a:fld id="{8327C949-AE68-44FA-845D-1B95C0E49C1C}" type="slidenum">
              <a:rPr lang="en-US" smtClean="0"/>
              <a:t>‹#›</a:t>
            </a:fld>
            <a:endParaRPr lang="en-US"/>
          </a:p>
        </p:txBody>
      </p:sp>
    </p:spTree>
    <p:extLst>
      <p:ext uri="{BB962C8B-B14F-4D97-AF65-F5344CB8AC3E}">
        <p14:creationId xmlns:p14="http://schemas.microsoft.com/office/powerpoint/2010/main" val="37542711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96F3ECB6-FCA0-AB47-8807-83E0C38715E8}" type="datetimeFigureOut">
              <a:rPr lang="en-US" smtClean="0"/>
              <a:t>4/2/2020</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14B2A429-AD5D-C640-926A-80F96021C101}" type="slidenum">
              <a:rPr lang="en-US" smtClean="0"/>
              <a:t>‹#›</a:t>
            </a:fld>
            <a:endParaRPr lang="en-US"/>
          </a:p>
        </p:txBody>
      </p:sp>
    </p:spTree>
    <p:extLst>
      <p:ext uri="{BB962C8B-B14F-4D97-AF65-F5344CB8AC3E}">
        <p14:creationId xmlns:p14="http://schemas.microsoft.com/office/powerpoint/2010/main" val="322464895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4B2A429-AD5D-C640-926A-80F96021C101}" type="slidenum">
              <a:rPr lang="en-US" smtClean="0"/>
              <a:t>1</a:t>
            </a:fld>
            <a:endParaRPr lang="en-US"/>
          </a:p>
        </p:txBody>
      </p:sp>
    </p:spTree>
    <p:extLst>
      <p:ext uri="{BB962C8B-B14F-4D97-AF65-F5344CB8AC3E}">
        <p14:creationId xmlns:p14="http://schemas.microsoft.com/office/powerpoint/2010/main" val="20609849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dependent variables in this study were related to the AI/AN students’ ability towards (1) pursuit, (2) prepare and (3) persist, as compared to the research questions in this study. </a:t>
            </a:r>
            <a:endParaRPr lang="en-US" b="1" dirty="0"/>
          </a:p>
          <a:p>
            <a:endParaRPr lang="en-US" b="1" dirty="0"/>
          </a:p>
          <a:p>
            <a:r>
              <a:rPr lang="en-US" b="1" dirty="0"/>
              <a:t>PART A: Ten Juniors, Ten Seniors = 5 Males and 5 Females from each group - Selected through CONVENIENCE SAMPLING</a:t>
            </a:r>
          </a:p>
          <a:p>
            <a:r>
              <a:rPr lang="en-US" b="1" dirty="0"/>
              <a:t>Tested Survey Set up and gave feedback</a:t>
            </a:r>
          </a:p>
          <a:p>
            <a:endParaRPr lang="en-US" b="1" dirty="0"/>
          </a:p>
          <a:p>
            <a:r>
              <a:rPr lang="en-US" b="1" dirty="0"/>
              <a:t>PART B: 20 Juniors = 10 Males and 10 Females from each group - Selected through CONVENIENCE SAMPLING</a:t>
            </a:r>
          </a:p>
          <a:p>
            <a:r>
              <a:rPr lang="en-US" b="1" dirty="0"/>
              <a:t>Participated in </a:t>
            </a:r>
            <a:r>
              <a:rPr lang="en-US" b="1" dirty="0" err="1"/>
              <a:t>paperform</a:t>
            </a:r>
            <a:r>
              <a:rPr lang="en-US" b="1" dirty="0"/>
              <a:t> survey and provided feedback</a:t>
            </a:r>
          </a:p>
          <a:p>
            <a:endParaRPr lang="en-US" dirty="0"/>
          </a:p>
        </p:txBody>
      </p:sp>
      <p:sp>
        <p:nvSpPr>
          <p:cNvPr id="4" name="Slide Number Placeholder 3"/>
          <p:cNvSpPr>
            <a:spLocks noGrp="1"/>
          </p:cNvSpPr>
          <p:nvPr>
            <p:ph type="sldNum" sz="quarter" idx="5"/>
          </p:nvPr>
        </p:nvSpPr>
        <p:spPr/>
        <p:txBody>
          <a:bodyPr/>
          <a:lstStyle/>
          <a:p>
            <a:fld id="{14B2A429-AD5D-C640-926A-80F96021C101}" type="slidenum">
              <a:rPr lang="en-US" smtClean="0"/>
              <a:t>11</a:t>
            </a:fld>
            <a:endParaRPr lang="en-US"/>
          </a:p>
        </p:txBody>
      </p:sp>
    </p:spTree>
    <p:extLst>
      <p:ext uri="{BB962C8B-B14F-4D97-AF65-F5344CB8AC3E}">
        <p14:creationId xmlns:p14="http://schemas.microsoft.com/office/powerpoint/2010/main" val="9968384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analytical methods utilized in this research were quantitative and descriptive analysis method utilized in this study included:</a:t>
            </a:r>
          </a:p>
          <a:p>
            <a:pPr marL="174982" indent="-174982">
              <a:buFont typeface="Arial" panose="020B0604020202020204" pitchFamily="34" charset="0"/>
              <a:buChar char="•"/>
            </a:pPr>
            <a:r>
              <a:rPr lang="en-US" b="1" dirty="0"/>
              <a:t>regression analysis</a:t>
            </a:r>
          </a:p>
          <a:p>
            <a:pPr marL="174982" indent="-174982">
              <a:buFont typeface="Arial" panose="020B0604020202020204" pitchFamily="34" charset="0"/>
              <a:buChar char="•"/>
            </a:pPr>
            <a:r>
              <a:rPr lang="en-US" b="1" dirty="0"/>
              <a:t>mean, median, mode, variance</a:t>
            </a:r>
          </a:p>
          <a:p>
            <a:pPr marL="174982" indent="-174982">
              <a:buFont typeface="Arial" panose="020B0604020202020204" pitchFamily="34" charset="0"/>
              <a:buChar char="•"/>
            </a:pPr>
            <a:r>
              <a:rPr lang="en-US" b="1" dirty="0"/>
              <a:t>covariance analysis, </a:t>
            </a:r>
          </a:p>
          <a:p>
            <a:pPr marL="174982" indent="-174982">
              <a:buFont typeface="Arial" panose="020B0604020202020204" pitchFamily="34" charset="0"/>
              <a:buChar char="•"/>
            </a:pPr>
            <a:r>
              <a:rPr lang="en-US" b="1" dirty="0"/>
              <a:t>Kurtosis and Skewness. </a:t>
            </a:r>
          </a:p>
          <a:p>
            <a:pPr marL="174982" indent="-174982">
              <a:buFont typeface="Arial" panose="020B0604020202020204" pitchFamily="34" charset="0"/>
              <a:buChar char="•"/>
            </a:pPr>
            <a:endParaRPr lang="en-US" b="1" dirty="0"/>
          </a:p>
          <a:p>
            <a:r>
              <a:rPr lang="en-US" b="1" dirty="0"/>
              <a:t>The rationale for utilizing the Pearson Correlation was to demonstrate whether variables were correlated or related to one another and the t-tests, it tested whether there was a difference between two groups on a continuous variable (Sedgwick, 2012). </a:t>
            </a:r>
            <a:endParaRPr lang="en-US" b="1" dirty="0"/>
          </a:p>
        </p:txBody>
      </p:sp>
      <p:sp>
        <p:nvSpPr>
          <p:cNvPr id="4" name="Slide Number Placeholder 3"/>
          <p:cNvSpPr>
            <a:spLocks noGrp="1"/>
          </p:cNvSpPr>
          <p:nvPr>
            <p:ph type="sldNum" sz="quarter" idx="5"/>
          </p:nvPr>
        </p:nvSpPr>
        <p:spPr/>
        <p:txBody>
          <a:bodyPr/>
          <a:lstStyle/>
          <a:p>
            <a:fld id="{14B2A429-AD5D-C640-926A-80F96021C101}" type="slidenum">
              <a:rPr lang="en-US" smtClean="0"/>
              <a:t>12</a:t>
            </a:fld>
            <a:endParaRPr lang="en-US"/>
          </a:p>
        </p:txBody>
      </p:sp>
    </p:spTree>
    <p:extLst>
      <p:ext uri="{BB962C8B-B14F-4D97-AF65-F5344CB8AC3E}">
        <p14:creationId xmlns:p14="http://schemas.microsoft.com/office/powerpoint/2010/main" val="58935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4B2A429-AD5D-C640-926A-80F96021C101}" type="slidenum">
              <a:rPr lang="en-US" smtClean="0"/>
              <a:t>14</a:t>
            </a:fld>
            <a:endParaRPr lang="en-US"/>
          </a:p>
        </p:txBody>
      </p:sp>
    </p:spTree>
    <p:extLst>
      <p:ext uri="{BB962C8B-B14F-4D97-AF65-F5344CB8AC3E}">
        <p14:creationId xmlns:p14="http://schemas.microsoft.com/office/powerpoint/2010/main" val="29906394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4B2A429-AD5D-C640-926A-80F96021C101}" type="slidenum">
              <a:rPr lang="en-US" smtClean="0"/>
              <a:t>16</a:t>
            </a:fld>
            <a:endParaRPr lang="en-US"/>
          </a:p>
        </p:txBody>
      </p:sp>
    </p:spTree>
    <p:extLst>
      <p:ext uri="{BB962C8B-B14F-4D97-AF65-F5344CB8AC3E}">
        <p14:creationId xmlns:p14="http://schemas.microsoft.com/office/powerpoint/2010/main" val="2211778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4B2A429-AD5D-C640-926A-80F96021C101}" type="slidenum">
              <a:rPr lang="en-US" smtClean="0"/>
              <a:t>17</a:t>
            </a:fld>
            <a:endParaRPr lang="en-US"/>
          </a:p>
        </p:txBody>
      </p:sp>
    </p:spTree>
    <p:extLst>
      <p:ext uri="{BB962C8B-B14F-4D97-AF65-F5344CB8AC3E}">
        <p14:creationId xmlns:p14="http://schemas.microsoft.com/office/powerpoint/2010/main" val="34532952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Graduation rates of American Indian or Alaska Native students is 61.11% at </a:t>
            </a:r>
            <a:r>
              <a:rPr lang="en-US" b="1" dirty="0" err="1"/>
              <a:t>Darmouth</a:t>
            </a:r>
            <a:endParaRPr lang="en-US" b="1" dirty="0"/>
          </a:p>
          <a:p>
            <a:r>
              <a:rPr lang="en-US" b="1" dirty="0"/>
              <a:t> 43% Graduation Rate at TCUs</a:t>
            </a:r>
          </a:p>
          <a:p>
            <a:endParaRPr lang="en-US" b="1" dirty="0"/>
          </a:p>
          <a:p>
            <a:r>
              <a:rPr lang="en-US" b="1" dirty="0"/>
              <a:t>Deeper understanding</a:t>
            </a:r>
            <a:endParaRPr lang="en-US" b="1" dirty="0"/>
          </a:p>
        </p:txBody>
      </p:sp>
      <p:sp>
        <p:nvSpPr>
          <p:cNvPr id="4" name="Slide Number Placeholder 3"/>
          <p:cNvSpPr>
            <a:spLocks noGrp="1"/>
          </p:cNvSpPr>
          <p:nvPr>
            <p:ph type="sldNum" sz="quarter" idx="5"/>
          </p:nvPr>
        </p:nvSpPr>
        <p:spPr/>
        <p:txBody>
          <a:bodyPr/>
          <a:lstStyle/>
          <a:p>
            <a:fld id="{14B2A429-AD5D-C640-926A-80F96021C101}" type="slidenum">
              <a:rPr lang="en-US" smtClean="0"/>
              <a:t>18</a:t>
            </a:fld>
            <a:endParaRPr lang="en-US"/>
          </a:p>
        </p:txBody>
      </p:sp>
    </p:spTree>
    <p:extLst>
      <p:ext uri="{BB962C8B-B14F-4D97-AF65-F5344CB8AC3E}">
        <p14:creationId xmlns:p14="http://schemas.microsoft.com/office/powerpoint/2010/main" val="35525643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4B2A429-AD5D-C640-926A-80F96021C101}" type="slidenum">
              <a:rPr lang="en-US" smtClean="0"/>
              <a:t>19</a:t>
            </a:fld>
            <a:endParaRPr lang="en-US"/>
          </a:p>
        </p:txBody>
      </p:sp>
    </p:spTree>
    <p:extLst>
      <p:ext uri="{BB962C8B-B14F-4D97-AF65-F5344CB8AC3E}">
        <p14:creationId xmlns:p14="http://schemas.microsoft.com/office/powerpoint/2010/main" val="27220305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4B2A429-AD5D-C640-926A-80F96021C101}" type="slidenum">
              <a:rPr lang="en-US" smtClean="0"/>
              <a:t>21</a:t>
            </a:fld>
            <a:endParaRPr lang="en-US"/>
          </a:p>
        </p:txBody>
      </p:sp>
    </p:spTree>
    <p:extLst>
      <p:ext uri="{BB962C8B-B14F-4D97-AF65-F5344CB8AC3E}">
        <p14:creationId xmlns:p14="http://schemas.microsoft.com/office/powerpoint/2010/main" val="20572905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Because an education appears as a luxury.</a:t>
            </a:r>
          </a:p>
          <a:p>
            <a:r>
              <a:rPr lang="en-US" b="1" dirty="0"/>
              <a:t>Their focus is on their culture/family first</a:t>
            </a:r>
          </a:p>
          <a:p>
            <a:r>
              <a:rPr lang="en-US" b="1" dirty="0"/>
              <a:t>While education is an opportunity, but often view as a want, not a need. </a:t>
            </a:r>
          </a:p>
          <a:p>
            <a:r>
              <a:rPr lang="en-US" b="1" dirty="0"/>
              <a:t>Learning to accept education as a necessity</a:t>
            </a:r>
          </a:p>
        </p:txBody>
      </p:sp>
      <p:sp>
        <p:nvSpPr>
          <p:cNvPr id="4" name="Slide Number Placeholder 3"/>
          <p:cNvSpPr>
            <a:spLocks noGrp="1"/>
          </p:cNvSpPr>
          <p:nvPr>
            <p:ph type="sldNum" sz="quarter" idx="5"/>
          </p:nvPr>
        </p:nvSpPr>
        <p:spPr/>
        <p:txBody>
          <a:bodyPr/>
          <a:lstStyle/>
          <a:p>
            <a:fld id="{14B2A429-AD5D-C640-926A-80F96021C101}" type="slidenum">
              <a:rPr lang="en-US" smtClean="0"/>
              <a:t>2</a:t>
            </a:fld>
            <a:endParaRPr lang="en-US"/>
          </a:p>
        </p:txBody>
      </p:sp>
    </p:spTree>
    <p:extLst>
      <p:ext uri="{BB962C8B-B14F-4D97-AF65-F5344CB8AC3E}">
        <p14:creationId xmlns:p14="http://schemas.microsoft.com/office/powerpoint/2010/main" val="34856341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Currently there are 32 TCUs in the US</a:t>
            </a:r>
          </a:p>
          <a:p>
            <a:r>
              <a:rPr lang="en-US" b="1" dirty="0"/>
              <a:t>Not many studies have been conducted at these TCUs, yet. </a:t>
            </a:r>
          </a:p>
        </p:txBody>
      </p:sp>
      <p:sp>
        <p:nvSpPr>
          <p:cNvPr id="4" name="Slide Number Placeholder 3"/>
          <p:cNvSpPr>
            <a:spLocks noGrp="1"/>
          </p:cNvSpPr>
          <p:nvPr>
            <p:ph type="sldNum" sz="quarter" idx="5"/>
          </p:nvPr>
        </p:nvSpPr>
        <p:spPr/>
        <p:txBody>
          <a:bodyPr/>
          <a:lstStyle/>
          <a:p>
            <a:fld id="{14B2A429-AD5D-C640-926A-80F96021C101}" type="slidenum">
              <a:rPr lang="en-US" smtClean="0"/>
              <a:t>3</a:t>
            </a:fld>
            <a:endParaRPr lang="en-US"/>
          </a:p>
        </p:txBody>
      </p:sp>
    </p:spTree>
    <p:extLst>
      <p:ext uri="{BB962C8B-B14F-4D97-AF65-F5344CB8AC3E}">
        <p14:creationId xmlns:p14="http://schemas.microsoft.com/office/powerpoint/2010/main" val="36880104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AI/AN students succeeded when they obtained their degrees. </a:t>
            </a:r>
          </a:p>
          <a:p>
            <a:endParaRPr lang="en-US" b="1" dirty="0"/>
          </a:p>
        </p:txBody>
      </p:sp>
      <p:sp>
        <p:nvSpPr>
          <p:cNvPr id="4" name="Slide Number Placeholder 3"/>
          <p:cNvSpPr>
            <a:spLocks noGrp="1"/>
          </p:cNvSpPr>
          <p:nvPr>
            <p:ph type="sldNum" sz="quarter" idx="5"/>
          </p:nvPr>
        </p:nvSpPr>
        <p:spPr/>
        <p:txBody>
          <a:bodyPr/>
          <a:lstStyle/>
          <a:p>
            <a:fld id="{14B2A429-AD5D-C640-926A-80F96021C101}" type="slidenum">
              <a:rPr lang="en-US" smtClean="0"/>
              <a:t>4</a:t>
            </a:fld>
            <a:endParaRPr lang="en-US"/>
          </a:p>
        </p:txBody>
      </p:sp>
    </p:spTree>
    <p:extLst>
      <p:ext uri="{BB962C8B-B14F-4D97-AF65-F5344CB8AC3E}">
        <p14:creationId xmlns:p14="http://schemas.microsoft.com/office/powerpoint/2010/main" val="21081421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AI/AN students succeeded when they obtained their degrees. </a:t>
            </a:r>
          </a:p>
          <a:p>
            <a:endParaRPr lang="en-US" b="1" dirty="0"/>
          </a:p>
        </p:txBody>
      </p:sp>
      <p:sp>
        <p:nvSpPr>
          <p:cNvPr id="4" name="Slide Number Placeholder 3"/>
          <p:cNvSpPr>
            <a:spLocks noGrp="1"/>
          </p:cNvSpPr>
          <p:nvPr>
            <p:ph type="sldNum" sz="quarter" idx="5"/>
          </p:nvPr>
        </p:nvSpPr>
        <p:spPr/>
        <p:txBody>
          <a:bodyPr/>
          <a:lstStyle/>
          <a:p>
            <a:fld id="{14B2A429-AD5D-C640-926A-80F96021C101}" type="slidenum">
              <a:rPr lang="en-US" smtClean="0"/>
              <a:t>5</a:t>
            </a:fld>
            <a:endParaRPr lang="en-US"/>
          </a:p>
        </p:txBody>
      </p:sp>
    </p:spTree>
    <p:extLst>
      <p:ext uri="{BB962C8B-B14F-4D97-AF65-F5344CB8AC3E}">
        <p14:creationId xmlns:p14="http://schemas.microsoft.com/office/powerpoint/2010/main" val="18659504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solidFill>
                  <a:schemeClr val="tx1"/>
                </a:solidFill>
              </a:rPr>
              <a:t>Freshman: 363 (45%) </a:t>
            </a:r>
          </a:p>
          <a:p>
            <a:r>
              <a:rPr lang="en-US" b="1" dirty="0">
                <a:solidFill>
                  <a:schemeClr val="tx1"/>
                </a:solidFill>
              </a:rPr>
              <a:t>Sophomore: 187 (23%0 </a:t>
            </a:r>
          </a:p>
          <a:p>
            <a:r>
              <a:rPr lang="en-US" b="1" dirty="0">
                <a:solidFill>
                  <a:schemeClr val="tx1"/>
                </a:solidFill>
              </a:rPr>
              <a:t>Junior: 136 (17%) </a:t>
            </a:r>
          </a:p>
          <a:p>
            <a:r>
              <a:rPr lang="en-US" b="1" dirty="0">
                <a:solidFill>
                  <a:schemeClr val="tx1"/>
                </a:solidFill>
              </a:rPr>
              <a:t>Senior: 117 (15%) </a:t>
            </a:r>
          </a:p>
          <a:p>
            <a:endParaRPr lang="en-US" dirty="0"/>
          </a:p>
          <a:p>
            <a:r>
              <a:rPr lang="en-US" b="1" dirty="0"/>
              <a:t>Previously stated that in the 19</a:t>
            </a:r>
            <a:r>
              <a:rPr lang="en-US" b="1" baseline="30000" dirty="0"/>
              <a:t>th</a:t>
            </a:r>
            <a:r>
              <a:rPr lang="en-US" b="1" dirty="0"/>
              <a:t> Century, assimilation started.</a:t>
            </a:r>
          </a:p>
          <a:p>
            <a:r>
              <a:rPr lang="en-US" b="1" dirty="0"/>
              <a:t>Remove AI/AN children from their homes and educate them</a:t>
            </a:r>
          </a:p>
          <a:p>
            <a:r>
              <a:rPr lang="en-US" b="1" dirty="0"/>
              <a:t>Force them to not practice their culture or speak their language, but focus on education</a:t>
            </a:r>
          </a:p>
          <a:p>
            <a:r>
              <a:rPr lang="en-US" b="1" dirty="0"/>
              <a:t>The INTERNAL GROWTH was the sharing of culture, languages and relationships</a:t>
            </a:r>
          </a:p>
          <a:p>
            <a:endParaRPr lang="en-US" dirty="0"/>
          </a:p>
        </p:txBody>
      </p:sp>
      <p:sp>
        <p:nvSpPr>
          <p:cNvPr id="4" name="Slide Number Placeholder 3"/>
          <p:cNvSpPr>
            <a:spLocks noGrp="1"/>
          </p:cNvSpPr>
          <p:nvPr>
            <p:ph type="sldNum" sz="quarter" idx="5"/>
          </p:nvPr>
        </p:nvSpPr>
        <p:spPr/>
        <p:txBody>
          <a:bodyPr/>
          <a:lstStyle/>
          <a:p>
            <a:fld id="{14B2A429-AD5D-C640-926A-80F96021C101}" type="slidenum">
              <a:rPr lang="en-US" smtClean="0"/>
              <a:t>6</a:t>
            </a:fld>
            <a:endParaRPr lang="en-US"/>
          </a:p>
        </p:txBody>
      </p:sp>
    </p:spTree>
    <p:extLst>
      <p:ext uri="{BB962C8B-B14F-4D97-AF65-F5344CB8AC3E}">
        <p14:creationId xmlns:p14="http://schemas.microsoft.com/office/powerpoint/2010/main" val="19655428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Limited exposure to cultural traditions for individuals with no affiliations to AI/AN, but this dilemma could be avoided by subjecting them to AI/AN culture. </a:t>
            </a:r>
          </a:p>
          <a:p>
            <a:r>
              <a:rPr lang="en-US" b="1" dirty="0"/>
              <a:t>The differences between cultures at universities and colleges often held back AI/AN students</a:t>
            </a:r>
          </a:p>
          <a:p>
            <a:r>
              <a:rPr lang="en-US" b="1" dirty="0"/>
              <a:t>Prejudice and racism existed, but because it affected AI/AN students, it appeared as a cultural conflict with the mainstream </a:t>
            </a:r>
          </a:p>
          <a:p>
            <a:r>
              <a:rPr lang="en-US" b="1" dirty="0"/>
              <a:t>AI/AN Students survive with support from family and faculty at TCUs</a:t>
            </a:r>
          </a:p>
          <a:p>
            <a:r>
              <a:rPr lang="en-US" b="1" dirty="0"/>
              <a:t>the success of AI/AN students in post-secondary institutions depended on the support and planning</a:t>
            </a:r>
          </a:p>
          <a:p>
            <a:r>
              <a:rPr lang="en-US" b="1" dirty="0"/>
              <a:t>the national graduation average within a six-year time frame was 57.2%, while only 38.3% of AI/AN students graduated in this same period.</a:t>
            </a:r>
          </a:p>
          <a:p>
            <a:endParaRPr lang="en-US" b="1" dirty="0"/>
          </a:p>
          <a:p>
            <a:r>
              <a:rPr lang="en-US" b="1" dirty="0"/>
              <a:t>The first TCU established in 1968 was Navajo Community College, and this new movement was created to control the education path of the Navajo Nation. </a:t>
            </a:r>
          </a:p>
          <a:p>
            <a:r>
              <a:rPr lang="en-US" b="1" dirty="0"/>
              <a:t>basis for creating TCUs was to educate students belonging to tribal nations and to enable the regulation of the teaching curriculum.</a:t>
            </a:r>
          </a:p>
          <a:p>
            <a:r>
              <a:rPr lang="en-US" b="1" dirty="0"/>
              <a:t>TCUs created a comfortable learning atmosphere for AI/AN students and have done so by engaging with their students' culture, as well as traditions. </a:t>
            </a:r>
          </a:p>
          <a:p>
            <a:r>
              <a:rPr lang="en-US" b="1" dirty="0"/>
              <a:t>It was also essential to continue to study AI/AN students’ achievements. These achievements helped AI/AN advocate for themselves and their communities. </a:t>
            </a:r>
          </a:p>
          <a:p>
            <a:r>
              <a:rPr lang="en-US" b="1" dirty="0"/>
              <a:t>The family was the center of AI/AN culture and influenced whether a student was successful in earning a degree.</a:t>
            </a:r>
          </a:p>
          <a:p>
            <a:r>
              <a:rPr lang="en-US" b="1" dirty="0"/>
              <a:t>Many of the AI/AN tribes were collective and matrilineal, which, if extended into their academic goals while attending college, would lead to a better chance of obtaining a college degree. </a:t>
            </a:r>
          </a:p>
          <a:p>
            <a:endParaRPr lang="en-US" b="1" dirty="0"/>
          </a:p>
          <a:p>
            <a:endParaRPr lang="en-US" b="1" dirty="0"/>
          </a:p>
        </p:txBody>
      </p:sp>
      <p:sp>
        <p:nvSpPr>
          <p:cNvPr id="4" name="Slide Number Placeholder 3"/>
          <p:cNvSpPr>
            <a:spLocks noGrp="1"/>
          </p:cNvSpPr>
          <p:nvPr>
            <p:ph type="sldNum" sz="quarter" idx="5"/>
          </p:nvPr>
        </p:nvSpPr>
        <p:spPr/>
        <p:txBody>
          <a:bodyPr/>
          <a:lstStyle/>
          <a:p>
            <a:fld id="{14B2A429-AD5D-C640-926A-80F96021C101}" type="slidenum">
              <a:rPr lang="en-US" smtClean="0"/>
              <a:t>7</a:t>
            </a:fld>
            <a:endParaRPr lang="en-US"/>
          </a:p>
        </p:txBody>
      </p:sp>
    </p:spTree>
    <p:extLst>
      <p:ext uri="{BB962C8B-B14F-4D97-AF65-F5344CB8AC3E}">
        <p14:creationId xmlns:p14="http://schemas.microsoft.com/office/powerpoint/2010/main" val="13026060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4B2A429-AD5D-C640-926A-80F96021C101}" type="slidenum">
              <a:rPr lang="en-US" smtClean="0"/>
              <a:t>9</a:t>
            </a:fld>
            <a:endParaRPr lang="en-US"/>
          </a:p>
        </p:txBody>
      </p:sp>
    </p:spTree>
    <p:extLst>
      <p:ext uri="{BB962C8B-B14F-4D97-AF65-F5344CB8AC3E}">
        <p14:creationId xmlns:p14="http://schemas.microsoft.com/office/powerpoint/2010/main" val="10868411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independent variables utilized throughout this research was GENDER and TRIBE ENROLLMENT/TRIBAL AFFILIATION.</a:t>
            </a:r>
          </a:p>
          <a:p>
            <a:r>
              <a:rPr lang="en-US" b="1" dirty="0"/>
              <a:t>The dependent variables:</a:t>
            </a:r>
          </a:p>
          <a:p>
            <a:pPr marL="174982" indent="-174982">
              <a:buFont typeface="Arial" panose="020B0604020202020204" pitchFamily="34" charset="0"/>
              <a:buChar char="•"/>
            </a:pPr>
            <a:r>
              <a:rPr lang="en-US" b="1" dirty="0"/>
              <a:t>students’ demographics</a:t>
            </a:r>
          </a:p>
          <a:p>
            <a:pPr marL="174982" indent="-174982">
              <a:buFont typeface="Arial" panose="020B0604020202020204" pitchFamily="34" charset="0"/>
              <a:buChar char="•"/>
            </a:pPr>
            <a:r>
              <a:rPr lang="en-US" b="1" dirty="0"/>
              <a:t>age groups</a:t>
            </a:r>
          </a:p>
          <a:p>
            <a:pPr marL="174982" indent="-174982">
              <a:buFont typeface="Arial" panose="020B0604020202020204" pitchFamily="34" charset="0"/>
              <a:buChar char="•"/>
            </a:pPr>
            <a:r>
              <a:rPr lang="en-US" b="1" dirty="0"/>
              <a:t>family size &amp; relationships</a:t>
            </a:r>
          </a:p>
          <a:p>
            <a:pPr marL="174982" indent="-174982">
              <a:buFont typeface="Arial" panose="020B0604020202020204" pitchFamily="34" charset="0"/>
              <a:buChar char="•"/>
            </a:pPr>
            <a:r>
              <a:rPr lang="en-US" b="1" dirty="0"/>
              <a:t>seniority in college</a:t>
            </a:r>
          </a:p>
          <a:p>
            <a:pPr marL="174982" indent="-174982">
              <a:buFont typeface="Arial" panose="020B0604020202020204" pitchFamily="34" charset="0"/>
              <a:buChar char="•"/>
            </a:pPr>
            <a:r>
              <a:rPr lang="en-US" b="1" dirty="0"/>
              <a:t>graduates, income</a:t>
            </a:r>
          </a:p>
          <a:p>
            <a:pPr marL="174982" indent="-174982">
              <a:buFont typeface="Arial" panose="020B0604020202020204" pitchFamily="34" charset="0"/>
              <a:buChar char="•"/>
            </a:pPr>
            <a:r>
              <a:rPr lang="en-US" b="1" dirty="0"/>
              <a:t>financial support for college</a:t>
            </a:r>
          </a:p>
          <a:p>
            <a:pPr marL="174982" indent="-174982">
              <a:buFont typeface="Arial" panose="020B0604020202020204" pitchFamily="34" charset="0"/>
              <a:buChar char="•"/>
            </a:pPr>
            <a:r>
              <a:rPr lang="en-US" b="1" dirty="0"/>
              <a:t>regional location</a:t>
            </a:r>
            <a:endParaRPr lang="en-US" b="1" dirty="0"/>
          </a:p>
        </p:txBody>
      </p:sp>
      <p:sp>
        <p:nvSpPr>
          <p:cNvPr id="4" name="Slide Number Placeholder 3"/>
          <p:cNvSpPr>
            <a:spLocks noGrp="1"/>
          </p:cNvSpPr>
          <p:nvPr>
            <p:ph type="sldNum" sz="quarter" idx="5"/>
          </p:nvPr>
        </p:nvSpPr>
        <p:spPr/>
        <p:txBody>
          <a:bodyPr/>
          <a:lstStyle/>
          <a:p>
            <a:fld id="{14B2A429-AD5D-C640-926A-80F96021C101}" type="slidenum">
              <a:rPr lang="en-US" smtClean="0"/>
              <a:t>10</a:t>
            </a:fld>
            <a:endParaRPr lang="en-US"/>
          </a:p>
        </p:txBody>
      </p:sp>
    </p:spTree>
    <p:extLst>
      <p:ext uri="{BB962C8B-B14F-4D97-AF65-F5344CB8AC3E}">
        <p14:creationId xmlns:p14="http://schemas.microsoft.com/office/powerpoint/2010/main" val="6981338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BBA33508-6181-1748-8A3E-8AE003427920}" type="datetimeFigureOut">
              <a:rPr lang="en-US" smtClean="0"/>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5EE1D1-88D3-1247-949D-57A8DD9FB578}" type="slidenum">
              <a:rPr lang="en-US" smtClean="0"/>
              <a:t>‹#›</a:t>
            </a:fld>
            <a:endParaRPr lang="en-US"/>
          </a:p>
        </p:txBody>
      </p:sp>
    </p:spTree>
    <p:extLst>
      <p:ext uri="{BB962C8B-B14F-4D97-AF65-F5344CB8AC3E}">
        <p14:creationId xmlns:p14="http://schemas.microsoft.com/office/powerpoint/2010/main" val="85591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BA33508-6181-1748-8A3E-8AE003427920}" type="datetimeFigureOut">
              <a:rPr lang="en-US" smtClean="0"/>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5EE1D1-88D3-1247-949D-57A8DD9FB578}" type="slidenum">
              <a:rPr lang="en-US" smtClean="0"/>
              <a:t>‹#›</a:t>
            </a:fld>
            <a:endParaRPr lang="en-US"/>
          </a:p>
        </p:txBody>
      </p:sp>
    </p:spTree>
    <p:extLst>
      <p:ext uri="{BB962C8B-B14F-4D97-AF65-F5344CB8AC3E}">
        <p14:creationId xmlns:p14="http://schemas.microsoft.com/office/powerpoint/2010/main" val="16561388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BA33508-6181-1748-8A3E-8AE003427920}" type="datetimeFigureOut">
              <a:rPr lang="en-US" smtClean="0"/>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5EE1D1-88D3-1247-949D-57A8DD9FB578}" type="slidenum">
              <a:rPr lang="en-US" smtClean="0"/>
              <a:t>‹#›</a:t>
            </a:fld>
            <a:endParaRPr lang="en-US"/>
          </a:p>
        </p:txBody>
      </p:sp>
    </p:spTree>
    <p:extLst>
      <p:ext uri="{BB962C8B-B14F-4D97-AF65-F5344CB8AC3E}">
        <p14:creationId xmlns:p14="http://schemas.microsoft.com/office/powerpoint/2010/main" val="34183968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BA33508-6181-1748-8A3E-8AE003427920}" type="datetimeFigureOut">
              <a:rPr lang="en-US" smtClean="0"/>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5EE1D1-88D3-1247-949D-57A8DD9FB578}" type="slidenum">
              <a:rPr lang="en-US" smtClean="0"/>
              <a:t>‹#›</a:t>
            </a:fld>
            <a:endParaRPr lang="en-US"/>
          </a:p>
        </p:txBody>
      </p:sp>
    </p:spTree>
    <p:extLst>
      <p:ext uri="{BB962C8B-B14F-4D97-AF65-F5344CB8AC3E}">
        <p14:creationId xmlns:p14="http://schemas.microsoft.com/office/powerpoint/2010/main" val="11851579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BA33508-6181-1748-8A3E-8AE003427920}" type="datetimeFigureOut">
              <a:rPr lang="en-US" smtClean="0"/>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5EE1D1-88D3-1247-949D-57A8DD9FB578}" type="slidenum">
              <a:rPr lang="en-US" smtClean="0"/>
              <a:t>‹#›</a:t>
            </a:fld>
            <a:endParaRPr lang="en-US"/>
          </a:p>
        </p:txBody>
      </p:sp>
    </p:spTree>
    <p:extLst>
      <p:ext uri="{BB962C8B-B14F-4D97-AF65-F5344CB8AC3E}">
        <p14:creationId xmlns:p14="http://schemas.microsoft.com/office/powerpoint/2010/main" val="36496814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BA33508-6181-1748-8A3E-8AE003427920}" type="datetimeFigureOut">
              <a:rPr lang="en-US" smtClean="0"/>
              <a:t>4/2/2020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5EE1D1-88D3-1247-949D-57A8DD9FB578}" type="slidenum">
              <a:rPr lang="en-US" smtClean="0"/>
              <a:t>‹#›</a:t>
            </a:fld>
            <a:endParaRPr lang="en-US"/>
          </a:p>
        </p:txBody>
      </p:sp>
    </p:spTree>
    <p:extLst>
      <p:ext uri="{BB962C8B-B14F-4D97-AF65-F5344CB8AC3E}">
        <p14:creationId xmlns:p14="http://schemas.microsoft.com/office/powerpoint/2010/main" val="41935127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BA33508-6181-1748-8A3E-8AE003427920}" type="datetimeFigureOut">
              <a:rPr lang="en-US" smtClean="0"/>
              <a:t>4/2/2020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5EE1D1-88D3-1247-949D-57A8DD9FB578}" type="slidenum">
              <a:rPr lang="en-US" smtClean="0"/>
              <a:t>‹#›</a:t>
            </a:fld>
            <a:endParaRPr lang="en-US"/>
          </a:p>
        </p:txBody>
      </p:sp>
    </p:spTree>
    <p:extLst>
      <p:ext uri="{BB962C8B-B14F-4D97-AF65-F5344CB8AC3E}">
        <p14:creationId xmlns:p14="http://schemas.microsoft.com/office/powerpoint/2010/main" val="27336764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BA33508-6181-1748-8A3E-8AE003427920}" type="datetimeFigureOut">
              <a:rPr lang="en-US" smtClean="0"/>
              <a:t>4/2/2020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5EE1D1-88D3-1247-949D-57A8DD9FB578}" type="slidenum">
              <a:rPr lang="en-US" smtClean="0"/>
              <a:t>‹#›</a:t>
            </a:fld>
            <a:endParaRPr lang="en-US"/>
          </a:p>
        </p:txBody>
      </p:sp>
    </p:spTree>
    <p:extLst>
      <p:ext uri="{BB962C8B-B14F-4D97-AF65-F5344CB8AC3E}">
        <p14:creationId xmlns:p14="http://schemas.microsoft.com/office/powerpoint/2010/main" val="25344629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A33508-6181-1748-8A3E-8AE003427920}" type="datetimeFigureOut">
              <a:rPr lang="en-US" smtClean="0"/>
              <a:t>4/2/2020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C5EE1D1-88D3-1247-949D-57A8DD9FB578}" type="slidenum">
              <a:rPr lang="en-US" smtClean="0"/>
              <a:t>‹#›</a:t>
            </a:fld>
            <a:endParaRPr lang="en-US"/>
          </a:p>
        </p:txBody>
      </p:sp>
    </p:spTree>
    <p:extLst>
      <p:ext uri="{BB962C8B-B14F-4D97-AF65-F5344CB8AC3E}">
        <p14:creationId xmlns:p14="http://schemas.microsoft.com/office/powerpoint/2010/main" val="13612736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BA33508-6181-1748-8A3E-8AE003427920}" type="datetimeFigureOut">
              <a:rPr lang="en-US" smtClean="0"/>
              <a:t>4/2/2020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5EE1D1-88D3-1247-949D-57A8DD9FB578}" type="slidenum">
              <a:rPr lang="en-US" smtClean="0"/>
              <a:t>‹#›</a:t>
            </a:fld>
            <a:endParaRPr lang="en-US"/>
          </a:p>
        </p:txBody>
      </p:sp>
    </p:spTree>
    <p:extLst>
      <p:ext uri="{BB962C8B-B14F-4D97-AF65-F5344CB8AC3E}">
        <p14:creationId xmlns:p14="http://schemas.microsoft.com/office/powerpoint/2010/main" val="21465582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BA33508-6181-1748-8A3E-8AE003427920}" type="datetimeFigureOut">
              <a:rPr lang="en-US" smtClean="0"/>
              <a:t>4/2/2020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5EE1D1-88D3-1247-949D-57A8DD9FB578}" type="slidenum">
              <a:rPr lang="en-US" smtClean="0"/>
              <a:t>‹#›</a:t>
            </a:fld>
            <a:endParaRPr lang="en-US"/>
          </a:p>
        </p:txBody>
      </p:sp>
    </p:spTree>
    <p:extLst>
      <p:ext uri="{BB962C8B-B14F-4D97-AF65-F5344CB8AC3E}">
        <p14:creationId xmlns:p14="http://schemas.microsoft.com/office/powerpoint/2010/main" val="20526214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A33508-6181-1748-8A3E-8AE003427920}" type="datetimeFigureOut">
              <a:rPr lang="en-US" smtClean="0"/>
              <a:t>4/2/2020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5EE1D1-88D3-1247-949D-57A8DD9FB578}" type="slidenum">
              <a:rPr lang="en-US" smtClean="0"/>
              <a:t>‹#›</a:t>
            </a:fld>
            <a:endParaRPr lang="en-US"/>
          </a:p>
        </p:txBody>
      </p:sp>
    </p:spTree>
    <p:extLst>
      <p:ext uri="{BB962C8B-B14F-4D97-AF65-F5344CB8AC3E}">
        <p14:creationId xmlns:p14="http://schemas.microsoft.com/office/powerpoint/2010/main" val="21739660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2639" y="263970"/>
            <a:ext cx="5161230" cy="6594030"/>
          </a:xfrm>
        </p:spPr>
        <p:txBody>
          <a:bodyPr>
            <a:noAutofit/>
          </a:bodyPr>
          <a:lstStyle/>
          <a:p>
            <a:r>
              <a:rPr lang="en-US" sz="4800" b="1" dirty="0">
                <a:solidFill>
                  <a:srgbClr val="FFFF00"/>
                </a:solidFill>
                <a:latin typeface="Avenir Black"/>
                <a:cs typeface="Avenir Black"/>
              </a:rPr>
              <a:t>Factors Affecting Student Success at a Native American Indian University (NAIU)</a:t>
            </a:r>
            <a:r>
              <a:rPr lang="en-US" sz="4800" b="1" dirty="0">
                <a:solidFill>
                  <a:srgbClr val="FFFF00"/>
                </a:solidFill>
                <a:effectLst/>
                <a:latin typeface="Avenir Black"/>
                <a:cs typeface="Avenir Black"/>
              </a:rPr>
              <a:t> </a:t>
            </a:r>
            <a:endParaRPr lang="en-US" sz="4800" b="1" dirty="0">
              <a:solidFill>
                <a:srgbClr val="FFFF00"/>
              </a:solidFill>
              <a:latin typeface="Avenir Black"/>
              <a:cs typeface="Avenir Black"/>
            </a:endParaRPr>
          </a:p>
        </p:txBody>
      </p:sp>
      <p:sp>
        <p:nvSpPr>
          <p:cNvPr id="3" name="Subtitle 2"/>
          <p:cNvSpPr>
            <a:spLocks noGrp="1"/>
          </p:cNvSpPr>
          <p:nvPr>
            <p:ph type="subTitle" idx="1"/>
          </p:nvPr>
        </p:nvSpPr>
        <p:spPr>
          <a:xfrm>
            <a:off x="5203869" y="5983395"/>
            <a:ext cx="3643189" cy="604168"/>
          </a:xfrm>
        </p:spPr>
        <p:txBody>
          <a:bodyPr/>
          <a:lstStyle/>
          <a:p>
            <a:pPr algn="r"/>
            <a:r>
              <a:rPr lang="en-US" dirty="0">
                <a:solidFill>
                  <a:srgbClr val="FFFF00"/>
                </a:solidFill>
                <a:latin typeface="Avenir Black"/>
                <a:cs typeface="Avenir Black"/>
              </a:rPr>
              <a:t>By: Philbert John</a:t>
            </a:r>
          </a:p>
        </p:txBody>
      </p:sp>
    </p:spTree>
    <p:extLst>
      <p:ext uri="{BB962C8B-B14F-4D97-AF65-F5344CB8AC3E}">
        <p14:creationId xmlns:p14="http://schemas.microsoft.com/office/powerpoint/2010/main" val="13197309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79863"/>
            <a:ext cx="8229600" cy="6010508"/>
          </a:xfrm>
        </p:spPr>
        <p:txBody>
          <a:bodyPr>
            <a:noAutofit/>
          </a:bodyPr>
          <a:lstStyle/>
          <a:p>
            <a:pPr marL="457200" indent="-457200" algn="ctr">
              <a:spcBef>
                <a:spcPts val="0"/>
              </a:spcBef>
              <a:buNone/>
            </a:pPr>
            <a:r>
              <a:rPr lang="en-US" b="1" dirty="0">
                <a:solidFill>
                  <a:srgbClr val="000000"/>
                </a:solidFill>
                <a:latin typeface="Avenir Black"/>
                <a:cs typeface="Avenir Black"/>
              </a:rPr>
              <a:t>RESEARCH DESIGN</a:t>
            </a:r>
          </a:p>
          <a:p>
            <a:pPr marL="457200" indent="-457200" algn="ctr">
              <a:spcBef>
                <a:spcPts val="0"/>
              </a:spcBef>
              <a:buNone/>
            </a:pPr>
            <a:endParaRPr lang="en-US" b="1" dirty="0">
              <a:solidFill>
                <a:srgbClr val="000000"/>
              </a:solidFill>
              <a:latin typeface="Avenir Black"/>
              <a:cs typeface="Avenir Black"/>
            </a:endParaRPr>
          </a:p>
          <a:p>
            <a:pPr marL="0" indent="0">
              <a:spcBef>
                <a:spcPts val="0"/>
              </a:spcBef>
              <a:buNone/>
            </a:pPr>
            <a:r>
              <a:rPr lang="en-US" sz="2800" b="1" dirty="0">
                <a:solidFill>
                  <a:srgbClr val="000000"/>
                </a:solidFill>
                <a:latin typeface="Avenir Black"/>
                <a:cs typeface="Avenir Black"/>
              </a:rPr>
              <a:t>The Pearson Correlation tool was utilized with each research question.      </a:t>
            </a:r>
          </a:p>
          <a:p>
            <a:pPr marL="914400" indent="-228600">
              <a:spcBef>
                <a:spcPts val="0"/>
              </a:spcBef>
              <a:buFont typeface="Wingdings" panose="05000000000000000000" pitchFamily="2" charset="2"/>
              <a:buChar char="§"/>
            </a:pPr>
            <a:r>
              <a:rPr lang="en-US" sz="2800" b="1" dirty="0">
                <a:solidFill>
                  <a:srgbClr val="000000"/>
                </a:solidFill>
                <a:latin typeface="Avenir Black"/>
                <a:cs typeface="Avenir Black"/>
              </a:rPr>
              <a:t>The Pearson correlation measured the linear correlation between the two identified variables (Sedgwick, 2012).</a:t>
            </a:r>
          </a:p>
          <a:p>
            <a:pPr marL="457200" indent="0">
              <a:spcBef>
                <a:spcPts val="0"/>
              </a:spcBef>
              <a:buNone/>
            </a:pPr>
            <a:endParaRPr lang="en-US" sz="2800" b="1" dirty="0">
              <a:solidFill>
                <a:srgbClr val="000000"/>
              </a:solidFill>
              <a:latin typeface="Avenir Black"/>
              <a:cs typeface="Avenir Black"/>
            </a:endParaRPr>
          </a:p>
          <a:p>
            <a:pPr marL="0" indent="0">
              <a:spcBef>
                <a:spcPts val="0"/>
              </a:spcBef>
              <a:buNone/>
            </a:pPr>
            <a:r>
              <a:rPr lang="en-US" sz="2800" b="1" dirty="0">
                <a:solidFill>
                  <a:srgbClr val="000000"/>
                </a:solidFill>
                <a:latin typeface="Avenir Black"/>
                <a:cs typeface="Avenir Black"/>
              </a:rPr>
              <a:t>The Independent Samples t-test tool was utilized with each research question.      </a:t>
            </a:r>
          </a:p>
          <a:p>
            <a:pPr marL="1143000" indent="-457200">
              <a:spcBef>
                <a:spcPts val="0"/>
              </a:spcBef>
              <a:buFont typeface="Wingdings" panose="05000000000000000000" pitchFamily="2" charset="2"/>
              <a:buChar char="§"/>
            </a:pPr>
            <a:r>
              <a:rPr lang="en-US" sz="2800" b="1" dirty="0">
                <a:solidFill>
                  <a:srgbClr val="000000"/>
                </a:solidFill>
                <a:latin typeface="Avenir Black"/>
                <a:cs typeface="Avenir Black"/>
              </a:rPr>
              <a:t>The Independent Samples t-test compares the means for two groups (Sedgwick, 2012).</a:t>
            </a:r>
          </a:p>
          <a:p>
            <a:pPr marL="457200" indent="0">
              <a:spcBef>
                <a:spcPts val="0"/>
              </a:spcBef>
              <a:buNone/>
            </a:pPr>
            <a:endParaRPr lang="en-US" sz="2800" b="1" dirty="0">
              <a:solidFill>
                <a:srgbClr val="000000"/>
              </a:solidFill>
              <a:latin typeface="Avenir Black"/>
              <a:cs typeface="Avenir Black"/>
            </a:endParaRPr>
          </a:p>
        </p:txBody>
      </p:sp>
    </p:spTree>
    <p:extLst>
      <p:ext uri="{BB962C8B-B14F-4D97-AF65-F5344CB8AC3E}">
        <p14:creationId xmlns:p14="http://schemas.microsoft.com/office/powerpoint/2010/main" val="38583234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7423" y="289932"/>
            <a:ext cx="8319993" cy="6456556"/>
          </a:xfrm>
        </p:spPr>
        <p:txBody>
          <a:bodyPr>
            <a:normAutofit fontScale="77500" lnSpcReduction="20000"/>
          </a:bodyPr>
          <a:lstStyle/>
          <a:p>
            <a:r>
              <a:rPr lang="en-US" sz="3500" b="1" dirty="0">
                <a:solidFill>
                  <a:srgbClr val="000000"/>
                </a:solidFill>
                <a:effectLst>
                  <a:outerShdw blurRad="38100" dist="38100" dir="2700000" algn="tl">
                    <a:srgbClr val="000000">
                      <a:alpha val="43137"/>
                    </a:srgbClr>
                  </a:outerShdw>
                </a:effectLst>
                <a:latin typeface="Avenir Black"/>
                <a:cs typeface="Avenir Black"/>
              </a:rPr>
              <a:t>DATA COLLECTION &amp; PARTICIPANTS</a:t>
            </a:r>
          </a:p>
          <a:p>
            <a:endParaRPr lang="en-US" b="1" dirty="0">
              <a:solidFill>
                <a:srgbClr val="000000"/>
              </a:solidFill>
              <a:latin typeface="Avenir Black"/>
              <a:cs typeface="Avenir Black"/>
            </a:endParaRPr>
          </a:p>
          <a:p>
            <a:pPr algn="l">
              <a:lnSpc>
                <a:spcPct val="110000"/>
              </a:lnSpc>
              <a:spcBef>
                <a:spcPts val="0"/>
              </a:spcBef>
            </a:pPr>
            <a:r>
              <a:rPr lang="en-US" sz="3000" b="1" dirty="0">
                <a:solidFill>
                  <a:srgbClr val="000000"/>
                </a:solidFill>
                <a:latin typeface="Avenir Black"/>
                <a:cs typeface="Avenir Black"/>
              </a:rPr>
              <a:t>Students attending NAIU must be a member of a federally recognized tribe or be able to provide proof of descendancy. </a:t>
            </a:r>
          </a:p>
          <a:p>
            <a:pPr marL="914400" indent="-228600" algn="l">
              <a:lnSpc>
                <a:spcPct val="110000"/>
              </a:lnSpc>
              <a:spcBef>
                <a:spcPts val="0"/>
              </a:spcBef>
              <a:buFont typeface="Wingdings" panose="05000000000000000000" pitchFamily="2" charset="2"/>
              <a:buChar char="§"/>
            </a:pPr>
            <a:r>
              <a:rPr lang="en-US" sz="3000" b="1" dirty="0">
                <a:solidFill>
                  <a:srgbClr val="000000"/>
                </a:solidFill>
                <a:latin typeface="Avenir Black"/>
                <a:cs typeface="Avenir Black"/>
              </a:rPr>
              <a:t>750 - 1000 AI/AN students attend NAIU each year</a:t>
            </a:r>
          </a:p>
          <a:p>
            <a:pPr marL="914400" indent="-228600" algn="l">
              <a:lnSpc>
                <a:spcPct val="110000"/>
              </a:lnSpc>
              <a:spcBef>
                <a:spcPts val="0"/>
              </a:spcBef>
              <a:buFont typeface="Wingdings" panose="05000000000000000000" pitchFamily="2" charset="2"/>
              <a:buChar char="§"/>
            </a:pPr>
            <a:r>
              <a:rPr lang="en-US" sz="3000" b="1" dirty="0">
                <a:solidFill>
                  <a:srgbClr val="000000"/>
                </a:solidFill>
                <a:latin typeface="Avenir Black"/>
                <a:cs typeface="Avenir Black"/>
              </a:rPr>
              <a:t>846 full-time students enrolled in NAIU in 2012. </a:t>
            </a:r>
          </a:p>
          <a:p>
            <a:pPr marL="914400" indent="-228600" algn="l">
              <a:lnSpc>
                <a:spcPct val="110000"/>
              </a:lnSpc>
              <a:spcBef>
                <a:spcPts val="0"/>
              </a:spcBef>
              <a:buFont typeface="Wingdings" panose="05000000000000000000" pitchFamily="2" charset="2"/>
              <a:buChar char="§"/>
            </a:pPr>
            <a:r>
              <a:rPr lang="en-US" sz="3000" b="1" dirty="0">
                <a:solidFill>
                  <a:srgbClr val="000000"/>
                </a:solidFill>
                <a:latin typeface="Avenir Black"/>
                <a:cs typeface="Avenir Black"/>
              </a:rPr>
              <a:t>141 federally recognized tribes represented at NAIU</a:t>
            </a:r>
          </a:p>
          <a:p>
            <a:pPr>
              <a:lnSpc>
                <a:spcPct val="110000"/>
              </a:lnSpc>
              <a:spcBef>
                <a:spcPts val="0"/>
              </a:spcBef>
            </a:pPr>
            <a:endParaRPr lang="en-US" sz="3000" b="1" dirty="0">
              <a:solidFill>
                <a:srgbClr val="000000"/>
              </a:solidFill>
              <a:latin typeface="Avenir Black"/>
            </a:endParaRPr>
          </a:p>
          <a:p>
            <a:pPr algn="l">
              <a:lnSpc>
                <a:spcPct val="110000"/>
              </a:lnSpc>
              <a:spcBef>
                <a:spcPts val="0"/>
              </a:spcBef>
            </a:pPr>
            <a:r>
              <a:rPr lang="en-US" sz="3000" b="1" dirty="0">
                <a:solidFill>
                  <a:srgbClr val="000000"/>
                </a:solidFill>
                <a:latin typeface="Avenir Black"/>
              </a:rPr>
              <a:t>Collected data from survey distributed through Survey Monkey through a Facebook alumni group page.</a:t>
            </a:r>
          </a:p>
          <a:p>
            <a:pPr algn="l">
              <a:lnSpc>
                <a:spcPct val="110000"/>
              </a:lnSpc>
              <a:spcBef>
                <a:spcPts val="0"/>
              </a:spcBef>
            </a:pPr>
            <a:endParaRPr lang="en-US" sz="3000" b="1" dirty="0">
              <a:solidFill>
                <a:srgbClr val="000000"/>
              </a:solidFill>
              <a:latin typeface="Avenir Black"/>
              <a:cs typeface="Avenir Black"/>
            </a:endParaRPr>
          </a:p>
          <a:p>
            <a:pPr algn="l">
              <a:lnSpc>
                <a:spcPct val="110000"/>
              </a:lnSpc>
              <a:spcBef>
                <a:spcPts val="0"/>
              </a:spcBef>
            </a:pPr>
            <a:r>
              <a:rPr lang="en-US" sz="3000" b="1" dirty="0">
                <a:solidFill>
                  <a:srgbClr val="000000"/>
                </a:solidFill>
                <a:latin typeface="Avenir Black"/>
              </a:rPr>
              <a:t>Sample group consisted of 39 AI/AN students (29 Females, 10 Males).</a:t>
            </a:r>
            <a:endParaRPr lang="en-US" sz="3000" b="1" dirty="0">
              <a:solidFill>
                <a:srgbClr val="000000"/>
              </a:solidFill>
              <a:latin typeface="Avenir Black"/>
              <a:cs typeface="Avenir Black"/>
            </a:endParaRPr>
          </a:p>
          <a:p>
            <a:pPr marL="685800" algn="l"/>
            <a:endParaRPr lang="en-US" sz="2800" b="1" dirty="0">
              <a:solidFill>
                <a:srgbClr val="000000"/>
              </a:solidFill>
              <a:latin typeface="Avenir Black"/>
              <a:cs typeface="Avenir Black"/>
            </a:endParaRPr>
          </a:p>
        </p:txBody>
      </p:sp>
      <p:sp>
        <p:nvSpPr>
          <p:cNvPr id="4" name="TextBox 3"/>
          <p:cNvSpPr txBox="1"/>
          <p:nvPr/>
        </p:nvSpPr>
        <p:spPr>
          <a:xfrm>
            <a:off x="5495672" y="364111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9851147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9233" y="1486660"/>
            <a:ext cx="8665534" cy="4066647"/>
          </a:xfrm>
        </p:spPr>
        <p:txBody>
          <a:bodyPr>
            <a:noAutofit/>
          </a:bodyPr>
          <a:lstStyle/>
          <a:p>
            <a:pPr marL="457200" indent="-457200" algn="ctr">
              <a:spcBef>
                <a:spcPts val="0"/>
              </a:spcBef>
              <a:buNone/>
            </a:pPr>
            <a:r>
              <a:rPr lang="en-US" b="1" dirty="0">
                <a:solidFill>
                  <a:srgbClr val="000000"/>
                </a:solidFill>
                <a:latin typeface="Avenir Black"/>
                <a:cs typeface="Avenir Black"/>
              </a:rPr>
              <a:t>INSTRUMENTS UTILIZED</a:t>
            </a:r>
          </a:p>
          <a:p>
            <a:pPr marL="457200" indent="-457200" algn="ctr">
              <a:spcBef>
                <a:spcPts val="0"/>
              </a:spcBef>
              <a:buNone/>
            </a:pPr>
            <a:endParaRPr lang="en-US" b="1" dirty="0">
              <a:solidFill>
                <a:srgbClr val="000000"/>
              </a:solidFill>
              <a:latin typeface="Avenir Black"/>
              <a:cs typeface="Avenir Black"/>
            </a:endParaRPr>
          </a:p>
          <a:p>
            <a:pPr marL="0" indent="0">
              <a:spcBef>
                <a:spcPts val="0"/>
              </a:spcBef>
              <a:buNone/>
            </a:pPr>
            <a:r>
              <a:rPr lang="en-US" sz="2800" b="1" dirty="0">
                <a:solidFill>
                  <a:srgbClr val="000000"/>
                </a:solidFill>
                <a:latin typeface="Avenir Black"/>
              </a:rPr>
              <a:t>The answers to the three research questions addressed outcomes processed through </a:t>
            </a:r>
            <a:r>
              <a:rPr lang="en-US" sz="2800" b="1" dirty="0">
                <a:latin typeface="Avenir Black"/>
              </a:rPr>
              <a:t>SPSS’ Pearson Correlations </a:t>
            </a:r>
            <a:r>
              <a:rPr lang="en-US" sz="2800" b="1" dirty="0">
                <a:solidFill>
                  <a:srgbClr val="000000"/>
                </a:solidFill>
                <a:latin typeface="Avenir Black"/>
              </a:rPr>
              <a:t>and Independent Samples </a:t>
            </a:r>
            <a:r>
              <a:rPr lang="en-US" sz="2800" b="1" i="1" dirty="0">
                <a:solidFill>
                  <a:srgbClr val="000000"/>
                </a:solidFill>
                <a:latin typeface="Avenir Black"/>
              </a:rPr>
              <a:t>t</a:t>
            </a:r>
            <a:r>
              <a:rPr lang="en-US" sz="2800" b="1" dirty="0">
                <a:solidFill>
                  <a:srgbClr val="000000"/>
                </a:solidFill>
                <a:latin typeface="Avenir Black"/>
              </a:rPr>
              <a:t>-test tools:</a:t>
            </a:r>
          </a:p>
          <a:p>
            <a:pPr marL="914400" indent="-228600">
              <a:spcBef>
                <a:spcPts val="0"/>
              </a:spcBef>
              <a:buFont typeface="Wingdings" panose="05000000000000000000" pitchFamily="2" charset="2"/>
              <a:buChar char="§"/>
            </a:pPr>
            <a:r>
              <a:rPr lang="en-US" sz="2800" b="1" dirty="0">
                <a:solidFill>
                  <a:srgbClr val="000000"/>
                </a:solidFill>
                <a:latin typeface="Avenir Black"/>
              </a:rPr>
              <a:t>Analyzed the data from the identified independent and dependent variables concerning each research question. </a:t>
            </a:r>
            <a:endParaRPr lang="en-US" sz="2800" b="1" dirty="0">
              <a:solidFill>
                <a:srgbClr val="000000"/>
              </a:solidFill>
              <a:latin typeface="Avenir Black"/>
              <a:cs typeface="Avenir Black"/>
            </a:endParaRPr>
          </a:p>
        </p:txBody>
      </p:sp>
    </p:spTree>
    <p:extLst>
      <p:ext uri="{BB962C8B-B14F-4D97-AF65-F5344CB8AC3E}">
        <p14:creationId xmlns:p14="http://schemas.microsoft.com/office/powerpoint/2010/main" val="19306103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9233" y="334536"/>
            <a:ext cx="8665534" cy="6294864"/>
          </a:xfrm>
        </p:spPr>
        <p:txBody>
          <a:bodyPr>
            <a:noAutofit/>
          </a:bodyPr>
          <a:lstStyle/>
          <a:p>
            <a:pPr marL="457200" indent="-457200" algn="ctr">
              <a:spcBef>
                <a:spcPts val="0"/>
              </a:spcBef>
              <a:buNone/>
            </a:pPr>
            <a:r>
              <a:rPr lang="en-US" b="1" dirty="0">
                <a:solidFill>
                  <a:srgbClr val="000000"/>
                </a:solidFill>
                <a:latin typeface="Avenir Black"/>
                <a:cs typeface="Avenir Black"/>
              </a:rPr>
              <a:t>FINDINGS</a:t>
            </a:r>
          </a:p>
          <a:p>
            <a:pPr marL="457200" indent="-457200" algn="ctr">
              <a:spcBef>
                <a:spcPts val="0"/>
              </a:spcBef>
              <a:buNone/>
            </a:pPr>
            <a:endParaRPr lang="en-US" b="1" dirty="0">
              <a:solidFill>
                <a:srgbClr val="000000"/>
              </a:solidFill>
              <a:latin typeface="Avenir Black"/>
              <a:cs typeface="Avenir Black"/>
            </a:endParaRPr>
          </a:p>
          <a:p>
            <a:pPr indent="0">
              <a:spcBef>
                <a:spcPts val="0"/>
              </a:spcBef>
              <a:buNone/>
            </a:pPr>
            <a:r>
              <a:rPr lang="en-US" sz="2800" b="1" dirty="0">
                <a:solidFill>
                  <a:srgbClr val="000000"/>
                </a:solidFill>
                <a:latin typeface="Avenir Black"/>
              </a:rPr>
              <a:t>The ethnic make-up and tribal affiliation variables continuously showed unmeasurable results, given that one of the variables measured remained constant.</a:t>
            </a:r>
          </a:p>
          <a:p>
            <a:pPr indent="0">
              <a:spcBef>
                <a:spcPts val="0"/>
              </a:spcBef>
              <a:buNone/>
            </a:pPr>
            <a:endParaRPr lang="en-US" sz="2800" b="1" dirty="0">
              <a:solidFill>
                <a:srgbClr val="000000"/>
              </a:solidFill>
              <a:latin typeface="Avenir Black"/>
            </a:endParaRPr>
          </a:p>
          <a:p>
            <a:pPr indent="0">
              <a:spcBef>
                <a:spcPts val="0"/>
              </a:spcBef>
              <a:buNone/>
            </a:pPr>
            <a:r>
              <a:rPr lang="en-US" sz="2800" b="1" dirty="0">
                <a:solidFill>
                  <a:srgbClr val="000000"/>
                </a:solidFill>
                <a:latin typeface="Avenir Black"/>
              </a:rPr>
              <a:t>A majority of the measured results were either Weak or None or Very Weak (</a:t>
            </a:r>
            <a:r>
              <a:rPr lang="en-US" sz="2800" b="1" dirty="0"/>
              <a:t>Freeman &amp; Fox, 2005). </a:t>
            </a:r>
            <a:endParaRPr lang="en-US" sz="2800" b="1" dirty="0">
              <a:solidFill>
                <a:srgbClr val="000000"/>
              </a:solidFill>
              <a:latin typeface="Avenir Black"/>
            </a:endParaRPr>
          </a:p>
          <a:p>
            <a:pPr indent="0">
              <a:spcBef>
                <a:spcPts val="0"/>
              </a:spcBef>
              <a:buNone/>
            </a:pPr>
            <a:endParaRPr lang="en-US" sz="2800" b="1" dirty="0">
              <a:solidFill>
                <a:srgbClr val="000000"/>
              </a:solidFill>
              <a:latin typeface="Avenir Black"/>
              <a:cs typeface="Avenir Black"/>
            </a:endParaRPr>
          </a:p>
        </p:txBody>
      </p:sp>
      <p:graphicFrame>
        <p:nvGraphicFramePr>
          <p:cNvPr id="15" name="Table 14">
            <a:extLst>
              <a:ext uri="{FF2B5EF4-FFF2-40B4-BE49-F238E27FC236}">
                <a16:creationId xmlns:a16="http://schemas.microsoft.com/office/drawing/2014/main" id="{5F5872B1-56D9-4CF0-975A-833B4B630ACE}"/>
              </a:ext>
            </a:extLst>
          </p:cNvPr>
          <p:cNvGraphicFramePr>
            <a:graphicFrameLocks noGrp="1"/>
          </p:cNvGraphicFramePr>
          <p:nvPr>
            <p:extLst>
              <p:ext uri="{D42A27DB-BD31-4B8C-83A1-F6EECF244321}">
                <p14:modId xmlns:p14="http://schemas.microsoft.com/office/powerpoint/2010/main" val="3086938774"/>
              </p:ext>
            </p:extLst>
          </p:nvPr>
        </p:nvGraphicFramePr>
        <p:xfrm>
          <a:off x="500616" y="4267200"/>
          <a:ext cx="8142768" cy="2181225"/>
        </p:xfrm>
        <a:graphic>
          <a:graphicData uri="http://schemas.openxmlformats.org/drawingml/2006/table">
            <a:tbl>
              <a:tblPr/>
              <a:tblGrid>
                <a:gridCol w="4071384">
                  <a:extLst>
                    <a:ext uri="{9D8B030D-6E8A-4147-A177-3AD203B41FA5}">
                      <a16:colId xmlns:a16="http://schemas.microsoft.com/office/drawing/2014/main" val="3527686179"/>
                    </a:ext>
                  </a:extLst>
                </a:gridCol>
                <a:gridCol w="4071384">
                  <a:extLst>
                    <a:ext uri="{9D8B030D-6E8A-4147-A177-3AD203B41FA5}">
                      <a16:colId xmlns:a16="http://schemas.microsoft.com/office/drawing/2014/main" val="79758567"/>
                    </a:ext>
                  </a:extLst>
                </a:gridCol>
              </a:tblGrid>
              <a:tr h="266700">
                <a:tc>
                  <a:txBody>
                    <a:bodyPr/>
                    <a:lstStyle/>
                    <a:p>
                      <a:pPr algn="ctr" fontAlgn="ctr"/>
                      <a:r>
                        <a:rPr lang="en-US" sz="2800" b="1" i="0" u="sng" strike="noStrike">
                          <a:effectLst/>
                          <a:latin typeface="Times New Roman" panose="02020603050405020304" pitchFamily="18" charset="0"/>
                          <a:ea typeface="Times New Roman" panose="02020603050405020304" pitchFamily="18" charset="0"/>
                        </a:rPr>
                        <a:t>Value of R</a:t>
                      </a:r>
                      <a:endParaRPr lang="en-US" sz="2800" b="1" i="0" u="sng" strike="noStrike">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2800" b="1" i="0" u="sng" strike="noStrike">
                          <a:effectLst/>
                          <a:latin typeface="Times New Roman" panose="02020603050405020304" pitchFamily="18" charset="0"/>
                          <a:ea typeface="Times New Roman" panose="02020603050405020304" pitchFamily="18" charset="0"/>
                        </a:rPr>
                        <a:t>Strength of relationship</a:t>
                      </a:r>
                      <a:endParaRPr lang="en-US" sz="2800" b="1" i="0" u="sng" strike="noStrike">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19521942"/>
                  </a:ext>
                </a:extLst>
              </a:tr>
              <a:tr h="266700">
                <a:tc>
                  <a:txBody>
                    <a:bodyPr/>
                    <a:lstStyle/>
                    <a:p>
                      <a:pPr algn="ctr" fontAlgn="ctr"/>
                      <a:r>
                        <a:rPr lang="en-US" sz="2800" b="1" i="0" u="none" strike="noStrike">
                          <a:effectLst/>
                          <a:latin typeface="Times New Roman" panose="02020603050405020304" pitchFamily="18" charset="0"/>
                          <a:ea typeface="Times New Roman" panose="02020603050405020304" pitchFamily="18" charset="0"/>
                        </a:rPr>
                        <a:t>-1.0 to -0.5 or 1.0 to 0.5</a:t>
                      </a:r>
                      <a:endParaRPr lang="en-US" sz="2800" b="1" i="0" u="none" strike="noStrike">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2800" b="1" i="0" u="none" strike="noStrike">
                          <a:effectLst/>
                          <a:latin typeface="Times New Roman" panose="02020603050405020304" pitchFamily="18" charset="0"/>
                          <a:ea typeface="Times New Roman" panose="02020603050405020304" pitchFamily="18" charset="0"/>
                        </a:rPr>
                        <a:t>Strong</a:t>
                      </a:r>
                      <a:endParaRPr lang="en-US" sz="2800" b="1" i="0" u="none" strike="noStrike">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89478390"/>
                  </a:ext>
                </a:extLst>
              </a:tr>
              <a:tr h="266700">
                <a:tc>
                  <a:txBody>
                    <a:bodyPr/>
                    <a:lstStyle/>
                    <a:p>
                      <a:pPr algn="ctr" fontAlgn="ctr"/>
                      <a:r>
                        <a:rPr lang="en-US" sz="2800" b="1" i="0" u="none" strike="noStrike">
                          <a:effectLst/>
                          <a:latin typeface="Times New Roman" panose="02020603050405020304" pitchFamily="18" charset="0"/>
                          <a:ea typeface="Times New Roman" panose="02020603050405020304" pitchFamily="18" charset="0"/>
                        </a:rPr>
                        <a:t>-0.5 to -0.3 or 0.3 to 0.5</a:t>
                      </a:r>
                      <a:endParaRPr lang="en-US" sz="2800" b="1" i="0" u="none" strike="noStrike">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2800" b="1" i="0" u="none" strike="noStrike" dirty="0">
                          <a:effectLst/>
                          <a:latin typeface="Times New Roman" panose="02020603050405020304" pitchFamily="18" charset="0"/>
                          <a:ea typeface="Times New Roman" panose="02020603050405020304" pitchFamily="18" charset="0"/>
                        </a:rPr>
                        <a:t>Moderate</a:t>
                      </a:r>
                      <a:endParaRPr lang="en-US" sz="2800" b="1" i="0" u="none" strike="noStrike"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89729052"/>
                  </a:ext>
                </a:extLst>
              </a:tr>
              <a:tr h="266700">
                <a:tc>
                  <a:txBody>
                    <a:bodyPr/>
                    <a:lstStyle/>
                    <a:p>
                      <a:pPr algn="ctr" fontAlgn="ctr"/>
                      <a:r>
                        <a:rPr lang="en-US" sz="2800" b="1" i="0" u="none" strike="noStrike">
                          <a:effectLst/>
                          <a:latin typeface="Times New Roman" panose="02020603050405020304" pitchFamily="18" charset="0"/>
                          <a:ea typeface="Times New Roman" panose="02020603050405020304" pitchFamily="18" charset="0"/>
                        </a:rPr>
                        <a:t>-0.3 to -0.1 or 0.1 to 0.3</a:t>
                      </a:r>
                      <a:endParaRPr lang="en-US" sz="2800" b="1" i="0" u="none" strike="noStrike">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2800" b="1" i="0" u="none" strike="noStrike">
                          <a:effectLst/>
                          <a:latin typeface="Times New Roman" panose="02020603050405020304" pitchFamily="18" charset="0"/>
                          <a:ea typeface="Times New Roman" panose="02020603050405020304" pitchFamily="18" charset="0"/>
                        </a:rPr>
                        <a:t>Weak</a:t>
                      </a:r>
                      <a:endParaRPr lang="en-US" sz="2800" b="1" i="0" u="none" strike="noStrike">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1303796"/>
                  </a:ext>
                </a:extLst>
              </a:tr>
              <a:tr h="266700">
                <a:tc>
                  <a:txBody>
                    <a:bodyPr/>
                    <a:lstStyle/>
                    <a:p>
                      <a:pPr algn="ctr" fontAlgn="ctr"/>
                      <a:r>
                        <a:rPr lang="en-US" sz="2800" b="1" i="0" u="none" strike="noStrike">
                          <a:effectLst/>
                          <a:latin typeface="Times New Roman" panose="02020603050405020304" pitchFamily="18" charset="0"/>
                          <a:ea typeface="Times New Roman" panose="02020603050405020304" pitchFamily="18" charset="0"/>
                        </a:rPr>
                        <a:t>-0.1 to 0.1</a:t>
                      </a:r>
                      <a:endParaRPr lang="en-US" sz="2800" b="1" i="0" u="none" strike="noStrike">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2800" b="1" i="0" u="none" strike="noStrike" dirty="0">
                          <a:effectLst/>
                          <a:latin typeface="Times New Roman" panose="02020603050405020304" pitchFamily="18" charset="0"/>
                          <a:ea typeface="Times New Roman" panose="02020603050405020304" pitchFamily="18" charset="0"/>
                        </a:rPr>
                        <a:t>None or very weak</a:t>
                      </a:r>
                      <a:endParaRPr lang="en-US" sz="2800" b="1" i="0" u="none" strike="noStrike"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30228696"/>
                  </a:ext>
                </a:extLst>
              </a:tr>
            </a:tbl>
          </a:graphicData>
        </a:graphic>
      </p:graphicFrame>
    </p:spTree>
    <p:extLst>
      <p:ext uri="{BB962C8B-B14F-4D97-AF65-F5344CB8AC3E}">
        <p14:creationId xmlns:p14="http://schemas.microsoft.com/office/powerpoint/2010/main" val="3532782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1720" y="821171"/>
            <a:ext cx="8665534" cy="5215658"/>
          </a:xfrm>
        </p:spPr>
        <p:txBody>
          <a:bodyPr>
            <a:noAutofit/>
          </a:bodyPr>
          <a:lstStyle/>
          <a:p>
            <a:pPr marL="457200" indent="-457200" algn="ctr">
              <a:spcBef>
                <a:spcPts val="0"/>
              </a:spcBef>
              <a:buNone/>
            </a:pPr>
            <a:r>
              <a:rPr lang="en-US" b="1" dirty="0">
                <a:solidFill>
                  <a:srgbClr val="000000"/>
                </a:solidFill>
                <a:latin typeface="Avenir Black"/>
                <a:cs typeface="Avenir Black"/>
              </a:rPr>
              <a:t>CONCLUSIONS</a:t>
            </a:r>
          </a:p>
          <a:p>
            <a:pPr marL="457200" indent="-457200" algn="ctr">
              <a:spcBef>
                <a:spcPts val="0"/>
              </a:spcBef>
              <a:buNone/>
            </a:pPr>
            <a:endParaRPr lang="en-US" b="1" dirty="0">
              <a:solidFill>
                <a:srgbClr val="000000"/>
              </a:solidFill>
              <a:latin typeface="Avenir Black"/>
              <a:cs typeface="Avenir Black"/>
            </a:endParaRPr>
          </a:p>
          <a:p>
            <a:pPr marL="457200" indent="-457200">
              <a:spcBef>
                <a:spcPts val="0"/>
              </a:spcBef>
              <a:buNone/>
            </a:pPr>
            <a:r>
              <a:rPr lang="en-US" b="1" dirty="0">
                <a:solidFill>
                  <a:srgbClr val="000000"/>
                </a:solidFill>
                <a:latin typeface="Avenir Black"/>
                <a:cs typeface="Avenir Black"/>
              </a:rPr>
              <a:t>The following are conclusions discovered:</a:t>
            </a:r>
          </a:p>
          <a:p>
            <a:pPr marL="914400" indent="-228600">
              <a:lnSpc>
                <a:spcPct val="120000"/>
              </a:lnSpc>
              <a:spcBef>
                <a:spcPts val="0"/>
              </a:spcBef>
              <a:buFont typeface="Wingdings" panose="05000000000000000000" pitchFamily="2" charset="2"/>
              <a:buChar char="§"/>
            </a:pPr>
            <a:r>
              <a:rPr lang="en-US" sz="2800" b="1" dirty="0">
                <a:solidFill>
                  <a:srgbClr val="000000"/>
                </a:solidFill>
                <a:latin typeface="Avenir Black"/>
              </a:rPr>
              <a:t>First conclusion - no relationship between ethnic make-up and the status of federal recognition of tribal affiliation. </a:t>
            </a:r>
          </a:p>
          <a:p>
            <a:pPr marL="914400" indent="-228600">
              <a:lnSpc>
                <a:spcPct val="120000"/>
              </a:lnSpc>
              <a:spcBef>
                <a:spcPts val="0"/>
              </a:spcBef>
              <a:buFont typeface="Wingdings" panose="05000000000000000000" pitchFamily="2" charset="2"/>
              <a:buChar char="§"/>
            </a:pPr>
            <a:r>
              <a:rPr lang="en-US" sz="2800" b="1" dirty="0">
                <a:solidFill>
                  <a:srgbClr val="000000"/>
                </a:solidFill>
                <a:latin typeface="Avenir Black"/>
              </a:rPr>
              <a:t>Second conclusion - no relationship between ethnic make-up, the status of federal recognition of tribal affiliation and enrollment in a federally recognized tribe.</a:t>
            </a:r>
          </a:p>
          <a:p>
            <a:pPr marL="685800" indent="0">
              <a:lnSpc>
                <a:spcPct val="120000"/>
              </a:lnSpc>
              <a:spcBef>
                <a:spcPts val="0"/>
              </a:spcBef>
              <a:buNone/>
            </a:pPr>
            <a:endParaRPr lang="en-US" sz="2800" b="1" dirty="0">
              <a:solidFill>
                <a:srgbClr val="000000"/>
              </a:solidFill>
              <a:latin typeface="Avenir Black"/>
            </a:endParaRPr>
          </a:p>
        </p:txBody>
      </p:sp>
    </p:spTree>
    <p:extLst>
      <p:ext uri="{BB962C8B-B14F-4D97-AF65-F5344CB8AC3E}">
        <p14:creationId xmlns:p14="http://schemas.microsoft.com/office/powerpoint/2010/main" val="29660813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3661" y="995571"/>
            <a:ext cx="8665534" cy="4635795"/>
          </a:xfrm>
        </p:spPr>
        <p:txBody>
          <a:bodyPr>
            <a:noAutofit/>
          </a:bodyPr>
          <a:lstStyle/>
          <a:p>
            <a:pPr marL="457200" indent="-457200" algn="ctr">
              <a:spcBef>
                <a:spcPts val="0"/>
              </a:spcBef>
              <a:buNone/>
            </a:pPr>
            <a:r>
              <a:rPr lang="en-US" b="1" dirty="0">
                <a:solidFill>
                  <a:srgbClr val="000000"/>
                </a:solidFill>
                <a:latin typeface="Avenir Black"/>
                <a:cs typeface="Avenir Black"/>
              </a:rPr>
              <a:t>CONCLUSIONS (Cont.)</a:t>
            </a:r>
          </a:p>
          <a:p>
            <a:pPr marL="457200" indent="-457200">
              <a:spcBef>
                <a:spcPts val="0"/>
              </a:spcBef>
              <a:buNone/>
            </a:pPr>
            <a:endParaRPr lang="en-US" b="1" dirty="0">
              <a:solidFill>
                <a:srgbClr val="000000"/>
              </a:solidFill>
              <a:latin typeface="Avenir Black"/>
              <a:cs typeface="Avenir Black"/>
            </a:endParaRPr>
          </a:p>
          <a:p>
            <a:pPr marL="457200" indent="-457200">
              <a:spcBef>
                <a:spcPts val="0"/>
              </a:spcBef>
              <a:buNone/>
            </a:pPr>
            <a:r>
              <a:rPr lang="en-US" b="1" dirty="0">
                <a:solidFill>
                  <a:srgbClr val="000000"/>
                </a:solidFill>
                <a:latin typeface="Avenir Black"/>
                <a:cs typeface="Avenir Black"/>
              </a:rPr>
              <a:t>The following are conclusions discovered:</a:t>
            </a:r>
          </a:p>
          <a:p>
            <a:pPr marL="914400" indent="-228600">
              <a:spcBef>
                <a:spcPts val="0"/>
              </a:spcBef>
              <a:buFont typeface="Wingdings" panose="05000000000000000000" pitchFamily="2" charset="2"/>
              <a:buChar char="§"/>
            </a:pPr>
            <a:r>
              <a:rPr lang="en-US" sz="2800" b="1" dirty="0">
                <a:solidFill>
                  <a:srgbClr val="000000"/>
                </a:solidFill>
                <a:latin typeface="Avenir Black"/>
              </a:rPr>
              <a:t>Third conclusion – was a relationship between barriers identified in high school, financial support and the commitment students had to their families, as well as tribal communities. </a:t>
            </a:r>
          </a:p>
          <a:p>
            <a:pPr marL="914400" indent="-228600">
              <a:spcBef>
                <a:spcPts val="0"/>
              </a:spcBef>
              <a:buFont typeface="Wingdings" panose="05000000000000000000" pitchFamily="2" charset="2"/>
              <a:buChar char="§"/>
            </a:pPr>
            <a:r>
              <a:rPr lang="en-US" sz="2800" b="1" dirty="0">
                <a:solidFill>
                  <a:srgbClr val="000000"/>
                </a:solidFill>
                <a:latin typeface="Avenir Black"/>
              </a:rPr>
              <a:t>Fourth conclusion - no relationship between annual income while in school and types of relationship status.</a:t>
            </a:r>
          </a:p>
        </p:txBody>
      </p:sp>
    </p:spTree>
    <p:extLst>
      <p:ext uri="{BB962C8B-B14F-4D97-AF65-F5344CB8AC3E}">
        <p14:creationId xmlns:p14="http://schemas.microsoft.com/office/powerpoint/2010/main" val="36702472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3661" y="850605"/>
            <a:ext cx="8665534" cy="4825366"/>
          </a:xfrm>
        </p:spPr>
        <p:txBody>
          <a:bodyPr>
            <a:noAutofit/>
          </a:bodyPr>
          <a:lstStyle/>
          <a:p>
            <a:pPr marL="457200" indent="-457200" algn="ctr">
              <a:spcBef>
                <a:spcPts val="0"/>
              </a:spcBef>
              <a:buNone/>
            </a:pPr>
            <a:endParaRPr lang="en-US" b="1" dirty="0">
              <a:solidFill>
                <a:srgbClr val="000000"/>
              </a:solidFill>
              <a:latin typeface="Avenir Black"/>
              <a:cs typeface="Avenir Black"/>
            </a:endParaRPr>
          </a:p>
          <a:p>
            <a:pPr marL="457200" indent="-457200" algn="ctr">
              <a:spcBef>
                <a:spcPts val="0"/>
              </a:spcBef>
              <a:buNone/>
            </a:pPr>
            <a:r>
              <a:rPr lang="en-US" b="1" dirty="0">
                <a:solidFill>
                  <a:srgbClr val="000000"/>
                </a:solidFill>
                <a:latin typeface="Avenir Black"/>
                <a:cs typeface="Avenir Black"/>
              </a:rPr>
              <a:t>CONCLUSIONS (Cont.)</a:t>
            </a:r>
          </a:p>
          <a:p>
            <a:pPr marL="457200" indent="-457200">
              <a:spcBef>
                <a:spcPts val="0"/>
              </a:spcBef>
              <a:buNone/>
            </a:pPr>
            <a:endParaRPr lang="en-US" b="1" dirty="0">
              <a:solidFill>
                <a:srgbClr val="000000"/>
              </a:solidFill>
              <a:latin typeface="Avenir Black"/>
              <a:cs typeface="Avenir Black"/>
            </a:endParaRPr>
          </a:p>
          <a:p>
            <a:pPr marL="457200" indent="-457200">
              <a:spcBef>
                <a:spcPts val="0"/>
              </a:spcBef>
              <a:buNone/>
            </a:pPr>
            <a:r>
              <a:rPr lang="en-US" b="1" dirty="0">
                <a:solidFill>
                  <a:srgbClr val="000000"/>
                </a:solidFill>
                <a:latin typeface="Avenir Black"/>
                <a:cs typeface="Avenir Black"/>
              </a:rPr>
              <a:t>The following are conclusions discovered:</a:t>
            </a:r>
          </a:p>
          <a:p>
            <a:pPr marL="1143000" indent="-457200">
              <a:lnSpc>
                <a:spcPct val="120000"/>
              </a:lnSpc>
              <a:spcBef>
                <a:spcPts val="0"/>
              </a:spcBef>
              <a:buFont typeface="Wingdings" panose="05000000000000000000" pitchFamily="2" charset="2"/>
              <a:buChar char="§"/>
            </a:pPr>
            <a:r>
              <a:rPr lang="en-US" sz="2800" b="1" dirty="0">
                <a:solidFill>
                  <a:srgbClr val="000000"/>
                </a:solidFill>
                <a:latin typeface="Avenir Black"/>
              </a:rPr>
              <a:t>Fifth conclusion - was relationship between the number of degrees conferred each year and the barriers to academic success. </a:t>
            </a:r>
          </a:p>
          <a:p>
            <a:pPr marL="1143000" indent="-457200">
              <a:lnSpc>
                <a:spcPct val="120000"/>
              </a:lnSpc>
              <a:spcBef>
                <a:spcPts val="0"/>
              </a:spcBef>
              <a:buFont typeface="Wingdings" panose="05000000000000000000" pitchFamily="2" charset="2"/>
              <a:buChar char="§"/>
            </a:pPr>
            <a:r>
              <a:rPr lang="en-US" sz="2800" b="1" dirty="0">
                <a:solidFill>
                  <a:srgbClr val="000000"/>
                </a:solidFill>
                <a:latin typeface="Avenir Black"/>
              </a:rPr>
              <a:t>Sixth and final conclusion - no relationship in the quality of relationships with professors or pupils. </a:t>
            </a:r>
          </a:p>
        </p:txBody>
      </p:sp>
    </p:spTree>
    <p:extLst>
      <p:ext uri="{BB962C8B-B14F-4D97-AF65-F5344CB8AC3E}">
        <p14:creationId xmlns:p14="http://schemas.microsoft.com/office/powerpoint/2010/main" val="38699412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9233" y="1471111"/>
            <a:ext cx="8665534" cy="3915778"/>
          </a:xfrm>
        </p:spPr>
        <p:txBody>
          <a:bodyPr>
            <a:noAutofit/>
          </a:bodyPr>
          <a:lstStyle/>
          <a:p>
            <a:pPr marL="457200" indent="-457200" algn="ctr">
              <a:spcBef>
                <a:spcPts val="0"/>
              </a:spcBef>
              <a:buNone/>
            </a:pPr>
            <a:r>
              <a:rPr lang="en-US" b="1" dirty="0">
                <a:solidFill>
                  <a:srgbClr val="000000"/>
                </a:solidFill>
                <a:latin typeface="Avenir Black"/>
                <a:cs typeface="Avenir Black"/>
              </a:rPr>
              <a:t>CONCLUSIONS (Cont.)</a:t>
            </a:r>
          </a:p>
          <a:p>
            <a:pPr marL="457200" indent="-457200" algn="ctr">
              <a:spcBef>
                <a:spcPts val="0"/>
              </a:spcBef>
              <a:buNone/>
            </a:pPr>
            <a:endParaRPr lang="en-US" b="1" dirty="0">
              <a:solidFill>
                <a:srgbClr val="000000"/>
              </a:solidFill>
              <a:latin typeface="Avenir Black"/>
              <a:cs typeface="Avenir Black"/>
            </a:endParaRPr>
          </a:p>
          <a:p>
            <a:pPr marL="457200" indent="-457200">
              <a:spcBef>
                <a:spcPts val="0"/>
              </a:spcBef>
              <a:buNone/>
            </a:pPr>
            <a:r>
              <a:rPr lang="en-US" b="1" dirty="0">
                <a:solidFill>
                  <a:srgbClr val="000000"/>
                </a:solidFill>
                <a:latin typeface="Avenir Black"/>
                <a:cs typeface="Avenir Black"/>
              </a:rPr>
              <a:t>The following are conclusions discovered:</a:t>
            </a:r>
          </a:p>
          <a:p>
            <a:pPr marL="914400" indent="-228600">
              <a:spcBef>
                <a:spcPts val="0"/>
              </a:spcBef>
              <a:buFont typeface="Wingdings" panose="05000000000000000000" pitchFamily="2" charset="2"/>
              <a:buChar char="§"/>
            </a:pPr>
            <a:r>
              <a:rPr lang="en-US" sz="2800" b="1" dirty="0">
                <a:solidFill>
                  <a:srgbClr val="000000"/>
                </a:solidFill>
                <a:latin typeface="Avenir Black"/>
              </a:rPr>
              <a:t>The ethnic make-up and tribal affiliation variables continuously showed unmeasurable results </a:t>
            </a:r>
          </a:p>
          <a:p>
            <a:pPr marL="914400" indent="-228600">
              <a:spcBef>
                <a:spcPts val="0"/>
              </a:spcBef>
              <a:buFont typeface="Wingdings" panose="05000000000000000000" pitchFamily="2" charset="2"/>
              <a:buChar char="§"/>
            </a:pPr>
            <a:r>
              <a:rPr lang="en-US" sz="2800" b="1" dirty="0">
                <a:solidFill>
                  <a:srgbClr val="000000"/>
                </a:solidFill>
                <a:latin typeface="Avenir Black"/>
              </a:rPr>
              <a:t>The variables that were affiliated with a student’s tribal affiliation, tribal recognition, or ethnic make-up to show unmeasurable results. </a:t>
            </a:r>
          </a:p>
          <a:p>
            <a:pPr indent="0">
              <a:lnSpc>
                <a:spcPct val="120000"/>
              </a:lnSpc>
              <a:spcBef>
                <a:spcPts val="0"/>
              </a:spcBef>
              <a:buNone/>
            </a:pPr>
            <a:endParaRPr lang="en-US" sz="2800" b="1" dirty="0">
              <a:solidFill>
                <a:srgbClr val="000000"/>
              </a:solidFill>
              <a:latin typeface="Avenir Black"/>
            </a:endParaRPr>
          </a:p>
        </p:txBody>
      </p:sp>
    </p:spTree>
    <p:extLst>
      <p:ext uri="{BB962C8B-B14F-4D97-AF65-F5344CB8AC3E}">
        <p14:creationId xmlns:p14="http://schemas.microsoft.com/office/powerpoint/2010/main" val="32969895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9233" y="836340"/>
            <a:ext cx="8665534" cy="5787483"/>
          </a:xfrm>
        </p:spPr>
        <p:txBody>
          <a:bodyPr>
            <a:noAutofit/>
          </a:bodyPr>
          <a:lstStyle/>
          <a:p>
            <a:pPr marL="457200" indent="-457200" algn="ctr">
              <a:spcBef>
                <a:spcPts val="0"/>
              </a:spcBef>
              <a:buNone/>
            </a:pPr>
            <a:r>
              <a:rPr lang="en-US" b="1" dirty="0">
                <a:solidFill>
                  <a:srgbClr val="000000"/>
                </a:solidFill>
                <a:latin typeface="Avenir Black"/>
                <a:cs typeface="Avenir Black"/>
              </a:rPr>
              <a:t>IMPLICATIONS</a:t>
            </a:r>
          </a:p>
          <a:p>
            <a:pPr marL="457200" indent="-457200">
              <a:spcBef>
                <a:spcPts val="0"/>
              </a:spcBef>
              <a:buNone/>
            </a:pPr>
            <a:endParaRPr lang="en-US" b="1" dirty="0">
              <a:solidFill>
                <a:srgbClr val="000000"/>
              </a:solidFill>
              <a:latin typeface="Avenir Black"/>
              <a:cs typeface="Avenir Black"/>
            </a:endParaRPr>
          </a:p>
          <a:p>
            <a:pPr marL="457200" indent="-457200">
              <a:spcBef>
                <a:spcPts val="0"/>
              </a:spcBef>
              <a:buNone/>
            </a:pPr>
            <a:r>
              <a:rPr lang="en-US" b="1" dirty="0">
                <a:solidFill>
                  <a:srgbClr val="000000"/>
                </a:solidFill>
                <a:latin typeface="Avenir Black"/>
                <a:cs typeface="Avenir Black"/>
              </a:rPr>
              <a:t>The following implications for AI/AN Students:</a:t>
            </a:r>
          </a:p>
          <a:p>
            <a:pPr marL="914400" indent="-228600">
              <a:spcBef>
                <a:spcPts val="0"/>
              </a:spcBef>
              <a:buFont typeface="Wingdings" panose="05000000000000000000" pitchFamily="2" charset="2"/>
              <a:buChar char="§"/>
            </a:pPr>
            <a:r>
              <a:rPr lang="en-US" sz="2800" b="1" dirty="0">
                <a:solidFill>
                  <a:srgbClr val="000000"/>
                </a:solidFill>
                <a:latin typeface="Avenir Black"/>
              </a:rPr>
              <a:t>should earn their degrees from TCUs like NAIU </a:t>
            </a:r>
          </a:p>
          <a:p>
            <a:pPr marL="914400" indent="-228600">
              <a:spcBef>
                <a:spcPts val="0"/>
              </a:spcBef>
              <a:buFont typeface="Wingdings" panose="05000000000000000000" pitchFamily="2" charset="2"/>
              <a:buChar char="§"/>
            </a:pPr>
            <a:r>
              <a:rPr lang="en-US" sz="2800" b="1" dirty="0">
                <a:solidFill>
                  <a:srgbClr val="000000"/>
                </a:solidFill>
                <a:latin typeface="Avenir Black"/>
              </a:rPr>
              <a:t>should continue to accept and embrace the support from their families while attending NAIU</a:t>
            </a:r>
          </a:p>
          <a:p>
            <a:pPr marL="914400" indent="-228600">
              <a:spcBef>
                <a:spcPts val="0"/>
              </a:spcBef>
              <a:buFont typeface="Wingdings" panose="05000000000000000000" pitchFamily="2" charset="2"/>
              <a:buChar char="§"/>
            </a:pPr>
            <a:r>
              <a:rPr lang="en-US" sz="2800" b="1" dirty="0">
                <a:solidFill>
                  <a:srgbClr val="000000"/>
                </a:solidFill>
                <a:latin typeface="Avenir Black"/>
              </a:rPr>
              <a:t>should continue to embrace the quality of the relationship they have built with professors and other AI/AN students</a:t>
            </a:r>
          </a:p>
          <a:p>
            <a:pPr marL="914400" indent="-228600">
              <a:spcBef>
                <a:spcPts val="0"/>
              </a:spcBef>
              <a:buFont typeface="Wingdings" panose="05000000000000000000" pitchFamily="2" charset="2"/>
              <a:buChar char="§"/>
            </a:pPr>
            <a:r>
              <a:rPr lang="en-US" sz="2800" b="1" dirty="0">
                <a:solidFill>
                  <a:srgbClr val="000000"/>
                </a:solidFill>
                <a:latin typeface="Avenir Black"/>
              </a:rPr>
              <a:t>should continue to focus on their ability to overcome barriers to achieve academic success</a:t>
            </a:r>
          </a:p>
        </p:txBody>
      </p:sp>
    </p:spTree>
    <p:extLst>
      <p:ext uri="{BB962C8B-B14F-4D97-AF65-F5344CB8AC3E}">
        <p14:creationId xmlns:p14="http://schemas.microsoft.com/office/powerpoint/2010/main" val="19518811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9233" y="998034"/>
            <a:ext cx="8665534" cy="4861932"/>
          </a:xfrm>
        </p:spPr>
        <p:txBody>
          <a:bodyPr>
            <a:normAutofit/>
          </a:bodyPr>
          <a:lstStyle/>
          <a:p>
            <a:pPr marL="457200" indent="-457200" algn="ctr">
              <a:spcBef>
                <a:spcPts val="0"/>
              </a:spcBef>
              <a:buNone/>
            </a:pPr>
            <a:r>
              <a:rPr lang="en-US" b="1" dirty="0">
                <a:solidFill>
                  <a:srgbClr val="000000"/>
                </a:solidFill>
                <a:latin typeface="Avenir Black"/>
                <a:cs typeface="Avenir Black"/>
              </a:rPr>
              <a:t>LIMITATIONS</a:t>
            </a:r>
          </a:p>
          <a:p>
            <a:pPr marL="457200" indent="-457200" algn="ctr">
              <a:spcBef>
                <a:spcPts val="0"/>
              </a:spcBef>
              <a:buNone/>
            </a:pPr>
            <a:endParaRPr lang="en-US" b="1" dirty="0">
              <a:solidFill>
                <a:srgbClr val="000000"/>
              </a:solidFill>
              <a:latin typeface="Avenir Black"/>
              <a:cs typeface="Avenir Black"/>
            </a:endParaRPr>
          </a:p>
          <a:p>
            <a:pPr marL="457200" indent="-457200">
              <a:spcBef>
                <a:spcPts val="0"/>
              </a:spcBef>
              <a:buNone/>
            </a:pPr>
            <a:r>
              <a:rPr lang="en-US" sz="2800" b="1" dirty="0">
                <a:solidFill>
                  <a:srgbClr val="000000"/>
                </a:solidFill>
                <a:latin typeface="Avenir Black"/>
                <a:cs typeface="Avenir Black"/>
              </a:rPr>
              <a:t>The following limitations were discovered:</a:t>
            </a:r>
          </a:p>
          <a:p>
            <a:pPr marL="914400" indent="-228600">
              <a:spcBef>
                <a:spcPts val="0"/>
              </a:spcBef>
              <a:buFont typeface="Wingdings" panose="05000000000000000000" pitchFamily="2" charset="2"/>
              <a:buChar char="§"/>
            </a:pPr>
            <a:r>
              <a:rPr lang="en-US" sz="2800" b="1" dirty="0">
                <a:solidFill>
                  <a:srgbClr val="000000"/>
                </a:solidFill>
                <a:latin typeface="Avenir Black"/>
              </a:rPr>
              <a:t>L</a:t>
            </a:r>
            <a:r>
              <a:rPr lang="en-US" sz="2800" b="1" dirty="0">
                <a:latin typeface="Avenir Black"/>
              </a:rPr>
              <a:t>ength of the survey; true anonymity not reassured; unsupportive participants</a:t>
            </a:r>
          </a:p>
          <a:p>
            <a:pPr marL="914400" indent="-228600">
              <a:spcBef>
                <a:spcPts val="0"/>
              </a:spcBef>
              <a:buFont typeface="Wingdings" panose="05000000000000000000" pitchFamily="2" charset="2"/>
              <a:buChar char="§"/>
            </a:pPr>
            <a:r>
              <a:rPr lang="en-US" sz="2800" b="1" dirty="0">
                <a:latin typeface="Avenir Black"/>
              </a:rPr>
              <a:t>Financial resources for TCUs and AI/AN Students; affordability of resources</a:t>
            </a:r>
          </a:p>
          <a:p>
            <a:pPr marL="914400" indent="-228600">
              <a:spcBef>
                <a:spcPts val="0"/>
              </a:spcBef>
              <a:buFont typeface="Wingdings" panose="05000000000000000000" pitchFamily="2" charset="2"/>
              <a:buChar char="§"/>
            </a:pPr>
            <a:r>
              <a:rPr lang="en-US" sz="2800" b="1" dirty="0">
                <a:latin typeface="Avenir Black"/>
              </a:rPr>
              <a:t>Academically unprepared for college</a:t>
            </a:r>
          </a:p>
          <a:p>
            <a:pPr marL="914400" indent="-228600">
              <a:spcBef>
                <a:spcPts val="0"/>
              </a:spcBef>
              <a:buFont typeface="Wingdings" panose="05000000000000000000" pitchFamily="2" charset="2"/>
              <a:buChar char="§"/>
            </a:pPr>
            <a:r>
              <a:rPr lang="en-US" sz="2800" b="1" dirty="0">
                <a:latin typeface="Avenir Black"/>
              </a:rPr>
              <a:t>Exposure to college is limited, as is recruiting for AI/AN students to attend TCUs</a:t>
            </a:r>
          </a:p>
          <a:p>
            <a:pPr marL="685800" indent="0">
              <a:lnSpc>
                <a:spcPct val="120000"/>
              </a:lnSpc>
              <a:spcBef>
                <a:spcPts val="0"/>
              </a:spcBef>
              <a:buNone/>
            </a:pPr>
            <a:endParaRPr lang="en-US" sz="5100" b="1" dirty="0">
              <a:latin typeface="Avenir Black"/>
            </a:endParaRPr>
          </a:p>
          <a:p>
            <a:pPr marL="457200" indent="-457200">
              <a:spcBef>
                <a:spcPts val="0"/>
              </a:spcBef>
              <a:buNone/>
            </a:pPr>
            <a:endParaRPr lang="en-US" b="1" dirty="0">
              <a:solidFill>
                <a:srgbClr val="000000"/>
              </a:solidFill>
              <a:latin typeface="Avenir Black"/>
              <a:cs typeface="Avenir Black"/>
            </a:endParaRPr>
          </a:p>
        </p:txBody>
      </p:sp>
    </p:spTree>
    <p:extLst>
      <p:ext uri="{BB962C8B-B14F-4D97-AF65-F5344CB8AC3E}">
        <p14:creationId xmlns:p14="http://schemas.microsoft.com/office/powerpoint/2010/main" val="39752300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62760"/>
            <a:ext cx="7772400" cy="3732480"/>
          </a:xfrm>
        </p:spPr>
        <p:txBody>
          <a:bodyPr>
            <a:noAutofit/>
          </a:bodyPr>
          <a:lstStyle/>
          <a:p>
            <a:r>
              <a:rPr lang="en-US" sz="3200" b="1" dirty="0">
                <a:solidFill>
                  <a:srgbClr val="FFFF00"/>
                </a:solidFill>
                <a:effectLst/>
                <a:latin typeface="Avenir Black"/>
                <a:cs typeface="Avenir Black"/>
              </a:rPr>
              <a:t/>
            </a:r>
            <a:br>
              <a:rPr lang="en-US" sz="3200" b="1" dirty="0">
                <a:solidFill>
                  <a:srgbClr val="FFFF00"/>
                </a:solidFill>
                <a:effectLst/>
                <a:latin typeface="Avenir Black"/>
                <a:cs typeface="Avenir Black"/>
              </a:rPr>
            </a:br>
            <a:r>
              <a:rPr lang="en-US" sz="3200" b="1" dirty="0">
                <a:effectLst/>
                <a:latin typeface="Avenir Black"/>
                <a:cs typeface="Avenir Black"/>
              </a:rPr>
              <a:t>INTRODUCTION</a:t>
            </a:r>
            <a:r>
              <a:rPr lang="en-US" sz="3200" b="1" dirty="0">
                <a:solidFill>
                  <a:srgbClr val="FFFF00"/>
                </a:solidFill>
                <a:effectLst/>
                <a:latin typeface="Avenir Black"/>
                <a:cs typeface="Avenir Black"/>
              </a:rPr>
              <a:t/>
            </a:r>
            <a:br>
              <a:rPr lang="en-US" sz="3200" b="1" dirty="0">
                <a:solidFill>
                  <a:srgbClr val="FFFF00"/>
                </a:solidFill>
                <a:effectLst/>
                <a:latin typeface="Avenir Black"/>
                <a:cs typeface="Avenir Black"/>
              </a:rPr>
            </a:br>
            <a:r>
              <a:rPr lang="en-US" sz="3200" b="1" dirty="0">
                <a:solidFill>
                  <a:srgbClr val="000000"/>
                </a:solidFill>
                <a:latin typeface="Avenir Black"/>
                <a:cs typeface="Avenir Black"/>
              </a:rPr>
              <a:t/>
            </a:r>
            <a:br>
              <a:rPr lang="en-US" sz="3200" b="1" dirty="0">
                <a:solidFill>
                  <a:srgbClr val="000000"/>
                </a:solidFill>
                <a:latin typeface="Avenir Black"/>
                <a:cs typeface="Avenir Black"/>
              </a:rPr>
            </a:br>
            <a:r>
              <a:rPr lang="en-US" sz="2800" b="1" dirty="0">
                <a:solidFill>
                  <a:srgbClr val="000000"/>
                </a:solidFill>
                <a:effectLst/>
                <a:latin typeface="Avenir Black"/>
                <a:cs typeface="Avenir Black"/>
              </a:rPr>
              <a:t>Traditionally, successful graduates of tribal colleges and universities (TCU) struggled to obtain a four-year degree within a four to six-year time frame.</a:t>
            </a:r>
            <a:r>
              <a:rPr lang="en-US" sz="3200" b="1" dirty="0">
                <a:solidFill>
                  <a:srgbClr val="000090"/>
                </a:solidFill>
                <a:effectLst/>
                <a:latin typeface="Avenir Black"/>
                <a:cs typeface="Avenir Black"/>
              </a:rPr>
              <a:t/>
            </a:r>
            <a:br>
              <a:rPr lang="en-US" sz="3200" b="1" dirty="0">
                <a:solidFill>
                  <a:srgbClr val="000090"/>
                </a:solidFill>
                <a:effectLst/>
                <a:latin typeface="Avenir Black"/>
                <a:cs typeface="Avenir Black"/>
              </a:rPr>
            </a:br>
            <a:r>
              <a:rPr lang="en-US" sz="2000" dirty="0">
                <a:solidFill>
                  <a:srgbClr val="000000"/>
                </a:solidFill>
                <a:latin typeface="Avenir Black"/>
                <a:cs typeface="Avenir Black"/>
              </a:rPr>
              <a:t>(NoiseCat, 2015)</a:t>
            </a:r>
            <a:r>
              <a:rPr lang="en-US" sz="3200" b="1" dirty="0">
                <a:solidFill>
                  <a:srgbClr val="FFFF00"/>
                </a:solidFill>
                <a:latin typeface="Avenir Black"/>
                <a:cs typeface="Avenir Black"/>
              </a:rPr>
              <a:t/>
            </a:r>
            <a:br>
              <a:rPr lang="en-US" sz="3200" b="1" dirty="0">
                <a:solidFill>
                  <a:srgbClr val="FFFF00"/>
                </a:solidFill>
                <a:latin typeface="Avenir Black"/>
                <a:cs typeface="Avenir Black"/>
              </a:rPr>
            </a:br>
            <a:r>
              <a:rPr lang="en-US" sz="2600" b="1" dirty="0">
                <a:solidFill>
                  <a:srgbClr val="FFFF00"/>
                </a:solidFill>
                <a:effectLst/>
                <a:latin typeface="Avenir Black"/>
                <a:cs typeface="Avenir Black"/>
              </a:rPr>
              <a:t/>
            </a:r>
            <a:br>
              <a:rPr lang="en-US" sz="2600" b="1" dirty="0">
                <a:solidFill>
                  <a:srgbClr val="FFFF00"/>
                </a:solidFill>
                <a:effectLst/>
                <a:latin typeface="Avenir Black"/>
                <a:cs typeface="Avenir Black"/>
              </a:rPr>
            </a:br>
            <a:endParaRPr lang="en-US" sz="2600" dirty="0">
              <a:solidFill>
                <a:srgbClr val="FFFF00"/>
              </a:solidFill>
              <a:latin typeface="Avenir Black"/>
              <a:cs typeface="Avenir Black"/>
            </a:endParaRPr>
          </a:p>
        </p:txBody>
      </p:sp>
    </p:spTree>
    <p:extLst>
      <p:ext uri="{BB962C8B-B14F-4D97-AF65-F5344CB8AC3E}">
        <p14:creationId xmlns:p14="http://schemas.microsoft.com/office/powerpoint/2010/main" val="36222458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9233" y="211874"/>
            <a:ext cx="8665534" cy="6646126"/>
          </a:xfrm>
        </p:spPr>
        <p:txBody>
          <a:bodyPr>
            <a:normAutofit fontScale="40000" lnSpcReduction="20000"/>
          </a:bodyPr>
          <a:lstStyle/>
          <a:p>
            <a:pPr marL="457200" indent="-457200" algn="ctr">
              <a:spcBef>
                <a:spcPts val="0"/>
              </a:spcBef>
              <a:buNone/>
            </a:pPr>
            <a:r>
              <a:rPr lang="en-US" sz="8000" b="1" dirty="0">
                <a:solidFill>
                  <a:srgbClr val="000000"/>
                </a:solidFill>
                <a:latin typeface="Avenir Black"/>
                <a:cs typeface="Avenir Black"/>
              </a:rPr>
              <a:t>RECOMMENDATIONS</a:t>
            </a:r>
          </a:p>
          <a:p>
            <a:pPr marL="457200" indent="-457200">
              <a:spcBef>
                <a:spcPts val="0"/>
              </a:spcBef>
              <a:buNone/>
            </a:pPr>
            <a:endParaRPr lang="en-US" sz="8000" b="1" dirty="0">
              <a:solidFill>
                <a:srgbClr val="000000"/>
              </a:solidFill>
              <a:latin typeface="Avenir Black"/>
              <a:cs typeface="Avenir Black"/>
            </a:endParaRPr>
          </a:p>
          <a:p>
            <a:pPr marL="457200" indent="-457200">
              <a:spcBef>
                <a:spcPts val="0"/>
              </a:spcBef>
              <a:buNone/>
            </a:pPr>
            <a:r>
              <a:rPr lang="en-US" sz="7000" b="1" dirty="0">
                <a:solidFill>
                  <a:srgbClr val="000000"/>
                </a:solidFill>
                <a:latin typeface="Avenir Black"/>
                <a:cs typeface="Avenir Black"/>
              </a:rPr>
              <a:t>The following are recommendations:</a:t>
            </a:r>
          </a:p>
          <a:p>
            <a:pPr marL="914400" indent="-228600">
              <a:lnSpc>
                <a:spcPct val="120000"/>
              </a:lnSpc>
              <a:spcBef>
                <a:spcPts val="0"/>
              </a:spcBef>
              <a:buFont typeface="Wingdings" panose="05000000000000000000" pitchFamily="2" charset="2"/>
              <a:buChar char="§"/>
            </a:pPr>
            <a:r>
              <a:rPr lang="en-US" sz="7000" b="1" dirty="0"/>
              <a:t>AI/AN students - participate in academic remedial courses in high school years and attend regional upward bound programs</a:t>
            </a:r>
          </a:p>
          <a:p>
            <a:pPr marL="914400" indent="-228600">
              <a:lnSpc>
                <a:spcPct val="120000"/>
              </a:lnSpc>
              <a:spcBef>
                <a:spcPts val="0"/>
              </a:spcBef>
              <a:buFont typeface="Wingdings" panose="05000000000000000000" pitchFamily="2" charset="2"/>
              <a:buChar char="§"/>
            </a:pPr>
            <a:r>
              <a:rPr lang="en-US" sz="7000" b="1" dirty="0"/>
              <a:t>Educational resources - be accessible, as well as affordable to ensure success for future/current AI/AN students </a:t>
            </a:r>
          </a:p>
          <a:p>
            <a:pPr marL="914400" indent="-228600">
              <a:lnSpc>
                <a:spcPct val="120000"/>
              </a:lnSpc>
              <a:spcBef>
                <a:spcPts val="0"/>
              </a:spcBef>
              <a:buFont typeface="Wingdings" panose="05000000000000000000" pitchFamily="2" charset="2"/>
              <a:buChar char="§"/>
            </a:pPr>
            <a:r>
              <a:rPr lang="en-US" sz="7000" b="1" dirty="0"/>
              <a:t>Emphasis - stabilization of TCUs through providing financial stability and successful recruitment</a:t>
            </a:r>
          </a:p>
          <a:p>
            <a:pPr marL="914400" indent="-228600">
              <a:lnSpc>
                <a:spcPct val="120000"/>
              </a:lnSpc>
              <a:spcBef>
                <a:spcPts val="0"/>
              </a:spcBef>
              <a:buFont typeface="Wingdings" panose="05000000000000000000" pitchFamily="2" charset="2"/>
              <a:buChar char="§"/>
            </a:pPr>
            <a:r>
              <a:rPr lang="en-US" sz="7000" b="1" dirty="0"/>
              <a:t>This study involved AI/AN students’ - academic success should be more focused on the qualitative initiatives that build upon existing data for long term goals.</a:t>
            </a:r>
            <a:endParaRPr lang="en-US" sz="7000" b="1" dirty="0">
              <a:solidFill>
                <a:srgbClr val="000000"/>
              </a:solidFill>
              <a:latin typeface="Avenir Black"/>
              <a:cs typeface="Avenir Black"/>
            </a:endParaRPr>
          </a:p>
        </p:txBody>
      </p:sp>
    </p:spTree>
    <p:extLst>
      <p:ext uri="{BB962C8B-B14F-4D97-AF65-F5344CB8AC3E}">
        <p14:creationId xmlns:p14="http://schemas.microsoft.com/office/powerpoint/2010/main" val="30565045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0573"/>
            <a:ext cx="8229600" cy="629120"/>
          </a:xfrm>
        </p:spPr>
        <p:txBody>
          <a:bodyPr>
            <a:normAutofit/>
          </a:bodyPr>
          <a:lstStyle/>
          <a:p>
            <a:r>
              <a:rPr lang="en-US" sz="2800" b="1" dirty="0">
                <a:solidFill>
                  <a:srgbClr val="000000"/>
                </a:solidFill>
                <a:effectLst>
                  <a:outerShdw blurRad="38100" dist="38100" dir="2700000" algn="tl">
                    <a:srgbClr val="000000">
                      <a:alpha val="43137"/>
                    </a:srgbClr>
                  </a:outerShdw>
                </a:effectLst>
                <a:latin typeface="Avenir Black"/>
                <a:cs typeface="Avenir Black"/>
              </a:rPr>
              <a:t>REFERENCES</a:t>
            </a:r>
          </a:p>
        </p:txBody>
      </p:sp>
      <p:sp>
        <p:nvSpPr>
          <p:cNvPr id="3" name="Content Placeholder 2"/>
          <p:cNvSpPr>
            <a:spLocks noGrp="1"/>
          </p:cNvSpPr>
          <p:nvPr>
            <p:ph idx="1"/>
          </p:nvPr>
        </p:nvSpPr>
        <p:spPr>
          <a:xfrm>
            <a:off x="213651" y="793028"/>
            <a:ext cx="8712245" cy="6064972"/>
          </a:xfrm>
        </p:spPr>
        <p:txBody>
          <a:bodyPr>
            <a:noAutofit/>
          </a:bodyPr>
          <a:lstStyle/>
          <a:p>
            <a:pPr marL="457200" indent="-457200">
              <a:spcBef>
                <a:spcPts val="0"/>
              </a:spcBef>
              <a:buNone/>
            </a:pPr>
            <a:r>
              <a:rPr lang="en-US" sz="1700" b="1" dirty="0">
                <a:solidFill>
                  <a:srgbClr val="000000"/>
                </a:solidFill>
                <a:latin typeface="Avenir Black"/>
                <a:cs typeface="Avenir Black"/>
              </a:rPr>
              <a:t>Bordewich, F. (1996). </a:t>
            </a:r>
            <a:r>
              <a:rPr lang="en-US" sz="1700" b="1" i="1" dirty="0">
                <a:solidFill>
                  <a:srgbClr val="000000"/>
                </a:solidFill>
                <a:latin typeface="Avenir Black"/>
                <a:cs typeface="Avenir Black"/>
              </a:rPr>
              <a:t>Killing the white man’s Indian: Reinventing of Native Americans at the end of the twentieth century. </a:t>
            </a:r>
            <a:r>
              <a:rPr lang="en-US" sz="1700" b="1" dirty="0">
                <a:solidFill>
                  <a:srgbClr val="000000"/>
                </a:solidFill>
                <a:latin typeface="Avenir Black"/>
                <a:cs typeface="Avenir Black"/>
              </a:rPr>
              <a:t>New York, NY: Doubleday. </a:t>
            </a:r>
          </a:p>
          <a:p>
            <a:pPr marL="457200" indent="-457200">
              <a:spcBef>
                <a:spcPts val="0"/>
              </a:spcBef>
              <a:buNone/>
            </a:pPr>
            <a:endParaRPr lang="en-US" sz="1700" b="1" dirty="0">
              <a:solidFill>
                <a:srgbClr val="000000"/>
              </a:solidFill>
              <a:latin typeface="Avenir Black"/>
              <a:cs typeface="Avenir Black"/>
            </a:endParaRPr>
          </a:p>
          <a:p>
            <a:pPr marL="457200" indent="-457200">
              <a:spcBef>
                <a:spcPts val="0"/>
              </a:spcBef>
              <a:buNone/>
            </a:pPr>
            <a:r>
              <a:rPr lang="en-US" sz="1700" b="1" dirty="0"/>
              <a:t>Freeman, C., &amp; Fox, M. (2005). Status and trends in the education of American Indians and Alaska Natives. (NCES 2005-108). </a:t>
            </a:r>
            <a:r>
              <a:rPr lang="en-US" sz="1700" b="1" i="1" dirty="0"/>
              <a:t>U.S. Department of Education, National Center for Education Statistics.</a:t>
            </a:r>
            <a:r>
              <a:rPr lang="en-US" sz="1700" b="1" dirty="0"/>
              <a:t> </a:t>
            </a:r>
          </a:p>
          <a:p>
            <a:pPr marL="457200" indent="-457200">
              <a:spcBef>
                <a:spcPts val="0"/>
              </a:spcBef>
              <a:buNone/>
            </a:pPr>
            <a:endParaRPr lang="en-US" sz="1700" b="1" dirty="0">
              <a:solidFill>
                <a:srgbClr val="000000"/>
              </a:solidFill>
              <a:latin typeface="Avenir Black"/>
              <a:cs typeface="Avenir Black"/>
            </a:endParaRPr>
          </a:p>
          <a:p>
            <a:pPr marL="457200" indent="-457200">
              <a:spcBef>
                <a:spcPts val="0"/>
              </a:spcBef>
              <a:buNone/>
            </a:pPr>
            <a:r>
              <a:rPr lang="en-US" sz="1700" b="1" dirty="0">
                <a:solidFill>
                  <a:srgbClr val="000000"/>
                </a:solidFill>
                <a:latin typeface="Avenir Black"/>
                <a:cs typeface="Avenir Black"/>
              </a:rPr>
              <a:t>Levaldo, R. (2012). Hand in hand: Support networks are making a difference in the trailing graduate rates for Native Americans. </a:t>
            </a:r>
            <a:r>
              <a:rPr lang="en-US" sz="1700" b="1" i="1" dirty="0">
                <a:solidFill>
                  <a:srgbClr val="000000"/>
                </a:solidFill>
                <a:latin typeface="Avenir Black"/>
                <a:cs typeface="Avenir Black"/>
              </a:rPr>
              <a:t>The Chronicle of Higher Education, LVIII</a:t>
            </a:r>
            <a:r>
              <a:rPr lang="en-US" sz="1700" b="1" dirty="0">
                <a:solidFill>
                  <a:srgbClr val="000000"/>
                </a:solidFill>
                <a:latin typeface="Avenir Black"/>
                <a:cs typeface="Avenir Black"/>
              </a:rPr>
              <a:t>(28), 33-36.</a:t>
            </a:r>
          </a:p>
          <a:p>
            <a:pPr marL="457200" indent="-457200">
              <a:spcBef>
                <a:spcPts val="0"/>
              </a:spcBef>
              <a:buNone/>
            </a:pPr>
            <a:endParaRPr lang="en-US" sz="1700" b="1" dirty="0">
              <a:solidFill>
                <a:srgbClr val="000000"/>
              </a:solidFill>
              <a:latin typeface="Avenir Black"/>
              <a:cs typeface="Avenir Black"/>
            </a:endParaRPr>
          </a:p>
          <a:p>
            <a:pPr marL="457200" indent="-457200">
              <a:spcBef>
                <a:spcPts val="0"/>
              </a:spcBef>
              <a:buNone/>
            </a:pPr>
            <a:r>
              <a:rPr lang="en-US" sz="1700" b="1" dirty="0">
                <a:solidFill>
                  <a:srgbClr val="000000"/>
                </a:solidFill>
                <a:latin typeface="Avenir Black"/>
                <a:cs typeface="Avenir Black"/>
              </a:rPr>
              <a:t>Lowe, S. C. (2005). This is who I am: Experiences of Native American students. </a:t>
            </a:r>
            <a:r>
              <a:rPr lang="en-US" sz="1700" b="1" i="1" dirty="0">
                <a:solidFill>
                  <a:srgbClr val="000000"/>
                </a:solidFill>
                <a:latin typeface="Avenir Black"/>
                <a:cs typeface="Avenir Black"/>
              </a:rPr>
              <a:t>New Directions For Student Services, 109</a:t>
            </a:r>
            <a:r>
              <a:rPr lang="en-US" sz="1700" b="1" dirty="0">
                <a:solidFill>
                  <a:srgbClr val="000000"/>
                </a:solidFill>
                <a:latin typeface="Avenir Black"/>
                <a:cs typeface="Avenir Black"/>
              </a:rPr>
              <a:t>, 33-40. doi:10.1002/ss.151</a:t>
            </a:r>
          </a:p>
          <a:p>
            <a:pPr marL="457200" indent="-457200">
              <a:spcBef>
                <a:spcPts val="0"/>
              </a:spcBef>
              <a:buNone/>
            </a:pPr>
            <a:endParaRPr lang="en-US" sz="1700" b="1" dirty="0">
              <a:solidFill>
                <a:srgbClr val="000000"/>
              </a:solidFill>
              <a:latin typeface="Avenir Black"/>
              <a:cs typeface="Avenir Black"/>
            </a:endParaRPr>
          </a:p>
          <a:p>
            <a:pPr marL="457200" indent="-457200">
              <a:spcBef>
                <a:spcPts val="0"/>
              </a:spcBef>
              <a:buNone/>
            </a:pPr>
            <a:r>
              <a:rPr lang="en-US" sz="1700" b="1" dirty="0">
                <a:solidFill>
                  <a:srgbClr val="000000"/>
                </a:solidFill>
                <a:latin typeface="Avenir Black"/>
                <a:cs typeface="Avenir Black"/>
              </a:rPr>
              <a:t>NoiseCat, J.B., (2015). NoiseCat: The road to becoming a Rhodes Scholar is fraught with obstacles</a:t>
            </a:r>
            <a:r>
              <a:rPr lang="en-US" sz="1700" b="1" i="1" dirty="0">
                <a:solidFill>
                  <a:srgbClr val="000000"/>
                </a:solidFill>
                <a:latin typeface="Avenir Black"/>
                <a:cs typeface="Avenir Black"/>
              </a:rPr>
              <a:t>.</a:t>
            </a:r>
            <a:r>
              <a:rPr lang="en-US" sz="1700" b="1" dirty="0">
                <a:solidFill>
                  <a:srgbClr val="000000"/>
                </a:solidFill>
                <a:latin typeface="Avenir Black"/>
                <a:cs typeface="Avenir Black"/>
              </a:rPr>
              <a:t> http://indiancountrytodaymedianetwork.com/2015/01/05/noisecat-road-becoming-rhodes-scholar-fraught-obstacles-158554</a:t>
            </a:r>
          </a:p>
          <a:p>
            <a:pPr marL="457200" indent="-457200">
              <a:spcBef>
                <a:spcPts val="0"/>
              </a:spcBef>
              <a:buNone/>
            </a:pPr>
            <a:endParaRPr lang="en-US" sz="1700" b="1" dirty="0">
              <a:solidFill>
                <a:srgbClr val="000000"/>
              </a:solidFill>
              <a:latin typeface="Avenir Black"/>
              <a:cs typeface="Avenir Black"/>
            </a:endParaRPr>
          </a:p>
          <a:p>
            <a:pPr marL="457200" indent="-457200">
              <a:spcBef>
                <a:spcPts val="0"/>
              </a:spcBef>
              <a:buNone/>
            </a:pPr>
            <a:r>
              <a:rPr lang="en-US" sz="1700" b="1" dirty="0" err="1">
                <a:solidFill>
                  <a:srgbClr val="000000"/>
                </a:solidFill>
                <a:latin typeface="Avenir Black"/>
                <a:cs typeface="Avenir Black"/>
              </a:rPr>
              <a:t>Sedgwich</a:t>
            </a:r>
            <a:r>
              <a:rPr lang="en-US" sz="1700" b="1" dirty="0">
                <a:solidFill>
                  <a:srgbClr val="000000"/>
                </a:solidFill>
                <a:latin typeface="Avenir Black"/>
                <a:cs typeface="Avenir Black"/>
              </a:rPr>
              <a:t>, P. (2012). Pearson’s correlation coefficient. </a:t>
            </a:r>
            <a:r>
              <a:rPr lang="en-US" sz="1700" b="1" i="1" dirty="0">
                <a:solidFill>
                  <a:srgbClr val="000000"/>
                </a:solidFill>
                <a:latin typeface="Avenir Black"/>
                <a:cs typeface="Avenir Black"/>
              </a:rPr>
              <a:t>British Medical Journal. 345, 1-2. </a:t>
            </a:r>
          </a:p>
          <a:p>
            <a:pPr marL="457200" indent="-457200">
              <a:spcBef>
                <a:spcPts val="0"/>
              </a:spcBef>
              <a:buNone/>
            </a:pPr>
            <a:endParaRPr lang="en-US" sz="1700" b="1" i="1" dirty="0">
              <a:solidFill>
                <a:srgbClr val="000000"/>
              </a:solidFill>
              <a:latin typeface="Avenir Black"/>
              <a:cs typeface="Avenir Black"/>
            </a:endParaRPr>
          </a:p>
          <a:p>
            <a:pPr marL="457200" indent="-457200">
              <a:spcBef>
                <a:spcPts val="0"/>
              </a:spcBef>
              <a:buNone/>
            </a:pPr>
            <a:r>
              <a:rPr lang="en-US" sz="1700" b="1" dirty="0"/>
              <a:t>Tribal Colleges and Universities. (2015, May 16). Retrieved from http://www.ed.gov/edblogs/whiaiane/tribes-tcus/tribal-colleges-and-universities/</a:t>
            </a:r>
          </a:p>
          <a:p>
            <a:pPr marL="457200" indent="-457200">
              <a:buNone/>
            </a:pPr>
            <a:endParaRPr lang="en-US" sz="1800" dirty="0">
              <a:solidFill>
                <a:srgbClr val="000000"/>
              </a:solidFill>
              <a:latin typeface="Avenir Black"/>
              <a:cs typeface="Avenir Black"/>
            </a:endParaRPr>
          </a:p>
          <a:p>
            <a:pPr marL="457200" indent="-457200">
              <a:buNone/>
            </a:pPr>
            <a:endParaRPr lang="en-US" sz="1600" dirty="0">
              <a:solidFill>
                <a:srgbClr val="000000"/>
              </a:solidFill>
              <a:latin typeface="Avenir Black"/>
              <a:cs typeface="Avenir Black"/>
            </a:endParaRPr>
          </a:p>
          <a:p>
            <a:pPr marL="457200" indent="-457200">
              <a:buNone/>
            </a:pPr>
            <a:endParaRPr lang="en-US" sz="2000" dirty="0">
              <a:solidFill>
                <a:srgbClr val="000000"/>
              </a:solidFill>
              <a:latin typeface="Avenir Black"/>
              <a:cs typeface="Avenir Black"/>
            </a:endParaRPr>
          </a:p>
        </p:txBody>
      </p:sp>
    </p:spTree>
    <p:extLst>
      <p:ext uri="{BB962C8B-B14F-4D97-AF65-F5344CB8AC3E}">
        <p14:creationId xmlns:p14="http://schemas.microsoft.com/office/powerpoint/2010/main" val="29122362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446028"/>
            <a:ext cx="8381999" cy="3772531"/>
          </a:xfrm>
        </p:spPr>
        <p:txBody>
          <a:bodyPr>
            <a:noAutofit/>
          </a:bodyPr>
          <a:lstStyle/>
          <a:p>
            <a:r>
              <a:rPr lang="en-US" sz="3200" b="1" dirty="0">
                <a:solidFill>
                  <a:srgbClr val="FFFF00"/>
                </a:solidFill>
                <a:effectLst/>
                <a:latin typeface="Avenir Black"/>
                <a:cs typeface="Avenir Black"/>
              </a:rPr>
              <a:t/>
            </a:r>
            <a:br>
              <a:rPr lang="en-US" sz="3200" b="1" dirty="0">
                <a:solidFill>
                  <a:srgbClr val="FFFF00"/>
                </a:solidFill>
                <a:effectLst/>
                <a:latin typeface="Avenir Black"/>
                <a:cs typeface="Avenir Black"/>
              </a:rPr>
            </a:br>
            <a:r>
              <a:rPr lang="en-US" sz="3200" dirty="0">
                <a:solidFill>
                  <a:srgbClr val="FFFF00"/>
                </a:solidFill>
                <a:effectLst/>
                <a:latin typeface="Avenir Black"/>
                <a:cs typeface="Avenir Black"/>
              </a:rPr>
              <a:t/>
            </a:r>
            <a:br>
              <a:rPr lang="en-US" sz="3200" dirty="0">
                <a:solidFill>
                  <a:srgbClr val="FFFF00"/>
                </a:solidFill>
                <a:effectLst/>
                <a:latin typeface="Avenir Black"/>
                <a:cs typeface="Avenir Black"/>
              </a:rPr>
            </a:br>
            <a:r>
              <a:rPr lang="en-US" sz="3200" dirty="0">
                <a:solidFill>
                  <a:srgbClr val="FFFF00"/>
                </a:solidFill>
                <a:effectLst/>
                <a:latin typeface="Avenir Black"/>
                <a:cs typeface="Avenir Black"/>
              </a:rPr>
              <a:t/>
            </a:r>
            <a:br>
              <a:rPr lang="en-US" sz="3200" dirty="0">
                <a:solidFill>
                  <a:srgbClr val="FFFF00"/>
                </a:solidFill>
                <a:effectLst/>
                <a:latin typeface="Avenir Black"/>
                <a:cs typeface="Avenir Black"/>
              </a:rPr>
            </a:br>
            <a:r>
              <a:rPr lang="en-US" sz="3200" dirty="0">
                <a:solidFill>
                  <a:srgbClr val="FFFF00"/>
                </a:solidFill>
                <a:effectLst/>
                <a:latin typeface="Avenir Black"/>
                <a:cs typeface="Avenir Black"/>
              </a:rPr>
              <a:t/>
            </a:r>
            <a:br>
              <a:rPr lang="en-US" sz="3200" dirty="0">
                <a:solidFill>
                  <a:srgbClr val="FFFF00"/>
                </a:solidFill>
                <a:effectLst/>
                <a:latin typeface="Avenir Black"/>
                <a:cs typeface="Avenir Black"/>
              </a:rPr>
            </a:br>
            <a:r>
              <a:rPr lang="en-US" sz="3200" b="1" dirty="0">
                <a:effectLst/>
                <a:latin typeface="Avenir Black"/>
                <a:cs typeface="Avenir Black"/>
              </a:rPr>
              <a:t>PROBLE</a:t>
            </a:r>
            <a:r>
              <a:rPr lang="en-US" sz="3200" b="1" dirty="0">
                <a:latin typeface="Avenir Black"/>
                <a:cs typeface="Avenir Black"/>
              </a:rPr>
              <a:t>M STATEMENT</a:t>
            </a:r>
            <a:br>
              <a:rPr lang="en-US" sz="3200" b="1" dirty="0">
                <a:latin typeface="Avenir Black"/>
                <a:cs typeface="Avenir Black"/>
              </a:rPr>
            </a:br>
            <a:r>
              <a:rPr lang="en-US" sz="3200" dirty="0">
                <a:solidFill>
                  <a:srgbClr val="FFFF00"/>
                </a:solidFill>
                <a:effectLst/>
                <a:latin typeface="Avenir Black"/>
                <a:cs typeface="Avenir Black"/>
              </a:rPr>
              <a:t/>
            </a:r>
            <a:br>
              <a:rPr lang="en-US" sz="3200" dirty="0">
                <a:solidFill>
                  <a:srgbClr val="FFFF00"/>
                </a:solidFill>
                <a:effectLst/>
                <a:latin typeface="Avenir Black"/>
                <a:cs typeface="Avenir Black"/>
              </a:rPr>
            </a:br>
            <a:r>
              <a:rPr lang="en-US" sz="2800" b="1" dirty="0">
                <a:latin typeface="Avenir Black"/>
              </a:rPr>
              <a:t>The lack of studies conducted on TCUs that addressed the social and academic factors regarding student success was a significant hindrance (</a:t>
            </a:r>
            <a:r>
              <a:rPr lang="en-US" sz="2800" b="1" dirty="0">
                <a:solidFill>
                  <a:srgbClr val="000000"/>
                </a:solidFill>
                <a:latin typeface="Avenir Black"/>
                <a:cs typeface="Avenir Black"/>
              </a:rPr>
              <a:t>Lowe, 2005). </a:t>
            </a:r>
            <a:r>
              <a:rPr lang="en-US" dirty="0"/>
              <a:t/>
            </a:r>
            <a:br>
              <a:rPr lang="en-US" dirty="0"/>
            </a:br>
            <a:r>
              <a:rPr lang="en-US" sz="3200" dirty="0">
                <a:latin typeface="Avenir Black"/>
              </a:rPr>
              <a:t/>
            </a:r>
            <a:br>
              <a:rPr lang="en-US" sz="3200" dirty="0">
                <a:latin typeface="Avenir Black"/>
              </a:rPr>
            </a:br>
            <a:r>
              <a:rPr lang="en-US" dirty="0"/>
              <a:t/>
            </a:r>
            <a:br>
              <a:rPr lang="en-US" dirty="0"/>
            </a:br>
            <a:r>
              <a:rPr lang="en-US" sz="3200" b="1" dirty="0">
                <a:solidFill>
                  <a:srgbClr val="FFFF00"/>
                </a:solidFill>
                <a:latin typeface="Avenir Black"/>
                <a:cs typeface="Avenir Black"/>
              </a:rPr>
              <a:t/>
            </a:r>
            <a:br>
              <a:rPr lang="en-US" sz="3200" b="1" dirty="0">
                <a:solidFill>
                  <a:srgbClr val="FFFF00"/>
                </a:solidFill>
                <a:latin typeface="Avenir Black"/>
                <a:cs typeface="Avenir Black"/>
              </a:rPr>
            </a:br>
            <a:r>
              <a:rPr lang="en-US" sz="2600" b="1" dirty="0">
                <a:solidFill>
                  <a:srgbClr val="FFFF00"/>
                </a:solidFill>
                <a:effectLst/>
                <a:latin typeface="Avenir Black"/>
                <a:cs typeface="Avenir Black"/>
              </a:rPr>
              <a:t/>
            </a:r>
            <a:br>
              <a:rPr lang="en-US" sz="2600" b="1" dirty="0">
                <a:solidFill>
                  <a:srgbClr val="FFFF00"/>
                </a:solidFill>
                <a:effectLst/>
                <a:latin typeface="Avenir Black"/>
                <a:cs typeface="Avenir Black"/>
              </a:rPr>
            </a:br>
            <a:endParaRPr lang="en-US" sz="2600" dirty="0">
              <a:solidFill>
                <a:srgbClr val="FFFF00"/>
              </a:solidFill>
              <a:latin typeface="Avenir Black"/>
              <a:cs typeface="Avenir Black"/>
            </a:endParaRPr>
          </a:p>
        </p:txBody>
      </p:sp>
    </p:spTree>
    <p:extLst>
      <p:ext uri="{BB962C8B-B14F-4D97-AF65-F5344CB8AC3E}">
        <p14:creationId xmlns:p14="http://schemas.microsoft.com/office/powerpoint/2010/main" val="12568762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7862" y="0"/>
            <a:ext cx="8481847" cy="6858000"/>
          </a:xfrm>
        </p:spPr>
        <p:txBody>
          <a:bodyPr>
            <a:noAutofit/>
          </a:bodyPr>
          <a:lstStyle/>
          <a:p>
            <a:r>
              <a:rPr lang="en-US" sz="3200" b="1" dirty="0">
                <a:solidFill>
                  <a:srgbClr val="FFFF00"/>
                </a:solidFill>
                <a:effectLst/>
                <a:latin typeface="Avenir Black"/>
                <a:cs typeface="Avenir Black"/>
              </a:rPr>
              <a:t/>
            </a:r>
            <a:br>
              <a:rPr lang="en-US" sz="3200" b="1" dirty="0">
                <a:solidFill>
                  <a:srgbClr val="FFFF00"/>
                </a:solidFill>
                <a:effectLst/>
                <a:latin typeface="Avenir Black"/>
                <a:cs typeface="Avenir Black"/>
              </a:rPr>
            </a:br>
            <a:r>
              <a:rPr lang="en-US" sz="3200" dirty="0">
                <a:solidFill>
                  <a:srgbClr val="FFFF00"/>
                </a:solidFill>
                <a:effectLst/>
                <a:latin typeface="Avenir Black"/>
                <a:cs typeface="Avenir Black"/>
              </a:rPr>
              <a:t/>
            </a:r>
            <a:br>
              <a:rPr lang="en-US" sz="3200" dirty="0">
                <a:solidFill>
                  <a:srgbClr val="FFFF00"/>
                </a:solidFill>
                <a:effectLst/>
                <a:latin typeface="Avenir Black"/>
                <a:cs typeface="Avenir Black"/>
              </a:rPr>
            </a:br>
            <a:r>
              <a:rPr lang="en-US" sz="3200" dirty="0">
                <a:solidFill>
                  <a:srgbClr val="FFFF00"/>
                </a:solidFill>
                <a:effectLst/>
                <a:latin typeface="Avenir Black"/>
                <a:cs typeface="Avenir Black"/>
              </a:rPr>
              <a:t/>
            </a:r>
            <a:br>
              <a:rPr lang="en-US" sz="3200" dirty="0">
                <a:solidFill>
                  <a:srgbClr val="FFFF00"/>
                </a:solidFill>
                <a:effectLst/>
                <a:latin typeface="Avenir Black"/>
                <a:cs typeface="Avenir Black"/>
              </a:rPr>
            </a:br>
            <a:r>
              <a:rPr lang="en-US" sz="3200" dirty="0">
                <a:solidFill>
                  <a:srgbClr val="FFFF00"/>
                </a:solidFill>
                <a:effectLst/>
                <a:latin typeface="Avenir Black"/>
                <a:cs typeface="Avenir Black"/>
              </a:rPr>
              <a:t/>
            </a:r>
            <a:br>
              <a:rPr lang="en-US" sz="3200" dirty="0">
                <a:solidFill>
                  <a:srgbClr val="FFFF00"/>
                </a:solidFill>
                <a:effectLst/>
                <a:latin typeface="Avenir Black"/>
                <a:cs typeface="Avenir Black"/>
              </a:rPr>
            </a:br>
            <a:r>
              <a:rPr lang="en-US" sz="3200" dirty="0">
                <a:solidFill>
                  <a:srgbClr val="FFFF00"/>
                </a:solidFill>
                <a:effectLst/>
                <a:latin typeface="Avenir Black"/>
                <a:cs typeface="Avenir Black"/>
              </a:rPr>
              <a:t/>
            </a:r>
            <a:br>
              <a:rPr lang="en-US" sz="3200" dirty="0">
                <a:solidFill>
                  <a:srgbClr val="FFFF00"/>
                </a:solidFill>
                <a:effectLst/>
                <a:latin typeface="Avenir Black"/>
                <a:cs typeface="Avenir Black"/>
              </a:rPr>
            </a:br>
            <a:r>
              <a:rPr lang="en-US" sz="3200" dirty="0">
                <a:solidFill>
                  <a:srgbClr val="FFFF00"/>
                </a:solidFill>
                <a:effectLst/>
                <a:latin typeface="Avenir Black"/>
                <a:cs typeface="Avenir Black"/>
              </a:rPr>
              <a:t/>
            </a:r>
            <a:br>
              <a:rPr lang="en-US" sz="3200" dirty="0">
                <a:solidFill>
                  <a:srgbClr val="FFFF00"/>
                </a:solidFill>
                <a:effectLst/>
                <a:latin typeface="Avenir Black"/>
                <a:cs typeface="Avenir Black"/>
              </a:rPr>
            </a:br>
            <a:r>
              <a:rPr lang="en-US" sz="3200" dirty="0">
                <a:solidFill>
                  <a:srgbClr val="FFFF00"/>
                </a:solidFill>
                <a:effectLst/>
                <a:latin typeface="Avenir Black"/>
                <a:cs typeface="Avenir Black"/>
              </a:rPr>
              <a:t/>
            </a:r>
            <a:br>
              <a:rPr lang="en-US" sz="3200" dirty="0">
                <a:solidFill>
                  <a:srgbClr val="FFFF00"/>
                </a:solidFill>
                <a:effectLst/>
                <a:latin typeface="Avenir Black"/>
                <a:cs typeface="Avenir Black"/>
              </a:rPr>
            </a:br>
            <a:r>
              <a:rPr lang="en-US" sz="3200" b="1" dirty="0">
                <a:latin typeface="Avenir Black"/>
                <a:cs typeface="Avenir Black"/>
              </a:rPr>
              <a:t>PURPOSE STATEMENT</a:t>
            </a:r>
            <a:r>
              <a:rPr lang="en-US" sz="3200" b="1" dirty="0">
                <a:effectLst/>
                <a:latin typeface="Avenir Black"/>
                <a:cs typeface="Avenir Black"/>
              </a:rPr>
              <a:t/>
            </a:r>
            <a:br>
              <a:rPr lang="en-US" sz="3200" b="1" dirty="0">
                <a:effectLst/>
                <a:latin typeface="Avenir Black"/>
                <a:cs typeface="Avenir Black"/>
              </a:rPr>
            </a:br>
            <a:r>
              <a:rPr lang="en-US" sz="3200" dirty="0">
                <a:solidFill>
                  <a:srgbClr val="FFFF00"/>
                </a:solidFill>
                <a:effectLst/>
                <a:latin typeface="Avenir Black"/>
                <a:cs typeface="Avenir Black"/>
              </a:rPr>
              <a:t/>
            </a:r>
            <a:br>
              <a:rPr lang="en-US" sz="3200" dirty="0">
                <a:solidFill>
                  <a:srgbClr val="FFFF00"/>
                </a:solidFill>
                <a:effectLst/>
                <a:latin typeface="Avenir Black"/>
                <a:cs typeface="Avenir Black"/>
              </a:rPr>
            </a:br>
            <a:r>
              <a:rPr lang="en-US" sz="2800" b="1" dirty="0">
                <a:latin typeface="Avenir Black"/>
              </a:rPr>
              <a:t>The current study examined the factors affecting success rates of AI/AN students at NAIU to identify the influences, impacts, and support systems that kept AI/AN students engaged in academic coursework.</a:t>
            </a:r>
            <a:br>
              <a:rPr lang="en-US" sz="2800" b="1" dirty="0">
                <a:latin typeface="Avenir Black"/>
              </a:rPr>
            </a:br>
            <a:r>
              <a:rPr lang="en-US" sz="2800" b="1" dirty="0">
                <a:latin typeface="Avenir Black"/>
              </a:rPr>
              <a:t/>
            </a:r>
            <a:br>
              <a:rPr lang="en-US" sz="2800" b="1" dirty="0">
                <a:latin typeface="Avenir Black"/>
              </a:rPr>
            </a:br>
            <a:r>
              <a:rPr lang="en-US" sz="2800" b="1" dirty="0">
                <a:latin typeface="Avenir Black"/>
              </a:rPr>
              <a:t>The federal Indian education movement was created in the 19</a:t>
            </a:r>
            <a:r>
              <a:rPr lang="en-US" sz="2800" b="1" baseline="30000" dirty="0">
                <a:latin typeface="Avenir Black"/>
              </a:rPr>
              <a:t>th</a:t>
            </a:r>
            <a:r>
              <a:rPr lang="en-US" sz="2800" b="1" dirty="0">
                <a:latin typeface="Avenir Black"/>
              </a:rPr>
              <a:t> century to move Indians away from their cultural ties to create an educated American Indian (Bordewich, 1996).</a:t>
            </a:r>
            <a:r>
              <a:rPr lang="en-US" dirty="0"/>
              <a:t/>
            </a:r>
            <a:br>
              <a:rPr lang="en-US" dirty="0"/>
            </a:br>
            <a:r>
              <a:rPr lang="en-US" dirty="0"/>
              <a:t/>
            </a:r>
            <a:br>
              <a:rPr lang="en-US" dirty="0"/>
            </a:br>
            <a:r>
              <a:rPr lang="en-US" dirty="0"/>
              <a:t/>
            </a:r>
            <a:br>
              <a:rPr lang="en-US" dirty="0"/>
            </a:br>
            <a:r>
              <a:rPr lang="en-US" sz="3200" dirty="0">
                <a:latin typeface="Avenir Black"/>
              </a:rPr>
              <a:t/>
            </a:r>
            <a:br>
              <a:rPr lang="en-US" sz="3200" dirty="0">
                <a:latin typeface="Avenir Black"/>
              </a:rPr>
            </a:br>
            <a:r>
              <a:rPr lang="en-US" dirty="0"/>
              <a:t/>
            </a:r>
            <a:br>
              <a:rPr lang="en-US" dirty="0"/>
            </a:br>
            <a:r>
              <a:rPr lang="en-US" sz="3200" b="1" dirty="0">
                <a:solidFill>
                  <a:srgbClr val="FFFF00"/>
                </a:solidFill>
                <a:latin typeface="Avenir Black"/>
                <a:cs typeface="Avenir Black"/>
              </a:rPr>
              <a:t/>
            </a:r>
            <a:br>
              <a:rPr lang="en-US" sz="3200" b="1" dirty="0">
                <a:solidFill>
                  <a:srgbClr val="FFFF00"/>
                </a:solidFill>
                <a:latin typeface="Avenir Black"/>
                <a:cs typeface="Avenir Black"/>
              </a:rPr>
            </a:br>
            <a:r>
              <a:rPr lang="en-US" sz="2600" b="1" dirty="0">
                <a:solidFill>
                  <a:srgbClr val="FFFF00"/>
                </a:solidFill>
                <a:effectLst/>
                <a:latin typeface="Avenir Black"/>
                <a:cs typeface="Avenir Black"/>
              </a:rPr>
              <a:t/>
            </a:r>
            <a:br>
              <a:rPr lang="en-US" sz="2600" b="1" dirty="0">
                <a:solidFill>
                  <a:srgbClr val="FFFF00"/>
                </a:solidFill>
                <a:effectLst/>
                <a:latin typeface="Avenir Black"/>
                <a:cs typeface="Avenir Black"/>
              </a:rPr>
            </a:br>
            <a:endParaRPr lang="en-US" sz="2600" dirty="0">
              <a:solidFill>
                <a:srgbClr val="FFFF00"/>
              </a:solidFill>
              <a:latin typeface="Avenir Black"/>
              <a:cs typeface="Avenir Black"/>
            </a:endParaRPr>
          </a:p>
        </p:txBody>
      </p:sp>
    </p:spTree>
    <p:extLst>
      <p:ext uri="{BB962C8B-B14F-4D97-AF65-F5344CB8AC3E}">
        <p14:creationId xmlns:p14="http://schemas.microsoft.com/office/powerpoint/2010/main" val="21824822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7862" y="0"/>
            <a:ext cx="8481847" cy="6858000"/>
          </a:xfrm>
        </p:spPr>
        <p:txBody>
          <a:bodyPr>
            <a:noAutofit/>
          </a:bodyPr>
          <a:lstStyle/>
          <a:p>
            <a:r>
              <a:rPr lang="en-US" sz="3200" b="1" dirty="0">
                <a:solidFill>
                  <a:srgbClr val="FFFF00"/>
                </a:solidFill>
                <a:effectLst/>
                <a:latin typeface="Avenir Black"/>
                <a:cs typeface="Avenir Black"/>
              </a:rPr>
              <a:t/>
            </a:r>
            <a:br>
              <a:rPr lang="en-US" sz="3200" b="1" dirty="0">
                <a:solidFill>
                  <a:srgbClr val="FFFF00"/>
                </a:solidFill>
                <a:effectLst/>
                <a:latin typeface="Avenir Black"/>
                <a:cs typeface="Avenir Black"/>
              </a:rPr>
            </a:br>
            <a:r>
              <a:rPr lang="en-US" sz="3200" dirty="0">
                <a:solidFill>
                  <a:srgbClr val="FFFF00"/>
                </a:solidFill>
                <a:effectLst/>
                <a:latin typeface="Avenir Black"/>
                <a:cs typeface="Avenir Black"/>
              </a:rPr>
              <a:t/>
            </a:r>
            <a:br>
              <a:rPr lang="en-US" sz="3200" dirty="0">
                <a:solidFill>
                  <a:srgbClr val="FFFF00"/>
                </a:solidFill>
                <a:effectLst/>
                <a:latin typeface="Avenir Black"/>
                <a:cs typeface="Avenir Black"/>
              </a:rPr>
            </a:br>
            <a:r>
              <a:rPr lang="en-US" sz="3200" dirty="0">
                <a:solidFill>
                  <a:srgbClr val="FFFF00"/>
                </a:solidFill>
                <a:effectLst/>
                <a:latin typeface="Avenir Black"/>
                <a:cs typeface="Avenir Black"/>
              </a:rPr>
              <a:t/>
            </a:r>
            <a:br>
              <a:rPr lang="en-US" sz="3200" dirty="0">
                <a:solidFill>
                  <a:srgbClr val="FFFF00"/>
                </a:solidFill>
                <a:effectLst/>
                <a:latin typeface="Avenir Black"/>
                <a:cs typeface="Avenir Black"/>
              </a:rPr>
            </a:br>
            <a:r>
              <a:rPr lang="en-US" sz="3200" dirty="0">
                <a:solidFill>
                  <a:srgbClr val="FFFF00"/>
                </a:solidFill>
                <a:effectLst/>
                <a:latin typeface="Avenir Black"/>
                <a:cs typeface="Avenir Black"/>
              </a:rPr>
              <a:t/>
            </a:r>
            <a:br>
              <a:rPr lang="en-US" sz="3200" dirty="0">
                <a:solidFill>
                  <a:srgbClr val="FFFF00"/>
                </a:solidFill>
                <a:effectLst/>
                <a:latin typeface="Avenir Black"/>
                <a:cs typeface="Avenir Black"/>
              </a:rPr>
            </a:br>
            <a:r>
              <a:rPr lang="en-US" sz="3200" dirty="0">
                <a:solidFill>
                  <a:srgbClr val="FFFF00"/>
                </a:solidFill>
                <a:effectLst/>
                <a:latin typeface="Avenir Black"/>
                <a:cs typeface="Avenir Black"/>
              </a:rPr>
              <a:t/>
            </a:r>
            <a:br>
              <a:rPr lang="en-US" sz="3200" dirty="0">
                <a:solidFill>
                  <a:srgbClr val="FFFF00"/>
                </a:solidFill>
                <a:effectLst/>
                <a:latin typeface="Avenir Black"/>
                <a:cs typeface="Avenir Black"/>
              </a:rPr>
            </a:br>
            <a:r>
              <a:rPr lang="en-US" sz="3200" dirty="0">
                <a:solidFill>
                  <a:srgbClr val="FFFF00"/>
                </a:solidFill>
                <a:effectLst/>
                <a:latin typeface="Avenir Black"/>
                <a:cs typeface="Avenir Black"/>
              </a:rPr>
              <a:t/>
            </a:r>
            <a:br>
              <a:rPr lang="en-US" sz="3200" dirty="0">
                <a:solidFill>
                  <a:srgbClr val="FFFF00"/>
                </a:solidFill>
                <a:effectLst/>
                <a:latin typeface="Avenir Black"/>
                <a:cs typeface="Avenir Black"/>
              </a:rPr>
            </a:br>
            <a:r>
              <a:rPr lang="en-US" sz="3200" dirty="0">
                <a:solidFill>
                  <a:srgbClr val="FFFF00"/>
                </a:solidFill>
                <a:effectLst/>
                <a:latin typeface="Avenir Black"/>
                <a:cs typeface="Avenir Black"/>
              </a:rPr>
              <a:t/>
            </a:r>
            <a:br>
              <a:rPr lang="en-US" sz="3200" dirty="0">
                <a:solidFill>
                  <a:srgbClr val="FFFF00"/>
                </a:solidFill>
                <a:effectLst/>
                <a:latin typeface="Avenir Black"/>
                <a:cs typeface="Avenir Black"/>
              </a:rPr>
            </a:br>
            <a:r>
              <a:rPr lang="en-US" sz="3200" b="1" dirty="0">
                <a:latin typeface="Avenir Black"/>
                <a:cs typeface="Avenir Black"/>
              </a:rPr>
              <a:t>BACKGROUND</a:t>
            </a:r>
            <a:r>
              <a:rPr lang="en-US" sz="3200" dirty="0">
                <a:solidFill>
                  <a:srgbClr val="FFFF00"/>
                </a:solidFill>
                <a:effectLst/>
                <a:latin typeface="Avenir Black"/>
                <a:cs typeface="Avenir Black"/>
              </a:rPr>
              <a:t/>
            </a:r>
            <a:br>
              <a:rPr lang="en-US" sz="3200" dirty="0">
                <a:solidFill>
                  <a:srgbClr val="FFFF00"/>
                </a:solidFill>
                <a:effectLst/>
                <a:latin typeface="Avenir Black"/>
                <a:cs typeface="Avenir Black"/>
              </a:rPr>
            </a:br>
            <a:r>
              <a:rPr lang="en-US" sz="2800" b="1" dirty="0">
                <a:latin typeface="Avenir Black"/>
              </a:rPr>
              <a:t/>
            </a:r>
            <a:br>
              <a:rPr lang="en-US" sz="2800" b="1" dirty="0">
                <a:latin typeface="Avenir Black"/>
              </a:rPr>
            </a:br>
            <a:r>
              <a:rPr lang="en-US" sz="2800" b="1" dirty="0">
                <a:latin typeface="Avenir Black"/>
              </a:rPr>
              <a:t>The federal Indian education movement was created in the 19</a:t>
            </a:r>
            <a:r>
              <a:rPr lang="en-US" sz="2800" b="1" baseline="30000" dirty="0">
                <a:latin typeface="Avenir Black"/>
              </a:rPr>
              <a:t>th</a:t>
            </a:r>
            <a:r>
              <a:rPr lang="en-US" sz="2800" b="1" dirty="0">
                <a:latin typeface="Avenir Black"/>
              </a:rPr>
              <a:t> century to move Indians away from their cultural ties to create an educated American Indian (Bordewich, 1996).</a:t>
            </a:r>
            <a:r>
              <a:rPr lang="en-US" dirty="0"/>
              <a:t/>
            </a:r>
            <a:br>
              <a:rPr lang="en-US" dirty="0"/>
            </a:br>
            <a:r>
              <a:rPr lang="en-US" dirty="0"/>
              <a:t/>
            </a:r>
            <a:br>
              <a:rPr lang="en-US" dirty="0"/>
            </a:br>
            <a:r>
              <a:rPr lang="en-US" dirty="0"/>
              <a:t/>
            </a:r>
            <a:br>
              <a:rPr lang="en-US" dirty="0"/>
            </a:br>
            <a:r>
              <a:rPr lang="en-US" sz="3200" dirty="0">
                <a:latin typeface="Avenir Black"/>
              </a:rPr>
              <a:t/>
            </a:r>
            <a:br>
              <a:rPr lang="en-US" sz="3200" dirty="0">
                <a:latin typeface="Avenir Black"/>
              </a:rPr>
            </a:br>
            <a:r>
              <a:rPr lang="en-US" dirty="0"/>
              <a:t/>
            </a:r>
            <a:br>
              <a:rPr lang="en-US" dirty="0"/>
            </a:br>
            <a:r>
              <a:rPr lang="en-US" sz="3200" b="1" dirty="0">
                <a:solidFill>
                  <a:srgbClr val="FFFF00"/>
                </a:solidFill>
                <a:latin typeface="Avenir Black"/>
                <a:cs typeface="Avenir Black"/>
              </a:rPr>
              <a:t/>
            </a:r>
            <a:br>
              <a:rPr lang="en-US" sz="3200" b="1" dirty="0">
                <a:solidFill>
                  <a:srgbClr val="FFFF00"/>
                </a:solidFill>
                <a:latin typeface="Avenir Black"/>
                <a:cs typeface="Avenir Black"/>
              </a:rPr>
            </a:br>
            <a:r>
              <a:rPr lang="en-US" sz="2600" b="1" dirty="0">
                <a:solidFill>
                  <a:srgbClr val="FFFF00"/>
                </a:solidFill>
                <a:effectLst/>
                <a:latin typeface="Avenir Black"/>
                <a:cs typeface="Avenir Black"/>
              </a:rPr>
              <a:t/>
            </a:r>
            <a:br>
              <a:rPr lang="en-US" sz="2600" b="1" dirty="0">
                <a:solidFill>
                  <a:srgbClr val="FFFF00"/>
                </a:solidFill>
                <a:effectLst/>
                <a:latin typeface="Avenir Black"/>
                <a:cs typeface="Avenir Black"/>
              </a:rPr>
            </a:br>
            <a:endParaRPr lang="en-US" sz="2600" dirty="0">
              <a:solidFill>
                <a:srgbClr val="FFFF00"/>
              </a:solidFill>
              <a:latin typeface="Avenir Black"/>
              <a:cs typeface="Avenir Black"/>
            </a:endParaRPr>
          </a:p>
        </p:txBody>
      </p:sp>
    </p:spTree>
    <p:extLst>
      <p:ext uri="{BB962C8B-B14F-4D97-AF65-F5344CB8AC3E}">
        <p14:creationId xmlns:p14="http://schemas.microsoft.com/office/powerpoint/2010/main" val="31262053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5342"/>
            <a:ext cx="7772400" cy="548268"/>
          </a:xfrm>
        </p:spPr>
        <p:txBody>
          <a:bodyPr>
            <a:normAutofit fontScale="90000"/>
          </a:bodyPr>
          <a:lstStyle/>
          <a:p>
            <a:pPr marR="0" lvl="1" algn="ctr">
              <a:spcBef>
                <a:spcPts val="0"/>
              </a:spcBef>
              <a:spcAft>
                <a:spcPts val="0"/>
              </a:spcAft>
            </a:pPr>
            <a:r>
              <a:rPr lang="en-US" sz="3200" b="1" dirty="0">
                <a:solidFill>
                  <a:srgbClr val="000000"/>
                </a:solidFill>
                <a:effectLst>
                  <a:outerShdw blurRad="38100" dist="38100" dir="2700000" algn="tl">
                    <a:srgbClr val="000000">
                      <a:alpha val="43137"/>
                    </a:srgbClr>
                  </a:outerShdw>
                </a:effectLst>
                <a:latin typeface="Avenir Black"/>
                <a:cs typeface="Avenir Black"/>
              </a:rPr>
              <a:t>BACKGROUND (Cont.)</a:t>
            </a:r>
            <a:endParaRPr lang="en-US" sz="2800" b="1" dirty="0">
              <a:solidFill>
                <a:srgbClr val="000000"/>
              </a:solidFill>
              <a:latin typeface="Avenir Black"/>
              <a:cs typeface="Avenir Black"/>
            </a:endParaRPr>
          </a:p>
        </p:txBody>
      </p:sp>
      <p:sp>
        <p:nvSpPr>
          <p:cNvPr id="4" name="Subtitle 3">
            <a:extLst>
              <a:ext uri="{FF2B5EF4-FFF2-40B4-BE49-F238E27FC236}">
                <a16:creationId xmlns:a16="http://schemas.microsoft.com/office/drawing/2014/main" id="{33A4179A-AA63-4377-B881-105E9BB53D92}"/>
              </a:ext>
            </a:extLst>
          </p:cNvPr>
          <p:cNvSpPr>
            <a:spLocks noGrp="1"/>
          </p:cNvSpPr>
          <p:nvPr>
            <p:ph type="subTitle" idx="1"/>
          </p:nvPr>
        </p:nvSpPr>
        <p:spPr>
          <a:xfrm>
            <a:off x="457199" y="1449658"/>
            <a:ext cx="8441473" cy="4952999"/>
          </a:xfrm>
        </p:spPr>
        <p:txBody>
          <a:bodyPr>
            <a:normAutofit/>
          </a:bodyPr>
          <a:lstStyle/>
          <a:p>
            <a:pPr algn="l">
              <a:spcBef>
                <a:spcPts val="0"/>
              </a:spcBef>
            </a:pPr>
            <a:r>
              <a:rPr lang="en-US" sz="2800" b="1" dirty="0">
                <a:solidFill>
                  <a:srgbClr val="000000"/>
                </a:solidFill>
                <a:latin typeface="Avenir Black"/>
                <a:cs typeface="Avenir Black"/>
              </a:rPr>
              <a:t>Currently, there are 141 federally recognized tribes represented at NAIU (</a:t>
            </a:r>
            <a:r>
              <a:rPr lang="en-US" sz="2800" b="1" dirty="0">
                <a:solidFill>
                  <a:schemeClr val="tx1"/>
                </a:solidFill>
              </a:rPr>
              <a:t>Tribal Colleges and Universities, 2015). </a:t>
            </a:r>
            <a:endParaRPr lang="en-US" sz="2800" b="1" dirty="0">
              <a:solidFill>
                <a:schemeClr val="tx1"/>
              </a:solidFill>
              <a:latin typeface="Avenir Black"/>
              <a:cs typeface="Avenir Black"/>
            </a:endParaRPr>
          </a:p>
          <a:p>
            <a:pPr algn="l">
              <a:spcBef>
                <a:spcPts val="0"/>
              </a:spcBef>
            </a:pPr>
            <a:endParaRPr lang="en-US" sz="2800" b="1" dirty="0">
              <a:solidFill>
                <a:srgbClr val="000000"/>
              </a:solidFill>
              <a:latin typeface="Avenir Black"/>
              <a:cs typeface="Avenir Black"/>
            </a:endParaRPr>
          </a:p>
          <a:p>
            <a:pPr algn="l">
              <a:spcBef>
                <a:spcPts val="0"/>
              </a:spcBef>
            </a:pPr>
            <a:r>
              <a:rPr lang="en-US" sz="2800" b="1" dirty="0">
                <a:solidFill>
                  <a:srgbClr val="000000"/>
                </a:solidFill>
                <a:latin typeface="Avenir Black"/>
                <a:ea typeface="Calibri" panose="020F0502020204030204" pitchFamily="34" charset="0"/>
                <a:cs typeface="Symbol" panose="05050102010706020507" pitchFamily="18" charset="2"/>
              </a:rPr>
              <a:t>Indian Boarding Schools</a:t>
            </a:r>
          </a:p>
          <a:p>
            <a:pPr marL="914400" lvl="3" indent="-182880" algn="l">
              <a:spcBef>
                <a:spcPts val="0"/>
              </a:spcBef>
              <a:buFont typeface="Wingdings" panose="05000000000000000000" pitchFamily="2" charset="2"/>
              <a:buChar char="§"/>
            </a:pPr>
            <a:r>
              <a:rPr lang="en-US" sz="2800" b="1" dirty="0">
                <a:solidFill>
                  <a:srgbClr val="000000"/>
                </a:solidFill>
                <a:latin typeface="Avenir Black"/>
                <a:ea typeface="Calibri" panose="020F0502020204030204" pitchFamily="34" charset="0"/>
                <a:cs typeface="Symbol" panose="05050102010706020507" pitchFamily="18" charset="2"/>
              </a:rPr>
              <a:t>The Era of Indian Boarding Schools</a:t>
            </a:r>
          </a:p>
          <a:p>
            <a:pPr marL="914400" lvl="3" indent="-182880" algn="l">
              <a:spcBef>
                <a:spcPts val="0"/>
              </a:spcBef>
              <a:buFont typeface="Wingdings" panose="05000000000000000000" pitchFamily="2" charset="2"/>
              <a:buChar char="§"/>
            </a:pPr>
            <a:r>
              <a:rPr lang="en-US" sz="2800" b="1" dirty="0">
                <a:solidFill>
                  <a:srgbClr val="000000"/>
                </a:solidFill>
                <a:latin typeface="Avenir Black"/>
                <a:ea typeface="Calibri" panose="020F0502020204030204" pitchFamily="34" charset="0"/>
                <a:cs typeface="Symbol" panose="05050102010706020507" pitchFamily="18" charset="2"/>
              </a:rPr>
              <a:t>Indian Boarding Schools Internal Growth </a:t>
            </a:r>
          </a:p>
          <a:p>
            <a:pPr algn="l">
              <a:spcBef>
                <a:spcPts val="0"/>
              </a:spcBef>
            </a:pPr>
            <a:r>
              <a:rPr lang="en-US" sz="2800" b="1" dirty="0">
                <a:solidFill>
                  <a:srgbClr val="000000"/>
                </a:solidFill>
                <a:latin typeface="Avenir Black"/>
                <a:ea typeface="Calibri" panose="020F0502020204030204" pitchFamily="34" charset="0"/>
                <a:cs typeface="Symbol" panose="05050102010706020507" pitchFamily="18" charset="2"/>
              </a:rPr>
              <a:t>Impacts on Preparation for College</a:t>
            </a:r>
          </a:p>
          <a:p>
            <a:pPr marR="0" lvl="2" indent="-228600" algn="l">
              <a:spcBef>
                <a:spcPts val="0"/>
              </a:spcBef>
              <a:buFont typeface="Wingdings" panose="05000000000000000000" pitchFamily="2" charset="2"/>
              <a:buChar char=""/>
            </a:pPr>
            <a:r>
              <a:rPr lang="en-US" sz="2800" b="1" dirty="0">
                <a:solidFill>
                  <a:schemeClr val="tx1"/>
                </a:solidFill>
                <a:latin typeface="Avenir Black"/>
                <a:ea typeface="Times New Roman" panose="02020603050405020304" pitchFamily="18" charset="0"/>
                <a:cs typeface="Times New Roman" panose="02020603050405020304" pitchFamily="18" charset="0"/>
              </a:rPr>
              <a:t>Obstacles faced by AI/AN students</a:t>
            </a:r>
            <a:endParaRPr lang="en-US" sz="2800" b="1" dirty="0">
              <a:solidFill>
                <a:schemeClr val="tx1"/>
              </a:solidFill>
              <a:latin typeface="Avenir Black"/>
              <a:ea typeface="Calibri" panose="020F0502020204030204" pitchFamily="34" charset="0"/>
              <a:cs typeface="Times New Roman" panose="02020603050405020304" pitchFamily="18" charset="0"/>
            </a:endParaRPr>
          </a:p>
          <a:p>
            <a:pPr marR="0" lvl="2" indent="-228600" algn="l">
              <a:spcBef>
                <a:spcPts val="0"/>
              </a:spcBef>
              <a:buFont typeface="Wingdings" panose="05000000000000000000" pitchFamily="2" charset="2"/>
              <a:buChar char=""/>
            </a:pPr>
            <a:r>
              <a:rPr lang="en-US" sz="2800" b="1" dirty="0">
                <a:solidFill>
                  <a:schemeClr val="tx1"/>
                </a:solidFill>
                <a:latin typeface="Avenir Black"/>
                <a:ea typeface="Times New Roman" panose="02020603050405020304" pitchFamily="18" charset="0"/>
                <a:cs typeface="Times New Roman" panose="02020603050405020304" pitchFamily="18" charset="0"/>
              </a:rPr>
              <a:t>Perseverance of AI/AN Students</a:t>
            </a:r>
            <a:endParaRPr lang="en-US" sz="2800" b="1" dirty="0">
              <a:solidFill>
                <a:schemeClr val="tx1"/>
              </a:solidFill>
              <a:latin typeface="Avenir Black"/>
              <a:ea typeface="Calibri" panose="020F0502020204030204" pitchFamily="34" charset="0"/>
              <a:cs typeface="Times New Roman" panose="02020603050405020304" pitchFamily="18" charset="0"/>
            </a:endParaRPr>
          </a:p>
          <a:p>
            <a:pPr marR="0" lvl="2" indent="-228600" algn="l">
              <a:spcBef>
                <a:spcPts val="0"/>
              </a:spcBef>
              <a:buFont typeface="Wingdings" panose="05000000000000000000" pitchFamily="2" charset="2"/>
              <a:buChar char=""/>
            </a:pPr>
            <a:r>
              <a:rPr lang="en-US" sz="2800" b="1" dirty="0">
                <a:solidFill>
                  <a:schemeClr val="tx1"/>
                </a:solidFill>
                <a:latin typeface="Avenir Black"/>
                <a:ea typeface="Calibri" panose="020F0502020204030204" pitchFamily="34" charset="0"/>
                <a:cs typeface="Times New Roman" panose="02020603050405020304" pitchFamily="18" charset="0"/>
              </a:rPr>
              <a:t>Graduation Success for AI/AN Students</a:t>
            </a:r>
          </a:p>
          <a:p>
            <a:pPr algn="l"/>
            <a:endParaRPr lang="en-US" sz="2800" b="1" dirty="0">
              <a:solidFill>
                <a:srgbClr val="000000"/>
              </a:solidFill>
              <a:latin typeface="Avenir Black"/>
            </a:endParaRPr>
          </a:p>
          <a:p>
            <a:pPr algn="l"/>
            <a:endParaRPr lang="en-US" sz="2800" dirty="0"/>
          </a:p>
        </p:txBody>
      </p:sp>
    </p:spTree>
    <p:extLst>
      <p:ext uri="{BB962C8B-B14F-4D97-AF65-F5344CB8AC3E}">
        <p14:creationId xmlns:p14="http://schemas.microsoft.com/office/powerpoint/2010/main" val="8812586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4CD4FD9-4AEF-40F8-87A3-D27E21CD09C6}"/>
              </a:ext>
            </a:extLst>
          </p:cNvPr>
          <p:cNvSpPr/>
          <p:nvPr/>
        </p:nvSpPr>
        <p:spPr>
          <a:xfrm>
            <a:off x="200723" y="430139"/>
            <a:ext cx="8753706" cy="6186309"/>
          </a:xfrm>
          <a:prstGeom prst="rect">
            <a:avLst/>
          </a:prstGeom>
        </p:spPr>
        <p:txBody>
          <a:bodyPr wrap="square">
            <a:spAutoFit/>
          </a:bodyPr>
          <a:lstStyle/>
          <a:p>
            <a:pPr marR="0" lvl="1" algn="ctr">
              <a:spcBef>
                <a:spcPts val="0"/>
              </a:spcBef>
              <a:spcAft>
                <a:spcPts val="0"/>
              </a:spcAft>
            </a:pPr>
            <a:r>
              <a:rPr lang="en-US" sz="3200" b="1" dirty="0">
                <a:solidFill>
                  <a:srgbClr val="000000"/>
                </a:solidFill>
                <a:latin typeface="Avenir Black"/>
                <a:ea typeface="Calibri" panose="020F0502020204030204" pitchFamily="34" charset="0"/>
                <a:cs typeface="Symbol" panose="05050102010706020507" pitchFamily="18" charset="2"/>
              </a:rPr>
              <a:t>BACKGROUND (Cont.)</a:t>
            </a:r>
          </a:p>
          <a:p>
            <a:pPr marR="0" lvl="2">
              <a:spcBef>
                <a:spcPts val="0"/>
              </a:spcBef>
              <a:spcAft>
                <a:spcPts val="0"/>
              </a:spcAft>
            </a:pPr>
            <a:endParaRPr lang="en-US" sz="2800" b="1" dirty="0">
              <a:latin typeface="Avenir Black"/>
              <a:ea typeface="Calibri" panose="020F0502020204030204" pitchFamily="34" charset="0"/>
              <a:cs typeface="Times New Roman" panose="02020603050405020304" pitchFamily="18" charset="0"/>
            </a:endParaRPr>
          </a:p>
          <a:p>
            <a:pPr marR="0" lvl="1">
              <a:spcBef>
                <a:spcPts val="0"/>
              </a:spcBef>
              <a:spcAft>
                <a:spcPts val="0"/>
              </a:spcAft>
            </a:pPr>
            <a:r>
              <a:rPr lang="en-US" sz="2800" b="1" dirty="0">
                <a:latin typeface="Avenir Black"/>
                <a:ea typeface="Calibri" panose="020F0502020204030204" pitchFamily="34" charset="0"/>
                <a:cs typeface="Times New Roman" panose="02020603050405020304" pitchFamily="18" charset="0"/>
              </a:rPr>
              <a:t>Support Systems (</a:t>
            </a:r>
            <a:r>
              <a:rPr lang="en-US" sz="2800" b="1" dirty="0">
                <a:solidFill>
                  <a:srgbClr val="000000"/>
                </a:solidFill>
                <a:latin typeface="Avenir Black"/>
                <a:cs typeface="Avenir Black"/>
              </a:rPr>
              <a:t>Levaldo, 2012). </a:t>
            </a:r>
            <a:endParaRPr lang="en-US" sz="2800" b="1" dirty="0">
              <a:latin typeface="Avenir Black"/>
              <a:ea typeface="Calibri" panose="020F0502020204030204" pitchFamily="34" charset="0"/>
              <a:cs typeface="Times New Roman" panose="02020603050405020304" pitchFamily="18" charset="0"/>
            </a:endParaRPr>
          </a:p>
          <a:p>
            <a:pPr marL="1143000" marR="0" lvl="2" indent="-228600">
              <a:spcBef>
                <a:spcPts val="0"/>
              </a:spcBef>
              <a:spcAft>
                <a:spcPts val="0"/>
              </a:spcAft>
              <a:buFont typeface="Wingdings" panose="05000000000000000000" pitchFamily="2" charset="2"/>
              <a:buChar char=""/>
            </a:pPr>
            <a:r>
              <a:rPr lang="en-US" sz="2800" b="1" dirty="0">
                <a:latin typeface="Avenir Black"/>
                <a:ea typeface="Calibri" panose="020F0502020204030204" pitchFamily="34" charset="0"/>
                <a:cs typeface="Times New Roman" panose="02020603050405020304" pitchFamily="18" charset="0"/>
              </a:rPr>
              <a:t>Family Support for Success</a:t>
            </a:r>
          </a:p>
          <a:p>
            <a:pPr marL="1143000" marR="0" lvl="2" indent="-228600">
              <a:spcBef>
                <a:spcPts val="0"/>
              </a:spcBef>
              <a:spcAft>
                <a:spcPts val="0"/>
              </a:spcAft>
              <a:buFont typeface="Wingdings" panose="05000000000000000000" pitchFamily="2" charset="2"/>
              <a:buChar char=""/>
            </a:pPr>
            <a:r>
              <a:rPr lang="en-US" sz="2800" b="1" dirty="0">
                <a:latin typeface="Avenir Black"/>
                <a:ea typeface="Calibri" panose="020F0502020204030204" pitchFamily="34" charset="0"/>
                <a:cs typeface="Times New Roman" panose="02020603050405020304" pitchFamily="18" charset="0"/>
              </a:rPr>
              <a:t>Cultural Perspectives Supporting Success</a:t>
            </a:r>
          </a:p>
          <a:p>
            <a:pPr marL="1143000" marR="0" lvl="2" indent="-228600">
              <a:spcBef>
                <a:spcPts val="0"/>
              </a:spcBef>
              <a:spcAft>
                <a:spcPts val="0"/>
              </a:spcAft>
              <a:buFont typeface="Wingdings" panose="05000000000000000000" pitchFamily="2" charset="2"/>
              <a:buChar char=""/>
            </a:pPr>
            <a:r>
              <a:rPr lang="en-US" sz="2800" b="1" dirty="0">
                <a:latin typeface="Avenir Black"/>
                <a:ea typeface="Calibri" panose="020F0502020204030204" pitchFamily="34" charset="0"/>
                <a:cs typeface="Times New Roman" panose="02020603050405020304" pitchFamily="18" charset="0"/>
              </a:rPr>
              <a:t>Role Models, Family and Support Services</a:t>
            </a:r>
          </a:p>
          <a:p>
            <a:pPr marL="1143000" marR="0" lvl="2" indent="-228600">
              <a:spcBef>
                <a:spcPts val="0"/>
              </a:spcBef>
              <a:spcAft>
                <a:spcPts val="0"/>
              </a:spcAft>
              <a:buFont typeface="Wingdings" panose="05000000000000000000" pitchFamily="2" charset="2"/>
              <a:buChar char=""/>
            </a:pPr>
            <a:r>
              <a:rPr lang="en-US" sz="2800" b="1" dirty="0">
                <a:latin typeface="Avenir Black"/>
                <a:ea typeface="Calibri" panose="020F0502020204030204" pitchFamily="34" charset="0"/>
                <a:cs typeface="Times New Roman" panose="02020603050405020304" pitchFamily="18" charset="0"/>
              </a:rPr>
              <a:t>Faculty Support</a:t>
            </a:r>
            <a:br>
              <a:rPr lang="en-US" sz="2800" b="1" dirty="0">
                <a:latin typeface="Avenir Black"/>
                <a:ea typeface="Calibri" panose="020F0502020204030204" pitchFamily="34" charset="0"/>
                <a:cs typeface="Times New Roman" panose="02020603050405020304" pitchFamily="18" charset="0"/>
              </a:rPr>
            </a:br>
            <a:endParaRPr lang="en-US" sz="2800" b="1" dirty="0">
              <a:latin typeface="Avenir Black"/>
              <a:ea typeface="Calibri" panose="020F0502020204030204" pitchFamily="34" charset="0"/>
              <a:cs typeface="Times New Roman" panose="02020603050405020304" pitchFamily="18" charset="0"/>
            </a:endParaRPr>
          </a:p>
          <a:p>
            <a:pPr marR="0" lvl="1">
              <a:spcBef>
                <a:spcPts val="0"/>
              </a:spcBef>
              <a:spcAft>
                <a:spcPts val="0"/>
              </a:spcAft>
            </a:pPr>
            <a:r>
              <a:rPr lang="en-US" sz="2800" b="1" dirty="0">
                <a:latin typeface="Avenir Black"/>
                <a:ea typeface="Calibri" panose="020F0502020204030204" pitchFamily="34" charset="0"/>
                <a:cs typeface="Times New Roman" panose="02020603050405020304" pitchFamily="18" charset="0"/>
              </a:rPr>
              <a:t>Influences Leading to a Degree</a:t>
            </a:r>
          </a:p>
          <a:p>
            <a:pPr marL="1143000" marR="0" lvl="2" indent="-228600">
              <a:spcBef>
                <a:spcPts val="0"/>
              </a:spcBef>
              <a:spcAft>
                <a:spcPts val="0"/>
              </a:spcAft>
              <a:buFont typeface="Wingdings" panose="05000000000000000000" pitchFamily="2" charset="2"/>
              <a:buChar char=""/>
            </a:pPr>
            <a:r>
              <a:rPr lang="en-US" sz="2800" b="1" dirty="0">
                <a:latin typeface="Avenir Black"/>
                <a:ea typeface="Calibri" panose="020F0502020204030204" pitchFamily="34" charset="0"/>
                <a:cs typeface="Times New Roman" panose="02020603050405020304" pitchFamily="18" charset="0"/>
              </a:rPr>
              <a:t>Navajo Community College</a:t>
            </a:r>
          </a:p>
          <a:p>
            <a:pPr marL="1143000" marR="0" lvl="2" indent="-228600">
              <a:spcBef>
                <a:spcPts val="0"/>
              </a:spcBef>
              <a:spcAft>
                <a:spcPts val="0"/>
              </a:spcAft>
              <a:buFont typeface="Wingdings" panose="05000000000000000000" pitchFamily="2" charset="2"/>
              <a:buChar char=""/>
            </a:pPr>
            <a:r>
              <a:rPr lang="en-US" sz="2800" b="1" dirty="0">
                <a:latin typeface="Avenir Black"/>
                <a:ea typeface="Calibri" panose="020F0502020204030204" pitchFamily="34" charset="0"/>
                <a:cs typeface="Times New Roman" panose="02020603050405020304" pitchFamily="18" charset="0"/>
              </a:rPr>
              <a:t>Tribal College and Universities</a:t>
            </a:r>
          </a:p>
          <a:p>
            <a:pPr marL="1143000" marR="0" lvl="2" indent="-228600">
              <a:spcBef>
                <a:spcPts val="0"/>
              </a:spcBef>
              <a:spcAft>
                <a:spcPts val="0"/>
              </a:spcAft>
              <a:buFont typeface="Wingdings" panose="05000000000000000000" pitchFamily="2" charset="2"/>
              <a:buChar char=""/>
            </a:pPr>
            <a:r>
              <a:rPr lang="en-US" sz="2800" b="1" dirty="0">
                <a:latin typeface="Avenir Black"/>
                <a:ea typeface="Calibri" panose="020F0502020204030204" pitchFamily="34" charset="0"/>
                <a:cs typeface="Times New Roman" panose="02020603050405020304" pitchFamily="18" charset="0"/>
              </a:rPr>
              <a:t>Self Sufficiency and Alumni Giving Back</a:t>
            </a:r>
          </a:p>
          <a:p>
            <a:pPr marL="1143000" marR="0" lvl="2" indent="-228600">
              <a:spcBef>
                <a:spcPts val="0"/>
              </a:spcBef>
              <a:spcAft>
                <a:spcPts val="0"/>
              </a:spcAft>
              <a:buFont typeface="Wingdings" panose="05000000000000000000" pitchFamily="2" charset="2"/>
              <a:buChar char=""/>
            </a:pPr>
            <a:r>
              <a:rPr lang="en-US" sz="2800" b="1" dirty="0">
                <a:latin typeface="Avenir Black"/>
                <a:ea typeface="Calibri" panose="020F0502020204030204" pitchFamily="34" charset="0"/>
                <a:cs typeface="Times New Roman" panose="02020603050405020304" pitchFamily="18" charset="0"/>
              </a:rPr>
              <a:t>Family First, Along with other issues</a:t>
            </a:r>
          </a:p>
          <a:p>
            <a:pPr marL="1143000" marR="0" lvl="2" indent="-228600">
              <a:spcBef>
                <a:spcPts val="0"/>
              </a:spcBef>
              <a:spcAft>
                <a:spcPts val="0"/>
              </a:spcAft>
              <a:buFont typeface="Wingdings" panose="05000000000000000000" pitchFamily="2" charset="2"/>
              <a:buChar char=""/>
            </a:pPr>
            <a:r>
              <a:rPr lang="en-US" sz="2800" b="1" dirty="0">
                <a:latin typeface="Avenir Black"/>
                <a:ea typeface="Calibri" panose="020F0502020204030204" pitchFamily="34" charset="0"/>
                <a:cs typeface="Times New Roman" panose="02020603050405020304" pitchFamily="18" charset="0"/>
              </a:rPr>
              <a:t>Balancing Cultural Values within Education</a:t>
            </a:r>
          </a:p>
        </p:txBody>
      </p:sp>
    </p:spTree>
    <p:extLst>
      <p:ext uri="{BB962C8B-B14F-4D97-AF65-F5344CB8AC3E}">
        <p14:creationId xmlns:p14="http://schemas.microsoft.com/office/powerpoint/2010/main" val="10075955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34176"/>
            <a:ext cx="8229600" cy="6343269"/>
          </a:xfrm>
        </p:spPr>
        <p:txBody>
          <a:bodyPr>
            <a:normAutofit lnSpcReduction="10000"/>
          </a:bodyPr>
          <a:lstStyle/>
          <a:p>
            <a:pPr marL="457200" indent="-457200" algn="ctr">
              <a:spcBef>
                <a:spcPts val="0"/>
              </a:spcBef>
              <a:buNone/>
            </a:pPr>
            <a:r>
              <a:rPr lang="en-US" b="1" dirty="0">
                <a:solidFill>
                  <a:srgbClr val="000000"/>
                </a:solidFill>
                <a:latin typeface="Avenir Black"/>
                <a:cs typeface="Avenir Black"/>
              </a:rPr>
              <a:t>RESEARCH QUESTIONS</a:t>
            </a:r>
          </a:p>
          <a:p>
            <a:pPr marL="457200" indent="-457200" algn="ctr">
              <a:spcBef>
                <a:spcPts val="0"/>
              </a:spcBef>
              <a:buNone/>
            </a:pPr>
            <a:endParaRPr lang="en-US" b="1" dirty="0">
              <a:solidFill>
                <a:srgbClr val="000000"/>
              </a:solidFill>
              <a:latin typeface="Avenir Black"/>
              <a:cs typeface="Avenir Black"/>
            </a:endParaRPr>
          </a:p>
          <a:p>
            <a:pPr marL="1051560" indent="-1371600">
              <a:spcBef>
                <a:spcPts val="0"/>
              </a:spcBef>
              <a:buNone/>
            </a:pPr>
            <a:r>
              <a:rPr lang="en-US" sz="3000" b="1" dirty="0">
                <a:solidFill>
                  <a:srgbClr val="000000"/>
                </a:solidFill>
                <a:latin typeface="Avenir Black"/>
                <a:cs typeface="Avenir Black"/>
              </a:rPr>
              <a:t>RQ#1: What are the influences upon Native American students to </a:t>
            </a:r>
            <a:r>
              <a:rPr lang="en-US" sz="3000" b="1" dirty="0">
                <a:solidFill>
                  <a:srgbClr val="0000FF"/>
                </a:solidFill>
                <a:latin typeface="Avenir Black"/>
                <a:cs typeface="Avenir Black"/>
              </a:rPr>
              <a:t>pursue</a:t>
            </a:r>
            <a:r>
              <a:rPr lang="en-US" sz="3000" b="1" dirty="0">
                <a:solidFill>
                  <a:srgbClr val="000000"/>
                </a:solidFill>
                <a:latin typeface="Avenir Black"/>
                <a:cs typeface="Avenir Black"/>
              </a:rPr>
              <a:t> a college degree?</a:t>
            </a:r>
          </a:p>
          <a:p>
            <a:pPr marL="1051560" indent="-1371600">
              <a:spcBef>
                <a:spcPts val="0"/>
              </a:spcBef>
              <a:buNone/>
            </a:pPr>
            <a:endParaRPr lang="en-US" sz="3000" b="1" dirty="0">
              <a:solidFill>
                <a:srgbClr val="000000"/>
              </a:solidFill>
              <a:latin typeface="Avenir Black"/>
              <a:cs typeface="Avenir Black"/>
            </a:endParaRPr>
          </a:p>
          <a:p>
            <a:pPr marL="1051560" indent="-1371600">
              <a:spcBef>
                <a:spcPts val="0"/>
              </a:spcBef>
              <a:buNone/>
            </a:pPr>
            <a:r>
              <a:rPr lang="en-US" sz="3000" b="1" dirty="0">
                <a:solidFill>
                  <a:srgbClr val="000000"/>
                </a:solidFill>
                <a:latin typeface="Avenir Black"/>
                <a:cs typeface="Avenir Black"/>
              </a:rPr>
              <a:t>RQ#2: What factors have the greatest impact in </a:t>
            </a:r>
            <a:r>
              <a:rPr lang="en-US" sz="3000" b="1" dirty="0">
                <a:solidFill>
                  <a:srgbClr val="0000FF"/>
                </a:solidFill>
                <a:latin typeface="Avenir Black"/>
                <a:cs typeface="Avenir Black"/>
              </a:rPr>
              <a:t>preparing</a:t>
            </a:r>
            <a:r>
              <a:rPr lang="en-US" sz="3000" b="1" dirty="0">
                <a:solidFill>
                  <a:srgbClr val="000000"/>
                </a:solidFill>
                <a:latin typeface="Avenir Black"/>
                <a:cs typeface="Avenir Black"/>
              </a:rPr>
              <a:t> Native American students for college?</a:t>
            </a:r>
          </a:p>
          <a:p>
            <a:pPr marL="1051560" indent="-1371600">
              <a:spcBef>
                <a:spcPts val="0"/>
              </a:spcBef>
              <a:buNone/>
            </a:pPr>
            <a:endParaRPr lang="en-US" sz="3000" b="1" dirty="0">
              <a:solidFill>
                <a:srgbClr val="000000"/>
              </a:solidFill>
              <a:latin typeface="Avenir Black"/>
              <a:cs typeface="Avenir Black"/>
            </a:endParaRPr>
          </a:p>
          <a:p>
            <a:pPr marL="1051560" indent="-1371600">
              <a:spcBef>
                <a:spcPts val="0"/>
              </a:spcBef>
              <a:buNone/>
            </a:pPr>
            <a:r>
              <a:rPr lang="en-US" sz="3000" b="1" dirty="0">
                <a:solidFill>
                  <a:srgbClr val="000000"/>
                </a:solidFill>
                <a:latin typeface="Avenir Black"/>
                <a:cs typeface="Avenir Black"/>
              </a:rPr>
              <a:t>RQ#3: What factors or support systems provided by HINU were supportive, reinforcing, and enabled Native American students to stay engaged in the </a:t>
            </a:r>
            <a:r>
              <a:rPr lang="en-US" sz="3000" b="1" dirty="0">
                <a:solidFill>
                  <a:srgbClr val="0000FF"/>
                </a:solidFill>
                <a:latin typeface="Avenir Black"/>
                <a:cs typeface="Avenir Black"/>
              </a:rPr>
              <a:t>pursuit</a:t>
            </a:r>
            <a:r>
              <a:rPr lang="en-US" sz="3000" b="1" dirty="0">
                <a:solidFill>
                  <a:srgbClr val="000000"/>
                </a:solidFill>
                <a:latin typeface="Avenir Black"/>
                <a:cs typeface="Avenir Black"/>
              </a:rPr>
              <a:t> of a four-year degree?</a:t>
            </a:r>
          </a:p>
          <a:p>
            <a:pPr marL="457200" indent="0">
              <a:spcBef>
                <a:spcPts val="0"/>
              </a:spcBef>
              <a:buNone/>
            </a:pPr>
            <a:endParaRPr lang="en-US" b="1" dirty="0">
              <a:solidFill>
                <a:srgbClr val="000000"/>
              </a:solidFill>
              <a:latin typeface="Avenir Black"/>
              <a:cs typeface="Avenir Black"/>
            </a:endParaRPr>
          </a:p>
          <a:p>
            <a:pPr marL="457200" indent="0">
              <a:spcBef>
                <a:spcPts val="0"/>
              </a:spcBef>
              <a:buNone/>
            </a:pPr>
            <a:endParaRPr lang="en-US" b="1" dirty="0">
              <a:solidFill>
                <a:srgbClr val="000000"/>
              </a:solidFill>
              <a:latin typeface="Avenir Black"/>
              <a:cs typeface="Avenir Black"/>
            </a:endParaRPr>
          </a:p>
          <a:p>
            <a:pPr marL="457200" indent="-457200">
              <a:lnSpc>
                <a:spcPct val="110000"/>
              </a:lnSpc>
              <a:buNone/>
            </a:pPr>
            <a:endParaRPr lang="en-US" sz="2800" b="1" dirty="0">
              <a:solidFill>
                <a:srgbClr val="000000"/>
              </a:solidFill>
              <a:latin typeface="Avenir Black"/>
              <a:cs typeface="Avenir Black"/>
            </a:endParaRPr>
          </a:p>
          <a:p>
            <a:pPr marL="457200" indent="-457200">
              <a:lnSpc>
                <a:spcPct val="110000"/>
              </a:lnSpc>
              <a:buNone/>
            </a:pPr>
            <a:endParaRPr lang="en-US" sz="2800" b="1" dirty="0">
              <a:solidFill>
                <a:srgbClr val="000000"/>
              </a:solidFill>
              <a:latin typeface="Avenir Black"/>
              <a:cs typeface="Avenir Black"/>
            </a:endParaRPr>
          </a:p>
        </p:txBody>
      </p:sp>
    </p:spTree>
    <p:extLst>
      <p:ext uri="{BB962C8B-B14F-4D97-AF65-F5344CB8AC3E}">
        <p14:creationId xmlns:p14="http://schemas.microsoft.com/office/powerpoint/2010/main" val="14087940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2" end="2"/>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p:tgtEl>
                                          <p:spTgt spid="3">
                                            <p:txEl>
                                              <p:pRg st="4" end="4"/>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4" end="4"/>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p:tgtEl>
                                          <p:spTgt spid="3">
                                            <p:txEl>
                                              <p:pRg st="6" end="6"/>
                                            </p:txEl>
                                          </p:spTgt>
                                        </p:tgtEl>
                                        <p:attrNameLst>
                                          <p:attrName>ppt_y</p:attrName>
                                        </p:attrNameLst>
                                      </p:cBhvr>
                                      <p:tavLst>
                                        <p:tav tm="0">
                                          <p:val>
                                            <p:strVal val="#ppt_y+#ppt_h*1.125000"/>
                                          </p:val>
                                        </p:tav>
                                        <p:tav tm="100000">
                                          <p:val>
                                            <p:strVal val="#ppt_y"/>
                                          </p:val>
                                        </p:tav>
                                      </p:tavLst>
                                    </p:anim>
                                    <p:animEffect transition="in" filter="wipe(up)">
                                      <p:cBhvr>
                                        <p:cTn id="2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03249"/>
            <a:ext cx="8229600" cy="4527395"/>
          </a:xfrm>
        </p:spPr>
        <p:txBody>
          <a:bodyPr>
            <a:normAutofit/>
          </a:bodyPr>
          <a:lstStyle/>
          <a:p>
            <a:pPr marL="457200" indent="-457200" algn="ctr">
              <a:spcBef>
                <a:spcPts val="0"/>
              </a:spcBef>
              <a:buNone/>
            </a:pPr>
            <a:r>
              <a:rPr lang="en-US" b="1" dirty="0">
                <a:solidFill>
                  <a:srgbClr val="000000"/>
                </a:solidFill>
                <a:latin typeface="Avenir Black"/>
                <a:cs typeface="Avenir Black"/>
              </a:rPr>
              <a:t>STUDY SIGNIFICANCE</a:t>
            </a:r>
          </a:p>
          <a:p>
            <a:pPr marL="457200" indent="-457200" algn="ctr">
              <a:spcBef>
                <a:spcPts val="0"/>
              </a:spcBef>
              <a:buNone/>
            </a:pPr>
            <a:endParaRPr lang="en-US" b="1" dirty="0">
              <a:solidFill>
                <a:srgbClr val="000000"/>
              </a:solidFill>
              <a:latin typeface="Avenir Black"/>
              <a:cs typeface="Avenir Black"/>
            </a:endParaRPr>
          </a:p>
          <a:p>
            <a:pPr marL="0" indent="0">
              <a:spcBef>
                <a:spcPts val="0"/>
              </a:spcBef>
              <a:buNone/>
            </a:pPr>
            <a:r>
              <a:rPr lang="en-US" sz="2800" b="1" dirty="0">
                <a:latin typeface="Avenir Black"/>
              </a:rPr>
              <a:t>The significance of this study was important for both social and educational factors, which correlated with the success of AI/AN students obtaining a degree from NAIU. </a:t>
            </a:r>
          </a:p>
          <a:p>
            <a:pPr marL="0" indent="0">
              <a:spcBef>
                <a:spcPts val="0"/>
              </a:spcBef>
              <a:buNone/>
            </a:pPr>
            <a:endParaRPr lang="en-US" sz="2800" b="1" dirty="0">
              <a:latin typeface="Avenir Black"/>
            </a:endParaRPr>
          </a:p>
          <a:p>
            <a:pPr marL="0" indent="0">
              <a:spcBef>
                <a:spcPts val="0"/>
              </a:spcBef>
              <a:buNone/>
            </a:pPr>
            <a:r>
              <a:rPr lang="en-US" sz="2800" b="1" dirty="0">
                <a:latin typeface="Avenir Black"/>
              </a:rPr>
              <a:t>The educational factor associated with this study stemmed from the importance of graduating from NAIU with a college degree. </a:t>
            </a:r>
            <a:endParaRPr lang="en-US" sz="2800" b="1" dirty="0">
              <a:solidFill>
                <a:srgbClr val="000000"/>
              </a:solidFill>
              <a:latin typeface="Avenir Black"/>
              <a:cs typeface="Avenir Black"/>
            </a:endParaRPr>
          </a:p>
          <a:p>
            <a:pPr marL="457200" indent="0">
              <a:spcBef>
                <a:spcPts val="0"/>
              </a:spcBef>
              <a:buNone/>
            </a:pPr>
            <a:endParaRPr lang="en-US" b="1" dirty="0">
              <a:solidFill>
                <a:srgbClr val="000000"/>
              </a:solidFill>
              <a:latin typeface="Avenir Black"/>
              <a:cs typeface="Avenir Black"/>
            </a:endParaRPr>
          </a:p>
          <a:p>
            <a:pPr marL="457200" indent="-457200">
              <a:lnSpc>
                <a:spcPct val="110000"/>
              </a:lnSpc>
              <a:buNone/>
            </a:pPr>
            <a:endParaRPr lang="en-US" sz="2800" b="1" dirty="0">
              <a:solidFill>
                <a:srgbClr val="000000"/>
              </a:solidFill>
              <a:latin typeface="Avenir Black"/>
              <a:cs typeface="Avenir Black"/>
            </a:endParaRPr>
          </a:p>
          <a:p>
            <a:pPr marL="457200" indent="-457200">
              <a:lnSpc>
                <a:spcPct val="110000"/>
              </a:lnSpc>
              <a:buNone/>
            </a:pPr>
            <a:endParaRPr lang="en-US" sz="2800" b="1" dirty="0">
              <a:solidFill>
                <a:srgbClr val="000000"/>
              </a:solidFill>
              <a:latin typeface="Avenir Black"/>
              <a:cs typeface="Avenir Black"/>
            </a:endParaRPr>
          </a:p>
        </p:txBody>
      </p:sp>
    </p:spTree>
    <p:extLst>
      <p:ext uri="{BB962C8B-B14F-4D97-AF65-F5344CB8AC3E}">
        <p14:creationId xmlns:p14="http://schemas.microsoft.com/office/powerpoint/2010/main" val="40910866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9721</TotalTime>
  <Words>1709</Words>
  <Application>Microsoft Office PowerPoint</Application>
  <PresentationFormat>On-screen Show (4:3)</PresentationFormat>
  <Paragraphs>211</Paragraphs>
  <Slides>21</Slides>
  <Notes>17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Avenir Black</vt:lpstr>
      <vt:lpstr>Calibri</vt:lpstr>
      <vt:lpstr>Symbol</vt:lpstr>
      <vt:lpstr>Times New Roman</vt:lpstr>
      <vt:lpstr>Wingdings</vt:lpstr>
      <vt:lpstr>Office Theme</vt:lpstr>
      <vt:lpstr>Factors Affecting Student Success at a Native American Indian University (NAIU) </vt:lpstr>
      <vt:lpstr> INTRODUCTION  Traditionally, successful graduates of tribal colleges and universities (TCU) struggled to obtain a four-year degree within a four to six-year time frame. (NoiseCat, 2015)  </vt:lpstr>
      <vt:lpstr>    PROBLEM STATEMENT  The lack of studies conducted on TCUs that addressed the social and academic factors regarding student success was a significant hindrance (Lowe, 2005).      </vt:lpstr>
      <vt:lpstr>       PURPOSE STATEMENT  The current study examined the factors affecting success rates of AI/AN students at NAIU to identify the influences, impacts, and support systems that kept AI/AN students engaged in academic coursework.  The federal Indian education movement was created in the 19th century to move Indians away from their cultural ties to create an educated American Indian (Bordewich, 1996).       </vt:lpstr>
      <vt:lpstr>       BACKGROUND  The federal Indian education movement was created in the 19th century to move Indians away from their cultural ties to create an educated American Indian (Bordewich, 1996).       </vt:lpstr>
      <vt:lpstr>BACKGROUND (Cont.)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Factors affecting success at Haskell Indian Nations University (NAIU)</dc:title>
  <dc:creator>PJ</dc:creator>
  <cp:lastModifiedBy>Kelly Brown</cp:lastModifiedBy>
  <cp:revision>252</cp:revision>
  <cp:lastPrinted>2020-04-02T16:43:28Z</cp:lastPrinted>
  <dcterms:created xsi:type="dcterms:W3CDTF">2015-03-28T02:47:24Z</dcterms:created>
  <dcterms:modified xsi:type="dcterms:W3CDTF">2020-04-02T16:44:08Z</dcterms:modified>
</cp:coreProperties>
</file>