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1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4"/>
    <p:sldMasterId id="2147483696" r:id="rId5"/>
  </p:sldMasterIdLst>
  <p:notesMasterIdLst>
    <p:notesMasterId r:id="rId45"/>
  </p:notesMasterIdLst>
  <p:sldIdLst>
    <p:sldId id="256" r:id="rId6"/>
    <p:sldId id="271" r:id="rId7"/>
    <p:sldId id="270" r:id="rId8"/>
    <p:sldId id="267" r:id="rId9"/>
    <p:sldId id="268" r:id="rId10"/>
    <p:sldId id="302" r:id="rId11"/>
    <p:sldId id="269" r:id="rId12"/>
    <p:sldId id="262" r:id="rId13"/>
    <p:sldId id="273" r:id="rId14"/>
    <p:sldId id="274" r:id="rId15"/>
    <p:sldId id="275" r:id="rId16"/>
    <p:sldId id="265" r:id="rId17"/>
    <p:sldId id="288" r:id="rId18"/>
    <p:sldId id="266" r:id="rId19"/>
    <p:sldId id="290" r:id="rId20"/>
    <p:sldId id="263" r:id="rId21"/>
    <p:sldId id="264" r:id="rId22"/>
    <p:sldId id="291" r:id="rId23"/>
    <p:sldId id="259" r:id="rId24"/>
    <p:sldId id="272" r:id="rId25"/>
    <p:sldId id="260" r:id="rId26"/>
    <p:sldId id="280" r:id="rId27"/>
    <p:sldId id="279" r:id="rId28"/>
    <p:sldId id="278" r:id="rId29"/>
    <p:sldId id="293" r:id="rId30"/>
    <p:sldId id="294" r:id="rId31"/>
    <p:sldId id="276" r:id="rId32"/>
    <p:sldId id="283" r:id="rId33"/>
    <p:sldId id="284" r:id="rId34"/>
    <p:sldId id="295" r:id="rId35"/>
    <p:sldId id="296" r:id="rId36"/>
    <p:sldId id="297" r:id="rId37"/>
    <p:sldId id="298" r:id="rId38"/>
    <p:sldId id="300" r:id="rId39"/>
    <p:sldId id="301" r:id="rId40"/>
    <p:sldId id="299" r:id="rId41"/>
    <p:sldId id="282" r:id="rId42"/>
    <p:sldId id="285" r:id="rId43"/>
    <p:sldId id="286" r:id="rId44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aron Steele" initials="AS" lastIdx="2" clrIdx="0">
    <p:extLst>
      <p:ext uri="{19B8F6BF-5375-455C-9EA6-DF929625EA0E}">
        <p15:presenceInfo xmlns:p15="http://schemas.microsoft.com/office/powerpoint/2012/main" userId="Aaron Steel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595782-A9E2-AF0A-9A9D-3101437BDBFC}" v="206" dt="2020-04-16T18:29:06.983"/>
    <p1510:client id="{D81D052A-B6CC-302F-C1DA-6353C9508C4B}" v="1" dt="2020-04-16T20:27:28.580"/>
    <p1510:client id="{EE394D1E-377A-D65A-0278-72ED1F7DFEBE}" v="312" dt="2020-04-15T21:24:36.796"/>
    <p1510:client id="{F81265FD-F196-1192-B1F9-9CF331192953}" v="71" dt="2020-04-15T23:18:24.627"/>
    <p1510:client id="{F854FD25-663F-4750-866E-3FB6934910F2}" v="1371" dt="2020-04-16T19:45:46.610"/>
    <p1510:client id="{FDB6F28D-7FD9-BE6F-A80A-D7B8A0144E1D}" v="910" dt="2020-04-15T20:32:30.0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commentAuthors" Target="commentAuthor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PU%20of%20Steele\Downloads\River%20Calculation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28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Calculating the Total Detention Volume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2800" b="1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numRef>
              <c:f>'Actual Graph'!$A$2:$A$16</c:f>
              <c:numCache>
                <c:formatCode>m/d;@</c:formatCode>
                <c:ptCount val="15"/>
                <c:pt idx="0">
                  <c:v>43881</c:v>
                </c:pt>
                <c:pt idx="1">
                  <c:v>43882</c:v>
                </c:pt>
                <c:pt idx="2">
                  <c:v>43883</c:v>
                </c:pt>
                <c:pt idx="3">
                  <c:v>43884</c:v>
                </c:pt>
                <c:pt idx="4">
                  <c:v>43885</c:v>
                </c:pt>
                <c:pt idx="5">
                  <c:v>43886</c:v>
                </c:pt>
                <c:pt idx="6">
                  <c:v>43887</c:v>
                </c:pt>
                <c:pt idx="7">
                  <c:v>43888</c:v>
                </c:pt>
                <c:pt idx="8">
                  <c:v>43889</c:v>
                </c:pt>
                <c:pt idx="9">
                  <c:v>43890</c:v>
                </c:pt>
                <c:pt idx="10">
                  <c:v>43891</c:v>
                </c:pt>
                <c:pt idx="11">
                  <c:v>43892</c:v>
                </c:pt>
                <c:pt idx="12">
                  <c:v>43893</c:v>
                </c:pt>
                <c:pt idx="13">
                  <c:v>43894</c:v>
                </c:pt>
                <c:pt idx="14">
                  <c:v>43895</c:v>
                </c:pt>
              </c:numCache>
            </c:numRef>
          </c:cat>
          <c:val>
            <c:numRef>
              <c:f>'Actual Graph'!$C$2:$C$16</c:f>
              <c:numCache>
                <c:formatCode>General</c:formatCode>
                <c:ptCount val="15"/>
                <c:pt idx="0">
                  <c:v>3370</c:v>
                </c:pt>
                <c:pt idx="1">
                  <c:v>9370</c:v>
                </c:pt>
                <c:pt idx="2">
                  <c:v>9340</c:v>
                </c:pt>
                <c:pt idx="3">
                  <c:v>8750</c:v>
                </c:pt>
                <c:pt idx="4">
                  <c:v>8130</c:v>
                </c:pt>
                <c:pt idx="5">
                  <c:v>7340</c:v>
                </c:pt>
                <c:pt idx="6">
                  <c:v>6430</c:v>
                </c:pt>
                <c:pt idx="7">
                  <c:v>5440</c:v>
                </c:pt>
                <c:pt idx="8">
                  <c:v>4830</c:v>
                </c:pt>
                <c:pt idx="9">
                  <c:v>4450</c:v>
                </c:pt>
                <c:pt idx="10">
                  <c:v>4390</c:v>
                </c:pt>
                <c:pt idx="11">
                  <c:v>4060</c:v>
                </c:pt>
                <c:pt idx="12">
                  <c:v>3690</c:v>
                </c:pt>
                <c:pt idx="13">
                  <c:v>3260</c:v>
                </c:pt>
                <c:pt idx="14">
                  <c:v>3020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2C6A-4FAB-89D2-4390C5915B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86410704"/>
        <c:axId val="1371437040"/>
      </c:lineChart>
      <c:dateAx>
        <c:axId val="1386410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/>
                  <a:t>Number of Days</a:t>
                </a:r>
                <a:r>
                  <a:rPr lang="en-US" sz="2400" b="1" baseline="0"/>
                  <a:t> the Iroquois River was Above Flood Stage</a:t>
                </a:r>
                <a:endParaRPr lang="en-US" sz="2400" b="1"/>
              </a:p>
            </c:rich>
          </c:tx>
          <c:layout>
            <c:manualLayout>
              <c:xMode val="edge"/>
              <c:yMode val="edge"/>
              <c:x val="0.18218550901021599"/>
              <c:y val="0.9175228012874373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m/d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1437040"/>
        <c:crosses val="autoZero"/>
        <c:auto val="1"/>
        <c:lblOffset val="100"/>
        <c:baseTimeUnit val="days"/>
      </c:dateAx>
      <c:valAx>
        <c:axId val="1371437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US" sz="2400" b="1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rPr>
                  <a:t>Flow Rate (in CFS)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US" sz="2400" b="1" i="0" u="none" strike="noStrike" kern="120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6410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04-14T22:11:24.630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20611 7752 16383 0 0,'0'0'-16383'0'0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3F2AA0E9-3C9A-4EFE-A789-EAC6A2192BBB}" type="datetimeFigureOut">
              <a:rPr lang="en-US"/>
              <a:t>5/11/2020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D9609A4A-5364-43BD-AA65-252D5507EAB8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40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maps/dir/Olivet+Nazarene+University,+University+Avenue,+Bourbonnais,+IL/watseka+il/@40.9371663,-87.7803659,10z/data=!4m14!4m13!1m5!1m1!1s0x880ddd936d7ac7c7:0x2586eab6749e4043!2m2!1d-87.8723694!2d41.1549071!1m5!1m1!1s0x880d90789a3121e3:0x4c2c527a9ed61ea7!2m2!1d-87.7364218!2d40.7761465!5i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kcZHqUfXQo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kcZHqUfXQo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company/reltd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llasnews.com/news/texas/2017/09/01/in-the-wake-of-harvey-dallasites-are-asking-could-catastrophic-floods-happen-here-yes/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To make it personal, there's even an Olivet nursing student that </a:t>
            </a:r>
            <a:r>
              <a:rPr lang="en-US" b="1">
                <a:cs typeface="Calibri"/>
              </a:rPr>
              <a:t>commutes</a:t>
            </a:r>
            <a:r>
              <a:rPr lang="en-US">
                <a:cs typeface="Calibri"/>
              </a:rPr>
              <a:t> the 45-minute drive from Watseka just to attend classes here.</a:t>
            </a:r>
            <a:endParaRPr lang="en-US"/>
          </a:p>
          <a:p>
            <a:r>
              <a:rPr lang="en-US">
                <a:cs typeface="Calibri"/>
              </a:rPr>
              <a:t> </a:t>
            </a:r>
            <a:endParaRPr lang="en-US"/>
          </a:p>
          <a:p>
            <a:r>
              <a:rPr lang="en-US">
                <a:hlinkClick r:id="rId3"/>
              </a:rPr>
              <a:t>https://www.google.com/maps/dir/Olivet+Nazarene+University,+University+Avenue,+Bourbonnais,+IL/watseka+il/@40.9371663,-87.7803659,10z/data=!4m14!4m13!1m5!1m1!1s0x880ddd936d7ac7c7:0x2586eab6749e4043!2m2!1d-87.8723694!2d41.1549071!1m5!1m1!1s0x880d90789a3121e3:0x4c2c527a9ed61ea7!2m2!1d-87.7364218!2d40.7761465!5i2</a:t>
            </a: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D40735-A37B-41E7-BA14-70B45FCEB513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50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Here's an aerial phot taken during the 2018 flood that </a:t>
            </a:r>
            <a:r>
              <a:rPr lang="en-US" b="1"/>
              <a:t>covers Watseka’s PRIMARY INTERSECTION street (US Route 1 and 24)</a:t>
            </a:r>
            <a:endParaRPr lang="en-US"/>
          </a:p>
          <a:p>
            <a:endParaRPr lang="en-US"/>
          </a:p>
          <a:p>
            <a:r>
              <a:rPr lang="en-US">
                <a:hlinkClick r:id="rId3"/>
              </a:rPr>
              <a:t>https://www.youtube.com/watch?v=KkcZHqUfXQo</a:t>
            </a:r>
            <a:r>
              <a:rPr lang="en-US"/>
              <a:t> (2:18)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D09339-4674-45C5-9F1C-4FD4BE177427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295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09A4A-5364-43BD-AA65-252D5507EAB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10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5572" indent="-235572">
              <a:buAutoNum type="arabicPeriod"/>
            </a:pPr>
            <a:r>
              <a:rPr lang="en-US">
                <a:cs typeface="Calibri"/>
              </a:rPr>
              <a:t>Flooding in Watseka occurs because the City is located right where two large water carriers meet: </a:t>
            </a:r>
            <a:r>
              <a:rPr lang="en-US" b="1">
                <a:cs typeface="Calibri"/>
              </a:rPr>
              <a:t>the Iroquois River and Sugar Creek</a:t>
            </a:r>
          </a:p>
          <a:p>
            <a:pPr marL="235572" indent="-235572">
              <a:buAutoNum type="arabicPeriod"/>
            </a:pPr>
            <a:r>
              <a:rPr lang="en-US">
                <a:cs typeface="Calibri"/>
              </a:rPr>
              <a:t>On</a:t>
            </a:r>
            <a:r>
              <a:rPr lang="en-US"/>
              <a:t> February 23, 2018, Watseka suffered from their most recent major flood. </a:t>
            </a:r>
          </a:p>
          <a:p>
            <a:pPr marL="235572" indent="-235572">
              <a:buAutoNum type="arabicPeriod"/>
            </a:pPr>
            <a:r>
              <a:rPr lang="en-US"/>
              <a:t>Over </a:t>
            </a:r>
            <a:r>
              <a:rPr lang="en-US" b="1"/>
              <a:t>40% of the Watseka was underwater</a:t>
            </a:r>
            <a:r>
              <a:rPr lang="en-US"/>
              <a:t> according to the blue area that symbolizes where the floodwaters were. (</a:t>
            </a:r>
            <a:r>
              <a:rPr lang="en-US" err="1"/>
              <a:t>DeLahr</a:t>
            </a:r>
            <a:r>
              <a:rPr lang="en-US"/>
              <a:t>, 2018)</a:t>
            </a:r>
            <a:endParaRPr lang="en-US">
              <a:cs typeface="Calibri"/>
            </a:endParaRPr>
          </a:p>
          <a:p>
            <a:pPr marL="235572" indent="-235572">
              <a:buAutoNum type="arabicPeriod"/>
            </a:pPr>
            <a:r>
              <a:rPr lang="en-US"/>
              <a:t>This is the equivalent to the size of </a:t>
            </a:r>
            <a:r>
              <a:rPr lang="en-US" b="1"/>
              <a:t>over 580 football fields completely covered in water.</a:t>
            </a:r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D40735-A37B-41E7-BA14-70B45FCEB513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61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3"/>
              </a:rPr>
              <a:t>raised banks" instead of berms</a:t>
            </a:r>
          </a:p>
          <a:p>
            <a:r>
              <a:rPr lang="en-US">
                <a:hlinkClick r:id="rId3"/>
              </a:rPr>
              <a:t>What does the </a:t>
            </a:r>
            <a:r>
              <a:rPr lang="en-US" err="1">
                <a:hlinkClick r:id="rId3"/>
              </a:rPr>
              <a:t>resourvoir</a:t>
            </a:r>
            <a:r>
              <a:rPr lang="en-US">
                <a:hlinkClick r:id="rId3"/>
              </a:rPr>
              <a:t> do?</a:t>
            </a:r>
          </a:p>
          <a:p>
            <a:r>
              <a:rPr lang="en-US">
                <a:hlinkClick r:id="rId3"/>
              </a:rPr>
              <a:t>Oxidation rings</a:t>
            </a:r>
          </a:p>
          <a:p>
            <a:r>
              <a:rPr lang="en-US">
                <a:hlinkClick r:id="rId3"/>
              </a:rPr>
              <a:t>The storm gate -&gt; entrance</a:t>
            </a:r>
          </a:p>
          <a:p>
            <a:r>
              <a:rPr lang="en-US">
                <a:hlinkClick r:id="rId3"/>
              </a:rPr>
              <a:t>https://www.youtube.com/watch?v=KkcZHqUfXQo</a:t>
            </a:r>
            <a:r>
              <a:rPr lang="en-US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DDB18A-7D89-48D2-AD1D-295C872BE7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816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3"/>
              </a:rPr>
              <a:t>https://www.linkedin.com/company/reltd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09A4A-5364-43BD-AA65-252D5507EAB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60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09A4A-5364-43BD-AA65-252D5507EAB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61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3"/>
              </a:rPr>
              <a:t>https://www.dallasnews.com/news/texas/2017/09/01/in-the-wake-of-harvey-dallasites-are-asking-could-catastrophic-floods-happen-here-yes/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09A4A-5364-43BD-AA65-252D5507EAB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19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56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81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5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481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4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70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13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752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289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0185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445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1281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00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559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874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8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653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18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47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850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18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856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81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23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customXml" Target="../ink/ink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Floodplain Analysis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Kyle Michael, Aaron Steele, and Bryce Vollrath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3C66A7-F008-4055-81FC-83E490BDD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9116" y="864108"/>
            <a:ext cx="3073914" cy="5120639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Design Constraints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5112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EE9FE-F40F-4653-9AA8-4EB006C42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229" y="1465242"/>
            <a:ext cx="5910677" cy="451950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>
                <a:ea typeface="+mn-lt"/>
                <a:cs typeface="+mn-lt"/>
              </a:rPr>
              <a:t>Our design needs to:</a:t>
            </a:r>
          </a:p>
          <a:p>
            <a:pPr marL="457200" indent="-182563">
              <a:spcBef>
                <a:spcPts val="0"/>
              </a:spcBef>
            </a:pPr>
            <a:r>
              <a:rPr lang="en-US" sz="2400">
                <a:ea typeface="+mn-lt"/>
                <a:cs typeface="+mn-lt"/>
              </a:rPr>
              <a:t>Meet all state and federal regulations</a:t>
            </a:r>
          </a:p>
          <a:p>
            <a:pPr marL="502920" lvl="1" indent="0">
              <a:spcBef>
                <a:spcPts val="0"/>
              </a:spcBef>
              <a:buNone/>
            </a:pPr>
            <a:endParaRPr lang="en-US" sz="2400">
              <a:ea typeface="+mn-lt"/>
              <a:cs typeface="+mn-lt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>
                <a:ea typeface="+mn-lt"/>
                <a:cs typeface="+mn-lt"/>
              </a:rPr>
              <a:t>Our design cannot:</a:t>
            </a:r>
          </a:p>
          <a:p>
            <a:pPr marL="457200" indent="-182563">
              <a:spcBef>
                <a:spcPts val="0"/>
              </a:spcBef>
            </a:pPr>
            <a:r>
              <a:rPr lang="en-US" sz="2400">
                <a:ea typeface="+mn-lt"/>
                <a:cs typeface="+mn-lt"/>
              </a:rPr>
              <a:t>Create additional damage</a:t>
            </a:r>
          </a:p>
          <a:p>
            <a:pPr marL="457200" indent="-182563">
              <a:spcBef>
                <a:spcPts val="0"/>
              </a:spcBef>
            </a:pPr>
            <a:r>
              <a:rPr lang="en-US" sz="2400">
                <a:ea typeface="+mn-lt"/>
                <a:cs typeface="+mn-lt"/>
              </a:rPr>
              <a:t>Impact towns downstream</a:t>
            </a:r>
          </a:p>
          <a:p>
            <a:pPr marL="457200" indent="-182563">
              <a:spcBef>
                <a:spcPts val="0"/>
              </a:spcBef>
            </a:pPr>
            <a:r>
              <a:rPr lang="en-US" sz="2400">
                <a:ea typeface="+mn-lt"/>
                <a:cs typeface="+mn-lt"/>
              </a:rPr>
              <a:t>Disrupt the Iroquois River's ecosystem</a:t>
            </a:r>
          </a:p>
          <a:p>
            <a:pPr marL="457200" indent="-182563">
              <a:spcBef>
                <a:spcPts val="0"/>
              </a:spcBef>
            </a:pPr>
            <a:r>
              <a:rPr lang="en-US" sz="2400">
                <a:ea typeface="+mn-lt"/>
                <a:cs typeface="+mn-lt"/>
              </a:rPr>
              <a:t>Exceed available land space</a:t>
            </a:r>
          </a:p>
          <a:p>
            <a:pPr marL="457200" indent="-182563">
              <a:spcBef>
                <a:spcPts val="0"/>
              </a:spcBef>
            </a:pPr>
            <a:r>
              <a:rPr lang="en-US" sz="2400">
                <a:ea typeface="+mn-lt"/>
                <a:cs typeface="+mn-lt"/>
              </a:rPr>
              <a:t>Surpass Watseka's annual budget</a:t>
            </a:r>
          </a:p>
          <a:p>
            <a:pPr lvl="1">
              <a:spcBef>
                <a:spcPts val="0"/>
              </a:spcBef>
              <a:buChar char="•"/>
            </a:pPr>
            <a:endParaRPr lang="en-US"/>
          </a:p>
          <a:p>
            <a:pPr marL="502920" lvl="1" indent="0">
              <a:spcBef>
                <a:spcPts val="0"/>
              </a:spcBef>
              <a:buNone/>
            </a:pPr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141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845E99-D824-429E-9DBD-3E63DD408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9116" y="864108"/>
            <a:ext cx="3073914" cy="5120639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Functional Requirements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5112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3F1863-8E3D-4189-8D9B-F730782C9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229" y="1685580"/>
            <a:ext cx="5910677" cy="4299167"/>
          </a:xfrm>
        </p:spPr>
        <p:txBody>
          <a:bodyPr>
            <a:normAutofit/>
          </a:bodyPr>
          <a:lstStyle/>
          <a:p>
            <a:pPr marL="0" indent="0">
              <a:spcBef>
                <a:spcPts val="1300"/>
              </a:spcBef>
              <a:buNone/>
            </a:pPr>
            <a:r>
              <a:rPr lang="en-US" sz="3200">
                <a:ea typeface="+mn-lt"/>
                <a:cs typeface="+mn-lt"/>
              </a:rPr>
              <a:t>Our design must:</a:t>
            </a:r>
          </a:p>
          <a:p>
            <a:pPr marL="164465" lvl="1" indent="0">
              <a:spcBef>
                <a:spcPts val="600"/>
              </a:spcBef>
              <a:buNone/>
            </a:pPr>
            <a:endParaRPr lang="en-US" sz="3200">
              <a:ea typeface="+mn-lt"/>
              <a:cs typeface="+mn-lt"/>
            </a:endParaRPr>
          </a:p>
          <a:p>
            <a:pPr marL="457200" indent="-182245">
              <a:spcBef>
                <a:spcPts val="0"/>
              </a:spcBef>
            </a:pPr>
            <a:r>
              <a:rPr lang="en-US" sz="3200">
                <a:ea typeface="+mn-lt"/>
                <a:cs typeface="+mn-lt"/>
              </a:rPr>
              <a:t>Reduce flooding</a:t>
            </a:r>
          </a:p>
          <a:p>
            <a:pPr marL="457200" indent="-182245">
              <a:spcBef>
                <a:spcPts val="0"/>
              </a:spcBef>
            </a:pPr>
            <a:endParaRPr lang="en-US" sz="3200">
              <a:ea typeface="+mn-lt"/>
              <a:cs typeface="+mn-lt"/>
            </a:endParaRPr>
          </a:p>
          <a:p>
            <a:pPr marL="457200" indent="-182245">
              <a:spcBef>
                <a:spcPts val="0"/>
              </a:spcBef>
            </a:pPr>
            <a:r>
              <a:rPr lang="en-US" sz="3200">
                <a:ea typeface="+mn-lt"/>
                <a:cs typeface="+mn-lt"/>
              </a:rPr>
              <a:t>Use the smallest amount of land possible </a:t>
            </a:r>
            <a:endParaRPr lang="en-US"/>
          </a:p>
          <a:p>
            <a:pPr marL="347345" lvl="1">
              <a:spcBef>
                <a:spcPts val="600"/>
              </a:spcBef>
              <a:buFont typeface="Arial,Sans-Serif" pitchFamily="18" charset="2"/>
              <a:buChar char="•"/>
            </a:pPr>
            <a:endParaRPr lang="en-US" sz="2400">
              <a:ea typeface="+mn-lt"/>
              <a:cs typeface="+mn-lt"/>
            </a:endParaRPr>
          </a:p>
          <a:p>
            <a:pPr marL="804545" lvl="2">
              <a:spcBef>
                <a:spcPts val="600"/>
              </a:spcBef>
              <a:buFont typeface="Arial,Sans-Serif" pitchFamily="18" charset="2"/>
              <a:buChar char="•"/>
            </a:pPr>
            <a:endParaRPr lang="en-US">
              <a:highlight>
                <a:srgbClr val="FFFF00"/>
              </a:highlight>
              <a:latin typeface="Calibri Light"/>
              <a:ea typeface="+mn-lt"/>
              <a:cs typeface="Calibri Light"/>
            </a:endParaRPr>
          </a:p>
          <a:p>
            <a:pPr marL="804545" lvl="2">
              <a:spcBef>
                <a:spcPts val="600"/>
              </a:spcBef>
              <a:buFont typeface="Arial,Sans-Serif" pitchFamily="18" charset="2"/>
              <a:buChar char="•"/>
            </a:pPr>
            <a:endParaRPr lang="en-US">
              <a:highlight>
                <a:srgbClr val="FFFF00"/>
              </a:highlight>
              <a:latin typeface="Calibri Light"/>
              <a:cs typeface="Calibri Light"/>
            </a:endParaRPr>
          </a:p>
          <a:p>
            <a:pPr marL="347345" lvl="1">
              <a:spcBef>
                <a:spcPts val="600"/>
              </a:spcBef>
              <a:buFont typeface="Arial,Sans-Serif" pitchFamily="18" charset="2"/>
              <a:buChar char="•"/>
            </a:pPr>
            <a:endParaRPr lang="en-US">
              <a:highlight>
                <a:srgbClr val="FFFF00"/>
              </a:highlight>
              <a:latin typeface="Calibri Light"/>
              <a:cs typeface="Calibri Light"/>
            </a:endParaRPr>
          </a:p>
          <a:p>
            <a:pPr marL="621665" lvl="2" indent="0">
              <a:spcBef>
                <a:spcPts val="600"/>
              </a:spcBef>
              <a:buNone/>
            </a:pPr>
            <a:endParaRPr lang="en-US">
              <a:latin typeface="Calibri Light"/>
              <a:cs typeface="Calibri Ligh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056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2A418-5C05-4411-B305-3CA22BEE9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Project’s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B9406-4190-4421-956B-389C31AE6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016446" cy="5120640"/>
          </a:xfrm>
        </p:spPr>
        <p:txBody>
          <a:bodyPr>
            <a:normAutofit/>
          </a:bodyPr>
          <a:lstStyle/>
          <a:p>
            <a:r>
              <a:rPr lang="en-US" sz="2400"/>
              <a:t>Phase 1: Focusing on reducing flooding </a:t>
            </a:r>
            <a:r>
              <a:rPr lang="en-US" sz="2400" b="1">
                <a:solidFill>
                  <a:schemeClr val="accent1"/>
                </a:solidFill>
              </a:rPr>
              <a:t>within</a:t>
            </a:r>
            <a:r>
              <a:rPr lang="en-US" sz="2400" b="1"/>
              <a:t> (and in the direct vicinity) </a:t>
            </a:r>
            <a:r>
              <a:rPr lang="en-US" sz="2400"/>
              <a:t>of the WWTP</a:t>
            </a:r>
          </a:p>
          <a:p>
            <a:pPr marL="0" indent="0">
              <a:buNone/>
            </a:pPr>
            <a:endParaRPr lang="en-US" sz="2400"/>
          </a:p>
          <a:p>
            <a:r>
              <a:rPr lang="en-US" sz="2400"/>
              <a:t>Phase 2: Reducing flooding </a:t>
            </a:r>
            <a:r>
              <a:rPr lang="en-US" sz="2400" b="1">
                <a:solidFill>
                  <a:schemeClr val="accent1"/>
                </a:solidFill>
              </a:rPr>
              <a:t>around</a:t>
            </a:r>
            <a:r>
              <a:rPr lang="en-US" sz="2400"/>
              <a:t> the WWTP by focusing on reducing the flooding effects of the Iroquois</a:t>
            </a:r>
            <a:r>
              <a:rPr lang="en-US" sz="2400" b="1"/>
              <a:t> (</a:t>
            </a:r>
            <a:r>
              <a:rPr lang="en-US" sz="2200" b="1">
                <a:solidFill>
                  <a:schemeClr val="tx2"/>
                </a:solidFill>
              </a:rPr>
              <a:t>Recommendation Report Approach)</a:t>
            </a:r>
          </a:p>
        </p:txBody>
      </p:sp>
    </p:spTree>
    <p:extLst>
      <p:ext uri="{BB962C8B-B14F-4D97-AF65-F5344CB8AC3E}">
        <p14:creationId xmlns:p14="http://schemas.microsoft.com/office/powerpoint/2010/main" val="3037225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D04480-6B23-48A2-A105-9F37F110A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9116" y="864108"/>
            <a:ext cx="3073914" cy="5120639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Phase 1:  Wastewater Treatment Plant (WWTP)</a:t>
            </a: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" name="Straight Connector 11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5112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7D3AE-B7CA-473F-B1DB-DF3331ABB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229" y="864108"/>
            <a:ext cx="5910677" cy="5120640"/>
          </a:xfrm>
        </p:spPr>
        <p:txBody>
          <a:bodyPr>
            <a:normAutofit/>
          </a:bodyPr>
          <a:lstStyle/>
          <a:p>
            <a:r>
              <a:rPr lang="en-US" sz="3200"/>
              <a:t>What is a wastewater treatment plant?</a:t>
            </a:r>
          </a:p>
          <a:p>
            <a:endParaRPr lang="en-US" sz="3200"/>
          </a:p>
          <a:p>
            <a:r>
              <a:rPr lang="en-US" sz="3200"/>
              <a:t>Why is it a concern?</a:t>
            </a:r>
            <a:endParaRPr lang="en-US"/>
          </a:p>
          <a:p>
            <a:endParaRPr lang="en-US" sz="3200"/>
          </a:p>
          <a:p>
            <a:r>
              <a:rPr lang="en-US" sz="3200"/>
              <a:t>Here is the current dilemma:</a:t>
            </a:r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68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grass, outdoor, snow, field&#10;&#10;Description automatically generated">
            <a:extLst>
              <a:ext uri="{FF2B5EF4-FFF2-40B4-BE49-F238E27FC236}">
                <a16:creationId xmlns:a16="http://schemas.microsoft.com/office/drawing/2014/main" id="{FCACF49B-BBC3-46A8-B54A-DBD70F21327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8AD3B7-EE57-4339-AD09-FB89FBCFDA76}"/>
              </a:ext>
            </a:extLst>
          </p:cNvPr>
          <p:cNvSpPr txBox="1"/>
          <p:nvPr/>
        </p:nvSpPr>
        <p:spPr>
          <a:xfrm>
            <a:off x="-5751" y="633466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chemeClr val="tx2"/>
                </a:solidFill>
                <a:latin typeface="Calibri"/>
              </a:rPr>
              <a:t>youtube.com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2C440EF-EB4F-426C-B9A3-8A4D24F91BE8}"/>
              </a:ext>
            </a:extLst>
          </p:cNvPr>
          <p:cNvGrpSpPr/>
          <p:nvPr/>
        </p:nvGrpSpPr>
        <p:grpSpPr>
          <a:xfrm>
            <a:off x="3646583" y="4943779"/>
            <a:ext cx="8174516" cy="1556173"/>
            <a:chOff x="3437262" y="4106497"/>
            <a:chExt cx="8174516" cy="155617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2C0C4E5-8FFC-4D42-A8C7-3C6ACAE14201}"/>
                </a:ext>
              </a:extLst>
            </p:cNvPr>
            <p:cNvSpPr/>
            <p:nvPr/>
          </p:nvSpPr>
          <p:spPr>
            <a:xfrm>
              <a:off x="3437262" y="4106497"/>
              <a:ext cx="8174516" cy="15561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3EFDD1D-35BC-4248-94E5-74531492291D}"/>
                </a:ext>
              </a:extLst>
            </p:cNvPr>
            <p:cNvSpPr txBox="1"/>
            <p:nvPr/>
          </p:nvSpPr>
          <p:spPr>
            <a:xfrm>
              <a:off x="3580482" y="4287950"/>
              <a:ext cx="79211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DRONE PHOTO OF WATSEKA’S WWTP DURING FEBRUARY 2018 FLOOD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4578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5DABC-BD1F-4530-BC4F-87E944FA1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Phase 1: Our 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D23ED9-E6FE-4DAB-AD1B-1D91B83AFC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0" y="371356"/>
            <a:ext cx="7750628" cy="6125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/>
              <a:t>John McBride, E.R.H. Enterprises (October 2019)</a:t>
            </a:r>
          </a:p>
          <a:p>
            <a:r>
              <a:rPr lang="en-US" sz="2800"/>
              <a:t>“We have operated the Watseka facility for close to 22 years, during that time there have been </a:t>
            </a:r>
            <a:r>
              <a:rPr lang="en-US" sz="2800" b="1">
                <a:solidFill>
                  <a:schemeClr val="accent1"/>
                </a:solidFill>
              </a:rPr>
              <a:t>no non-compliance issues.”</a:t>
            </a:r>
          </a:p>
          <a:p>
            <a:r>
              <a:rPr lang="en-US" sz="2800"/>
              <a:t> “There has been only </a:t>
            </a:r>
            <a:r>
              <a:rPr lang="en-US" sz="2800" b="1"/>
              <a:t>one instance </a:t>
            </a:r>
            <a:r>
              <a:rPr lang="en-US" sz="2800"/>
              <a:t>when the discharge from the plant was limited by flooding conditions (in the past 22 years).”</a:t>
            </a:r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r>
              <a:rPr lang="en-US" sz="2800" b="1"/>
              <a:t>Greg Marks, Watseka’s Water Sewer System Operator (October 2019)</a:t>
            </a:r>
          </a:p>
          <a:p>
            <a:pPr marL="0" indent="0">
              <a:buNone/>
            </a:pPr>
            <a:r>
              <a:rPr lang="en-US" sz="2800"/>
              <a:t>“I believe the berm (raised bank) is still </a:t>
            </a:r>
            <a:r>
              <a:rPr lang="en-US" sz="2800" b="1">
                <a:solidFill>
                  <a:schemeClr val="tx2"/>
                </a:solidFill>
              </a:rPr>
              <a:t>around a foot below </a:t>
            </a:r>
            <a:r>
              <a:rPr lang="en-US" sz="2800"/>
              <a:t>where it should be.”</a:t>
            </a: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529007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obinson Engineering, Ltd. | LinkedIn">
            <a:extLst>
              <a:ext uri="{FF2B5EF4-FFF2-40B4-BE49-F238E27FC236}">
                <a16:creationId xmlns:a16="http://schemas.microsoft.com/office/drawing/2014/main" id="{28A7B995-BA38-4697-B19C-3BD1DC8E91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4445" y="484743"/>
            <a:ext cx="6858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F7787C-FB1C-4D6E-B775-BFE392C62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Phase 1: WWTP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CEB7C-ECCA-410F-ACDD-C38D59D9D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8589" y="2014446"/>
            <a:ext cx="7027332" cy="4601183"/>
          </a:xfrm>
        </p:spPr>
        <p:txBody>
          <a:bodyPr/>
          <a:lstStyle/>
          <a:p>
            <a:r>
              <a:rPr lang="en-US"/>
              <a:t>Repairs/updates to WWTP equipment may increase efficiency and effectiveness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Needed repairs (listed in level of urgency/cost) are outlined in </a:t>
            </a:r>
            <a:r>
              <a:rPr lang="en-US" b="1"/>
              <a:t>Robinson Engineering's Report from March 2019</a:t>
            </a:r>
          </a:p>
        </p:txBody>
      </p:sp>
    </p:spTree>
    <p:extLst>
      <p:ext uri="{BB962C8B-B14F-4D97-AF65-F5344CB8AC3E}">
        <p14:creationId xmlns:p14="http://schemas.microsoft.com/office/powerpoint/2010/main" val="3182155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CEC79-DD56-4C2C-BDD2-700930938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Phase 1 - Sewer System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06197-375B-44D1-970B-CF0B5097E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1383564"/>
            <a:ext cx="7408331" cy="4601184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/>
              <a:t>30% of Watseka currently has a combined stormwater / sanitary sewer system</a:t>
            </a:r>
          </a:p>
          <a:p>
            <a:pPr marL="0" indent="0">
              <a:buNone/>
            </a:pPr>
            <a:endParaRPr lang="en-US" sz="2800"/>
          </a:p>
          <a:p>
            <a:r>
              <a:rPr lang="en-US" sz="2800"/>
              <a:t>It limits the amount of stormwater the sewer system can hold</a:t>
            </a:r>
          </a:p>
          <a:p>
            <a:pPr lvl="1"/>
            <a:r>
              <a:rPr lang="en-US" sz="2400">
                <a:ea typeface="+mn-lt"/>
                <a:cs typeface="+mn-lt"/>
              </a:rPr>
              <a:t>Once the pipes are full, they overflow in the town via manholes and stormwater inlets.</a:t>
            </a:r>
          </a:p>
          <a:p>
            <a:pPr marL="502920" lvl="1" indent="0">
              <a:buNone/>
            </a:pPr>
            <a:endParaRPr lang="en-US" sz="2400"/>
          </a:p>
          <a:p>
            <a:r>
              <a:rPr lang="en-US" sz="2800"/>
              <a:t>Separating the remaining 30% of the sewer system will increase stormwater capacity and lessen the volume of water being sent to the WWTP</a:t>
            </a:r>
          </a:p>
          <a:p>
            <a:pPr marL="502920" lvl="1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655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0F5D0-CBF5-4DCD-AE9C-EFBEFDF9A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25" y="1123837"/>
            <a:ext cx="2732329" cy="4601183"/>
          </a:xfrm>
        </p:spPr>
        <p:txBody>
          <a:bodyPr/>
          <a:lstStyle/>
          <a:p>
            <a:r>
              <a:rPr lang="en-US"/>
              <a:t>Phase 1: Final Recommend-</a:t>
            </a:r>
            <a:r>
              <a:rPr lang="en-US" err="1"/>
              <a:t>ations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8726E-A3A1-47E0-B79F-379BDA3E4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1262742"/>
            <a:ext cx="7315200" cy="472200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/>
              <a:t>Separate the Combined Sewers</a:t>
            </a:r>
          </a:p>
          <a:p>
            <a:pPr marL="457200" indent="-457200">
              <a:buFont typeface="+mj-lt"/>
              <a:buAutoNum type="arabicPeriod"/>
            </a:pPr>
            <a:endParaRPr lang="en-US" sz="2800"/>
          </a:p>
          <a:p>
            <a:pPr marL="457200" indent="-457200">
              <a:buAutoNum type="arabicPeriod"/>
            </a:pPr>
            <a:r>
              <a:rPr lang="en-US" sz="2800"/>
              <a:t>Raise the Height of the WWTP’s Berms</a:t>
            </a:r>
          </a:p>
          <a:p>
            <a:pPr marL="457200" indent="-457200">
              <a:buFont typeface="+mj-lt"/>
              <a:buAutoNum type="arabicPeriod"/>
            </a:pPr>
            <a:endParaRPr lang="en-US" sz="2800"/>
          </a:p>
          <a:p>
            <a:pPr marL="457200" indent="-457200">
              <a:buAutoNum type="arabicPeriod"/>
            </a:pPr>
            <a:r>
              <a:rPr lang="en-US" sz="2800"/>
              <a:t>Begin updating the WWTP’s Internal Systems</a:t>
            </a:r>
          </a:p>
          <a:p>
            <a:pPr marL="457200" indent="-457200">
              <a:buFont typeface="+mj-lt"/>
              <a:buAutoNum type="arabicPeriod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4672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77B27-FE34-4A06-8BC2-DFE2B7856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Phase 2: Iroquois River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092E1-E9B3-4281-81BC-E644074C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1992086"/>
            <a:ext cx="7315200" cy="39926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>
                <a:cs typeface="Calibri"/>
              </a:rPr>
              <a:t>Analyze the Iroquois River</a:t>
            </a:r>
          </a:p>
          <a:p>
            <a:r>
              <a:rPr lang="en-US" sz="3200">
                <a:cs typeface="Calibri"/>
              </a:rPr>
              <a:t>Mitigate flooding from the river to reduce flooding in Watseka</a:t>
            </a:r>
          </a:p>
          <a:p>
            <a:r>
              <a:rPr lang="en-US" sz="3200">
                <a:cs typeface="Calibri"/>
              </a:rPr>
              <a:t>Propose multiple design options:</a:t>
            </a:r>
          </a:p>
          <a:p>
            <a:pPr marL="960120" lvl="1" indent="-457200">
              <a:buFont typeface="+mj-lt"/>
              <a:buAutoNum type="arabicPeriod"/>
            </a:pPr>
            <a:r>
              <a:rPr lang="en-US" sz="2800">
                <a:cs typeface="Calibri"/>
              </a:rPr>
              <a:t>Detention Pond</a:t>
            </a:r>
          </a:p>
          <a:p>
            <a:pPr marL="960120" lvl="1" indent="-457200">
              <a:buFont typeface="+mj-lt"/>
              <a:buAutoNum type="arabicPeriod"/>
            </a:pPr>
            <a:r>
              <a:rPr lang="en-US" sz="2800">
                <a:cs typeface="Calibri"/>
              </a:rPr>
              <a:t>Flood Bypass</a:t>
            </a:r>
          </a:p>
          <a:p>
            <a:pPr marL="960120" lvl="1" indent="-457200">
              <a:buFont typeface="+mj-lt"/>
              <a:buAutoNum type="arabicPeriod"/>
            </a:pPr>
            <a:r>
              <a:rPr lang="en-US" sz="2800">
                <a:cs typeface="Calibri"/>
              </a:rPr>
              <a:t>Levee</a:t>
            </a:r>
          </a:p>
        </p:txBody>
      </p:sp>
    </p:spTree>
    <p:extLst>
      <p:ext uri="{BB962C8B-B14F-4D97-AF65-F5344CB8AC3E}">
        <p14:creationId xmlns:p14="http://schemas.microsoft.com/office/powerpoint/2010/main" val="142034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close up of a map&#10;&#10;Description generated with high confidence">
            <a:extLst>
              <a:ext uri="{FF2B5EF4-FFF2-40B4-BE49-F238E27FC236}">
                <a16:creationId xmlns:a16="http://schemas.microsoft.com/office/drawing/2014/main" id="{C88155FB-48F4-43EE-9678-875D1EA6F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9796" y="619805"/>
            <a:ext cx="5532407" cy="56040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65CBBAE-803A-442D-8EDC-F426123217BB}"/>
              </a:ext>
            </a:extLst>
          </p:cNvPr>
          <p:cNvSpPr txBox="1"/>
          <p:nvPr/>
        </p:nvSpPr>
        <p:spPr>
          <a:xfrm>
            <a:off x="-5751" y="633466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chemeClr val="accent1">
                    <a:lumMod val="40000"/>
                    <a:lumOff val="60000"/>
                  </a:schemeClr>
                </a:solidFill>
                <a:latin typeface="Calibri"/>
              </a:rPr>
              <a:t>Google Maps</a:t>
            </a:r>
          </a:p>
        </p:txBody>
      </p:sp>
    </p:spTree>
    <p:extLst>
      <p:ext uri="{BB962C8B-B14F-4D97-AF65-F5344CB8AC3E}">
        <p14:creationId xmlns:p14="http://schemas.microsoft.com/office/powerpoint/2010/main" val="29474945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close up of a logo&#10;&#10;Description generated with high confidence">
            <a:extLst>
              <a:ext uri="{FF2B5EF4-FFF2-40B4-BE49-F238E27FC236}">
                <a16:creationId xmlns:a16="http://schemas.microsoft.com/office/drawing/2014/main" id="{71420364-6DEE-4874-B3A7-0A371C71457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897" y="321734"/>
            <a:ext cx="4435374" cy="2905170"/>
          </a:xfrm>
          <a:prstGeom prst="rect">
            <a:avLst/>
          </a:prstGeom>
        </p:spPr>
      </p:pic>
      <p:pic>
        <p:nvPicPr>
          <p:cNvPr id="6" name="Picture 6" descr="A close up of text on a white background&#10;&#10;Description generated with high confidence">
            <a:extLst>
              <a:ext uri="{FF2B5EF4-FFF2-40B4-BE49-F238E27FC236}">
                <a16:creationId xmlns:a16="http://schemas.microsoft.com/office/drawing/2014/main" id="{4FB8CD41-FFC8-41FF-842D-0DB0C7F88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914" y="3631096"/>
            <a:ext cx="4347338" cy="2760560"/>
          </a:xfrm>
          <a:prstGeom prst="rect">
            <a:avLst/>
          </a:prstGeom>
        </p:spPr>
      </p:pic>
      <p:sp>
        <p:nvSpPr>
          <p:cNvPr id="18" name="Rectangle 16">
            <a:extLst>
              <a:ext uri="{FF2B5EF4-FFF2-40B4-BE49-F238E27FC236}">
                <a16:creationId xmlns:a16="http://schemas.microsoft.com/office/drawing/2014/main" id="{799448F2-0E5B-42DA-B2D1-11A14E947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8">
            <a:extLst>
              <a:ext uri="{FF2B5EF4-FFF2-40B4-BE49-F238E27FC236}">
                <a16:creationId xmlns:a16="http://schemas.microsoft.com/office/drawing/2014/main" id="{4E8A7552-20E1-4F34-ADAB-C1DB6634D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8" descr="A picture containing food&#10;&#10;Description generated with very high confidence">
            <a:extLst>
              <a:ext uri="{FF2B5EF4-FFF2-40B4-BE49-F238E27FC236}">
                <a16:creationId xmlns:a16="http://schemas.microsoft.com/office/drawing/2014/main" id="{3E75707B-6F4E-41B9-9099-71D31595C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8034" y="1396277"/>
            <a:ext cx="5426764" cy="39208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1A8F0A-5557-4537-B355-55B9738EEFC2}"/>
              </a:ext>
            </a:extLst>
          </p:cNvPr>
          <p:cNvSpPr txBox="1"/>
          <p:nvPr/>
        </p:nvSpPr>
        <p:spPr>
          <a:xfrm>
            <a:off x="142109" y="13706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/>
              <a:t>LEVEE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16DE64-FF8E-442A-BD9A-B45BEF180F09}"/>
              </a:ext>
            </a:extLst>
          </p:cNvPr>
          <p:cNvSpPr txBox="1"/>
          <p:nvPr/>
        </p:nvSpPr>
        <p:spPr>
          <a:xfrm>
            <a:off x="6308034" y="13706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n-US"/>
              <a:t>FLOOD BYPASS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9163BD-0A91-4FD8-A777-07E4E701F021}"/>
              </a:ext>
            </a:extLst>
          </p:cNvPr>
          <p:cNvSpPr txBox="1"/>
          <p:nvPr/>
        </p:nvSpPr>
        <p:spPr>
          <a:xfrm>
            <a:off x="112007" y="648588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n-US"/>
              <a:t>DETENTION POND</a:t>
            </a:r>
          </a:p>
        </p:txBody>
      </p:sp>
    </p:spTree>
    <p:extLst>
      <p:ext uri="{BB962C8B-B14F-4D97-AF65-F5344CB8AC3E}">
        <p14:creationId xmlns:p14="http://schemas.microsoft.com/office/powerpoint/2010/main" val="11562052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22715-EE2C-494E-A40E-35D4DCC83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Initial Thoughts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30DD2-9F59-4AF0-8444-0059CE4952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>
                <a:cs typeface="Calibri"/>
              </a:rPr>
              <a:t>1. Detention Pond</a:t>
            </a:r>
            <a:endParaRPr lang="en-US" sz="2800"/>
          </a:p>
          <a:p>
            <a:pPr lvl="1"/>
            <a:r>
              <a:rPr lang="en-US" sz="2400">
                <a:ea typeface="+mn-lt"/>
                <a:cs typeface="+mn-lt"/>
              </a:rPr>
              <a:t>Would have to be large </a:t>
            </a:r>
          </a:p>
          <a:p>
            <a:pPr lvl="1"/>
            <a:r>
              <a:rPr lang="en-US" sz="2400">
                <a:ea typeface="+mn-lt"/>
                <a:cs typeface="+mn-lt"/>
              </a:rPr>
              <a:t>Mostly above ground due to 1-3 ft. water table</a:t>
            </a:r>
          </a:p>
          <a:p>
            <a:pPr lvl="1"/>
            <a:r>
              <a:rPr lang="en-US" sz="2400">
                <a:ea typeface="+mn-lt"/>
                <a:cs typeface="+mn-lt"/>
              </a:rPr>
              <a:t>Costly</a:t>
            </a:r>
          </a:p>
          <a:p>
            <a:pPr marL="0" indent="0">
              <a:buNone/>
            </a:pPr>
            <a:r>
              <a:rPr lang="en-US" sz="2800">
                <a:cs typeface="Calibri"/>
              </a:rPr>
              <a:t>2. Flood Bypass</a:t>
            </a:r>
          </a:p>
          <a:p>
            <a:pPr lvl="1"/>
            <a:r>
              <a:rPr lang="en-US" sz="2400">
                <a:cs typeface="Calibri"/>
              </a:rPr>
              <a:t>Needs to be long</a:t>
            </a:r>
          </a:p>
          <a:p>
            <a:pPr lvl="1"/>
            <a:r>
              <a:rPr lang="en-US" sz="2400">
                <a:cs typeface="Calibri"/>
              </a:rPr>
              <a:t>Mostly above ground</a:t>
            </a:r>
          </a:p>
          <a:p>
            <a:pPr marL="0" indent="0">
              <a:buNone/>
            </a:pPr>
            <a:r>
              <a:rPr lang="en-US" sz="2800">
                <a:cs typeface="Calibri"/>
              </a:rPr>
              <a:t>3. Levee</a:t>
            </a:r>
          </a:p>
          <a:p>
            <a:pPr lvl="1"/>
            <a:r>
              <a:rPr lang="en-US" sz="2400">
                <a:cs typeface="Calibri"/>
              </a:rPr>
              <a:t>High enough to not be overtopped </a:t>
            </a:r>
          </a:p>
          <a:p>
            <a:pPr lvl="1"/>
            <a:r>
              <a:rPr lang="en-US" sz="2400">
                <a:cs typeface="Calibri"/>
              </a:rPr>
              <a:t>Setback from the river</a:t>
            </a:r>
          </a:p>
          <a:p>
            <a:pPr lvl="1"/>
            <a:r>
              <a:rPr lang="en-US" sz="2400">
                <a:cs typeface="Calibri"/>
              </a:rPr>
              <a:t>Strong enough to withstand water forces</a:t>
            </a:r>
          </a:p>
          <a:p>
            <a:pPr lvl="1"/>
            <a:endParaRPr lang="en-US">
              <a:cs typeface="Calibri"/>
            </a:endParaRPr>
          </a:p>
          <a:p>
            <a:pPr marL="0" indent="0">
              <a:buNone/>
            </a:pP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4208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F645BF8-7885-4398-80BC-4C0DF24F5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212FB65-CD2B-4005-B910-132DCE19FC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0A4674-2A0A-4D1D-8DB0-2EB6480C5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/>
              <a:t>Detention Pond: 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25694-31D6-4114-95A9-EC495FDC24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69267" y="864108"/>
            <a:ext cx="3585891" cy="5120640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2800"/>
          </a:p>
          <a:p>
            <a:endParaRPr lang="en-US" sz="2800"/>
          </a:p>
          <a:p>
            <a:r>
              <a:rPr lang="en-US" sz="2800"/>
              <a:t>9,000 acres (14.1 sq. mi.) and 10 ft. Deep</a:t>
            </a:r>
            <a:endParaRPr lang="en-US"/>
          </a:p>
          <a:p>
            <a:endParaRPr lang="en-US" sz="2800"/>
          </a:p>
          <a:p>
            <a:r>
              <a:rPr lang="en-US" sz="2800"/>
              <a:t>It should divert ~80,000 acre-ft of water.</a:t>
            </a:r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7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497AA0DB-3937-42D2-9D8D-63F9BDF4DB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8120" y="1830629"/>
            <a:ext cx="3474720" cy="31967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176E56-72EF-4AD2-97A4-F02E67413D34}"/>
              </a:ext>
            </a:extLst>
          </p:cNvPr>
          <p:cNvSpPr txBox="1"/>
          <p:nvPr/>
        </p:nvSpPr>
        <p:spPr>
          <a:xfrm>
            <a:off x="8217916" y="5049404"/>
            <a:ext cx="2829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General Detention Pond Drawing</a:t>
            </a:r>
          </a:p>
          <a:p>
            <a:r>
              <a:rPr lang="en-US" sz="1400"/>
              <a:t>Each line shows a 1’ elevation drop</a:t>
            </a:r>
          </a:p>
        </p:txBody>
      </p:sp>
    </p:spTree>
    <p:extLst>
      <p:ext uri="{BB962C8B-B14F-4D97-AF65-F5344CB8AC3E}">
        <p14:creationId xmlns:p14="http://schemas.microsoft.com/office/powerpoint/2010/main" val="782488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81F4BEE-EFDD-4EF5-870B-764AA10FB0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3028715"/>
              </p:ext>
            </p:extLst>
          </p:nvPr>
        </p:nvGraphicFramePr>
        <p:xfrm>
          <a:off x="643466" y="643466"/>
          <a:ext cx="10902211" cy="5459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DF3BE57-5841-41AA-856E-135E46826B7A}"/>
              </a:ext>
            </a:extLst>
          </p:cNvPr>
          <p:cNvSpPr txBox="1"/>
          <p:nvPr/>
        </p:nvSpPr>
        <p:spPr>
          <a:xfrm>
            <a:off x="7410682" y="1718361"/>
            <a:ext cx="3349126" cy="1200329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00B0F0"/>
                </a:solidFill>
              </a:rPr>
              <a:t>Total Detention Volume (Area Under the Curve) = 80,000 acre-ft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E979695-296F-42ED-8C11-03005C194F52}"/>
              </a:ext>
            </a:extLst>
          </p:cNvPr>
          <p:cNvCxnSpPr/>
          <p:nvPr/>
        </p:nvCxnSpPr>
        <p:spPr>
          <a:xfrm>
            <a:off x="1828800" y="4280646"/>
            <a:ext cx="9439835" cy="26895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410A8CE-D07A-43E8-9F2C-A2AD278C8F29}"/>
              </a:ext>
            </a:extLst>
          </p:cNvPr>
          <p:cNvCxnSpPr/>
          <p:nvPr/>
        </p:nvCxnSpPr>
        <p:spPr>
          <a:xfrm flipV="1">
            <a:off x="2886634" y="4334435"/>
            <a:ext cx="268942" cy="2061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F7AF949-433A-4E1F-966C-5D078FCE612B}"/>
              </a:ext>
            </a:extLst>
          </p:cNvPr>
          <p:cNvSpPr txBox="1"/>
          <p:nvPr/>
        </p:nvSpPr>
        <p:spPr>
          <a:xfrm>
            <a:off x="2043392" y="444593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Flood Stage (3100 </a:t>
            </a:r>
            <a:r>
              <a:rPr lang="en-US" err="1"/>
              <a:t>cfs</a:t>
            </a:r>
            <a:r>
              <a:rPr lang="en-US"/>
              <a:t>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7FE435-0717-45EE-8295-68C5FE2C5EF0}"/>
              </a:ext>
            </a:extLst>
          </p:cNvPr>
          <p:cNvCxnSpPr/>
          <p:nvPr/>
        </p:nvCxnSpPr>
        <p:spPr>
          <a:xfrm>
            <a:off x="2420470" y="1887070"/>
            <a:ext cx="358589" cy="1972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FB7D274-2793-43C3-9AAE-5D10C3FF50DB}"/>
              </a:ext>
            </a:extLst>
          </p:cNvPr>
          <p:cNvSpPr txBox="1"/>
          <p:nvPr/>
        </p:nvSpPr>
        <p:spPr>
          <a:xfrm>
            <a:off x="1649505" y="155173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Peak Flow (9600 </a:t>
            </a:r>
            <a:r>
              <a:rPr lang="en-US" err="1"/>
              <a:t>cfs</a:t>
            </a:r>
            <a:r>
              <a:rPr lang="en-US"/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A86772-A24E-4A89-90A3-82833F5FB16D}"/>
              </a:ext>
            </a:extLst>
          </p:cNvPr>
          <p:cNvSpPr txBox="1"/>
          <p:nvPr/>
        </p:nvSpPr>
        <p:spPr>
          <a:xfrm>
            <a:off x="1649505" y="6075818"/>
            <a:ext cx="8945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Note: These calculations were derived from data from a measuring station along the Iroquois River approximately 20 miles away from Watseka during the February 23, 2018 flood.</a:t>
            </a:r>
          </a:p>
        </p:txBody>
      </p:sp>
    </p:spTree>
    <p:extLst>
      <p:ext uri="{BB962C8B-B14F-4D97-AF65-F5344CB8AC3E}">
        <p14:creationId xmlns:p14="http://schemas.microsoft.com/office/powerpoint/2010/main" val="21024166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F977B-DCF1-4C71-8BB9-244040D5D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algn="r"/>
            <a:r>
              <a:rPr lang="en-US">
                <a:ea typeface="+mj-lt"/>
                <a:cs typeface="+mj-lt"/>
              </a:rPr>
              <a:t>Flood Bypass: Specifications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49B3C-9175-4042-958F-3397180D6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6940246" cy="2998765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200">
                <a:cs typeface="Calibri"/>
              </a:rPr>
              <a:t>17 ft. high, a 200 ft. span, and a 60</a:t>
            </a:r>
            <a:r>
              <a:rPr lang="en-US" sz="3200">
                <a:ea typeface="+mn-lt"/>
                <a:cs typeface="+mn-lt"/>
              </a:rPr>
              <a:t>°</a:t>
            </a:r>
            <a:r>
              <a:rPr lang="en-US" sz="3200">
                <a:cs typeface="Calibri"/>
              </a:rPr>
              <a:t> angle</a:t>
            </a:r>
          </a:p>
          <a:p>
            <a:r>
              <a:rPr lang="en-US" sz="3200">
                <a:cs typeface="Calibri"/>
              </a:rPr>
              <a:t>Difference from peak flow to flood stage flow is ~6,000 </a:t>
            </a:r>
            <a:r>
              <a:rPr lang="en-US" sz="3200" err="1">
                <a:cs typeface="Calibri"/>
              </a:rPr>
              <a:t>cfs</a:t>
            </a:r>
            <a:endParaRPr lang="en-US" sz="3200">
              <a:cs typeface="Calibri"/>
            </a:endParaRPr>
          </a:p>
          <a:p>
            <a:r>
              <a:rPr lang="en-US" sz="3200">
                <a:cs typeface="Calibri"/>
              </a:rPr>
              <a:t>13,000-14,000 ft. long</a:t>
            </a:r>
          </a:p>
        </p:txBody>
      </p:sp>
      <p:pic>
        <p:nvPicPr>
          <p:cNvPr id="5" name="Picture 4" descr="A picture containing room, bird, man&#10;&#10;Description generated with very high confidence">
            <a:extLst>
              <a:ext uri="{FF2B5EF4-FFF2-40B4-BE49-F238E27FC236}">
                <a16:creationId xmlns:a16="http://schemas.microsoft.com/office/drawing/2014/main" id="{3254AF79-72E2-448E-B8FA-C55B95097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9268" y="3866604"/>
            <a:ext cx="7315200" cy="17556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45D420-EBBF-4A43-992F-3D2C968DD581}"/>
              </a:ext>
            </a:extLst>
          </p:cNvPr>
          <p:cNvSpPr txBox="1"/>
          <p:nvPr/>
        </p:nvSpPr>
        <p:spPr>
          <a:xfrm>
            <a:off x="5371792" y="5686115"/>
            <a:ext cx="3935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General Cross Section of the River Bypass Design </a:t>
            </a:r>
          </a:p>
        </p:txBody>
      </p:sp>
    </p:spTree>
    <p:extLst>
      <p:ext uri="{BB962C8B-B14F-4D97-AF65-F5344CB8AC3E}">
        <p14:creationId xmlns:p14="http://schemas.microsoft.com/office/powerpoint/2010/main" val="12839877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029C5C3-BD44-4F64-91F9-F087111F45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50" y="-18818"/>
            <a:ext cx="10112829" cy="687681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45BAAF6-82A4-472D-9A55-D4F3531F4947}"/>
              </a:ext>
            </a:extLst>
          </p:cNvPr>
          <p:cNvSpPr/>
          <p:nvPr/>
        </p:nvSpPr>
        <p:spPr>
          <a:xfrm>
            <a:off x="6689274" y="-18817"/>
            <a:ext cx="5483676" cy="36328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929EC220-8649-4237-B21D-6F454BB6E9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7384" y="151848"/>
            <a:ext cx="5186888" cy="329154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28442868-06C2-49F5-ADC1-E1E7D763E787}"/>
                  </a:ext>
                </a:extLst>
              </p14:cNvPr>
              <p14:cNvContentPartPr/>
              <p14:nvPr/>
            </p14:nvContentPartPr>
            <p14:xfrm>
              <a:off x="5610224" y="2505074"/>
              <a:ext cx="9525" cy="9525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28442868-06C2-49F5-ADC1-E1E7D763E78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33974" y="2028824"/>
                <a:ext cx="952500" cy="952500"/>
              </a:xfrm>
              <a:prstGeom prst="rect">
                <a:avLst/>
              </a:prstGeom>
            </p:spPr>
          </p:pic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AB5B598-94B2-4BC7-B35D-67429B0FE81A}"/>
              </a:ext>
            </a:extLst>
          </p:cNvPr>
          <p:cNvCxnSpPr>
            <a:cxnSpLocks/>
          </p:cNvCxnSpPr>
          <p:nvPr/>
        </p:nvCxnSpPr>
        <p:spPr>
          <a:xfrm flipV="1">
            <a:off x="6371079" y="1584960"/>
            <a:ext cx="2051561" cy="1026160"/>
          </a:xfrm>
          <a:prstGeom prst="straightConnector1">
            <a:avLst/>
          </a:prstGeom>
          <a:ln w="76200">
            <a:solidFill>
              <a:schemeClr val="bg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36B08CA2-7821-4CBD-8250-EDEDC8D5FB8C}"/>
              </a:ext>
            </a:extLst>
          </p:cNvPr>
          <p:cNvSpPr/>
          <p:nvPr/>
        </p:nvSpPr>
        <p:spPr>
          <a:xfrm rot="1719470">
            <a:off x="2560424" y="1634842"/>
            <a:ext cx="3810706" cy="973171"/>
          </a:xfrm>
          <a:prstGeom prst="rect">
            <a:avLst/>
          </a:prstGeom>
          <a:noFill/>
          <a:ln w="762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54AEA81-7C21-4A46-8DC0-FC1307367A1E}"/>
              </a:ext>
            </a:extLst>
          </p:cNvPr>
          <p:cNvGrpSpPr/>
          <p:nvPr/>
        </p:nvGrpSpPr>
        <p:grpSpPr>
          <a:xfrm>
            <a:off x="9911392" y="239311"/>
            <a:ext cx="2015415" cy="955040"/>
            <a:chOff x="9843714" y="324229"/>
            <a:chExt cx="2015415" cy="95504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5441E82-735A-4F29-9778-6CA93E522166}"/>
                </a:ext>
              </a:extLst>
            </p:cNvPr>
            <p:cNvSpPr/>
            <p:nvPr/>
          </p:nvSpPr>
          <p:spPr>
            <a:xfrm>
              <a:off x="9843714" y="324229"/>
              <a:ext cx="2015415" cy="955040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2D1EB50-80E3-42B9-8F6E-AFF3AFFD4A82}"/>
                </a:ext>
              </a:extLst>
            </p:cNvPr>
            <p:cNvSpPr txBox="1"/>
            <p:nvPr/>
          </p:nvSpPr>
          <p:spPr>
            <a:xfrm>
              <a:off x="9978886" y="370862"/>
              <a:ext cx="175175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u="sng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ENLARGED VIEW</a:t>
              </a:r>
            </a:p>
            <a:p>
              <a:r>
                <a:rPr lang="en-US" sz="1600" b="1">
                  <a:solidFill>
                    <a:srgbClr val="C00000"/>
                  </a:solidFill>
                </a:rPr>
                <a:t>RED | Bypass</a:t>
              </a:r>
            </a:p>
            <a:p>
              <a:r>
                <a:rPr lang="en-US" sz="1600" b="1">
                  <a:solidFill>
                    <a:schemeClr val="accent4"/>
                  </a:solidFill>
                </a:rPr>
                <a:t>ORANGE | Bridges</a:t>
              </a:r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32E4AFE6-CA3D-42C4-BC9B-CAACAE9C1BE8}"/>
              </a:ext>
            </a:extLst>
          </p:cNvPr>
          <p:cNvSpPr/>
          <p:nvPr/>
        </p:nvSpPr>
        <p:spPr>
          <a:xfrm>
            <a:off x="10272877" y="4204977"/>
            <a:ext cx="191912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>
                <a:solidFill>
                  <a:schemeClr val="tx1">
                    <a:lumMod val="85000"/>
                    <a:lumOff val="15000"/>
                  </a:schemeClr>
                </a:solidFill>
              </a:rPr>
              <a:t>Proposed Location of River Bypass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4447286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81577AD-DA5F-48B3-8FB9-5199BA9EE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5350"/>
            <a:ext cx="4642228" cy="533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416A9D-B524-4650-86A6-070D505B3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567" y="772679"/>
            <a:ext cx="3858797" cy="1255469"/>
          </a:xfrm>
        </p:spPr>
        <p:txBody>
          <a:bodyPr>
            <a:normAutofit/>
          </a:bodyPr>
          <a:lstStyle/>
          <a:p>
            <a:r>
              <a:rPr lang="en-US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11BD6-43EF-4DF9-A7CC-7AC4C3B77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249" y="2115879"/>
            <a:ext cx="4016116" cy="3669102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spcBef>
                <a:spcPts val="1000"/>
              </a:spcBef>
            </a:pPr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-The Kankakee River Study shows how channelization can increase flowrates and reduce flooding. </a:t>
            </a:r>
          </a:p>
          <a:p>
            <a:pPr>
              <a:spcBef>
                <a:spcPts val="1000"/>
              </a:spcBef>
            </a:pPr>
            <a:r>
              <a:rPr lang="en-US" sz="2400">
                <a:solidFill>
                  <a:srgbClr val="FFFFFF"/>
                </a:solidFill>
                <a:ea typeface="+mn-lt"/>
                <a:cs typeface="+mn-lt"/>
              </a:rPr>
              <a:t>-Indiana straightened the Kankakee, which increased their flow rates </a:t>
            </a:r>
          </a:p>
          <a:p>
            <a:pPr>
              <a:spcBef>
                <a:spcPts val="1000"/>
              </a:spcBef>
            </a:pPr>
            <a:r>
              <a:rPr lang="en-US" sz="2400">
                <a:solidFill>
                  <a:srgbClr val="FFFFFF"/>
                </a:solidFill>
                <a:ea typeface="+mn-lt"/>
                <a:cs typeface="+mn-lt"/>
              </a:rPr>
              <a:t>-The bypass (which would be used only in flooding situations) would allow for more floodwaters to flow past Watseka</a:t>
            </a:r>
            <a:endParaRPr lang="en-US" sz="2400">
              <a:solidFill>
                <a:srgbClr val="FFFFFF"/>
              </a:solidFill>
            </a:endParaRPr>
          </a:p>
          <a:p>
            <a:endParaRPr lang="en-US" sz="1500">
              <a:solidFill>
                <a:srgbClr val="FFFF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140191-E708-4C2E-9F87-9CE8638DE4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7463" y="889068"/>
            <a:ext cx="6193767" cy="507171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C563912-B156-4969-B7D3-6FBE92ECF5D5}"/>
              </a:ext>
            </a:extLst>
          </p:cNvPr>
          <p:cNvCxnSpPr>
            <a:cxnSpLocks/>
            <a:stCxn id="4" idx="0"/>
            <a:endCxn id="4" idx="2"/>
          </p:cNvCxnSpPr>
          <p:nvPr/>
        </p:nvCxnSpPr>
        <p:spPr>
          <a:xfrm>
            <a:off x="8234347" y="889068"/>
            <a:ext cx="0" cy="5071711"/>
          </a:xfrm>
          <a:prstGeom prst="line">
            <a:avLst/>
          </a:prstGeom>
          <a:ln w="571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C185A91-DCC4-4BB2-BA1D-4643629D1601}"/>
              </a:ext>
            </a:extLst>
          </p:cNvPr>
          <p:cNvSpPr txBox="1"/>
          <p:nvPr/>
        </p:nvSpPr>
        <p:spPr>
          <a:xfrm rot="21192541">
            <a:off x="9186785" y="2593734"/>
            <a:ext cx="223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tx2"/>
                </a:solidFill>
              </a:rPr>
              <a:t>KANKAKEE RIVER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BD8C17-F982-470D-BC7D-78F6DE9795EC}"/>
              </a:ext>
            </a:extLst>
          </p:cNvPr>
          <p:cNvSpPr txBox="1"/>
          <p:nvPr/>
        </p:nvSpPr>
        <p:spPr>
          <a:xfrm rot="5400000">
            <a:off x="7721210" y="5055106"/>
            <a:ext cx="1458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tx2"/>
                </a:solidFill>
              </a:rPr>
              <a:t>STATE LINE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56C785-FABA-4F7C-BFD0-05C261F5F0E5}"/>
              </a:ext>
            </a:extLst>
          </p:cNvPr>
          <p:cNvSpPr txBox="1"/>
          <p:nvPr/>
        </p:nvSpPr>
        <p:spPr>
          <a:xfrm>
            <a:off x="8443846" y="877908"/>
            <a:ext cx="19993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/>
              <a:t>INDIANA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7F4C2E-1B2B-4EE2-8AA0-875C9AC2615F}"/>
              </a:ext>
            </a:extLst>
          </p:cNvPr>
          <p:cNvSpPr txBox="1"/>
          <p:nvPr/>
        </p:nvSpPr>
        <p:spPr>
          <a:xfrm>
            <a:off x="6011592" y="889067"/>
            <a:ext cx="19993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>
                <a:solidFill>
                  <a:schemeClr val="accent1"/>
                </a:solidFill>
              </a:rPr>
              <a:t>ILLINOIS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C800ED2-4EAC-49BB-B17F-2E18B8284B97}"/>
              </a:ext>
            </a:extLst>
          </p:cNvPr>
          <p:cNvCxnSpPr/>
          <p:nvPr/>
        </p:nvCxnSpPr>
        <p:spPr>
          <a:xfrm>
            <a:off x="9735670" y="2012576"/>
            <a:ext cx="537883" cy="4123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0077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13A95FF-1A75-49AA-86AE-EED61BD0E4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9"/>
            <a:ext cx="464222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0A4674-2A0A-4D1D-8DB0-2EB6480C5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249" y="1123837"/>
            <a:ext cx="4016116" cy="1255469"/>
          </a:xfrm>
        </p:spPr>
        <p:txBody>
          <a:bodyPr>
            <a:normAutofit/>
          </a:bodyPr>
          <a:lstStyle/>
          <a:p>
            <a:r>
              <a:rPr lang="en-US">
                <a:ea typeface="+mj-lt"/>
                <a:cs typeface="+mj-lt"/>
              </a:rPr>
              <a:t>Levee: Specifications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25694-31D6-4114-95A9-EC495FDC2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249" y="2510395"/>
            <a:ext cx="4016116" cy="3274586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2400">
              <a:solidFill>
                <a:srgbClr val="FFFFFF"/>
              </a:solidFill>
              <a:cs typeface="Calibri"/>
            </a:endParaRPr>
          </a:p>
          <a:p>
            <a:r>
              <a:rPr lang="en-US" sz="2400">
                <a:solidFill>
                  <a:srgbClr val="FFFFFF"/>
                </a:solidFill>
                <a:cs typeface="Calibri"/>
              </a:rPr>
              <a:t>- 16,000+ ft. long</a:t>
            </a:r>
            <a:endParaRPr lang="en-US"/>
          </a:p>
          <a:p>
            <a:r>
              <a:rPr lang="en-US" sz="2400">
                <a:solidFill>
                  <a:srgbClr val="FFFFFF"/>
                </a:solidFill>
                <a:cs typeface="Calibri"/>
              </a:rPr>
              <a:t>-8+ ft. high</a:t>
            </a:r>
          </a:p>
          <a:p>
            <a:r>
              <a:rPr lang="en-US" sz="2400">
                <a:solidFill>
                  <a:srgbClr val="FFFFFF"/>
                </a:solidFill>
                <a:cs typeface="Calibri"/>
              </a:rPr>
              <a:t>-Determined by the Army Corp</a:t>
            </a:r>
          </a:p>
          <a:p>
            <a:endParaRPr lang="en-US">
              <a:solidFill>
                <a:srgbClr val="FFFFFF"/>
              </a:solidFill>
              <a:cs typeface="Calibri"/>
            </a:endParaRPr>
          </a:p>
        </p:txBody>
      </p:sp>
      <p:pic>
        <p:nvPicPr>
          <p:cNvPr id="4" name="Picture 4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EC963A20-6E99-4BDF-BF48-C056A2F6BAD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7463" y="759599"/>
            <a:ext cx="6193767" cy="53306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D5FFAF-24DA-4512-AE76-AEB3A7DFC8FD}"/>
              </a:ext>
            </a:extLst>
          </p:cNvPr>
          <p:cNvSpPr txBox="1"/>
          <p:nvPr/>
        </p:nvSpPr>
        <p:spPr>
          <a:xfrm rot="21376209">
            <a:off x="5740467" y="2739634"/>
            <a:ext cx="173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IROQUOIS RIVER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BDE928-1243-4931-90E3-49B75A75B001}"/>
              </a:ext>
            </a:extLst>
          </p:cNvPr>
          <p:cNvSpPr txBox="1"/>
          <p:nvPr/>
        </p:nvSpPr>
        <p:spPr>
          <a:xfrm rot="21349033">
            <a:off x="8879980" y="5053417"/>
            <a:ext cx="117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SUGAR CREEK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ACCF05-E770-4300-84A5-D83E392EAD32}"/>
              </a:ext>
            </a:extLst>
          </p:cNvPr>
          <p:cNvSpPr txBox="1"/>
          <p:nvPr/>
        </p:nvSpPr>
        <p:spPr>
          <a:xfrm>
            <a:off x="7853277" y="3769581"/>
            <a:ext cx="1736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PROPOSED LEVEE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240F03-AA48-4817-80D5-11F5612E56AF}"/>
              </a:ext>
            </a:extLst>
          </p:cNvPr>
          <p:cNvSpPr txBox="1"/>
          <p:nvPr/>
        </p:nvSpPr>
        <p:spPr>
          <a:xfrm>
            <a:off x="3951768" y="6144279"/>
            <a:ext cx="8240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Note: We are 95% confident that this is the Army Corp’s proposed levee location because it is along the floodway, 16k+ feet long, and is in their shown project location.</a:t>
            </a:r>
          </a:p>
        </p:txBody>
      </p:sp>
    </p:spTree>
    <p:extLst>
      <p:ext uri="{BB962C8B-B14F-4D97-AF65-F5344CB8AC3E}">
        <p14:creationId xmlns:p14="http://schemas.microsoft.com/office/powerpoint/2010/main" val="8032630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F13A95FF-1A75-49AA-86AE-EED61BD0E4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9"/>
            <a:ext cx="464222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87128F-4C51-4A39-8688-F88C828A5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249" y="1123837"/>
            <a:ext cx="4016116" cy="1255469"/>
          </a:xfrm>
        </p:spPr>
        <p:txBody>
          <a:bodyPr>
            <a:normAutofit/>
          </a:bodyPr>
          <a:lstStyle/>
          <a:p>
            <a:r>
              <a:rPr lang="en-US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2F799-C9B7-46A9-807A-851EFC4DEF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249" y="2510395"/>
            <a:ext cx="4016116" cy="3274586"/>
          </a:xfrm>
        </p:spPr>
        <p:txBody>
          <a:bodyPr anchor="t">
            <a:normAutofit/>
          </a:bodyPr>
          <a:lstStyle/>
          <a:p>
            <a:pPr marL="0" indent="0">
              <a:spcBef>
                <a:spcPts val="1000"/>
              </a:spcBef>
              <a:buNone/>
            </a:pPr>
            <a:endParaRPr lang="en-US" sz="2400">
              <a:solidFill>
                <a:srgbClr val="FFFFFF"/>
              </a:solidFill>
              <a:latin typeface="Calibri"/>
              <a:cs typeface="Calibri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-US" sz="2400">
                <a:solidFill>
                  <a:srgbClr val="FFFFFF"/>
                </a:solidFill>
                <a:latin typeface="Calibri"/>
                <a:cs typeface="Calibri"/>
              </a:rPr>
              <a:t>Dallas’ levee has proven very effective since 1932 (of course, it has been updated since).</a:t>
            </a:r>
            <a:endParaRPr lang="en-US"/>
          </a:p>
          <a:p>
            <a:pPr marL="0" indent="0">
              <a:spcBef>
                <a:spcPts val="1000"/>
              </a:spcBef>
              <a:buNone/>
            </a:pPr>
            <a:endParaRPr lang="en-US" sz="2400">
              <a:solidFill>
                <a:srgbClr val="FFFFFF"/>
              </a:solidFill>
              <a:latin typeface="Calibri"/>
              <a:cs typeface="Calibri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-US" sz="2400">
                <a:solidFill>
                  <a:srgbClr val="FFFFFF"/>
                </a:solidFill>
                <a:latin typeface="Calibri"/>
                <a:cs typeface="Calibri"/>
              </a:rPr>
              <a:t>51 sq. mi. of land is currently being prevented from flooding</a:t>
            </a:r>
            <a:endParaRPr lang="en-US" sz="2400">
              <a:solidFill>
                <a:srgbClr val="FFFFFF"/>
              </a:solidFill>
            </a:endParaRPr>
          </a:p>
          <a:p>
            <a:pPr lvl="1">
              <a:spcBef>
                <a:spcPts val="500"/>
              </a:spcBef>
            </a:pPr>
            <a:endParaRPr lang="en-US">
              <a:solidFill>
                <a:srgbClr val="FFFFFF"/>
              </a:solidFill>
            </a:endParaRPr>
          </a:p>
          <a:p>
            <a:pPr lvl="1">
              <a:spcBef>
                <a:spcPts val="500"/>
              </a:spcBef>
            </a:pPr>
            <a:endParaRPr lang="en-US">
              <a:solidFill>
                <a:srgbClr val="FFFFFF"/>
              </a:solidFill>
            </a:endParaRPr>
          </a:p>
          <a:p>
            <a:pPr lvl="1">
              <a:spcBef>
                <a:spcPts val="500"/>
              </a:spcBef>
            </a:pPr>
            <a:endParaRPr lang="en-US">
              <a:solidFill>
                <a:srgbClr val="FFFFFF"/>
              </a:solidFill>
            </a:endParaRPr>
          </a:p>
          <a:p>
            <a:pPr lvl="1">
              <a:spcBef>
                <a:spcPts val="500"/>
              </a:spcBef>
            </a:pPr>
            <a:endParaRPr lang="en-US">
              <a:solidFill>
                <a:srgbClr val="FFFFFF"/>
              </a:solidFill>
            </a:endParaRPr>
          </a:p>
          <a:p>
            <a:pPr lvl="1">
              <a:spcBef>
                <a:spcPts val="500"/>
              </a:spcBef>
            </a:pPr>
            <a:endParaRPr lang="en-US">
              <a:solidFill>
                <a:srgbClr val="FFFFFF"/>
              </a:solidFill>
            </a:endParaRPr>
          </a:p>
          <a:p>
            <a:pPr lvl="1">
              <a:spcBef>
                <a:spcPts val="500"/>
              </a:spcBef>
            </a:pPr>
            <a:endParaRPr lang="en-US">
              <a:solidFill>
                <a:srgbClr val="FFFFFF"/>
              </a:solidFill>
            </a:endParaRPr>
          </a:p>
          <a:p>
            <a:pPr lvl="1">
              <a:spcBef>
                <a:spcPts val="500"/>
              </a:spcBef>
            </a:pPr>
            <a:endParaRPr lang="en-US">
              <a:solidFill>
                <a:srgbClr val="FFFFFF"/>
              </a:solidFill>
            </a:endParaRPr>
          </a:p>
          <a:p>
            <a:pPr lvl="1">
              <a:spcBef>
                <a:spcPts val="500"/>
              </a:spcBef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050" name="Picture 2" descr="In the wake of Harvey, Dallasites are asking: Could catastrophic ...">
            <a:extLst>
              <a:ext uri="{FF2B5EF4-FFF2-40B4-BE49-F238E27FC236}">
                <a16:creationId xmlns:a16="http://schemas.microsoft.com/office/drawing/2014/main" id="{AAD9598D-7A3C-4232-B0BF-8D31BA0BD0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37463" y="759599"/>
            <a:ext cx="6193767" cy="533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F05E2A-C14D-445C-A069-98C7184901FF}"/>
              </a:ext>
            </a:extLst>
          </p:cNvPr>
          <p:cNvSpPr txBox="1"/>
          <p:nvPr/>
        </p:nvSpPr>
        <p:spPr>
          <a:xfrm>
            <a:off x="5274104" y="5492593"/>
            <a:ext cx="5920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>
                <a:solidFill>
                  <a:schemeClr val="bg1">
                    <a:lumMod val="95000"/>
                  </a:schemeClr>
                </a:solidFill>
              </a:rPr>
              <a:t>DALLAS, TX. (CIRCA SEPT. 2017)</a:t>
            </a:r>
          </a:p>
        </p:txBody>
      </p:sp>
    </p:spTree>
    <p:extLst>
      <p:ext uri="{BB962C8B-B14F-4D97-AF65-F5344CB8AC3E}">
        <p14:creationId xmlns:p14="http://schemas.microsoft.com/office/powerpoint/2010/main" val="20595238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C1EAD-624F-424B-A7FF-4476A0969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Validating: HEC-RAS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1024E-0AB0-47E2-8831-27E298112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/>
              <a:t>Initial Simulation (Preliminary Testing)</a:t>
            </a:r>
          </a:p>
          <a:p>
            <a:r>
              <a:rPr lang="en-US" sz="2400"/>
              <a:t>Used flow rate data from 2018 flood for simulation</a:t>
            </a:r>
          </a:p>
          <a:p>
            <a:endParaRPr lang="en-US" sz="2400"/>
          </a:p>
          <a:p>
            <a:r>
              <a:rPr lang="en-US" sz="2400"/>
              <a:t>Performed a current simulation for comparison</a:t>
            </a:r>
          </a:p>
          <a:p>
            <a:endParaRPr lang="en-US" sz="2400"/>
          </a:p>
          <a:p>
            <a:r>
              <a:rPr lang="en-US" sz="2400"/>
              <a:t>Then performed simulations with the levee and flood bypass using the same flow rates</a:t>
            </a: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919435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table, various, computer, lot&#10;&#10;Description generated with very high confidence">
            <a:extLst>
              <a:ext uri="{FF2B5EF4-FFF2-40B4-BE49-F238E27FC236}">
                <a16:creationId xmlns:a16="http://schemas.microsoft.com/office/drawing/2014/main" id="{0BE7738B-C594-47D7-BCE8-F4556F6C5D6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898E24-F53B-477F-BD55-611B85B8F21C}"/>
              </a:ext>
            </a:extLst>
          </p:cNvPr>
          <p:cNvSpPr txBox="1"/>
          <p:nvPr/>
        </p:nvSpPr>
        <p:spPr>
          <a:xfrm>
            <a:off x="0" y="6199003"/>
            <a:ext cx="121919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>
                <a:solidFill>
                  <a:schemeClr val="bg1">
                    <a:lumMod val="95000"/>
                  </a:schemeClr>
                </a:solidFill>
              </a:rPr>
              <a:t>WATSEKA’S PRIMARY INTERSECTION (FEB. 2018)</a:t>
            </a:r>
          </a:p>
        </p:txBody>
      </p:sp>
    </p:spTree>
    <p:extLst>
      <p:ext uri="{BB962C8B-B14F-4D97-AF65-F5344CB8AC3E}">
        <p14:creationId xmlns:p14="http://schemas.microsoft.com/office/powerpoint/2010/main" val="7665148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95759-A39C-4153-8C13-8ECF10B69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Validating HEC-RAS</a:t>
            </a:r>
          </a:p>
        </p:txBody>
      </p:sp>
      <p:pic>
        <p:nvPicPr>
          <p:cNvPr id="8" name="Picture 8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F98FCEBF-9B53-4C03-A237-ADDAF94F55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1350" y="1124840"/>
            <a:ext cx="7413266" cy="417144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DF7F9EF-83BF-4C05-B91E-F0D40634EAC4}"/>
              </a:ext>
            </a:extLst>
          </p:cNvPr>
          <p:cNvSpPr txBox="1"/>
          <p:nvPr/>
        </p:nvSpPr>
        <p:spPr>
          <a:xfrm>
            <a:off x="4295775" y="5736430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Data inputted in HEC-Ras</a:t>
            </a:r>
          </a:p>
        </p:txBody>
      </p:sp>
    </p:spTree>
    <p:extLst>
      <p:ext uri="{BB962C8B-B14F-4D97-AF65-F5344CB8AC3E}">
        <p14:creationId xmlns:p14="http://schemas.microsoft.com/office/powerpoint/2010/main" val="10836255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CA850-AAAA-460E-B1EB-9755BCB22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Validating HEC-RAS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A4FDB-C6BB-421B-B69D-354982502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-5048"/>
            <a:ext cx="7315200" cy="68589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r>
              <a:rPr lang="en-US" sz="2800" b="1"/>
              <a:t>2018 Flood Simulation</a:t>
            </a:r>
            <a:endParaRPr lang="en-US" b="1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</p:txBody>
      </p:sp>
      <p:pic>
        <p:nvPicPr>
          <p:cNvPr id="4" name="Picture 4" descr="A screenshot of a video game&#10;&#10;Description generated with high confidence">
            <a:extLst>
              <a:ext uri="{FF2B5EF4-FFF2-40B4-BE49-F238E27FC236}">
                <a16:creationId xmlns:a16="http://schemas.microsoft.com/office/drawing/2014/main" id="{7ACC4703-9B06-44BC-99F7-0F2498D140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0203" y="1121924"/>
            <a:ext cx="5701046" cy="529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682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6BEF6-EE63-4BE7-B371-B6D5E5B9C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Validating HEC-RAS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AC418-BE7B-4CC5-BBE6-3B2CE07DB0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/>
              <a:t>Flood Bypass Simulation</a:t>
            </a:r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Picture 4" descr="A screenshot of a video game&#10;&#10;Description generated with high confidence">
            <a:extLst>
              <a:ext uri="{FF2B5EF4-FFF2-40B4-BE49-F238E27FC236}">
                <a16:creationId xmlns:a16="http://schemas.microsoft.com/office/drawing/2014/main" id="{7B01054E-9978-4212-A363-4123AC3357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4677" y="1122102"/>
            <a:ext cx="5839696" cy="558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7923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FFD3C-0D0F-4B30-9A5A-336D5040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Validating HEC-RAS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55B2B-5F9C-402E-949F-7C3B24C39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9644" y="864108"/>
            <a:ext cx="3100388" cy="5120640"/>
          </a:xfrm>
        </p:spPr>
        <p:txBody>
          <a:bodyPr/>
          <a:lstStyle/>
          <a:p>
            <a:pPr marL="0" indent="0">
              <a:buNone/>
            </a:pPr>
            <a:r>
              <a:rPr lang="en-US" sz="2800" b="1"/>
              <a:t>Levee Simulation</a:t>
            </a:r>
          </a:p>
          <a:p>
            <a:endParaRPr lang="en-US" sz="2800"/>
          </a:p>
          <a:p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Picture 4" descr="A screenshot of a video game&#10;&#10;Description generated with high confidence">
            <a:extLst>
              <a:ext uri="{FF2B5EF4-FFF2-40B4-BE49-F238E27FC236}">
                <a16:creationId xmlns:a16="http://schemas.microsoft.com/office/drawing/2014/main" id="{7DC4CF57-86AF-406F-8634-C638709895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7443" y="860779"/>
            <a:ext cx="6029392" cy="583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2293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F2937-4FB3-472B-ADD3-F7AB3AC9B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/>
              <a:t>Cost Estimation: Bypass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17BDBEE-78A5-4FE3-B4C0-0C6F3E8C70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485195"/>
              </p:ext>
            </p:extLst>
          </p:nvPr>
        </p:nvGraphicFramePr>
        <p:xfrm>
          <a:off x="3653569" y="1523947"/>
          <a:ext cx="7728269" cy="3449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8647">
                  <a:extLst>
                    <a:ext uri="{9D8B030D-6E8A-4147-A177-3AD203B41FA5}">
                      <a16:colId xmlns:a16="http://schemas.microsoft.com/office/drawing/2014/main" val="4121743338"/>
                    </a:ext>
                  </a:extLst>
                </a:gridCol>
                <a:gridCol w="1242232">
                  <a:extLst>
                    <a:ext uri="{9D8B030D-6E8A-4147-A177-3AD203B41FA5}">
                      <a16:colId xmlns:a16="http://schemas.microsoft.com/office/drawing/2014/main" val="2852592014"/>
                    </a:ext>
                  </a:extLst>
                </a:gridCol>
                <a:gridCol w="936806">
                  <a:extLst>
                    <a:ext uri="{9D8B030D-6E8A-4147-A177-3AD203B41FA5}">
                      <a16:colId xmlns:a16="http://schemas.microsoft.com/office/drawing/2014/main" val="4289503316"/>
                    </a:ext>
                  </a:extLst>
                </a:gridCol>
                <a:gridCol w="1645292">
                  <a:extLst>
                    <a:ext uri="{9D8B030D-6E8A-4147-A177-3AD203B41FA5}">
                      <a16:colId xmlns:a16="http://schemas.microsoft.com/office/drawing/2014/main" val="395791309"/>
                    </a:ext>
                  </a:extLst>
                </a:gridCol>
                <a:gridCol w="1645292">
                  <a:extLst>
                    <a:ext uri="{9D8B030D-6E8A-4147-A177-3AD203B41FA5}">
                      <a16:colId xmlns:a16="http://schemas.microsoft.com/office/drawing/2014/main" val="823099294"/>
                    </a:ext>
                  </a:extLst>
                </a:gridCol>
              </a:tblGrid>
              <a:tr h="596431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Item</a:t>
                      </a:r>
                      <a:endParaRPr lang="en-US" sz="1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Measuring Unit</a:t>
                      </a:r>
                      <a:endParaRPr lang="en-US" sz="1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Amount</a:t>
                      </a:r>
                      <a:endParaRPr lang="en-US" sz="1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Price/Unit</a:t>
                      </a:r>
                      <a:endParaRPr lang="en-US" sz="1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Total Cost</a:t>
                      </a:r>
                      <a:endParaRPr lang="en-US" sz="1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extLst>
                  <a:ext uri="{0D108BD9-81ED-4DB2-BD59-A6C34878D82A}">
                    <a16:rowId xmlns:a16="http://schemas.microsoft.com/office/drawing/2014/main" val="3484574270"/>
                  </a:ext>
                </a:extLst>
              </a:tr>
              <a:tr h="332063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Excavating Earth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CU YD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174465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$12.89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$2,248,853.85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extLst>
                  <a:ext uri="{0D108BD9-81ED-4DB2-BD59-A6C34878D82A}">
                    <a16:rowId xmlns:a16="http://schemas.microsoft.com/office/drawing/2014/main" val="3755292708"/>
                  </a:ext>
                </a:extLst>
              </a:tr>
              <a:tr h="332063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Hauling Earth to Site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CU YD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96224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$18.00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$1,732,032.00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extLst>
                  <a:ext uri="{0D108BD9-81ED-4DB2-BD59-A6C34878D82A}">
                    <a16:rowId xmlns:a16="http://schemas.microsoft.com/office/drawing/2014/main" val="2757742699"/>
                  </a:ext>
                </a:extLst>
              </a:tr>
              <a:tr h="332063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Tree Removal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Acre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77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$9712.56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$747,867.12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extLst>
                  <a:ext uri="{0D108BD9-81ED-4DB2-BD59-A6C34878D82A}">
                    <a16:rowId xmlns:a16="http://schemas.microsoft.com/office/drawing/2014/main" val="3013130581"/>
                  </a:ext>
                </a:extLst>
              </a:tr>
              <a:tr h="332063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Cost of Land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Acre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77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$4112.5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$316,662.50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extLst>
                  <a:ext uri="{0D108BD9-81ED-4DB2-BD59-A6C34878D82A}">
                    <a16:rowId xmlns:a16="http://schemas.microsoft.com/office/drawing/2014/main" val="3902535037"/>
                  </a:ext>
                </a:extLst>
              </a:tr>
              <a:tr h="596431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Bringing Equipment to Site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Lump Sum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1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$200,000.00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$200,000.00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extLst>
                  <a:ext uri="{0D108BD9-81ED-4DB2-BD59-A6C34878D82A}">
                    <a16:rowId xmlns:a16="http://schemas.microsoft.com/office/drawing/2014/main" val="1258561482"/>
                  </a:ext>
                </a:extLst>
              </a:tr>
              <a:tr h="596431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Seeding, Erosion Control, Etc.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Lump Sum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1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$1,827,625.15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u="none" strike="noStrike">
                          <a:effectLst/>
                        </a:rPr>
                        <a:t>$1,827,625.15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extLst>
                  <a:ext uri="{0D108BD9-81ED-4DB2-BD59-A6C34878D82A}">
                    <a16:rowId xmlns:a16="http://schemas.microsoft.com/office/drawing/2014/main" val="4294873180"/>
                  </a:ext>
                </a:extLst>
              </a:tr>
              <a:tr h="332063"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Cost</a:t>
                      </a:r>
                    </a:p>
                  </a:txBody>
                  <a:tcPr marL="10014" marR="10014" marT="10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1" u="none" strike="noStrike">
                          <a:effectLst/>
                        </a:rPr>
                        <a:t>$7,073,040.62 </a:t>
                      </a:r>
                      <a:endParaRPr lang="en-US" sz="1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014" marR="10014" marT="10014" marB="0" anchor="b"/>
                </a:tc>
                <a:extLst>
                  <a:ext uri="{0D108BD9-81ED-4DB2-BD59-A6C34878D82A}">
                    <a16:rowId xmlns:a16="http://schemas.microsoft.com/office/drawing/2014/main" val="396240445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3FBF1CA-E386-414C-833B-43BB9F057CEA}"/>
              </a:ext>
            </a:extLst>
          </p:cNvPr>
          <p:cNvSpPr txBox="1"/>
          <p:nvPr/>
        </p:nvSpPr>
        <p:spPr>
          <a:xfrm>
            <a:off x="4896778" y="5279737"/>
            <a:ext cx="52418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accent1"/>
                </a:solidFill>
              </a:rPr>
              <a:t>13,000-14,000 ft. Bypass = $7.1-7.5M (plus the cost of bridges)</a:t>
            </a:r>
            <a:endParaRPr lang="en-US" sz="2400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37404A-49A7-4FF8-B0A6-9D7F3BAB17E1}"/>
              </a:ext>
            </a:extLst>
          </p:cNvPr>
          <p:cNvSpPr txBox="1"/>
          <p:nvPr/>
        </p:nvSpPr>
        <p:spPr>
          <a:xfrm>
            <a:off x="5200811" y="1123837"/>
            <a:ext cx="4633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13,000 ft. Flood Bypass Cost Estimation</a:t>
            </a:r>
          </a:p>
        </p:txBody>
      </p:sp>
    </p:spTree>
    <p:extLst>
      <p:ext uri="{BB962C8B-B14F-4D97-AF65-F5344CB8AC3E}">
        <p14:creationId xmlns:p14="http://schemas.microsoft.com/office/powerpoint/2010/main" val="805940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F2937-4FB3-472B-ADD3-F7AB3AC9B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 Estimation: Levee </a:t>
            </a:r>
            <a:br>
              <a:rPr lang="en-US"/>
            </a:br>
            <a:br>
              <a:rPr lang="en-US"/>
            </a:br>
            <a:r>
              <a:rPr lang="en-US"/>
              <a:t>Detention Pond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A16FA-A4BA-416E-AF23-FC5705F07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5180" y="4165981"/>
            <a:ext cx="7315200" cy="213427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800" b="1"/>
              <a:t>Detention Pond (9,000 Acres, 10 ft. Deep)</a:t>
            </a:r>
          </a:p>
          <a:p>
            <a:r>
              <a:rPr lang="en-US" sz="3800"/>
              <a:t>$83+ M</a:t>
            </a:r>
          </a:p>
          <a:p>
            <a:pPr marL="0" indent="0">
              <a:buNone/>
            </a:pPr>
            <a:endParaRPr lang="en-US" sz="3800"/>
          </a:p>
          <a:p>
            <a:r>
              <a:rPr lang="en-US" sz="3800"/>
              <a:t>Incredibly Large-Scale Design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 </a:t>
            </a:r>
          </a:p>
          <a:p>
            <a:pPr marL="0" indent="0">
              <a:buNone/>
            </a:pPr>
            <a:endParaRPr lang="en-US"/>
          </a:p>
          <a:p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B3E4BF2D-47AE-4DE3-8A19-C55657D79C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480973"/>
              </p:ext>
            </p:extLst>
          </p:nvPr>
        </p:nvGraphicFramePr>
        <p:xfrm>
          <a:off x="4128978" y="2024000"/>
          <a:ext cx="406164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0820">
                  <a:extLst>
                    <a:ext uri="{9D8B030D-6E8A-4147-A177-3AD203B41FA5}">
                      <a16:colId xmlns:a16="http://schemas.microsoft.com/office/drawing/2014/main" val="1997591613"/>
                    </a:ext>
                  </a:extLst>
                </a:gridCol>
                <a:gridCol w="2030820">
                  <a:extLst>
                    <a:ext uri="{9D8B030D-6E8A-4147-A177-3AD203B41FA5}">
                      <a16:colId xmlns:a16="http://schemas.microsoft.com/office/drawing/2014/main" val="3135001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Federal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$4.02M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314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Non-Federal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$2.14M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187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1"/>
                        <a:t>Total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/>
                        <a:t>$6.16M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91086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18BD471-4809-488A-A784-2310A83C556F}"/>
              </a:ext>
            </a:extLst>
          </p:cNvPr>
          <p:cNvSpPr txBox="1"/>
          <p:nvPr/>
        </p:nvSpPr>
        <p:spPr>
          <a:xfrm>
            <a:off x="4065180" y="1624882"/>
            <a:ext cx="4125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Army Corp’s Levee (16k+ ft., 8+ ft.)</a:t>
            </a:r>
          </a:p>
        </p:txBody>
      </p:sp>
    </p:spTree>
    <p:extLst>
      <p:ext uri="{BB962C8B-B14F-4D97-AF65-F5344CB8AC3E}">
        <p14:creationId xmlns:p14="http://schemas.microsoft.com/office/powerpoint/2010/main" val="29832842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5DCF9-7298-45B1-B80B-73974A20D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 Estimation: 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4D503-FE82-4540-9DDE-1A6353363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927100"/>
            <a:ext cx="7315200" cy="5057648"/>
          </a:xfrm>
        </p:spPr>
        <p:txBody>
          <a:bodyPr/>
          <a:lstStyle/>
          <a:p>
            <a:r>
              <a:rPr lang="en-US" sz="3200"/>
              <a:t>Levee: $6.16 M (only need $2.14 M)</a:t>
            </a:r>
          </a:p>
          <a:p>
            <a:endParaRPr lang="en-US" sz="3200"/>
          </a:p>
          <a:p>
            <a:r>
              <a:rPr lang="en-US" sz="3200"/>
              <a:t>Flood Bypass: $7.1-7.5 M (plus the cost of bridges)</a:t>
            </a:r>
            <a:endParaRPr lang="en-US"/>
          </a:p>
          <a:p>
            <a:endParaRPr lang="en-US" sz="3200"/>
          </a:p>
          <a:p>
            <a:r>
              <a:rPr lang="en-US" sz="3200"/>
              <a:t>Detention Pond: $83+ 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345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D2F3F-2C94-4022-A9DA-49C9101BA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255" y="1133362"/>
            <a:ext cx="3432337" cy="4601183"/>
          </a:xfrm>
        </p:spPr>
        <p:txBody>
          <a:bodyPr/>
          <a:lstStyle/>
          <a:p>
            <a:r>
              <a:rPr lang="en-US" sz="3200"/>
              <a:t>Final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6A33F-4CB2-4B70-8FB4-1E1182569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903382"/>
            <a:ext cx="7315200" cy="5081365"/>
          </a:xfrm>
        </p:spPr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/>
              <a:t>Watseka should construct a levee as recommended by the Army Corps of Engineers</a:t>
            </a:r>
          </a:p>
          <a:p>
            <a:pPr lvl="1"/>
            <a:r>
              <a:rPr lang="en-US" sz="2400"/>
              <a:t>Quickest time of implementation</a:t>
            </a:r>
          </a:p>
          <a:p>
            <a:pPr lvl="1"/>
            <a:r>
              <a:rPr lang="en-US" sz="2400"/>
              <a:t>Short-term protection</a:t>
            </a:r>
          </a:p>
          <a:p>
            <a:pPr lvl="1"/>
            <a:r>
              <a:rPr lang="en-US" sz="2400"/>
              <a:t>Least expensive option</a:t>
            </a:r>
          </a:p>
          <a:p>
            <a:pPr marL="502920" lvl="1" indent="0">
              <a:buNone/>
            </a:pPr>
            <a:endParaRPr lang="en-US" sz="2400"/>
          </a:p>
          <a:p>
            <a:pPr marL="457200" indent="-457200">
              <a:buFont typeface="+mj-lt"/>
              <a:buAutoNum type="arabicPeriod"/>
            </a:pPr>
            <a:r>
              <a:rPr lang="en-US" sz="2800"/>
              <a:t>Plans to construct a bypass should be implemented in 10-15 years</a:t>
            </a:r>
          </a:p>
          <a:p>
            <a:pPr marL="457200" indent="-457200">
              <a:buFont typeface="+mj-lt"/>
              <a:buAutoNum type="arabicPeriod"/>
            </a:pPr>
            <a:endParaRPr lang="en-US" sz="2800"/>
          </a:p>
          <a:p>
            <a:pPr marL="457200" indent="-457200">
              <a:buFont typeface="+mj-lt"/>
              <a:buAutoNum type="arabicPeriod"/>
            </a:pPr>
            <a:r>
              <a:rPr lang="en-US" sz="2800"/>
              <a:t>The combination of both the levee and the bypass should protect Watseka for the foreseeable future</a:t>
            </a:r>
          </a:p>
        </p:txBody>
      </p:sp>
    </p:spTree>
    <p:extLst>
      <p:ext uri="{BB962C8B-B14F-4D97-AF65-F5344CB8AC3E}">
        <p14:creationId xmlns:p14="http://schemas.microsoft.com/office/powerpoint/2010/main" val="31141228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E39E71-5F9B-420A-AE1C-4104777CB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9116" y="864108"/>
            <a:ext cx="3073914" cy="5120639"/>
          </a:xfrm>
        </p:spPr>
        <p:txBody>
          <a:bodyPr>
            <a:normAutofit/>
          </a:bodyPr>
          <a:lstStyle/>
          <a:p>
            <a:pPr algn="r"/>
            <a:r>
              <a:rPr lang="en-US" sz="2800">
                <a:solidFill>
                  <a:schemeClr val="tx1">
                    <a:lumMod val="85000"/>
                    <a:lumOff val="15000"/>
                  </a:schemeClr>
                </a:solidFill>
              </a:rPr>
              <a:t>Acknowledgements</a:t>
            </a: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" name="Straight Connector 11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5112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7F10F3-D148-4DAB-8454-78BF8FC83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229" y="864108"/>
            <a:ext cx="5910677" cy="5120640"/>
          </a:xfrm>
        </p:spPr>
        <p:txBody>
          <a:bodyPr>
            <a:normAutofit/>
          </a:bodyPr>
          <a:lstStyle/>
          <a:p>
            <a:r>
              <a:rPr lang="en-US" sz="3200"/>
              <a:t>Mayor John Allhands</a:t>
            </a:r>
          </a:p>
          <a:p>
            <a:r>
              <a:rPr lang="en-US" sz="3200"/>
              <a:t>ONU Engineering Department</a:t>
            </a:r>
          </a:p>
          <a:p>
            <a:r>
              <a:rPr lang="en-US" sz="3200"/>
              <a:t>Dr. </a:t>
            </a:r>
            <a:r>
              <a:rPr lang="en-US" sz="3200" err="1"/>
              <a:t>Ritzema</a:t>
            </a:r>
            <a:endParaRPr lang="en-US" sz="3200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955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162DF2A-64D1-4AA9-BA42-8A4063EAD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7C1373-63AF-4A75-909E-990E05356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4B5CC49-6FAE-42FA-99B6-A3FDA8C688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087EFE-6254-42AD-8F18-41319D13F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295" y="1083732"/>
            <a:ext cx="5509628" cy="469053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7200" spc="-100">
                <a:solidFill>
                  <a:schemeClr val="tx1">
                    <a:lumMod val="75000"/>
                    <a:lumOff val="25000"/>
                  </a:schemeClr>
                </a:solidFill>
              </a:rPr>
              <a:t>Questions?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BC9B4A-2119-4645-B4CA-7817D5FAF4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58D888F-D87A-4C3C-BD82-273E4C8C5E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99A2CD81-3BB6-4ED6-A50F-DC14F37A9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22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9DF04-0DCD-4B40-81BF-5E4E9D2FF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60" y="1683144"/>
            <a:ext cx="2774922" cy="3491712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Sponsor Background</a:t>
            </a:r>
            <a:endParaRPr lang="en-US"/>
          </a:p>
        </p:txBody>
      </p:sp>
      <p:sp>
        <p:nvSpPr>
          <p:cNvPr id="47" name="Content Placeholder 46">
            <a:extLst>
              <a:ext uri="{FF2B5EF4-FFF2-40B4-BE49-F238E27FC236}">
                <a16:creationId xmlns:a16="http://schemas.microsoft.com/office/drawing/2014/main" id="{E68CFD58-6297-4AC4-96E8-9D79031D0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1606" y="1683143"/>
            <a:ext cx="6627377" cy="349171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200">
                <a:ea typeface="+mn-lt"/>
                <a:cs typeface="+mn-lt"/>
              </a:rPr>
              <a:t>John Allhands | Mayor of Watseka, IL</a:t>
            </a:r>
            <a:endParaRPr lang="en-US" sz="320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>
              <a:ea typeface="+mn-lt"/>
              <a:cs typeface="+mn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200">
                <a:ea typeface="+mn-lt"/>
                <a:cs typeface="+mn-lt"/>
              </a:rPr>
              <a:t>Contacted us because Watseka does not have a City Engineer and Watseka is prone flooding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2954694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9FFA-98DE-45E2-BD39-45DFEFBFE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Watseka's</a:t>
            </a:r>
            <a:br>
              <a:rPr lang="en-US"/>
            </a:br>
            <a:r>
              <a:rPr lang="en-US"/>
              <a:t>Need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DD8B9-33FD-45C1-83BD-5D930BBB6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>
              <a:ea typeface="+mn-lt"/>
              <a:cs typeface="+mn-lt"/>
            </a:endParaRPr>
          </a:p>
          <a:p>
            <a:r>
              <a:rPr lang="en-US" sz="3200">
                <a:ea typeface="+mn-lt"/>
                <a:cs typeface="+mn-lt"/>
              </a:rPr>
              <a:t>Experienced  four “1% annual chance floods” in the past 11 years</a:t>
            </a:r>
            <a:endParaRPr lang="en-US" sz="3200"/>
          </a:p>
          <a:p>
            <a:endParaRPr lang="en-US" sz="3200">
              <a:ea typeface="+mn-lt"/>
              <a:cs typeface="+mn-lt"/>
            </a:endParaRPr>
          </a:p>
          <a:p>
            <a:r>
              <a:rPr lang="en-US" sz="3200">
                <a:ea typeface="+mn-lt"/>
                <a:cs typeface="+mn-lt"/>
              </a:rPr>
              <a:t>45.9% of structures are within this flood area </a:t>
            </a:r>
            <a:endParaRPr lang="en-US" sz="3200"/>
          </a:p>
          <a:p>
            <a:endParaRPr lang="en-US" sz="3200">
              <a:ea typeface="+mn-lt"/>
              <a:cs typeface="+mn-lt"/>
            </a:endParaRPr>
          </a:p>
          <a:p>
            <a:r>
              <a:rPr lang="en-US" sz="3200">
                <a:ea typeface="+mn-lt"/>
                <a:cs typeface="+mn-lt"/>
              </a:rPr>
              <a:t>36.1% of the population also in it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3339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87A88-9BF3-47AA-A0AA-BCE40138E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A1C2B-63D5-4038-887C-E76702EE3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/>
              <a:t>Why is Watseka flooding?</a:t>
            </a:r>
          </a:p>
          <a:p>
            <a:endParaRPr lang="en-US" sz="2800"/>
          </a:p>
          <a:p>
            <a:r>
              <a:rPr lang="en-US" sz="2800"/>
              <a:t>Our Design Parameters</a:t>
            </a:r>
          </a:p>
          <a:p>
            <a:endParaRPr lang="en-US" sz="2800"/>
          </a:p>
          <a:p>
            <a:r>
              <a:rPr lang="en-US" sz="2800"/>
              <a:t>Phase 1: WWTP</a:t>
            </a:r>
            <a:endParaRPr lang="en-US"/>
          </a:p>
          <a:p>
            <a:endParaRPr lang="en-US" sz="2800"/>
          </a:p>
          <a:p>
            <a:r>
              <a:rPr lang="en-US" sz="2800"/>
              <a:t>Phase 2: Iroquois River</a:t>
            </a:r>
            <a:endParaRPr lang="en-US"/>
          </a:p>
          <a:p>
            <a:endParaRPr lang="en-US" sz="2800"/>
          </a:p>
          <a:p>
            <a:r>
              <a:rPr lang="en-US" sz="2800"/>
              <a:t>Final Recommendations</a:t>
            </a:r>
            <a:endParaRPr lang="en-US"/>
          </a:p>
          <a:p>
            <a:endParaRPr lang="en-US" sz="2800"/>
          </a:p>
          <a:p>
            <a:r>
              <a:rPr lang="en-US" sz="2800"/>
              <a:t>Q&amp;A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48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close up of a map&#10;&#10;Description generated with high confidence">
            <a:extLst>
              <a:ext uri="{FF2B5EF4-FFF2-40B4-BE49-F238E27FC236}">
                <a16:creationId xmlns:a16="http://schemas.microsoft.com/office/drawing/2014/main" id="{C6D09D96-4261-4A06-AA2A-C878ABB1E3D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288" y="831002"/>
            <a:ext cx="10233802" cy="52103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D20006-C1C6-45FB-8471-A56745E53364}"/>
              </a:ext>
            </a:extLst>
          </p:cNvPr>
          <p:cNvSpPr txBox="1"/>
          <p:nvPr/>
        </p:nvSpPr>
        <p:spPr>
          <a:xfrm>
            <a:off x="66136" y="6320287"/>
            <a:ext cx="7286445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chemeClr val="accent1">
                    <a:lumMod val="40000"/>
                    <a:lumOff val="60000"/>
                  </a:schemeClr>
                </a:solidFill>
                <a:latin typeface="Calibri"/>
              </a:rPr>
              <a:t>Retrieved from Watseka’s Mayor: John Allhands</a:t>
            </a:r>
          </a:p>
          <a:p>
            <a:endParaRPr lang="en-US" sz="2800">
              <a:solidFill>
                <a:schemeClr val="accent6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141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5C1D4A39-A122-41DA-BF9B-2313FB6B7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CD120F8-C0F1-4CC6-B340-0B8F67C400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7052486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940059-3FFC-4716-A165-D8722D10F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88" y="668060"/>
            <a:ext cx="6451110" cy="1255469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Why is Watseka Flooding?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F677B-1744-4A2B-B515-811995397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062" y="1676794"/>
            <a:ext cx="6884424" cy="422805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>
                <a:solidFill>
                  <a:srgbClr val="FFFFFF"/>
                </a:solidFill>
                <a:cs typeface="Calibri"/>
              </a:rPr>
              <a:t>-Incredibly low elevation along the Iroquois River and Sugar Creek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>
                <a:solidFill>
                  <a:srgbClr val="FFFFFF"/>
                </a:solidFill>
                <a:cs typeface="Calibri"/>
              </a:rPr>
              <a:t>-Located directly downstream of a sudden increase of the Iroquois’ water elevation </a:t>
            </a:r>
          </a:p>
          <a:p>
            <a:r>
              <a:rPr lang="en-US">
                <a:solidFill>
                  <a:srgbClr val="FFFFFF"/>
                </a:solidFill>
                <a:cs typeface="Calibri"/>
              </a:rPr>
              <a:t>-Elevation from the meeting point of the two watersheds until the Iroquois’ meets the Kankakee River is nearly flat</a:t>
            </a:r>
          </a:p>
          <a:p>
            <a:pPr lvl="1"/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Creates poor drainage</a:t>
            </a:r>
            <a:endParaRPr lang="en-US" sz="2000">
              <a:solidFill>
                <a:srgbClr val="FFFFFF"/>
              </a:solidFill>
              <a:cs typeface="Calibri"/>
            </a:endParaRPr>
          </a:p>
          <a:p>
            <a:r>
              <a:rPr lang="en-US">
                <a:solidFill>
                  <a:srgbClr val="FFFFFF"/>
                </a:solidFill>
                <a:cs typeface="Calibri"/>
              </a:rPr>
              <a:t>-Increase in urban development of agricultural fields</a:t>
            </a:r>
          </a:p>
          <a:p>
            <a:pPr lvl="1"/>
            <a:r>
              <a:rPr lang="en-US" sz="2000">
                <a:solidFill>
                  <a:srgbClr val="FFFFFF"/>
                </a:solidFill>
                <a:cs typeface="Calibri"/>
              </a:rPr>
              <a:t>Increasing velocity of floodwaters</a:t>
            </a:r>
          </a:p>
          <a:p>
            <a:pPr lvl="1"/>
            <a:r>
              <a:rPr lang="en-US" sz="2000">
                <a:solidFill>
                  <a:srgbClr val="FFFFFF"/>
                </a:solidFill>
                <a:cs typeface="Calibri"/>
              </a:rPr>
              <a:t>Gets to Watseka faster causing back up due to its poor drainage</a:t>
            </a:r>
          </a:p>
          <a:p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-High water table (only 1-3 feet below the surface)</a:t>
            </a:r>
            <a:endParaRPr lang="en-US">
              <a:solidFill>
                <a:srgbClr val="FFFFFF"/>
              </a:solidFill>
            </a:endParaRPr>
          </a:p>
          <a:p>
            <a:pPr lvl="1"/>
            <a:endParaRPr lang="en-US" sz="1300">
              <a:solidFill>
                <a:srgbClr val="FFFFFF"/>
              </a:solidFill>
              <a:cs typeface="Calibri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F6EFCA-56DD-442E-9948-D162BEBBFD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C45E58-CEDD-4722-A562-87459DB2D157}"/>
              </a:ext>
            </a:extLst>
          </p:cNvPr>
          <p:cNvSpPr txBox="1"/>
          <p:nvPr/>
        </p:nvSpPr>
        <p:spPr>
          <a:xfrm>
            <a:off x="9434175" y="6334780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2800">
                <a:solidFill>
                  <a:schemeClr val="accent1">
                    <a:lumMod val="40000"/>
                    <a:lumOff val="60000"/>
                  </a:schemeClr>
                </a:solidFill>
                <a:latin typeface="Calibri"/>
              </a:rPr>
              <a:t>Google Maps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B484384-CFB0-411F-B487-7D2818414A97}"/>
              </a:ext>
            </a:extLst>
          </p:cNvPr>
          <p:cNvGrpSpPr/>
          <p:nvPr/>
        </p:nvGrpSpPr>
        <p:grpSpPr>
          <a:xfrm>
            <a:off x="7494387" y="745913"/>
            <a:ext cx="3707628" cy="2584546"/>
            <a:chOff x="7592361" y="3505358"/>
            <a:chExt cx="3707628" cy="258454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6E87C38-36A7-472B-B9D4-5A64CA8A76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92361" y="3505358"/>
              <a:ext cx="3683628" cy="2584546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FBDD7E6-5638-4E48-B661-C783CBB1DCD5}"/>
                </a:ext>
              </a:extLst>
            </p:cNvPr>
            <p:cNvSpPr txBox="1"/>
            <p:nvPr/>
          </p:nvSpPr>
          <p:spPr>
            <a:xfrm>
              <a:off x="9532149" y="3535106"/>
              <a:ext cx="17678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>
                  <a:solidFill>
                    <a:schemeClr val="tx2"/>
                  </a:solidFill>
                </a:rPr>
                <a:t>SE Kankakee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1917A31-A9AC-4096-B987-9CEDB214D9E5}"/>
              </a:ext>
            </a:extLst>
          </p:cNvPr>
          <p:cNvGrpSpPr/>
          <p:nvPr/>
        </p:nvGrpSpPr>
        <p:grpSpPr>
          <a:xfrm>
            <a:off x="7494387" y="3497447"/>
            <a:ext cx="3683628" cy="2592457"/>
            <a:chOff x="7592361" y="759599"/>
            <a:chExt cx="3683628" cy="2592457"/>
          </a:xfrm>
        </p:grpSpPr>
        <p:pic>
          <p:nvPicPr>
            <p:cNvPr id="9" name="Picture 8" descr="A close up of a map&#10;&#10;Description automatically generated">
              <a:extLst>
                <a:ext uri="{FF2B5EF4-FFF2-40B4-BE49-F238E27FC236}">
                  <a16:creationId xmlns:a16="http://schemas.microsoft.com/office/drawing/2014/main" id="{F5E0F625-F091-43B1-A6E4-2DC7FEA1BB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92361" y="759599"/>
              <a:ext cx="3683628" cy="258489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1DD62C0-3A47-4FE8-A030-14EC418CF7C9}"/>
                </a:ext>
              </a:extLst>
            </p:cNvPr>
            <p:cNvSpPr txBox="1"/>
            <p:nvPr/>
          </p:nvSpPr>
          <p:spPr>
            <a:xfrm>
              <a:off x="9508149" y="2982724"/>
              <a:ext cx="17678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>
                  <a:solidFill>
                    <a:schemeClr val="tx2"/>
                  </a:solidFill>
                </a:rPr>
                <a:t>Watseka</a:t>
              </a:r>
            </a:p>
          </p:txBody>
        </p:sp>
      </p:grpSp>
      <p:sp>
        <p:nvSpPr>
          <p:cNvPr id="13" name="Callout: Line 12">
            <a:extLst>
              <a:ext uri="{FF2B5EF4-FFF2-40B4-BE49-F238E27FC236}">
                <a16:creationId xmlns:a16="http://schemas.microsoft.com/office/drawing/2014/main" id="{FAD8D223-396B-4FB4-8D13-561BB4AC5F7D}"/>
              </a:ext>
            </a:extLst>
          </p:cNvPr>
          <p:cNvSpPr/>
          <p:nvPr/>
        </p:nvSpPr>
        <p:spPr>
          <a:xfrm rot="10800000">
            <a:off x="9360642" y="2749888"/>
            <a:ext cx="729343" cy="661344"/>
          </a:xfrm>
          <a:prstGeom prst="borderCallout1">
            <a:avLst>
              <a:gd name="adj1" fmla="val 67332"/>
              <a:gd name="adj2" fmla="val -5421"/>
              <a:gd name="adj3" fmla="val -14123"/>
              <a:gd name="adj4" fmla="val -65234"/>
            </a:avLst>
          </a:prstGeom>
          <a:noFill/>
          <a:ln w="38100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85EF45-03A0-453D-A3E3-DA71ED1E03C0}"/>
              </a:ext>
            </a:extLst>
          </p:cNvPr>
          <p:cNvSpPr txBox="1"/>
          <p:nvPr/>
        </p:nvSpPr>
        <p:spPr>
          <a:xfrm>
            <a:off x="10341172" y="3498769"/>
            <a:ext cx="14645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1"/>
                </a:solidFill>
              </a:rPr>
              <a:t>Meeting of the Iroquois and Kankakee</a:t>
            </a:r>
          </a:p>
          <a:p>
            <a:r>
              <a:rPr lang="en-US" sz="1600" b="1">
                <a:solidFill>
                  <a:schemeClr val="accent1"/>
                </a:solidFill>
              </a:rPr>
              <a:t>Rivers</a:t>
            </a:r>
          </a:p>
        </p:txBody>
      </p:sp>
    </p:spTree>
    <p:extLst>
      <p:ext uri="{BB962C8B-B14F-4D97-AF65-F5344CB8AC3E}">
        <p14:creationId xmlns:p14="http://schemas.microsoft.com/office/powerpoint/2010/main" val="3498387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48028C-CE0D-4CE1-A82F-1CAC3219A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9116" y="864108"/>
            <a:ext cx="3073914" cy="5120639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Design 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5112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5DCC5-8AA1-4C30-A8B1-873257EAA9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229" y="864108"/>
            <a:ext cx="5910677" cy="5120640"/>
          </a:xfrm>
        </p:spPr>
        <p:txBody>
          <a:bodyPr>
            <a:normAutofit/>
          </a:bodyPr>
          <a:lstStyle/>
          <a:p>
            <a:pPr marL="0" indent="0">
              <a:spcBef>
                <a:spcPts val="1300"/>
              </a:spcBef>
              <a:buNone/>
            </a:pPr>
            <a:r>
              <a:rPr lang="en-US" sz="2800">
                <a:ea typeface="+mn-lt"/>
                <a:cs typeface="+mn-lt"/>
              </a:rPr>
              <a:t>Our design should:</a:t>
            </a:r>
          </a:p>
          <a:p>
            <a:pPr>
              <a:spcBef>
                <a:spcPts val="1300"/>
              </a:spcBef>
            </a:pPr>
            <a:endParaRPr lang="en-US" sz="2800">
              <a:ea typeface="+mn-lt"/>
              <a:cs typeface="+mn-lt"/>
            </a:endParaRPr>
          </a:p>
          <a:p>
            <a:pPr marL="347345" lvl="1">
              <a:spcBef>
                <a:spcPts val="600"/>
              </a:spcBef>
              <a:buFont typeface="Arial,Sans-Serif" pitchFamily="18" charset="2"/>
              <a:buChar char="•"/>
            </a:pPr>
            <a:r>
              <a:rPr lang="en-US" sz="2400">
                <a:ea typeface="+mn-lt"/>
                <a:cs typeface="+mn-lt"/>
              </a:rPr>
              <a:t>Reduce flooding</a:t>
            </a:r>
          </a:p>
          <a:p>
            <a:pPr marL="347345" lvl="1">
              <a:spcBef>
                <a:spcPts val="600"/>
              </a:spcBef>
              <a:buFont typeface="Arial,Sans-Serif" pitchFamily="18" charset="2"/>
              <a:buChar char="•"/>
            </a:pPr>
            <a:r>
              <a:rPr lang="en-US" sz="2400">
                <a:ea typeface="+mn-lt"/>
                <a:cs typeface="+mn-lt"/>
              </a:rPr>
              <a:t>Be affordable</a:t>
            </a:r>
          </a:p>
          <a:p>
            <a:pPr marL="347345" lvl="1">
              <a:spcBef>
                <a:spcPts val="600"/>
              </a:spcBef>
              <a:buFont typeface="Arial,Sans-Serif" pitchFamily="18" charset="2"/>
              <a:buChar char="•"/>
            </a:pPr>
            <a:r>
              <a:rPr lang="en-US" sz="2400">
                <a:ea typeface="+mn-lt"/>
                <a:cs typeface="+mn-lt"/>
              </a:rPr>
              <a:t>Be durable</a:t>
            </a:r>
          </a:p>
          <a:p>
            <a:pPr marL="347345" lvl="1">
              <a:spcBef>
                <a:spcPts val="600"/>
              </a:spcBef>
              <a:buFont typeface="Arial,Sans-Serif" pitchFamily="18" charset="2"/>
              <a:buChar char="•"/>
            </a:pPr>
            <a:r>
              <a:rPr lang="en-US" sz="2400">
                <a:ea typeface="+mn-lt"/>
                <a:cs typeface="+mn-lt"/>
              </a:rPr>
              <a:t>Be environmentally friendly</a:t>
            </a:r>
          </a:p>
          <a:p>
            <a:pPr marL="347345" lvl="1">
              <a:spcBef>
                <a:spcPts val="600"/>
              </a:spcBef>
              <a:buFont typeface="Arial,Sans-Serif" pitchFamily="18" charset="2"/>
              <a:buChar char="•"/>
            </a:pPr>
            <a:r>
              <a:rPr lang="en-US" sz="2400">
                <a:ea typeface="+mn-lt"/>
                <a:cs typeface="+mn-lt"/>
              </a:rPr>
              <a:t>Use a small amount of land</a:t>
            </a:r>
          </a:p>
          <a:p>
            <a:pPr marL="347345" lvl="1">
              <a:spcBef>
                <a:spcPts val="600"/>
              </a:spcBef>
              <a:buFont typeface="Arial,Sans-Serif" pitchFamily="18" charset="2"/>
              <a:buChar char="•"/>
            </a:pPr>
            <a:r>
              <a:rPr lang="en-US" sz="2400">
                <a:ea typeface="+mn-lt"/>
                <a:cs typeface="+mn-lt"/>
              </a:rPr>
              <a:t>Create economic benefit</a:t>
            </a:r>
          </a:p>
          <a:p>
            <a:pPr marL="347345" lvl="1">
              <a:spcBef>
                <a:spcPts val="600"/>
              </a:spcBef>
              <a:buFont typeface="Arial,Sans-Serif" pitchFamily="18" charset="2"/>
              <a:buChar char="•"/>
            </a:pPr>
            <a:r>
              <a:rPr lang="en-US" sz="2400">
                <a:ea typeface="+mn-lt"/>
                <a:cs typeface="+mn-lt"/>
              </a:rPr>
              <a:t>Be able to be built quickly</a:t>
            </a:r>
            <a:endParaRPr lang="en-US" sz="16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65415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BA8B1B52485B42A0C84496AF3B93BB" ma:contentTypeVersion="15" ma:contentTypeDescription="Create a new document." ma:contentTypeScope="" ma:versionID="033a7fa97d7d8f9f7e0fda1e7218e477">
  <xsd:schema xmlns:xsd="http://www.w3.org/2001/XMLSchema" xmlns:xs="http://www.w3.org/2001/XMLSchema" xmlns:p="http://schemas.microsoft.com/office/2006/metadata/properties" xmlns:ns1="http://schemas.microsoft.com/sharepoint/v3" xmlns:ns3="f4a207d8-0cac-4efb-b9e7-97b845acf1d2" xmlns:ns4="d407f068-c112-4bd9-b814-7e727c39abac" targetNamespace="http://schemas.microsoft.com/office/2006/metadata/properties" ma:root="true" ma:fieldsID="f614606f51eed8ac3234d117d593a697" ns1:_="" ns3:_="" ns4:_="">
    <xsd:import namespace="http://schemas.microsoft.com/sharepoint/v3"/>
    <xsd:import namespace="f4a207d8-0cac-4efb-b9e7-97b845acf1d2"/>
    <xsd:import namespace="d407f068-c112-4bd9-b814-7e727c39aba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1:_ip_UnifiedCompliancePolicyProperties" minOccurs="0"/>
                <xsd:element ref="ns1:_ip_UnifiedCompliancePolicyUIAc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Unified Compliance Policy Properties" ma:description="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Unified Compliance Policy UI Action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a207d8-0cac-4efb-b9e7-97b845acf1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07f068-c112-4bd9-b814-7e727c39ab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5BF56F-8F61-43B6-85FF-1CD64A44470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f4a207d8-0cac-4efb-b9e7-97b845acf1d2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d407f068-c112-4bd9-b814-7e727c39abac"/>
    <ds:schemaRef ds:uri="http://schemas.microsoft.com/sharepoint/v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F7FFF17-A1FE-408D-9FE0-174F0578F7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4a207d8-0cac-4efb-b9e7-97b845acf1d2"/>
    <ds:schemaRef ds:uri="d407f068-c112-4bd9-b814-7e727c39aba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86D121B-F2B3-43B4-A55E-A5626B28E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1188</Words>
  <Application>Microsoft Office PowerPoint</Application>
  <PresentationFormat>Widescreen</PresentationFormat>
  <Paragraphs>324</Paragraphs>
  <Slides>39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Arial,Sans-Serif</vt:lpstr>
      <vt:lpstr>Calibri</vt:lpstr>
      <vt:lpstr>Calibri Light</vt:lpstr>
      <vt:lpstr>Corbel</vt:lpstr>
      <vt:lpstr>Courier New</vt:lpstr>
      <vt:lpstr>Wingdings 2</vt:lpstr>
      <vt:lpstr>Frame</vt:lpstr>
      <vt:lpstr>Office Theme</vt:lpstr>
      <vt:lpstr>Floodplain Analysis</vt:lpstr>
      <vt:lpstr>PowerPoint Presentation</vt:lpstr>
      <vt:lpstr>PowerPoint Presentation</vt:lpstr>
      <vt:lpstr>Sponsor Background</vt:lpstr>
      <vt:lpstr>Watseka's Need Statement</vt:lpstr>
      <vt:lpstr>Outline</vt:lpstr>
      <vt:lpstr>PowerPoint Presentation</vt:lpstr>
      <vt:lpstr>Why is Watseka Flooding?</vt:lpstr>
      <vt:lpstr>Design Objectives</vt:lpstr>
      <vt:lpstr>Design Constraints</vt:lpstr>
      <vt:lpstr>Functional Requirements</vt:lpstr>
      <vt:lpstr>Our Project’s History</vt:lpstr>
      <vt:lpstr>Phase 1:  Wastewater Treatment Plant (WWTP)</vt:lpstr>
      <vt:lpstr>PowerPoint Presentation</vt:lpstr>
      <vt:lpstr>Phase 1: Our Findings</vt:lpstr>
      <vt:lpstr>Phase 1: WWTP</vt:lpstr>
      <vt:lpstr>Phase 1 - Sewer System</vt:lpstr>
      <vt:lpstr>Phase 1: Final Recommend-ations</vt:lpstr>
      <vt:lpstr>Phase 2: Iroquois River</vt:lpstr>
      <vt:lpstr>PowerPoint Presentation</vt:lpstr>
      <vt:lpstr>Initial Thoughts</vt:lpstr>
      <vt:lpstr>Detention Pond: Specifications</vt:lpstr>
      <vt:lpstr>PowerPoint Presentation</vt:lpstr>
      <vt:lpstr>Flood Bypass: Specifications</vt:lpstr>
      <vt:lpstr>PowerPoint Presentation</vt:lpstr>
      <vt:lpstr>Example</vt:lpstr>
      <vt:lpstr>Levee: Specifications</vt:lpstr>
      <vt:lpstr>Example</vt:lpstr>
      <vt:lpstr>Validating: HEC-RAS</vt:lpstr>
      <vt:lpstr>Validating HEC-RAS</vt:lpstr>
      <vt:lpstr>Validating HEC-RAS</vt:lpstr>
      <vt:lpstr>Validating HEC-RAS</vt:lpstr>
      <vt:lpstr>Validating HEC-RAS</vt:lpstr>
      <vt:lpstr>Cost Estimation: Bypass</vt:lpstr>
      <vt:lpstr>Cost Estimation: Levee   Detention Pond</vt:lpstr>
      <vt:lpstr>Cost Estimation: Recap</vt:lpstr>
      <vt:lpstr>Final Recommendations</vt:lpstr>
      <vt:lpstr>Acknowledgements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Floodplain Analysis</dc:title>
  <dc:creator>Aaron Steele</dc:creator>
  <cp:lastModifiedBy>Jasmine Cieszynski</cp:lastModifiedBy>
  <cp:revision>2</cp:revision>
  <cp:lastPrinted>2020-04-16T01:58:15Z</cp:lastPrinted>
  <dcterms:created xsi:type="dcterms:W3CDTF">2020-04-16T00:54:23Z</dcterms:created>
  <dcterms:modified xsi:type="dcterms:W3CDTF">2020-05-11T16:47:51Z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0x0101004BBA8B1B52485B42A0C84496AF3B93BB</vt:lpwstr>
  </property>
</Properties>
</file>