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43"/>
  </p:notesMasterIdLst>
  <p:handoutMasterIdLst>
    <p:handoutMasterId r:id="rId44"/>
  </p:handoutMasterIdLst>
  <p:sldIdLst>
    <p:sldId id="256" r:id="rId5"/>
    <p:sldId id="305" r:id="rId6"/>
    <p:sldId id="257" r:id="rId7"/>
    <p:sldId id="269" r:id="rId8"/>
    <p:sldId id="270" r:id="rId9"/>
    <p:sldId id="299" r:id="rId10"/>
    <p:sldId id="315" r:id="rId11"/>
    <p:sldId id="271" r:id="rId12"/>
    <p:sldId id="301" r:id="rId13"/>
    <p:sldId id="328" r:id="rId14"/>
    <p:sldId id="311" r:id="rId15"/>
    <p:sldId id="317" r:id="rId16"/>
    <p:sldId id="319" r:id="rId17"/>
    <p:sldId id="323" r:id="rId18"/>
    <p:sldId id="322" r:id="rId19"/>
    <p:sldId id="324" r:id="rId20"/>
    <p:sldId id="326" r:id="rId21"/>
    <p:sldId id="327" r:id="rId22"/>
    <p:sldId id="308" r:id="rId23"/>
    <p:sldId id="302" r:id="rId24"/>
    <p:sldId id="303" r:id="rId25"/>
    <p:sldId id="296" r:id="rId26"/>
    <p:sldId id="336" r:id="rId27"/>
    <p:sldId id="283" r:id="rId28"/>
    <p:sldId id="337" r:id="rId29"/>
    <p:sldId id="293" r:id="rId30"/>
    <p:sldId id="338" r:id="rId31"/>
    <p:sldId id="339" r:id="rId32"/>
    <p:sldId id="287" r:id="rId33"/>
    <p:sldId id="288" r:id="rId34"/>
    <p:sldId id="289" r:id="rId35"/>
    <p:sldId id="331" r:id="rId36"/>
    <p:sldId id="343" r:id="rId37"/>
    <p:sldId id="294" r:id="rId38"/>
    <p:sldId id="306" r:id="rId39"/>
    <p:sldId id="291" r:id="rId40"/>
    <p:sldId id="340" r:id="rId41"/>
    <p:sldId id="330" r:id="rId42"/>
  </p:sldIdLst>
  <p:sldSz cx="12192000" cy="6858000"/>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D03447BB-5D67-496B-8E87-E561075AD55C}" styleName="Dark Style 1 - Accent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69" autoAdjust="0"/>
    <p:restoredTop sz="94660"/>
  </p:normalViewPr>
  <p:slideViewPr>
    <p:cSldViewPr snapToGrid="0" showGuides="1">
      <p:cViewPr varScale="1">
        <p:scale>
          <a:sx n="72" d="100"/>
          <a:sy n="72" d="100"/>
        </p:scale>
        <p:origin x="618" y="66"/>
      </p:cViewPr>
      <p:guideLst>
        <p:guide orient="horz" pos="2160"/>
        <p:guide pos="3840"/>
      </p:guideLst>
    </p:cSldViewPr>
  </p:slideViewPr>
  <p:notesTextViewPr>
    <p:cViewPr>
      <p:scale>
        <a:sx n="1" d="1"/>
        <a:sy n="1" d="1"/>
      </p:scale>
      <p:origin x="0" y="0"/>
    </p:cViewPr>
  </p:notesTextViewPr>
  <p:sorterViewPr>
    <p:cViewPr>
      <p:scale>
        <a:sx n="100" d="100"/>
        <a:sy n="100" d="100"/>
      </p:scale>
      <p:origin x="0" y="-23256"/>
    </p:cViewPr>
  </p:sorterViewPr>
  <p:notesViewPr>
    <p:cSldViewPr snapToGrid="0" showGuides="1">
      <p:cViewPr varScale="1">
        <p:scale>
          <a:sx n="58" d="100"/>
          <a:sy n="58" d="100"/>
        </p:scale>
        <p:origin x="1974"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notesMaster" Target="notesMasters/notesMaster1.xml"/><Relationship Id="rId48"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E5510B9-2A93-4946-8721-4755A0B0467D}" type="doc">
      <dgm:prSet loTypeId="urn:microsoft.com/office/officeart/2005/8/layout/venn1" loCatId="relationship" qsTypeId="urn:microsoft.com/office/officeart/2005/8/quickstyle/3d1" qsCatId="3D" csTypeId="urn:microsoft.com/office/officeart/2005/8/colors/colorful1" csCatId="colorful" phldr="1"/>
      <dgm:spPr/>
    </dgm:pt>
    <dgm:pt modelId="{E99EFF4E-C433-4D89-B354-88E18FB939F1}">
      <dgm:prSet phldrT="[Text]"/>
      <dgm:spPr/>
      <dgm:t>
        <a:bodyPr/>
        <a:lstStyle/>
        <a:p>
          <a:r>
            <a:rPr lang="en-US" b="1" cap="none" spc="0" dirty="0">
              <a:ln w="6600">
                <a:solidFill>
                  <a:schemeClr val="accent2"/>
                </a:solidFill>
                <a:prstDash val="solid"/>
              </a:ln>
              <a:solidFill>
                <a:srgbClr val="FFFFFF"/>
              </a:solidFill>
              <a:effectLst>
                <a:outerShdw dist="38100" dir="2700000" algn="tl" rotWithShape="0">
                  <a:schemeClr val="accent2"/>
                </a:outerShdw>
              </a:effectLst>
            </a:rPr>
            <a:t>Personality</a:t>
          </a:r>
        </a:p>
      </dgm:t>
    </dgm:pt>
    <dgm:pt modelId="{4902BE88-7A4B-4358-AA06-0871AA9B38A6}" type="parTrans" cxnId="{DB4647CC-8687-4394-98A5-951A9C80E618}">
      <dgm:prSet/>
      <dgm:spPr/>
      <dgm:t>
        <a:bodyPr/>
        <a:lstStyle/>
        <a:p>
          <a:endParaRPr lang="en-US"/>
        </a:p>
      </dgm:t>
    </dgm:pt>
    <dgm:pt modelId="{0E39ED4C-E5A4-468D-8AB7-0E3B7BD36314}" type="sibTrans" cxnId="{DB4647CC-8687-4394-98A5-951A9C80E618}">
      <dgm:prSet/>
      <dgm:spPr/>
      <dgm:t>
        <a:bodyPr/>
        <a:lstStyle/>
        <a:p>
          <a:endParaRPr lang="en-US"/>
        </a:p>
      </dgm:t>
    </dgm:pt>
    <dgm:pt modelId="{9761EE29-E9E0-4F9F-A0E2-CA9F5953ED37}">
      <dgm:prSet phldrT="[Text]"/>
      <dgm:spPr/>
      <dgm:t>
        <a:bodyPr/>
        <a:lstStyle/>
        <a:p>
          <a:r>
            <a:rPr lang="en-US"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EQ</a:t>
          </a:r>
        </a:p>
      </dgm:t>
    </dgm:pt>
    <dgm:pt modelId="{D6123649-132C-4674-8924-3C0DCFC4C331}" type="parTrans" cxnId="{9FCE3A7A-7AEB-4800-802B-CC96FF779354}">
      <dgm:prSet/>
      <dgm:spPr/>
      <dgm:t>
        <a:bodyPr/>
        <a:lstStyle/>
        <a:p>
          <a:endParaRPr lang="en-US"/>
        </a:p>
      </dgm:t>
    </dgm:pt>
    <dgm:pt modelId="{986EAE2A-D8F0-4289-BA26-62980B03D5D8}" type="sibTrans" cxnId="{9FCE3A7A-7AEB-4800-802B-CC96FF779354}">
      <dgm:prSet/>
      <dgm:spPr/>
      <dgm:t>
        <a:bodyPr/>
        <a:lstStyle/>
        <a:p>
          <a:endParaRPr lang="en-US"/>
        </a:p>
      </dgm:t>
    </dgm:pt>
    <dgm:pt modelId="{197D5F7C-5458-44ED-808F-1D2E06628F03}">
      <dgm:prSet phldrT="[Text]"/>
      <dgm:spPr/>
      <dgm:t>
        <a:bodyPr/>
        <a:lstStyle/>
        <a:p>
          <a:r>
            <a:rPr lang="en-US"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IQ</a:t>
          </a:r>
        </a:p>
      </dgm:t>
    </dgm:pt>
    <dgm:pt modelId="{F68F7F97-14EC-451A-8F09-D6574A789FCB}" type="parTrans" cxnId="{6415DDC4-21F5-41C8-88FB-FFAAB5677855}">
      <dgm:prSet/>
      <dgm:spPr/>
      <dgm:t>
        <a:bodyPr/>
        <a:lstStyle/>
        <a:p>
          <a:endParaRPr lang="en-US"/>
        </a:p>
      </dgm:t>
    </dgm:pt>
    <dgm:pt modelId="{46CB0C40-1993-458C-A4A6-7484F196E2D2}" type="sibTrans" cxnId="{6415DDC4-21F5-41C8-88FB-FFAAB5677855}">
      <dgm:prSet/>
      <dgm:spPr/>
      <dgm:t>
        <a:bodyPr/>
        <a:lstStyle/>
        <a:p>
          <a:endParaRPr lang="en-US"/>
        </a:p>
      </dgm:t>
    </dgm:pt>
    <dgm:pt modelId="{32E6D146-BE99-4CB2-9DCF-2B90F188FB0F}" type="pres">
      <dgm:prSet presAssocID="{0E5510B9-2A93-4946-8721-4755A0B0467D}" presName="compositeShape" presStyleCnt="0">
        <dgm:presLayoutVars>
          <dgm:chMax val="7"/>
          <dgm:dir/>
          <dgm:resizeHandles val="exact"/>
        </dgm:presLayoutVars>
      </dgm:prSet>
      <dgm:spPr/>
    </dgm:pt>
    <dgm:pt modelId="{8DFF4358-4F07-4875-91F8-CC4AB120689F}" type="pres">
      <dgm:prSet presAssocID="{E99EFF4E-C433-4D89-B354-88E18FB939F1}" presName="circ1" presStyleLbl="vennNode1" presStyleIdx="0" presStyleCnt="3"/>
      <dgm:spPr/>
    </dgm:pt>
    <dgm:pt modelId="{F76CE445-FED2-458F-AAE5-A59806726C95}" type="pres">
      <dgm:prSet presAssocID="{E99EFF4E-C433-4D89-B354-88E18FB939F1}" presName="circ1Tx" presStyleLbl="revTx" presStyleIdx="0" presStyleCnt="0">
        <dgm:presLayoutVars>
          <dgm:chMax val="0"/>
          <dgm:chPref val="0"/>
          <dgm:bulletEnabled val="1"/>
        </dgm:presLayoutVars>
      </dgm:prSet>
      <dgm:spPr/>
    </dgm:pt>
    <dgm:pt modelId="{75AE7130-D0DA-4886-AB28-741F550C375D}" type="pres">
      <dgm:prSet presAssocID="{9761EE29-E9E0-4F9F-A0E2-CA9F5953ED37}" presName="circ2" presStyleLbl="vennNode1" presStyleIdx="1" presStyleCnt="3"/>
      <dgm:spPr/>
    </dgm:pt>
    <dgm:pt modelId="{B66026B0-12AF-4044-913C-0E5D0D4599A5}" type="pres">
      <dgm:prSet presAssocID="{9761EE29-E9E0-4F9F-A0E2-CA9F5953ED37}" presName="circ2Tx" presStyleLbl="revTx" presStyleIdx="0" presStyleCnt="0">
        <dgm:presLayoutVars>
          <dgm:chMax val="0"/>
          <dgm:chPref val="0"/>
          <dgm:bulletEnabled val="1"/>
        </dgm:presLayoutVars>
      </dgm:prSet>
      <dgm:spPr/>
    </dgm:pt>
    <dgm:pt modelId="{568277AA-0690-4073-B34F-D38797972DB0}" type="pres">
      <dgm:prSet presAssocID="{197D5F7C-5458-44ED-808F-1D2E06628F03}" presName="circ3" presStyleLbl="vennNode1" presStyleIdx="2" presStyleCnt="3"/>
      <dgm:spPr/>
    </dgm:pt>
    <dgm:pt modelId="{1004BFFC-847D-4302-9B23-71FC5214E1DD}" type="pres">
      <dgm:prSet presAssocID="{197D5F7C-5458-44ED-808F-1D2E06628F03}" presName="circ3Tx" presStyleLbl="revTx" presStyleIdx="0" presStyleCnt="0">
        <dgm:presLayoutVars>
          <dgm:chMax val="0"/>
          <dgm:chPref val="0"/>
          <dgm:bulletEnabled val="1"/>
        </dgm:presLayoutVars>
      </dgm:prSet>
      <dgm:spPr/>
    </dgm:pt>
  </dgm:ptLst>
  <dgm:cxnLst>
    <dgm:cxn modelId="{729AFF2F-C110-42E2-8721-70B28235D528}" type="presOf" srcId="{9761EE29-E9E0-4F9F-A0E2-CA9F5953ED37}" destId="{B66026B0-12AF-4044-913C-0E5D0D4599A5}" srcOrd="1" destOrd="0" presId="urn:microsoft.com/office/officeart/2005/8/layout/venn1"/>
    <dgm:cxn modelId="{0AD15E3F-3A6F-47F4-B38A-66E6006B946A}" type="presOf" srcId="{197D5F7C-5458-44ED-808F-1D2E06628F03}" destId="{568277AA-0690-4073-B34F-D38797972DB0}" srcOrd="0" destOrd="0" presId="urn:microsoft.com/office/officeart/2005/8/layout/venn1"/>
    <dgm:cxn modelId="{4FD72E53-0F97-4BF0-849B-47407CCE0D8E}" type="presOf" srcId="{9761EE29-E9E0-4F9F-A0E2-CA9F5953ED37}" destId="{75AE7130-D0DA-4886-AB28-741F550C375D}" srcOrd="0" destOrd="0" presId="urn:microsoft.com/office/officeart/2005/8/layout/venn1"/>
    <dgm:cxn modelId="{9FCE3A7A-7AEB-4800-802B-CC96FF779354}" srcId="{0E5510B9-2A93-4946-8721-4755A0B0467D}" destId="{9761EE29-E9E0-4F9F-A0E2-CA9F5953ED37}" srcOrd="1" destOrd="0" parTransId="{D6123649-132C-4674-8924-3C0DCFC4C331}" sibTransId="{986EAE2A-D8F0-4289-BA26-62980B03D5D8}"/>
    <dgm:cxn modelId="{5A7F017D-864F-4A9F-88F6-65F37CAF69B0}" type="presOf" srcId="{E99EFF4E-C433-4D89-B354-88E18FB939F1}" destId="{8DFF4358-4F07-4875-91F8-CC4AB120689F}" srcOrd="0" destOrd="0" presId="urn:microsoft.com/office/officeart/2005/8/layout/venn1"/>
    <dgm:cxn modelId="{AEC31F96-6EC5-4435-A9BD-D0F47D609A36}" type="presOf" srcId="{E99EFF4E-C433-4D89-B354-88E18FB939F1}" destId="{F76CE445-FED2-458F-AAE5-A59806726C95}" srcOrd="1" destOrd="0" presId="urn:microsoft.com/office/officeart/2005/8/layout/venn1"/>
    <dgm:cxn modelId="{431BBB97-87E2-4D71-92AF-9471C492D75D}" type="presOf" srcId="{197D5F7C-5458-44ED-808F-1D2E06628F03}" destId="{1004BFFC-847D-4302-9B23-71FC5214E1DD}" srcOrd="1" destOrd="0" presId="urn:microsoft.com/office/officeart/2005/8/layout/venn1"/>
    <dgm:cxn modelId="{6415DDC4-21F5-41C8-88FB-FFAAB5677855}" srcId="{0E5510B9-2A93-4946-8721-4755A0B0467D}" destId="{197D5F7C-5458-44ED-808F-1D2E06628F03}" srcOrd="2" destOrd="0" parTransId="{F68F7F97-14EC-451A-8F09-D6574A789FCB}" sibTransId="{46CB0C40-1993-458C-A4A6-7484F196E2D2}"/>
    <dgm:cxn modelId="{F27BF2CB-5F53-44F7-AED2-BDDAEC09D81F}" type="presOf" srcId="{0E5510B9-2A93-4946-8721-4755A0B0467D}" destId="{32E6D146-BE99-4CB2-9DCF-2B90F188FB0F}" srcOrd="0" destOrd="0" presId="urn:microsoft.com/office/officeart/2005/8/layout/venn1"/>
    <dgm:cxn modelId="{DB4647CC-8687-4394-98A5-951A9C80E618}" srcId="{0E5510B9-2A93-4946-8721-4755A0B0467D}" destId="{E99EFF4E-C433-4D89-B354-88E18FB939F1}" srcOrd="0" destOrd="0" parTransId="{4902BE88-7A4B-4358-AA06-0871AA9B38A6}" sibTransId="{0E39ED4C-E5A4-468D-8AB7-0E3B7BD36314}"/>
    <dgm:cxn modelId="{5704683B-4D57-4896-B4EA-4380C3406C4A}" type="presParOf" srcId="{32E6D146-BE99-4CB2-9DCF-2B90F188FB0F}" destId="{8DFF4358-4F07-4875-91F8-CC4AB120689F}" srcOrd="0" destOrd="0" presId="urn:microsoft.com/office/officeart/2005/8/layout/venn1"/>
    <dgm:cxn modelId="{747B81A3-F643-49FB-B4D6-DE48C0BB7573}" type="presParOf" srcId="{32E6D146-BE99-4CB2-9DCF-2B90F188FB0F}" destId="{F76CE445-FED2-458F-AAE5-A59806726C95}" srcOrd="1" destOrd="0" presId="urn:microsoft.com/office/officeart/2005/8/layout/venn1"/>
    <dgm:cxn modelId="{F0DBFC68-1694-46BF-BAFA-0D4B65BB3D73}" type="presParOf" srcId="{32E6D146-BE99-4CB2-9DCF-2B90F188FB0F}" destId="{75AE7130-D0DA-4886-AB28-741F550C375D}" srcOrd="2" destOrd="0" presId="urn:microsoft.com/office/officeart/2005/8/layout/venn1"/>
    <dgm:cxn modelId="{90E11857-098F-4A05-BD30-D056013DCA6D}" type="presParOf" srcId="{32E6D146-BE99-4CB2-9DCF-2B90F188FB0F}" destId="{B66026B0-12AF-4044-913C-0E5D0D4599A5}" srcOrd="3" destOrd="0" presId="urn:microsoft.com/office/officeart/2005/8/layout/venn1"/>
    <dgm:cxn modelId="{93D9B960-2F58-4C02-BB62-F817BC92D1B5}" type="presParOf" srcId="{32E6D146-BE99-4CB2-9DCF-2B90F188FB0F}" destId="{568277AA-0690-4073-B34F-D38797972DB0}" srcOrd="4" destOrd="0" presId="urn:microsoft.com/office/officeart/2005/8/layout/venn1"/>
    <dgm:cxn modelId="{35FFB921-0C34-429D-BEB0-6F143FBB4AE7}" type="presParOf" srcId="{32E6D146-BE99-4CB2-9DCF-2B90F188FB0F}" destId="{1004BFFC-847D-4302-9B23-71FC5214E1DD}" srcOrd="5"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DFF4358-4F07-4875-91F8-CC4AB120689F}">
      <dsp:nvSpPr>
        <dsp:cNvPr id="0" name=""/>
        <dsp:cNvSpPr/>
      </dsp:nvSpPr>
      <dsp:spPr>
        <a:xfrm>
          <a:off x="3619500" y="57149"/>
          <a:ext cx="2743200" cy="2743200"/>
        </a:xfrm>
        <a:prstGeom prst="ellipse">
          <a:avLst/>
        </a:prstGeom>
        <a:solidFill>
          <a:schemeClr val="accent2">
            <a:alpha val="50000"/>
            <a:hueOff val="0"/>
            <a:satOff val="0"/>
            <a:lumOff val="0"/>
            <a:alphaOff val="0"/>
          </a:schemeClr>
        </a:solidFill>
        <a:ln>
          <a:noFill/>
        </a:ln>
        <a:effectLst>
          <a:outerShdw blurRad="45000" dist="25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0" tIns="0" rIns="0" bIns="0" numCol="1" spcCol="1270" anchor="ctr" anchorCtr="0">
          <a:noAutofit/>
        </a:bodyPr>
        <a:lstStyle/>
        <a:p>
          <a:pPr marL="0" lvl="0" indent="0" algn="ctr" defTabSz="1377950">
            <a:lnSpc>
              <a:spcPct val="90000"/>
            </a:lnSpc>
            <a:spcBef>
              <a:spcPct val="0"/>
            </a:spcBef>
            <a:spcAft>
              <a:spcPct val="35000"/>
            </a:spcAft>
            <a:buNone/>
          </a:pPr>
          <a:r>
            <a:rPr lang="en-US" sz="3100" b="1" kern="1200" cap="none" spc="0" dirty="0">
              <a:ln w="6600">
                <a:solidFill>
                  <a:schemeClr val="accent2"/>
                </a:solidFill>
                <a:prstDash val="solid"/>
              </a:ln>
              <a:solidFill>
                <a:srgbClr val="FFFFFF"/>
              </a:solidFill>
              <a:effectLst>
                <a:outerShdw dist="38100" dir="2700000" algn="tl" rotWithShape="0">
                  <a:schemeClr val="accent2"/>
                </a:outerShdw>
              </a:effectLst>
            </a:rPr>
            <a:t>Personality</a:t>
          </a:r>
        </a:p>
      </dsp:txBody>
      <dsp:txXfrm>
        <a:off x="3985260" y="537209"/>
        <a:ext cx="2011680" cy="1234440"/>
      </dsp:txXfrm>
    </dsp:sp>
    <dsp:sp modelId="{75AE7130-D0DA-4886-AB28-741F550C375D}">
      <dsp:nvSpPr>
        <dsp:cNvPr id="0" name=""/>
        <dsp:cNvSpPr/>
      </dsp:nvSpPr>
      <dsp:spPr>
        <a:xfrm>
          <a:off x="4609338" y="1771650"/>
          <a:ext cx="2743200" cy="2743200"/>
        </a:xfrm>
        <a:prstGeom prst="ellipse">
          <a:avLst/>
        </a:prstGeom>
        <a:solidFill>
          <a:schemeClr val="accent3">
            <a:alpha val="50000"/>
            <a:hueOff val="0"/>
            <a:satOff val="0"/>
            <a:lumOff val="0"/>
            <a:alphaOff val="0"/>
          </a:schemeClr>
        </a:solidFill>
        <a:ln>
          <a:noFill/>
        </a:ln>
        <a:effectLst>
          <a:outerShdw blurRad="45000" dist="25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0" tIns="0" rIns="0" bIns="0" numCol="1" spcCol="1270" anchor="ctr" anchorCtr="0">
          <a:noAutofit/>
        </a:bodyPr>
        <a:lstStyle/>
        <a:p>
          <a:pPr marL="0" lvl="0" indent="0" algn="ctr" defTabSz="1377950">
            <a:lnSpc>
              <a:spcPct val="90000"/>
            </a:lnSpc>
            <a:spcBef>
              <a:spcPct val="0"/>
            </a:spcBef>
            <a:spcAft>
              <a:spcPct val="35000"/>
            </a:spcAft>
            <a:buNone/>
          </a:pPr>
          <a:r>
            <a:rPr lang="en-US" sz="3100" b="1" kern="1200"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EQ</a:t>
          </a:r>
        </a:p>
      </dsp:txBody>
      <dsp:txXfrm>
        <a:off x="5448300" y="2480310"/>
        <a:ext cx="1645920" cy="1508760"/>
      </dsp:txXfrm>
    </dsp:sp>
    <dsp:sp modelId="{568277AA-0690-4073-B34F-D38797972DB0}">
      <dsp:nvSpPr>
        <dsp:cNvPr id="0" name=""/>
        <dsp:cNvSpPr/>
      </dsp:nvSpPr>
      <dsp:spPr>
        <a:xfrm>
          <a:off x="2629662" y="1771650"/>
          <a:ext cx="2743200" cy="2743200"/>
        </a:xfrm>
        <a:prstGeom prst="ellipse">
          <a:avLst/>
        </a:prstGeom>
        <a:solidFill>
          <a:schemeClr val="accent4">
            <a:alpha val="50000"/>
            <a:hueOff val="0"/>
            <a:satOff val="0"/>
            <a:lumOff val="0"/>
            <a:alphaOff val="0"/>
          </a:schemeClr>
        </a:solidFill>
        <a:ln>
          <a:noFill/>
        </a:ln>
        <a:effectLst>
          <a:outerShdw blurRad="45000" dist="25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0" tIns="0" rIns="0" bIns="0" numCol="1" spcCol="1270" anchor="ctr" anchorCtr="0">
          <a:noAutofit/>
        </a:bodyPr>
        <a:lstStyle/>
        <a:p>
          <a:pPr marL="0" lvl="0" indent="0" algn="ctr" defTabSz="1377950">
            <a:lnSpc>
              <a:spcPct val="90000"/>
            </a:lnSpc>
            <a:spcBef>
              <a:spcPct val="0"/>
            </a:spcBef>
            <a:spcAft>
              <a:spcPct val="35000"/>
            </a:spcAft>
            <a:buNone/>
          </a:pPr>
          <a:r>
            <a:rPr lang="en-US" sz="3100" b="1" kern="1200"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IQ</a:t>
          </a:r>
        </a:p>
      </dsp:txBody>
      <dsp:txXfrm>
        <a:off x="2887980" y="2480310"/>
        <a:ext cx="1645920" cy="1508760"/>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7072"/>
          </a:xfrm>
          <a:prstGeom prst="rect">
            <a:avLst/>
          </a:prstGeom>
        </p:spPr>
        <p:txBody>
          <a:bodyPr vert="horz" lIns="93324" tIns="46662" rIns="93324" bIns="46662" rtlCol="0"/>
          <a:lstStyle>
            <a:lvl1pPr algn="l">
              <a:defRPr sz="1200"/>
            </a:lvl1pPr>
          </a:lstStyle>
          <a:p>
            <a:endParaRPr/>
          </a:p>
        </p:txBody>
      </p:sp>
      <p:sp>
        <p:nvSpPr>
          <p:cNvPr id="3" name="Date Placeholder 2"/>
          <p:cNvSpPr>
            <a:spLocks noGrp="1"/>
          </p:cNvSpPr>
          <p:nvPr>
            <p:ph type="dt" sz="quarter" idx="1"/>
          </p:nvPr>
        </p:nvSpPr>
        <p:spPr>
          <a:xfrm>
            <a:off x="3978132" y="0"/>
            <a:ext cx="3043343" cy="467072"/>
          </a:xfrm>
          <a:prstGeom prst="rect">
            <a:avLst/>
          </a:prstGeom>
        </p:spPr>
        <p:txBody>
          <a:bodyPr vert="horz" lIns="93324" tIns="46662" rIns="93324" bIns="46662" rtlCol="0"/>
          <a:lstStyle>
            <a:lvl1pPr algn="r">
              <a:defRPr sz="1200"/>
            </a:lvl1pPr>
          </a:lstStyle>
          <a:p>
            <a:fld id="{23CEAAF3-9831-450B-8D59-2C09DB96C8FC}" type="datetimeFigureOut">
              <a:rPr lang="en-US"/>
              <a:t>4/21/2021</a:t>
            </a:fld>
            <a:endParaRPr/>
          </a:p>
        </p:txBody>
      </p:sp>
      <p:sp>
        <p:nvSpPr>
          <p:cNvPr id="4" name="Footer Placeholder 3"/>
          <p:cNvSpPr>
            <a:spLocks noGrp="1"/>
          </p:cNvSpPr>
          <p:nvPr>
            <p:ph type="ftr" sz="quarter" idx="2"/>
          </p:nvPr>
        </p:nvSpPr>
        <p:spPr>
          <a:xfrm>
            <a:off x="0" y="8842030"/>
            <a:ext cx="3043343" cy="467071"/>
          </a:xfrm>
          <a:prstGeom prst="rect">
            <a:avLst/>
          </a:prstGeom>
        </p:spPr>
        <p:txBody>
          <a:bodyPr vert="horz" lIns="93324" tIns="46662" rIns="93324" bIns="46662" rtlCol="0" anchor="b"/>
          <a:lstStyle>
            <a:lvl1pPr algn="l">
              <a:defRPr sz="1200"/>
            </a:lvl1pPr>
          </a:lstStyle>
          <a:p>
            <a:endParaRPr/>
          </a:p>
        </p:txBody>
      </p:sp>
      <p:sp>
        <p:nvSpPr>
          <p:cNvPr id="5" name="Slide Number Placeholder 4"/>
          <p:cNvSpPr>
            <a:spLocks noGrp="1"/>
          </p:cNvSpPr>
          <p:nvPr>
            <p:ph type="sldNum" sz="quarter" idx="3"/>
          </p:nvPr>
        </p:nvSpPr>
        <p:spPr>
          <a:xfrm>
            <a:off x="3978132" y="8842030"/>
            <a:ext cx="3043343" cy="467071"/>
          </a:xfrm>
          <a:prstGeom prst="rect">
            <a:avLst/>
          </a:prstGeom>
        </p:spPr>
        <p:txBody>
          <a:bodyPr vert="horz" lIns="93324" tIns="46662" rIns="93324" bIns="46662" rtlCol="0" anchor="b"/>
          <a:lstStyle>
            <a:lvl1pPr algn="r">
              <a:defRPr sz="1200"/>
            </a:lvl1pPr>
          </a:lstStyle>
          <a:p>
            <a:fld id="{06834459-7356-44BF-850D-8B30C4FB3B6B}" type="slidenum">
              <a:rPr/>
              <a:t>‹#›</a:t>
            </a:fld>
            <a:endParaRPr/>
          </a:p>
        </p:txBody>
      </p:sp>
    </p:spTree>
    <p:extLst>
      <p:ext uri="{BB962C8B-B14F-4D97-AF65-F5344CB8AC3E}">
        <p14:creationId xmlns:p14="http://schemas.microsoft.com/office/powerpoint/2010/main" val="246901652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7072"/>
          </a:xfrm>
          <a:prstGeom prst="rect">
            <a:avLst/>
          </a:prstGeom>
        </p:spPr>
        <p:txBody>
          <a:bodyPr vert="horz" lIns="93324" tIns="46662" rIns="93324" bIns="46662" rtlCol="0"/>
          <a:lstStyle>
            <a:lvl1pPr algn="l">
              <a:defRPr sz="1200"/>
            </a:lvl1pPr>
          </a:lstStyle>
          <a:p>
            <a:endParaRPr/>
          </a:p>
        </p:txBody>
      </p:sp>
      <p:sp>
        <p:nvSpPr>
          <p:cNvPr id="3" name="Date Placeholder 2"/>
          <p:cNvSpPr>
            <a:spLocks noGrp="1"/>
          </p:cNvSpPr>
          <p:nvPr>
            <p:ph type="dt" idx="1"/>
          </p:nvPr>
        </p:nvSpPr>
        <p:spPr>
          <a:xfrm>
            <a:off x="3978132" y="0"/>
            <a:ext cx="3043343" cy="467072"/>
          </a:xfrm>
          <a:prstGeom prst="rect">
            <a:avLst/>
          </a:prstGeom>
        </p:spPr>
        <p:txBody>
          <a:bodyPr vert="horz" lIns="93324" tIns="46662" rIns="93324" bIns="46662" rtlCol="0"/>
          <a:lstStyle>
            <a:lvl1pPr algn="r">
              <a:defRPr sz="1200"/>
            </a:lvl1pPr>
          </a:lstStyle>
          <a:p>
            <a:fld id="{2D50CD79-FC16-4410-AB61-17F26E6D3BC8}" type="datetimeFigureOut">
              <a:rPr lang="en-US"/>
              <a:t>4/21/2021</a:t>
            </a:fld>
            <a:endParaRPr/>
          </a:p>
        </p:txBody>
      </p:sp>
      <p:sp>
        <p:nvSpPr>
          <p:cNvPr id="4" name="Slide Image Placeholder 3"/>
          <p:cNvSpPr>
            <a:spLocks noGrp="1" noRot="1" noChangeAspect="1"/>
          </p:cNvSpPr>
          <p:nvPr>
            <p:ph type="sldImg" idx="2"/>
          </p:nvPr>
        </p:nvSpPr>
        <p:spPr>
          <a:xfrm>
            <a:off x="719138" y="1163638"/>
            <a:ext cx="5584825" cy="3141662"/>
          </a:xfrm>
          <a:prstGeom prst="rect">
            <a:avLst/>
          </a:prstGeom>
          <a:noFill/>
          <a:ln w="12700">
            <a:solidFill>
              <a:prstClr val="black"/>
            </a:solidFill>
          </a:ln>
        </p:spPr>
        <p:txBody>
          <a:bodyPr vert="horz" lIns="93324" tIns="46662" rIns="93324" bIns="46662" rtlCol="0" anchor="ctr"/>
          <a:lstStyle/>
          <a:p>
            <a:endParaRPr/>
          </a:p>
        </p:txBody>
      </p:sp>
      <p:sp>
        <p:nvSpPr>
          <p:cNvPr id="5" name="Notes Placeholder 4"/>
          <p:cNvSpPr>
            <a:spLocks noGrp="1"/>
          </p:cNvSpPr>
          <p:nvPr>
            <p:ph type="body" sz="quarter" idx="3"/>
          </p:nvPr>
        </p:nvSpPr>
        <p:spPr>
          <a:xfrm>
            <a:off x="702310" y="4480004"/>
            <a:ext cx="5618480" cy="3665458"/>
          </a:xfrm>
          <a:prstGeom prst="rect">
            <a:avLst/>
          </a:prstGeom>
        </p:spPr>
        <p:txBody>
          <a:bodyPr vert="horz" lIns="93324" tIns="46662" rIns="93324" bIns="46662" rtlCol="0"/>
          <a:lstStyle/>
          <a:p>
            <a:pPr lvl="0"/>
            <a:r>
              <a:t>Click to edit Master text styles</a:t>
            </a:r>
          </a:p>
          <a:p>
            <a:pPr lvl="1"/>
            <a:r>
              <a:t>Second level</a:t>
            </a:r>
          </a:p>
          <a:p>
            <a:pPr lvl="2"/>
            <a:r>
              <a:t>Third level</a:t>
            </a:r>
          </a:p>
          <a:p>
            <a:pPr lvl="3"/>
            <a:r>
              <a:t>Fourth level</a:t>
            </a:r>
          </a:p>
          <a:p>
            <a:pPr lvl="4"/>
            <a:r>
              <a:t>Fifth level</a:t>
            </a:r>
          </a:p>
        </p:txBody>
      </p:sp>
      <p:sp>
        <p:nvSpPr>
          <p:cNvPr id="6" name="Footer Placeholder 5"/>
          <p:cNvSpPr>
            <a:spLocks noGrp="1"/>
          </p:cNvSpPr>
          <p:nvPr>
            <p:ph type="ftr" sz="quarter" idx="4"/>
          </p:nvPr>
        </p:nvSpPr>
        <p:spPr>
          <a:xfrm>
            <a:off x="0" y="8842030"/>
            <a:ext cx="3043343" cy="467071"/>
          </a:xfrm>
          <a:prstGeom prst="rect">
            <a:avLst/>
          </a:prstGeom>
        </p:spPr>
        <p:txBody>
          <a:bodyPr vert="horz" lIns="93324" tIns="46662" rIns="93324" bIns="46662" rtlCol="0" anchor="b"/>
          <a:lstStyle>
            <a:lvl1pPr algn="l">
              <a:defRPr sz="1200"/>
            </a:lvl1pPr>
          </a:lstStyle>
          <a:p>
            <a:endParaRPr/>
          </a:p>
        </p:txBody>
      </p:sp>
      <p:sp>
        <p:nvSpPr>
          <p:cNvPr id="7" name="Slide Number Placeholder 6"/>
          <p:cNvSpPr>
            <a:spLocks noGrp="1"/>
          </p:cNvSpPr>
          <p:nvPr>
            <p:ph type="sldNum" sz="quarter" idx="5"/>
          </p:nvPr>
        </p:nvSpPr>
        <p:spPr>
          <a:xfrm>
            <a:off x="3978132" y="8842030"/>
            <a:ext cx="3043343" cy="467071"/>
          </a:xfrm>
          <a:prstGeom prst="rect">
            <a:avLst/>
          </a:prstGeom>
        </p:spPr>
        <p:txBody>
          <a:bodyPr vert="horz" lIns="93324" tIns="46662" rIns="93324" bIns="46662" rtlCol="0" anchor="b"/>
          <a:lstStyle>
            <a:lvl1pPr algn="r">
              <a:defRPr sz="1200"/>
            </a:lvl1pPr>
          </a:lstStyle>
          <a:p>
            <a:fld id="{0A3C37BE-C303-496D-B5CD-85F2937540FC}" type="slidenum">
              <a:rPr/>
              <a:t>‹#›</a:t>
            </a:fld>
            <a:endParaRPr/>
          </a:p>
        </p:txBody>
      </p:sp>
    </p:spTree>
    <p:extLst>
      <p:ext uri="{BB962C8B-B14F-4D97-AF65-F5344CB8AC3E}">
        <p14:creationId xmlns:p14="http://schemas.microsoft.com/office/powerpoint/2010/main" val="33508422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i="1" dirty="0">
                <a:latin typeface="Arial" pitchFamily="34" charset="0"/>
                <a:cs typeface="Arial" pitchFamily="34" charset="0"/>
              </a:rPr>
              <a:t>NOTE:</a:t>
            </a:r>
          </a:p>
          <a:p>
            <a:r>
              <a:rPr lang="en-US" i="1" dirty="0">
                <a:latin typeface="Arial" pitchFamily="34" charset="0"/>
                <a:cs typeface="Arial" pitchFamily="34" charset="0"/>
              </a:rPr>
              <a:t>To change the  image on this slide, select the picture and delete it. Then click the Pictures icon in the placeholder to insert your own image.</a:t>
            </a:r>
          </a:p>
        </p:txBody>
      </p:sp>
      <p:sp>
        <p:nvSpPr>
          <p:cNvPr id="4" name="Slide Number Placeholder 3"/>
          <p:cNvSpPr>
            <a:spLocks noGrp="1"/>
          </p:cNvSpPr>
          <p:nvPr>
            <p:ph type="sldNum" sz="quarter" idx="10"/>
          </p:nvPr>
        </p:nvSpPr>
        <p:spPr/>
        <p:txBody>
          <a:bodyPr/>
          <a:lstStyle/>
          <a:p>
            <a:fld id="{0A3C37BE-C303-496D-B5CD-85F2937540FC}" type="slidenum">
              <a:rPr lang="en-US" smtClean="0"/>
              <a:t>1</a:t>
            </a:fld>
            <a:endParaRPr lang="en-US"/>
          </a:p>
        </p:txBody>
      </p:sp>
    </p:spTree>
    <p:extLst>
      <p:ext uri="{BB962C8B-B14F-4D97-AF65-F5344CB8AC3E}">
        <p14:creationId xmlns:p14="http://schemas.microsoft.com/office/powerpoint/2010/main" val="2406150269"/>
      </p:ext>
    </p:extLst>
  </p:cSld>
  <p:clrMapOvr>
    <a:masterClrMapping/>
  </p:clrMapOvr>
</p:notes>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Rectangle 7"/>
          <p:cNvSpPr/>
          <p:nvPr/>
        </p:nvSpPr>
        <p:spPr>
          <a:xfrm>
            <a:off x="0" y="0"/>
            <a:ext cx="12192000" cy="10798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11" name="Picture 10"/>
          <p:cNvPicPr>
            <a:picLocks noChangeAspect="1"/>
          </p:cNvPicPr>
          <p:nvPr/>
        </p:nvPicPr>
        <p:blipFill rotWithShape="1">
          <a:blip r:embed="rId2" cstate="print">
            <a:duotone>
              <a:schemeClr val="accent2">
                <a:shade val="45000"/>
                <a:satMod val="135000"/>
              </a:schemeClr>
              <a:prstClr val="white"/>
            </a:duotone>
            <a:extLst>
              <a:ext uri="{BEBA8EAE-BF5A-486C-A8C5-ECC9F3942E4B}">
                <a14:imgProps xmlns:a14="http://schemas.microsoft.com/office/drawing/2010/main">
                  <a14:imgLayer r:embed="rId3">
                    <a14:imgEffect>
                      <a14:saturation sat="30000"/>
                    </a14:imgEffect>
                  </a14:imgLayer>
                </a14:imgProps>
              </a:ext>
              <a:ext uri="{28A0092B-C50C-407E-A947-70E740481C1C}">
                <a14:useLocalDpi xmlns:a14="http://schemas.microsoft.com/office/drawing/2010/main" val="0"/>
              </a:ext>
            </a:extLst>
          </a:blip>
          <a:srcRect/>
          <a:stretch/>
        </p:blipFill>
        <p:spPr>
          <a:xfrm>
            <a:off x="1324445" y="0"/>
            <a:ext cx="1747524" cy="2292094"/>
          </a:xfrm>
          <a:prstGeom prst="rect">
            <a:avLst/>
          </a:prstGeom>
        </p:spPr>
      </p:pic>
      <p:sp>
        <p:nvSpPr>
          <p:cNvPr id="2" name="Title 1"/>
          <p:cNvSpPr>
            <a:spLocks noGrp="1"/>
          </p:cNvSpPr>
          <p:nvPr>
            <p:ph type="ctrTitle"/>
          </p:nvPr>
        </p:nvSpPr>
        <p:spPr>
          <a:xfrm>
            <a:off x="1104900" y="2292094"/>
            <a:ext cx="10096500" cy="2219691"/>
          </a:xfrm>
        </p:spPr>
        <p:txBody>
          <a:bodyPr anchor="ctr">
            <a:normAutofit/>
          </a:bodyPr>
          <a:lstStyle>
            <a:lvl1pPr algn="l">
              <a:defRPr sz="4400" cap="all" baseline="0"/>
            </a:lvl1pPr>
          </a:lstStyle>
          <a:p>
            <a:r>
              <a:rPr lang="en-US"/>
              <a:t>Click to edit Master title style</a:t>
            </a:r>
            <a:endParaRPr/>
          </a:p>
        </p:txBody>
      </p:sp>
      <p:sp>
        <p:nvSpPr>
          <p:cNvPr id="3" name="Subtitle 2"/>
          <p:cNvSpPr>
            <a:spLocks noGrp="1"/>
          </p:cNvSpPr>
          <p:nvPr>
            <p:ph type="subTitle" idx="1"/>
          </p:nvPr>
        </p:nvSpPr>
        <p:spPr>
          <a:xfrm>
            <a:off x="1104898" y="4511784"/>
            <a:ext cx="10096501" cy="955565"/>
          </a:xfrm>
        </p:spPr>
        <p:txBody>
          <a:bodyPr>
            <a:normAutofit/>
          </a:bodyPr>
          <a:lstStyle>
            <a:lvl1pPr marL="0" indent="0" algn="l">
              <a:spcBef>
                <a:spcPts val="0"/>
              </a:spcBef>
              <a:buNone/>
              <a:defRPr sz="1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a:p>
        </p:txBody>
      </p:sp>
      <p:sp>
        <p:nvSpPr>
          <p:cNvPr id="7" name="Rectangle 6"/>
          <p:cNvSpPr/>
          <p:nvPr/>
        </p:nvSpPr>
        <p:spPr>
          <a:xfrm>
            <a:off x="0" y="5778124"/>
            <a:ext cx="12192000" cy="10798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 name="Date Placeholder 3"/>
          <p:cNvSpPr>
            <a:spLocks noGrp="1"/>
          </p:cNvSpPr>
          <p:nvPr>
            <p:ph type="dt" sz="half" idx="10"/>
          </p:nvPr>
        </p:nvSpPr>
        <p:spPr/>
        <p:txBody>
          <a:bodyPr/>
          <a:lstStyle>
            <a:lvl1pPr>
              <a:defRPr baseline="0">
                <a:solidFill>
                  <a:schemeClr val="tx1">
                    <a:lumMod val="20000"/>
                    <a:lumOff val="80000"/>
                  </a:schemeClr>
                </a:solidFill>
              </a:defRPr>
            </a:lvl1pPr>
          </a:lstStyle>
          <a:p>
            <a:endParaRPr lang="en-US" dirty="0"/>
          </a:p>
        </p:txBody>
      </p:sp>
      <p:sp>
        <p:nvSpPr>
          <p:cNvPr id="5" name="Footer Placeholder 4"/>
          <p:cNvSpPr>
            <a:spLocks noGrp="1"/>
          </p:cNvSpPr>
          <p:nvPr>
            <p:ph type="ftr" sz="quarter" idx="11"/>
          </p:nvPr>
        </p:nvSpPr>
        <p:spPr/>
        <p:txBody>
          <a:bodyPr/>
          <a:lstStyle>
            <a:lvl1pPr>
              <a:defRPr baseline="0">
                <a:solidFill>
                  <a:schemeClr val="tx1">
                    <a:lumMod val="20000"/>
                    <a:lumOff val="80000"/>
                  </a:schemeClr>
                </a:solidFill>
              </a:defRPr>
            </a:lvl1pPr>
          </a:lstStyle>
          <a:p>
            <a:endParaRPr lang="en-US"/>
          </a:p>
        </p:txBody>
      </p:sp>
      <p:sp>
        <p:nvSpPr>
          <p:cNvPr id="6" name="Slide Number Placeholder 5"/>
          <p:cNvSpPr>
            <a:spLocks noGrp="1"/>
          </p:cNvSpPr>
          <p:nvPr>
            <p:ph type="sldNum" sz="quarter" idx="12"/>
          </p:nvPr>
        </p:nvSpPr>
        <p:spPr/>
        <p:txBody>
          <a:bodyPr/>
          <a:lstStyle>
            <a:lvl1pPr>
              <a:defRPr baseline="0">
                <a:solidFill>
                  <a:schemeClr val="tx1">
                    <a:lumMod val="20000"/>
                    <a:lumOff val="80000"/>
                  </a:schemeClr>
                </a:solidFill>
              </a:defRPr>
            </a:lvl1pPr>
          </a:lstStyle>
          <a:p>
            <a:fld id="{0FF54DE5-C571-48E8-A5BC-B369434E2F44}" type="slidenum">
              <a:rPr lang="en-US" smtClean="0"/>
              <a:pPr/>
              <a:t>‹#›</a:t>
            </a:fld>
            <a:endParaRPr lang="en-US"/>
          </a:p>
        </p:txBody>
      </p:sp>
    </p:spTree>
    <p:extLst>
      <p:ext uri="{BB962C8B-B14F-4D97-AF65-F5344CB8AC3E}">
        <p14:creationId xmlns:p14="http://schemas.microsoft.com/office/powerpoint/2010/main" val="16597565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nchor="b"/>
          <a:lstStyle>
            <a:lvl1pPr>
              <a:defRPr sz="3200"/>
            </a:lvl1pPr>
          </a:lstStyle>
          <a:p>
            <a:r>
              <a:rPr lang="en-US"/>
              <a:t>Click to edit Master title style</a:t>
            </a:r>
            <a:endParaRPr/>
          </a:p>
        </p:txBody>
      </p:sp>
      <p:sp>
        <p:nvSpPr>
          <p:cNvPr id="4" name="Text Placeholder 3"/>
          <p:cNvSpPr>
            <a:spLocks noGrp="1"/>
          </p:cNvSpPr>
          <p:nvPr>
            <p:ph type="body" sz="half" idx="2"/>
          </p:nvPr>
        </p:nvSpPr>
        <p:spPr>
          <a:xfrm>
            <a:off x="1104900" y="1600200"/>
            <a:ext cx="3396996" cy="4572000"/>
          </a:xfrm>
        </p:spPr>
        <p:txBody>
          <a:bodyPr>
            <a:normAutofit/>
          </a:bodyPr>
          <a:lstStyle>
            <a:lvl1pPr marL="0" indent="0">
              <a:spcBef>
                <a:spcPts val="1200"/>
              </a:spcBef>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3" name="Picture Placeholder 2" descr="An empty placeholder to add an image. Click on the placeholder and select the image that you wish to add."/>
          <p:cNvSpPr>
            <a:spLocks noGrp="1"/>
          </p:cNvSpPr>
          <p:nvPr>
            <p:ph type="pic" idx="1"/>
          </p:nvPr>
        </p:nvSpPr>
        <p:spPr>
          <a:xfrm>
            <a:off x="4654671" y="1600199"/>
            <a:ext cx="6430912" cy="4572001"/>
          </a:xfrm>
        </p:spPr>
        <p:txBody>
          <a:bodyPr tIns="1188720">
            <a:norm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a:p>
        </p:txBody>
      </p:sp>
      <p:sp>
        <p:nvSpPr>
          <p:cNvPr id="5" name="Date Placeholder 4"/>
          <p:cNvSpPr>
            <a:spLocks noGrp="1"/>
          </p:cNvSpPr>
          <p:nvPr>
            <p:ph type="dt" sz="half" idx="10"/>
          </p:nvPr>
        </p:nvSpPr>
        <p:spPr/>
        <p:txBody>
          <a:bodyPr/>
          <a:lstStyle/>
          <a:p>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0FF54DE5-C571-48E8-A5BC-B369434E2F44}" type="slidenum">
              <a:rPr/>
              <a:t>‹#›</a:t>
            </a:fld>
            <a:endParaRPr/>
          </a:p>
        </p:txBody>
      </p:sp>
    </p:spTree>
    <p:extLst>
      <p:ext uri="{BB962C8B-B14F-4D97-AF65-F5344CB8AC3E}">
        <p14:creationId xmlns:p14="http://schemas.microsoft.com/office/powerpoint/2010/main" val="7696370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p>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0FF54DE5-C571-48E8-A5BC-B369434E2F44}" type="slidenum">
              <a:rPr/>
              <a:t>‹#›</a:t>
            </a:fld>
            <a:endParaRPr/>
          </a:p>
        </p:txBody>
      </p:sp>
    </p:spTree>
    <p:extLst>
      <p:ext uri="{BB962C8B-B14F-4D97-AF65-F5344CB8AC3E}">
        <p14:creationId xmlns:p14="http://schemas.microsoft.com/office/powerpoint/2010/main" val="20120767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72600" y="365125"/>
            <a:ext cx="1714500" cy="5811838"/>
          </a:xfrm>
        </p:spPr>
        <p:txBody>
          <a:bodyPr vert="eaVert"/>
          <a:lstStyle/>
          <a:p>
            <a:r>
              <a:rPr lang="en-US"/>
              <a:t>Click to edit Master title style</a:t>
            </a:r>
            <a:endParaRPr/>
          </a:p>
        </p:txBody>
      </p:sp>
      <p:sp>
        <p:nvSpPr>
          <p:cNvPr id="3" name="Vertical Text Placeholder 2"/>
          <p:cNvSpPr>
            <a:spLocks noGrp="1"/>
          </p:cNvSpPr>
          <p:nvPr>
            <p:ph type="body" orient="vert" idx="1"/>
          </p:nvPr>
        </p:nvSpPr>
        <p:spPr>
          <a:xfrm>
            <a:off x="1104900" y="365125"/>
            <a:ext cx="8098896"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p>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0FF54DE5-C571-48E8-A5BC-B369434E2F44}" type="slidenum">
              <a:rPr/>
              <a:t>‹#›</a:t>
            </a:fld>
            <a:endParaRPr/>
          </a:p>
        </p:txBody>
      </p:sp>
      <p:grpSp>
        <p:nvGrpSpPr>
          <p:cNvPr id="7" name="Group 6"/>
          <p:cNvGrpSpPr/>
          <p:nvPr/>
        </p:nvGrpSpPr>
        <p:grpSpPr>
          <a:xfrm rot="5400000">
            <a:off x="6514047" y="3228843"/>
            <a:ext cx="5632704" cy="84403"/>
            <a:chOff x="1073150" y="1219201"/>
            <a:chExt cx="10058400" cy="63125"/>
          </a:xfrm>
        </p:grpSpPr>
        <p:cxnSp>
          <p:nvCxnSpPr>
            <p:cNvPr id="8" name="Straight Connector 7"/>
            <p:cNvCxnSpPr/>
            <p:nvPr/>
          </p:nvCxnSpPr>
          <p:spPr>
            <a:xfrm rot="10800000">
              <a:off x="1073150" y="1219201"/>
              <a:ext cx="10058400"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10800000">
              <a:off x="1073150" y="1282326"/>
              <a:ext cx="10058400"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459271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p>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0FF54DE5-C571-48E8-A5BC-B369434E2F44}" type="slidenum">
              <a:rPr/>
              <a:t>‹#›</a:t>
            </a:fld>
            <a:endParaRPr/>
          </a:p>
        </p:txBody>
      </p:sp>
    </p:spTree>
    <p:extLst>
      <p:ext uri="{BB962C8B-B14F-4D97-AF65-F5344CB8AC3E}">
        <p14:creationId xmlns:p14="http://schemas.microsoft.com/office/powerpoint/2010/main" val="37868768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1104900" y="2292094"/>
            <a:ext cx="5734050" cy="2219691"/>
          </a:xfrm>
        </p:spPr>
        <p:txBody>
          <a:bodyPr anchor="ctr">
            <a:normAutofit/>
          </a:bodyPr>
          <a:lstStyle>
            <a:lvl1pPr algn="l">
              <a:defRPr sz="4400" cap="all" baseline="0"/>
            </a:lvl1pPr>
          </a:lstStyle>
          <a:p>
            <a:r>
              <a:rPr lang="en-US"/>
              <a:t>Click to edit Master title style</a:t>
            </a:r>
            <a:endParaRPr/>
          </a:p>
        </p:txBody>
      </p:sp>
      <p:sp>
        <p:nvSpPr>
          <p:cNvPr id="3" name="Subtitle 2"/>
          <p:cNvSpPr>
            <a:spLocks noGrp="1"/>
          </p:cNvSpPr>
          <p:nvPr>
            <p:ph type="subTitle" idx="1"/>
          </p:nvPr>
        </p:nvSpPr>
        <p:spPr>
          <a:xfrm>
            <a:off x="1104900" y="4511784"/>
            <a:ext cx="5734050" cy="955565"/>
          </a:xfrm>
        </p:spPr>
        <p:txBody>
          <a:bodyPr>
            <a:normAutofit/>
          </a:bodyPr>
          <a:lstStyle>
            <a:lvl1pPr marL="0" indent="0" algn="l">
              <a:spcBef>
                <a:spcPts val="0"/>
              </a:spcBef>
              <a:buNone/>
              <a:defRPr sz="1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a:p>
        </p:txBody>
      </p:sp>
      <p:sp>
        <p:nvSpPr>
          <p:cNvPr id="11" name="Picture Placeholder 10" descr="An empty placeholder to add an image. Click on the placeholder and select the image that you wish to add."/>
          <p:cNvSpPr>
            <a:spLocks noGrp="1"/>
          </p:cNvSpPr>
          <p:nvPr>
            <p:ph type="pic" sz="quarter" idx="13"/>
          </p:nvPr>
        </p:nvSpPr>
        <p:spPr>
          <a:xfrm>
            <a:off x="6981063" y="1310656"/>
            <a:ext cx="5210937" cy="4208604"/>
          </a:xfrm>
          <a:solidFill>
            <a:schemeClr val="tx1">
              <a:lumMod val="20000"/>
              <a:lumOff val="80000"/>
            </a:schemeClr>
          </a:solidFill>
        </p:spPr>
        <p:txBody>
          <a:bodyPr tIns="1005840"/>
          <a:lstStyle>
            <a:lvl1pPr marL="0" indent="0" algn="ctr">
              <a:buNone/>
              <a:defRPr/>
            </a:lvl1pPr>
          </a:lstStyle>
          <a:p>
            <a:r>
              <a:rPr lang="en-US"/>
              <a:t>Click icon to add picture</a:t>
            </a:r>
            <a:endParaRPr/>
          </a:p>
        </p:txBody>
      </p:sp>
      <p:sp>
        <p:nvSpPr>
          <p:cNvPr id="8" name="Rectangle 7"/>
          <p:cNvSpPr/>
          <p:nvPr/>
        </p:nvSpPr>
        <p:spPr>
          <a:xfrm>
            <a:off x="0" y="0"/>
            <a:ext cx="12192000" cy="10798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14" name="Group 13"/>
          <p:cNvGrpSpPr/>
          <p:nvPr/>
        </p:nvGrpSpPr>
        <p:grpSpPr>
          <a:xfrm>
            <a:off x="0" y="1143000"/>
            <a:ext cx="12192000" cy="63125"/>
            <a:chOff x="507492" y="1501519"/>
            <a:chExt cx="8129016" cy="63125"/>
          </a:xfrm>
        </p:grpSpPr>
        <p:cxnSp>
          <p:nvCxnSpPr>
            <p:cNvPr id="15" name="Straight Connector 14"/>
            <p:cNvCxnSpPr/>
            <p:nvPr/>
          </p:nvCxnSpPr>
          <p:spPr>
            <a:xfrm>
              <a:off x="507492" y="1564644"/>
              <a:ext cx="8129016"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507492" y="1501519"/>
              <a:ext cx="8129016"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pic>
        <p:nvPicPr>
          <p:cNvPr id="10" name="Picture 9"/>
          <p:cNvPicPr>
            <a:picLocks noChangeAspect="1"/>
          </p:cNvPicPr>
          <p:nvPr/>
        </p:nvPicPr>
        <p:blipFill rotWithShape="1">
          <a:blip r:embed="rId2" cstate="print">
            <a:duotone>
              <a:schemeClr val="accent2">
                <a:shade val="45000"/>
                <a:satMod val="135000"/>
              </a:schemeClr>
              <a:prstClr val="white"/>
            </a:duotone>
            <a:extLst>
              <a:ext uri="{BEBA8EAE-BF5A-486C-A8C5-ECC9F3942E4B}">
                <a14:imgProps xmlns:a14="http://schemas.microsoft.com/office/drawing/2010/main">
                  <a14:imgLayer r:embed="rId3">
                    <a14:imgEffect>
                      <a14:saturation sat="30000"/>
                    </a14:imgEffect>
                  </a14:imgLayer>
                </a14:imgProps>
              </a:ext>
              <a:ext uri="{28A0092B-C50C-407E-A947-70E740481C1C}">
                <a14:useLocalDpi xmlns:a14="http://schemas.microsoft.com/office/drawing/2010/main" val="0"/>
              </a:ext>
            </a:extLst>
          </a:blip>
          <a:srcRect/>
          <a:stretch/>
        </p:blipFill>
        <p:spPr>
          <a:xfrm>
            <a:off x="1325880" y="0"/>
            <a:ext cx="1747524" cy="2292094"/>
          </a:xfrm>
          <a:prstGeom prst="rect">
            <a:avLst/>
          </a:prstGeom>
        </p:spPr>
      </p:pic>
      <p:grpSp>
        <p:nvGrpSpPr>
          <p:cNvPr id="13" name="Group 12"/>
          <p:cNvGrpSpPr/>
          <p:nvPr/>
        </p:nvGrpSpPr>
        <p:grpSpPr>
          <a:xfrm rot="10800000">
            <a:off x="0" y="5645510"/>
            <a:ext cx="12192000" cy="63125"/>
            <a:chOff x="507492" y="1501519"/>
            <a:chExt cx="8129016" cy="63125"/>
          </a:xfrm>
        </p:grpSpPr>
        <p:cxnSp>
          <p:nvCxnSpPr>
            <p:cNvPr id="17" name="Straight Connector 16"/>
            <p:cNvCxnSpPr/>
            <p:nvPr/>
          </p:nvCxnSpPr>
          <p:spPr>
            <a:xfrm>
              <a:off x="507492" y="1564644"/>
              <a:ext cx="8129016"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507492" y="1501519"/>
              <a:ext cx="8129016"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7" name="Rectangle 6"/>
          <p:cNvSpPr/>
          <p:nvPr/>
        </p:nvSpPr>
        <p:spPr>
          <a:xfrm>
            <a:off x="0" y="5778124"/>
            <a:ext cx="12192000" cy="10798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extLst>
      <p:ext uri="{BB962C8B-B14F-4D97-AF65-F5344CB8AC3E}">
        <p14:creationId xmlns:p14="http://schemas.microsoft.com/office/powerpoint/2010/main" val="26739436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8" name="Group 7"/>
          <p:cNvGrpSpPr/>
          <p:nvPr/>
        </p:nvGrpSpPr>
        <p:grpSpPr>
          <a:xfrm>
            <a:off x="0" y="2514600"/>
            <a:ext cx="12192000" cy="3194035"/>
            <a:chOff x="647402" y="2514600"/>
            <a:chExt cx="10838688" cy="3194035"/>
          </a:xfrm>
        </p:grpSpPr>
        <p:grpSp>
          <p:nvGrpSpPr>
            <p:cNvPr id="9" name="Group 8"/>
            <p:cNvGrpSpPr/>
            <p:nvPr/>
          </p:nvGrpSpPr>
          <p:grpSpPr>
            <a:xfrm>
              <a:off x="647402" y="2514600"/>
              <a:ext cx="10838688" cy="63125"/>
              <a:chOff x="507492" y="1501519"/>
              <a:chExt cx="8129016" cy="63125"/>
            </a:xfrm>
          </p:grpSpPr>
          <p:cxnSp>
            <p:nvCxnSpPr>
              <p:cNvPr id="14" name="Straight Connector 13"/>
              <p:cNvCxnSpPr/>
              <p:nvPr/>
            </p:nvCxnSpPr>
            <p:spPr>
              <a:xfrm>
                <a:off x="507492" y="1564644"/>
                <a:ext cx="8129016"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507492" y="1501519"/>
                <a:ext cx="8129016"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10" name="Rectangle 9"/>
            <p:cNvSpPr/>
            <p:nvPr/>
          </p:nvSpPr>
          <p:spPr>
            <a:xfrm>
              <a:off x="647402" y="2640850"/>
              <a:ext cx="10838688" cy="294153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11" name="Group 10"/>
            <p:cNvGrpSpPr/>
            <p:nvPr/>
          </p:nvGrpSpPr>
          <p:grpSpPr>
            <a:xfrm rot="10800000">
              <a:off x="647402" y="5645510"/>
              <a:ext cx="10838688" cy="63125"/>
              <a:chOff x="507492" y="1501519"/>
              <a:chExt cx="8129016" cy="63125"/>
            </a:xfrm>
          </p:grpSpPr>
          <p:cxnSp>
            <p:nvCxnSpPr>
              <p:cNvPr id="12" name="Straight Connector 11"/>
              <p:cNvCxnSpPr/>
              <p:nvPr/>
            </p:nvCxnSpPr>
            <p:spPr>
              <a:xfrm>
                <a:off x="507492" y="1564644"/>
                <a:ext cx="8129016"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507492" y="1501519"/>
                <a:ext cx="8129016"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grpSp>
      <p:pic>
        <p:nvPicPr>
          <p:cNvPr id="7" name="Picture 6"/>
          <p:cNvPicPr>
            <a:picLocks noChangeAspect="1"/>
          </p:cNvPicPr>
          <p:nvPr/>
        </p:nvPicPr>
        <p:blipFill>
          <a:blip r:embed="rId2"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1325880" y="0"/>
            <a:ext cx="1783188" cy="2971806"/>
          </a:xfrm>
          <a:prstGeom prst="rect">
            <a:avLst/>
          </a:prstGeom>
        </p:spPr>
      </p:pic>
      <p:sp>
        <p:nvSpPr>
          <p:cNvPr id="2" name="Title 1"/>
          <p:cNvSpPr>
            <a:spLocks noGrp="1"/>
          </p:cNvSpPr>
          <p:nvPr>
            <p:ph type="title"/>
          </p:nvPr>
        </p:nvSpPr>
        <p:spPr>
          <a:xfrm>
            <a:off x="1104899" y="2971806"/>
            <a:ext cx="10071099" cy="1684150"/>
          </a:xfrm>
        </p:spPr>
        <p:txBody>
          <a:bodyPr anchor="ctr">
            <a:normAutofit/>
          </a:bodyPr>
          <a:lstStyle>
            <a:lvl1pPr>
              <a:defRPr sz="4400" cap="all" baseline="0">
                <a:solidFill>
                  <a:schemeClr val="bg1"/>
                </a:solidFill>
              </a:defRPr>
            </a:lvl1pPr>
          </a:lstStyle>
          <a:p>
            <a:r>
              <a:rPr lang="en-US"/>
              <a:t>Click to edit Master title style</a:t>
            </a:r>
            <a:endParaRPr/>
          </a:p>
        </p:txBody>
      </p:sp>
      <p:sp>
        <p:nvSpPr>
          <p:cNvPr id="3" name="Text Placeholder 2"/>
          <p:cNvSpPr>
            <a:spLocks noGrp="1"/>
          </p:cNvSpPr>
          <p:nvPr>
            <p:ph type="body" idx="1"/>
          </p:nvPr>
        </p:nvSpPr>
        <p:spPr>
          <a:xfrm>
            <a:off x="1104899" y="4655956"/>
            <a:ext cx="10071099" cy="509750"/>
          </a:xfrm>
        </p:spPr>
        <p:txBody>
          <a:bodyPr>
            <a:normAutofit/>
          </a:bodyPr>
          <a:lstStyle>
            <a:lvl1pPr marL="0" indent="0">
              <a:spcBef>
                <a:spcPts val="0"/>
              </a:spcBef>
              <a:buNone/>
              <a:defRPr sz="16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0FF54DE5-C571-48E8-A5BC-B369434E2F44}" type="slidenum">
              <a:rPr/>
              <a:t>‹#›</a:t>
            </a:fld>
            <a:endParaRPr/>
          </a:p>
        </p:txBody>
      </p:sp>
    </p:spTree>
    <p:extLst>
      <p:ext uri="{BB962C8B-B14F-4D97-AF65-F5344CB8AC3E}">
        <p14:creationId xmlns:p14="http://schemas.microsoft.com/office/powerpoint/2010/main" val="36026788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sz="half" idx="1"/>
          </p:nvPr>
        </p:nvSpPr>
        <p:spPr>
          <a:xfrm>
            <a:off x="1104900" y="1600200"/>
            <a:ext cx="4914900" cy="4571999"/>
          </a:xfrm>
        </p:spPr>
        <p:txBody>
          <a:bodyPr/>
          <a:lstStyle>
            <a:lvl5pPr>
              <a:defRPr/>
            </a:lvl5pPr>
            <a:lvl6pPr>
              <a:defRPr/>
            </a:lvl6pPr>
            <a:lvl7pPr>
              <a:defRPr/>
            </a:lvl7pPr>
            <a:lvl8pPr>
              <a:defRPr/>
            </a:lvl8pPr>
            <a:lvl9pPr>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Content Placeholder 3"/>
          <p:cNvSpPr>
            <a:spLocks noGrp="1"/>
          </p:cNvSpPr>
          <p:nvPr>
            <p:ph sz="half" idx="2"/>
          </p:nvPr>
        </p:nvSpPr>
        <p:spPr>
          <a:xfrm>
            <a:off x="6172200" y="1600200"/>
            <a:ext cx="4914900" cy="4571999"/>
          </a:xfrm>
        </p:spPr>
        <p:txBody>
          <a:bodyPr/>
          <a:lstStyle>
            <a:lvl5pPr>
              <a:defRPr/>
            </a:lvl5pPr>
            <a:lvl6pPr>
              <a:defRPr/>
            </a:lvl6pPr>
            <a:lvl7pPr>
              <a:defRPr/>
            </a:lvl7pPr>
            <a:lvl8pPr>
              <a:defRPr/>
            </a:lvl8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Date Placeholder 4"/>
          <p:cNvSpPr>
            <a:spLocks noGrp="1"/>
          </p:cNvSpPr>
          <p:nvPr>
            <p:ph type="dt" sz="half" idx="10"/>
          </p:nvPr>
        </p:nvSpPr>
        <p:spPr/>
        <p:txBody>
          <a:bodyPr/>
          <a:lstStyle/>
          <a:p>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0FF54DE5-C571-48E8-A5BC-B369434E2F44}" type="slidenum">
              <a:rPr/>
              <a:t>‹#›</a:t>
            </a:fld>
            <a:endParaRPr/>
          </a:p>
        </p:txBody>
      </p:sp>
    </p:spTree>
    <p:extLst>
      <p:ext uri="{BB962C8B-B14F-4D97-AF65-F5344CB8AC3E}">
        <p14:creationId xmlns:p14="http://schemas.microsoft.com/office/powerpoint/2010/main" val="35277910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Text Placeholder 2"/>
          <p:cNvSpPr>
            <a:spLocks noGrp="1"/>
          </p:cNvSpPr>
          <p:nvPr>
            <p:ph type="body" idx="1"/>
          </p:nvPr>
        </p:nvSpPr>
        <p:spPr>
          <a:xfrm>
            <a:off x="1104900" y="1600200"/>
            <a:ext cx="4919472" cy="823912"/>
          </a:xfrm>
        </p:spPr>
        <p:txBody>
          <a:bodyPr anchor="b"/>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04900" y="2424112"/>
            <a:ext cx="4919472" cy="37480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Text Placeholder 4"/>
          <p:cNvSpPr>
            <a:spLocks noGrp="1"/>
          </p:cNvSpPr>
          <p:nvPr>
            <p:ph type="body" sz="quarter" idx="3"/>
          </p:nvPr>
        </p:nvSpPr>
        <p:spPr>
          <a:xfrm>
            <a:off x="6166110" y="1600200"/>
            <a:ext cx="4919472" cy="823912"/>
          </a:xfrm>
        </p:spPr>
        <p:txBody>
          <a:bodyPr anchor="b"/>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66110" y="2424112"/>
            <a:ext cx="4919472" cy="37480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7" name="Date Placeholder 6"/>
          <p:cNvSpPr>
            <a:spLocks noGrp="1"/>
          </p:cNvSpPr>
          <p:nvPr>
            <p:ph type="dt" sz="half" idx="10"/>
          </p:nvPr>
        </p:nvSpPr>
        <p:spPr/>
        <p:txBody>
          <a:bodyPr/>
          <a:lstStyle/>
          <a:p>
            <a:endParaRPr/>
          </a:p>
        </p:txBody>
      </p:sp>
      <p:sp>
        <p:nvSpPr>
          <p:cNvPr id="8" name="Footer Placeholder 7"/>
          <p:cNvSpPr>
            <a:spLocks noGrp="1"/>
          </p:cNvSpPr>
          <p:nvPr>
            <p:ph type="ftr" sz="quarter" idx="11"/>
          </p:nvPr>
        </p:nvSpPr>
        <p:spPr/>
        <p:txBody>
          <a:bodyPr/>
          <a:lstStyle/>
          <a:p>
            <a:endParaRPr/>
          </a:p>
        </p:txBody>
      </p:sp>
      <p:sp>
        <p:nvSpPr>
          <p:cNvPr id="9" name="Slide Number Placeholder 8"/>
          <p:cNvSpPr>
            <a:spLocks noGrp="1"/>
          </p:cNvSpPr>
          <p:nvPr>
            <p:ph type="sldNum" sz="quarter" idx="12"/>
          </p:nvPr>
        </p:nvSpPr>
        <p:spPr/>
        <p:txBody>
          <a:bodyPr/>
          <a:lstStyle/>
          <a:p>
            <a:fld id="{0FF54DE5-C571-48E8-A5BC-B369434E2F44}" type="slidenum">
              <a:rPr/>
              <a:t>‹#›</a:t>
            </a:fld>
            <a:endParaRPr/>
          </a:p>
        </p:txBody>
      </p:sp>
    </p:spTree>
    <p:extLst>
      <p:ext uri="{BB962C8B-B14F-4D97-AF65-F5344CB8AC3E}">
        <p14:creationId xmlns:p14="http://schemas.microsoft.com/office/powerpoint/2010/main" val="39710161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Date Placeholder 2"/>
          <p:cNvSpPr>
            <a:spLocks noGrp="1"/>
          </p:cNvSpPr>
          <p:nvPr>
            <p:ph type="dt" sz="half" idx="10"/>
          </p:nvPr>
        </p:nvSpPr>
        <p:spPr/>
        <p:txBody>
          <a:bodyPr/>
          <a:lstStyle/>
          <a:p>
            <a:endParaRPr/>
          </a:p>
        </p:txBody>
      </p:sp>
      <p:sp>
        <p:nvSpPr>
          <p:cNvPr id="4" name="Footer Placeholder 3"/>
          <p:cNvSpPr>
            <a:spLocks noGrp="1"/>
          </p:cNvSpPr>
          <p:nvPr>
            <p:ph type="ftr" sz="quarter" idx="11"/>
          </p:nvPr>
        </p:nvSpPr>
        <p:spPr/>
        <p:txBody>
          <a:bodyPr/>
          <a:lstStyle/>
          <a:p>
            <a:endParaRPr/>
          </a:p>
        </p:txBody>
      </p:sp>
      <p:sp>
        <p:nvSpPr>
          <p:cNvPr id="5" name="Slide Number Placeholder 4"/>
          <p:cNvSpPr>
            <a:spLocks noGrp="1"/>
          </p:cNvSpPr>
          <p:nvPr>
            <p:ph type="sldNum" sz="quarter" idx="12"/>
          </p:nvPr>
        </p:nvSpPr>
        <p:spPr/>
        <p:txBody>
          <a:bodyPr/>
          <a:lstStyle/>
          <a:p>
            <a:fld id="{0FF54DE5-C571-48E8-A5BC-B369434E2F44}" type="slidenum">
              <a:rPr/>
              <a:t>‹#›</a:t>
            </a:fld>
            <a:endParaRPr/>
          </a:p>
        </p:txBody>
      </p:sp>
    </p:spTree>
    <p:extLst>
      <p:ext uri="{BB962C8B-B14F-4D97-AF65-F5344CB8AC3E}">
        <p14:creationId xmlns:p14="http://schemas.microsoft.com/office/powerpoint/2010/main" val="17581115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a:p>
        </p:txBody>
      </p:sp>
      <p:sp>
        <p:nvSpPr>
          <p:cNvPr id="3" name="Footer Placeholder 2"/>
          <p:cNvSpPr>
            <a:spLocks noGrp="1"/>
          </p:cNvSpPr>
          <p:nvPr>
            <p:ph type="ftr" sz="quarter" idx="11"/>
          </p:nvPr>
        </p:nvSpPr>
        <p:spPr/>
        <p:txBody>
          <a:bodyPr/>
          <a:lstStyle/>
          <a:p>
            <a:endParaRPr/>
          </a:p>
        </p:txBody>
      </p:sp>
      <p:sp>
        <p:nvSpPr>
          <p:cNvPr id="4" name="Slide Number Placeholder 3"/>
          <p:cNvSpPr>
            <a:spLocks noGrp="1"/>
          </p:cNvSpPr>
          <p:nvPr>
            <p:ph type="sldNum" sz="quarter" idx="12"/>
          </p:nvPr>
        </p:nvSpPr>
        <p:spPr/>
        <p:txBody>
          <a:bodyPr/>
          <a:lstStyle/>
          <a:p>
            <a:fld id="{0FF54DE5-C571-48E8-A5BC-B369434E2F44}" type="slidenum">
              <a:rPr/>
              <a:t>‹#›</a:t>
            </a:fld>
            <a:endParaRPr/>
          </a:p>
        </p:txBody>
      </p:sp>
    </p:spTree>
    <p:extLst>
      <p:ext uri="{BB962C8B-B14F-4D97-AF65-F5344CB8AC3E}">
        <p14:creationId xmlns:p14="http://schemas.microsoft.com/office/powerpoint/2010/main" val="3024169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nchor="b"/>
          <a:lstStyle>
            <a:lvl1pPr>
              <a:defRPr sz="3200"/>
            </a:lvl1pPr>
          </a:lstStyle>
          <a:p>
            <a:r>
              <a:rPr lang="en-US"/>
              <a:t>Click to edit Master title style</a:t>
            </a:r>
            <a:endParaRPr/>
          </a:p>
        </p:txBody>
      </p:sp>
      <p:sp>
        <p:nvSpPr>
          <p:cNvPr id="4" name="Text Placeholder 3"/>
          <p:cNvSpPr>
            <a:spLocks noGrp="1"/>
          </p:cNvSpPr>
          <p:nvPr>
            <p:ph type="body" sz="half" idx="2"/>
          </p:nvPr>
        </p:nvSpPr>
        <p:spPr>
          <a:xfrm>
            <a:off x="1104900" y="1600200"/>
            <a:ext cx="4384548" cy="4572000"/>
          </a:xfrm>
        </p:spPr>
        <p:txBody>
          <a:bodyPr>
            <a:normAutofit/>
          </a:bodyPr>
          <a:lstStyle>
            <a:lvl1pPr marL="0" indent="0">
              <a:spcBef>
                <a:spcPts val="1200"/>
              </a:spcBef>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3" name="Content Placeholder 2"/>
          <p:cNvSpPr>
            <a:spLocks noGrp="1"/>
          </p:cNvSpPr>
          <p:nvPr>
            <p:ph idx="1"/>
          </p:nvPr>
        </p:nvSpPr>
        <p:spPr>
          <a:xfrm>
            <a:off x="5641848" y="1600199"/>
            <a:ext cx="5445252" cy="4572001"/>
          </a:xfrm>
        </p:spPr>
        <p:txBody>
          <a:bodyPr>
            <a:normAutofit/>
          </a:bodyPr>
          <a:lstStyle>
            <a:lvl1pPr>
              <a:defRPr sz="2000"/>
            </a:lvl1pPr>
            <a:lvl2pPr>
              <a:defRPr sz="16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Date Placeholder 4"/>
          <p:cNvSpPr>
            <a:spLocks noGrp="1"/>
          </p:cNvSpPr>
          <p:nvPr>
            <p:ph type="dt" sz="half" idx="10"/>
          </p:nvPr>
        </p:nvSpPr>
        <p:spPr/>
        <p:txBody>
          <a:bodyPr/>
          <a:lstStyle/>
          <a:p>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0FF54DE5-C571-48E8-A5BC-B369434E2F44}" type="slidenum">
              <a:rPr/>
              <a:t>‹#›</a:t>
            </a:fld>
            <a:endParaRPr/>
          </a:p>
        </p:txBody>
      </p:sp>
    </p:spTree>
    <p:extLst>
      <p:ext uri="{BB962C8B-B14F-4D97-AF65-F5344CB8AC3E}">
        <p14:creationId xmlns:p14="http://schemas.microsoft.com/office/powerpoint/2010/main" val="37697646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104900" y="76200"/>
            <a:ext cx="9980682" cy="1096962"/>
          </a:xfrm>
          <a:prstGeom prst="rect">
            <a:avLst/>
          </a:prstGeom>
        </p:spPr>
        <p:txBody>
          <a:bodyPr vert="horz" lIns="0" tIns="45720" rIns="0" bIns="45720" rtlCol="0" anchor="b">
            <a:normAutofit/>
          </a:bodyPr>
          <a:lstStyle/>
          <a:p>
            <a:r>
              <a:rPr lang="en-US"/>
              <a:t>Click to edit Master title style</a:t>
            </a:r>
            <a:endParaRPr/>
          </a:p>
        </p:txBody>
      </p:sp>
      <p:sp>
        <p:nvSpPr>
          <p:cNvPr id="3" name="Text Placeholder 2"/>
          <p:cNvSpPr>
            <a:spLocks noGrp="1"/>
          </p:cNvSpPr>
          <p:nvPr>
            <p:ph type="body" idx="1"/>
          </p:nvPr>
        </p:nvSpPr>
        <p:spPr>
          <a:xfrm>
            <a:off x="1104900" y="1600200"/>
            <a:ext cx="9982200" cy="457200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2"/>
          </p:nvPr>
        </p:nvSpPr>
        <p:spPr>
          <a:xfrm>
            <a:off x="1104899" y="6356351"/>
            <a:ext cx="1829559" cy="365125"/>
          </a:xfrm>
          <a:prstGeom prst="rect">
            <a:avLst/>
          </a:prstGeom>
        </p:spPr>
        <p:txBody>
          <a:bodyPr vert="horz" lIns="0" tIns="45720" rIns="0" bIns="45720" rtlCol="0" anchor="ctr"/>
          <a:lstStyle>
            <a:lvl1pPr algn="l">
              <a:defRPr sz="1200" baseline="0">
                <a:solidFill>
                  <a:schemeClr val="tx1">
                    <a:lumMod val="75000"/>
                  </a:schemeClr>
                </a:solidFill>
              </a:defRPr>
            </a:lvl1pPr>
          </a:lstStyle>
          <a:p>
            <a:endParaRPr lang="en-US"/>
          </a:p>
        </p:txBody>
      </p:sp>
      <p:sp>
        <p:nvSpPr>
          <p:cNvPr id="5" name="Footer Placeholder 4"/>
          <p:cNvSpPr>
            <a:spLocks noGrp="1"/>
          </p:cNvSpPr>
          <p:nvPr>
            <p:ph type="ftr" sz="quarter" idx="3"/>
          </p:nvPr>
        </p:nvSpPr>
        <p:spPr>
          <a:xfrm>
            <a:off x="2934459" y="6356350"/>
            <a:ext cx="6323082" cy="365126"/>
          </a:xfrm>
          <a:prstGeom prst="rect">
            <a:avLst/>
          </a:prstGeom>
        </p:spPr>
        <p:txBody>
          <a:bodyPr vert="horz" lIns="0" tIns="45720" rIns="0" bIns="45720" rtlCol="0" anchor="ctr"/>
          <a:lstStyle>
            <a:lvl1pPr algn="ctr">
              <a:defRPr sz="1200" baseline="0">
                <a:solidFill>
                  <a:schemeClr val="tx1">
                    <a:lumMod val="75000"/>
                  </a:schemeClr>
                </a:solidFill>
              </a:defRPr>
            </a:lvl1pPr>
          </a:lstStyle>
          <a:p>
            <a:endParaRPr lang="en-US"/>
          </a:p>
        </p:txBody>
      </p:sp>
      <p:sp>
        <p:nvSpPr>
          <p:cNvPr id="6" name="Slide Number Placeholder 5"/>
          <p:cNvSpPr>
            <a:spLocks noGrp="1"/>
          </p:cNvSpPr>
          <p:nvPr>
            <p:ph type="sldNum" sz="quarter" idx="4"/>
          </p:nvPr>
        </p:nvSpPr>
        <p:spPr>
          <a:xfrm>
            <a:off x="9256782" y="6356351"/>
            <a:ext cx="1828800" cy="365125"/>
          </a:xfrm>
          <a:prstGeom prst="rect">
            <a:avLst/>
          </a:prstGeom>
        </p:spPr>
        <p:txBody>
          <a:bodyPr vert="horz" lIns="0" tIns="45720" rIns="0" bIns="45720" rtlCol="0" anchor="ctr"/>
          <a:lstStyle>
            <a:lvl1pPr algn="r">
              <a:defRPr sz="1200" baseline="0">
                <a:solidFill>
                  <a:schemeClr val="tx1">
                    <a:lumMod val="75000"/>
                  </a:schemeClr>
                </a:solidFill>
              </a:defRPr>
            </a:lvl1pPr>
          </a:lstStyle>
          <a:p>
            <a:fld id="{0FF54DE5-C571-48E8-A5BC-B369434E2F44}" type="slidenum">
              <a:rPr lang="en-US" smtClean="0"/>
              <a:pPr/>
              <a:t>‹#›</a:t>
            </a:fld>
            <a:endParaRPr lang="en-US"/>
          </a:p>
        </p:txBody>
      </p:sp>
      <p:grpSp>
        <p:nvGrpSpPr>
          <p:cNvPr id="15" name="Group 14"/>
          <p:cNvGrpSpPr/>
          <p:nvPr/>
        </p:nvGrpSpPr>
        <p:grpSpPr>
          <a:xfrm>
            <a:off x="1103376" y="1219201"/>
            <a:ext cx="9985248" cy="84403"/>
            <a:chOff x="1073150" y="1219201"/>
            <a:chExt cx="10058400" cy="63125"/>
          </a:xfrm>
        </p:grpSpPr>
        <p:cxnSp>
          <p:nvCxnSpPr>
            <p:cNvPr id="13" name="Straight Connector 12"/>
            <p:cNvCxnSpPr/>
            <p:nvPr/>
          </p:nvCxnSpPr>
          <p:spPr>
            <a:xfrm rot="10800000">
              <a:off x="1073150" y="1219201"/>
              <a:ext cx="10058400"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1073150" y="1282326"/>
              <a:ext cx="10058400"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3462510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defTabSz="914400" rtl="0" eaLnBrk="1" latinLnBrk="0" hangingPunct="1">
        <a:lnSpc>
          <a:spcPct val="90000"/>
        </a:lnSpc>
        <a:spcBef>
          <a:spcPct val="0"/>
        </a:spcBef>
        <a:buNone/>
        <a:defRPr sz="28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800"/>
        </a:spcBef>
        <a:buFont typeface="Wingdings" panose="05000000000000000000" pitchFamily="2" charset="2"/>
        <a:buChar char="§"/>
        <a:defRPr sz="2000" kern="1200">
          <a:solidFill>
            <a:schemeClr val="tx1"/>
          </a:solidFill>
          <a:latin typeface="+mn-lt"/>
          <a:ea typeface="+mn-ea"/>
          <a:cs typeface="+mn-cs"/>
        </a:defRPr>
      </a:lvl1pPr>
      <a:lvl2pPr marL="685800" indent="-228600" algn="l" defTabSz="914400" rtl="0" eaLnBrk="1" latinLnBrk="0" hangingPunct="1">
        <a:lnSpc>
          <a:spcPct val="90000"/>
        </a:lnSpc>
        <a:spcBef>
          <a:spcPts val="600"/>
        </a:spcBef>
        <a:buFont typeface="Wingdings" panose="05000000000000000000" pitchFamily="2" charset="2"/>
        <a:buChar char="§"/>
        <a:defRPr sz="1600" kern="1200">
          <a:solidFill>
            <a:schemeClr val="tx1"/>
          </a:solidFill>
          <a:latin typeface="+mn-lt"/>
          <a:ea typeface="+mn-ea"/>
          <a:cs typeface="+mn-cs"/>
        </a:defRPr>
      </a:lvl2pPr>
      <a:lvl3pPr marL="1143000" indent="-228600" algn="l" defTabSz="914400" rtl="0" eaLnBrk="1" latinLnBrk="0" hangingPunct="1">
        <a:lnSpc>
          <a:spcPct val="90000"/>
        </a:lnSpc>
        <a:spcBef>
          <a:spcPts val="600"/>
        </a:spcBef>
        <a:buFont typeface="Wingdings" panose="05000000000000000000" pitchFamily="2" charset="2"/>
        <a:buChar char="§"/>
        <a:defRPr sz="1400" kern="1200">
          <a:solidFill>
            <a:schemeClr val="tx1"/>
          </a:solidFill>
          <a:latin typeface="+mn-lt"/>
          <a:ea typeface="+mn-ea"/>
          <a:cs typeface="+mn-cs"/>
        </a:defRPr>
      </a:lvl3pPr>
      <a:lvl4pPr marL="1600200" indent="-228600" algn="l" defTabSz="914400" rtl="0" eaLnBrk="1" latinLnBrk="0" hangingPunct="1">
        <a:lnSpc>
          <a:spcPct val="90000"/>
        </a:lnSpc>
        <a:spcBef>
          <a:spcPts val="600"/>
        </a:spcBef>
        <a:buFont typeface="Wingdings" panose="05000000000000000000" pitchFamily="2" charset="2"/>
        <a:buChar char="§"/>
        <a:defRPr sz="1400" kern="1200">
          <a:solidFill>
            <a:schemeClr val="tx1"/>
          </a:solidFill>
          <a:latin typeface="+mn-lt"/>
          <a:ea typeface="+mn-ea"/>
          <a:cs typeface="+mn-cs"/>
        </a:defRPr>
      </a:lvl4pPr>
      <a:lvl5pPr marL="2057400" indent="-228600" algn="l" defTabSz="914400" rtl="0" eaLnBrk="1" latinLnBrk="0" hangingPunct="1">
        <a:lnSpc>
          <a:spcPct val="90000"/>
        </a:lnSpc>
        <a:spcBef>
          <a:spcPts val="600"/>
        </a:spcBef>
        <a:buFont typeface="Wingdings" panose="05000000000000000000" pitchFamily="2" charset="2"/>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Wingdings" panose="05000000000000000000" pitchFamily="2" charset="2"/>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Wingdings" panose="05000000000000000000" pitchFamily="2" charset="2"/>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Wingdings" panose="05000000000000000000" pitchFamily="2" charset="2"/>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Wingdings" panose="05000000000000000000" pitchFamily="2" charset="2"/>
        <a:buChar char="§"/>
        <a:defRPr sz="14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696">
          <p15:clr>
            <a:srgbClr val="F26B43"/>
          </p15:clr>
        </p15:guide>
        <p15:guide id="2" pos="6984">
          <p15:clr>
            <a:srgbClr val="F26B43"/>
          </p15:clr>
        </p15:guide>
        <p15:guide id="3" orient="horz" pos="1008">
          <p15:clr>
            <a:srgbClr val="F26B43"/>
          </p15:clr>
        </p15:guide>
        <p15:guide id="4" orient="horz" pos="3888">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hyperlink" Target="http://www.talentsmart.com/" TargetMode="Externa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212649" y="6071299"/>
            <a:ext cx="11685183" cy="478357"/>
          </a:xfrm>
        </p:spPr>
        <p:txBody>
          <a:bodyPr>
            <a:normAutofit/>
          </a:bodyPr>
          <a:lstStyle/>
          <a:p>
            <a:r>
              <a:rPr lang="en-US" sz="2400" b="1" dirty="0">
                <a:solidFill>
                  <a:schemeClr val="bg1"/>
                </a:solidFill>
              </a:rPr>
              <a:t>Dr. Brad Thomas 					       Scholar Week - April 15, 2021</a:t>
            </a:r>
          </a:p>
        </p:txBody>
      </p:sp>
      <p:sp>
        <p:nvSpPr>
          <p:cNvPr id="5" name="TextBox 4">
            <a:extLst>
              <a:ext uri="{FF2B5EF4-FFF2-40B4-BE49-F238E27FC236}">
                <a16:creationId xmlns:a16="http://schemas.microsoft.com/office/drawing/2014/main" id="{C499F648-8479-4695-8BA3-89794F16CCF3}"/>
              </a:ext>
            </a:extLst>
          </p:cNvPr>
          <p:cNvSpPr txBox="1"/>
          <p:nvPr/>
        </p:nvSpPr>
        <p:spPr>
          <a:xfrm>
            <a:off x="4354124" y="2274838"/>
            <a:ext cx="7837876" cy="2308324"/>
          </a:xfrm>
          <a:prstGeom prst="rect">
            <a:avLst/>
          </a:prstGeom>
          <a:noFill/>
        </p:spPr>
        <p:txBody>
          <a:bodyPr wrap="square" rtlCol="0">
            <a:spAutoFit/>
          </a:bodyPr>
          <a:lstStyle/>
          <a:p>
            <a:r>
              <a:rPr lang="en-US" sz="3600" b="1" dirty="0"/>
              <a:t>An Exploratory Study of Emotional Intelligence Characteristics Between Disciplines in Higher Education and Suggested Curriculum Adjustments</a:t>
            </a:r>
          </a:p>
        </p:txBody>
      </p:sp>
      <p:pic>
        <p:nvPicPr>
          <p:cNvPr id="2050" name="Picture 2" descr="Area students named to Olivet Nazarene University dean’s list">
            <a:extLst>
              <a:ext uri="{FF2B5EF4-FFF2-40B4-BE49-F238E27FC236}">
                <a16:creationId xmlns:a16="http://schemas.microsoft.com/office/drawing/2014/main" id="{D54336B4-811B-471A-AF4B-35F1B2EF011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8351" y="2274838"/>
            <a:ext cx="3274102" cy="24883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521339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5AB795-1E8F-42D9-9757-4D2507FCFCC0}"/>
              </a:ext>
            </a:extLst>
          </p:cNvPr>
          <p:cNvSpPr>
            <a:spLocks noGrp="1"/>
          </p:cNvSpPr>
          <p:nvPr>
            <p:ph type="title"/>
          </p:nvPr>
        </p:nvSpPr>
        <p:spPr/>
        <p:txBody>
          <a:bodyPr/>
          <a:lstStyle/>
          <a:p>
            <a:r>
              <a:rPr lang="en-US" dirty="0"/>
              <a:t>Gardner (1983)</a:t>
            </a:r>
          </a:p>
        </p:txBody>
      </p:sp>
      <p:sp>
        <p:nvSpPr>
          <p:cNvPr id="3" name="Content Placeholder 2">
            <a:extLst>
              <a:ext uri="{FF2B5EF4-FFF2-40B4-BE49-F238E27FC236}">
                <a16:creationId xmlns:a16="http://schemas.microsoft.com/office/drawing/2014/main" id="{CCA74AF5-BCEC-47DB-ACBF-9B6DCDE95A49}"/>
              </a:ext>
            </a:extLst>
          </p:cNvPr>
          <p:cNvSpPr>
            <a:spLocks noGrp="1"/>
          </p:cNvSpPr>
          <p:nvPr>
            <p:ph idx="1"/>
          </p:nvPr>
        </p:nvSpPr>
        <p:spPr>
          <a:xfrm>
            <a:off x="1997242" y="1600199"/>
            <a:ext cx="9204158" cy="4756151"/>
          </a:xfrm>
        </p:spPr>
        <p:txBody>
          <a:bodyPr>
            <a:normAutofit lnSpcReduction="10000"/>
          </a:bodyPr>
          <a:lstStyle/>
          <a:p>
            <a:pPr lvl="0"/>
            <a:r>
              <a:rPr lang="en-US" sz="2400" b="1" dirty="0"/>
              <a:t>Naturalist Intelligence (Nature Smart)</a:t>
            </a:r>
          </a:p>
          <a:p>
            <a:pPr lvl="0"/>
            <a:r>
              <a:rPr lang="en-US" sz="2400" b="1" dirty="0"/>
              <a:t>Musical Intelligence (Musical Smart)</a:t>
            </a:r>
          </a:p>
          <a:p>
            <a:pPr lvl="0"/>
            <a:r>
              <a:rPr lang="en-US" sz="2400" b="1" dirty="0"/>
              <a:t>Logical-Mathematical Intelligence (Number/Reasoning Smart)</a:t>
            </a:r>
          </a:p>
          <a:p>
            <a:pPr lvl="0"/>
            <a:r>
              <a:rPr lang="en-US" sz="2400" b="1" dirty="0"/>
              <a:t>Existential Intelligence (Spirit Smart)</a:t>
            </a:r>
          </a:p>
          <a:p>
            <a:pPr lvl="0"/>
            <a:r>
              <a:rPr lang="en-US" sz="2400" b="1" dirty="0"/>
              <a:t>Inter-personal Intelligence (People Smart)</a:t>
            </a:r>
          </a:p>
          <a:p>
            <a:pPr lvl="0"/>
            <a:r>
              <a:rPr lang="en-US" sz="2400" b="1" dirty="0"/>
              <a:t>Bodily-Kinesthetic Intelligence (Body Smart)</a:t>
            </a:r>
          </a:p>
          <a:p>
            <a:pPr lvl="0"/>
            <a:r>
              <a:rPr lang="en-US" sz="2400" b="1" dirty="0"/>
              <a:t>Linguistic Intelligence (Word Smart)</a:t>
            </a:r>
          </a:p>
          <a:p>
            <a:pPr lvl="0"/>
            <a:r>
              <a:rPr lang="en-US" sz="2400" b="1" dirty="0"/>
              <a:t>Intra-personal Intelligence (Self Smart)</a:t>
            </a:r>
          </a:p>
          <a:p>
            <a:pPr lvl="0"/>
            <a:r>
              <a:rPr lang="en-US" sz="2400" b="1" dirty="0"/>
              <a:t>Spatial Intelligence (Picture Smart)</a:t>
            </a:r>
          </a:p>
          <a:p>
            <a:endParaRPr lang="en-US" dirty="0"/>
          </a:p>
        </p:txBody>
      </p:sp>
      <p:sp>
        <p:nvSpPr>
          <p:cNvPr id="4" name="Slide Number Placeholder 3">
            <a:extLst>
              <a:ext uri="{FF2B5EF4-FFF2-40B4-BE49-F238E27FC236}">
                <a16:creationId xmlns:a16="http://schemas.microsoft.com/office/drawing/2014/main" id="{8742A09E-0DB1-4804-BE06-81CB074E36A2}"/>
              </a:ext>
            </a:extLst>
          </p:cNvPr>
          <p:cNvSpPr>
            <a:spLocks noGrp="1"/>
          </p:cNvSpPr>
          <p:nvPr>
            <p:ph type="sldNum" sz="quarter" idx="12"/>
          </p:nvPr>
        </p:nvSpPr>
        <p:spPr/>
        <p:txBody>
          <a:bodyPr/>
          <a:lstStyle/>
          <a:p>
            <a:fld id="{0FF54DE5-C571-48E8-A5BC-B369434E2F44}" type="slidenum">
              <a:rPr lang="en-US" smtClean="0"/>
              <a:t>10</a:t>
            </a:fld>
            <a:endParaRPr lang="en-US"/>
          </a:p>
        </p:txBody>
      </p:sp>
    </p:spTree>
    <p:extLst>
      <p:ext uri="{BB962C8B-B14F-4D97-AF65-F5344CB8AC3E}">
        <p14:creationId xmlns:p14="http://schemas.microsoft.com/office/powerpoint/2010/main" val="39468067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6E7797-60A6-4EED-A016-923421417AED}"/>
              </a:ext>
            </a:extLst>
          </p:cNvPr>
          <p:cNvSpPr>
            <a:spLocks noGrp="1"/>
          </p:cNvSpPr>
          <p:nvPr>
            <p:ph type="title"/>
          </p:nvPr>
        </p:nvSpPr>
        <p:spPr/>
        <p:txBody>
          <a:bodyPr/>
          <a:lstStyle/>
          <a:p>
            <a:r>
              <a:rPr lang="en-US" dirty="0"/>
              <a:t>Salovey and Mayer (1990)</a:t>
            </a:r>
          </a:p>
        </p:txBody>
      </p:sp>
      <p:sp>
        <p:nvSpPr>
          <p:cNvPr id="3" name="Content Placeholder 2">
            <a:extLst>
              <a:ext uri="{FF2B5EF4-FFF2-40B4-BE49-F238E27FC236}">
                <a16:creationId xmlns:a16="http://schemas.microsoft.com/office/drawing/2014/main" id="{151BE8DA-C771-4EDE-ACF5-DC159C014E52}"/>
              </a:ext>
            </a:extLst>
          </p:cNvPr>
          <p:cNvSpPr>
            <a:spLocks noGrp="1"/>
          </p:cNvSpPr>
          <p:nvPr>
            <p:ph idx="1"/>
          </p:nvPr>
        </p:nvSpPr>
        <p:spPr/>
        <p:txBody>
          <a:bodyPr/>
          <a:lstStyle/>
          <a:p>
            <a:r>
              <a:rPr lang="en-US" sz="2800" dirty="0"/>
              <a:t>Salovey and Mayer defined the term </a:t>
            </a:r>
            <a:r>
              <a:rPr lang="en-US" sz="2800" b="1" dirty="0">
                <a:solidFill>
                  <a:srgbClr val="0070C0"/>
                </a:solidFill>
              </a:rPr>
              <a:t>Emotional Intelligence </a:t>
            </a:r>
            <a:r>
              <a:rPr lang="en-US" sz="2800" dirty="0"/>
              <a:t>as the ability to perceive emotions, to access and generate emotions in order to assist and understand emotions and meanings. </a:t>
            </a:r>
          </a:p>
          <a:p>
            <a:pPr marL="0" indent="0">
              <a:buNone/>
            </a:pPr>
            <a:r>
              <a:rPr lang="en-US" sz="2400" dirty="0"/>
              <a:t>1.) Knowing one’s emotions - also referred as self-awareness </a:t>
            </a:r>
          </a:p>
          <a:p>
            <a:pPr marL="0" indent="0">
              <a:buNone/>
            </a:pPr>
            <a:r>
              <a:rPr lang="en-US" sz="2400" dirty="0"/>
              <a:t>2.) Managing the emotions - handling feelings appropriately </a:t>
            </a:r>
          </a:p>
          <a:p>
            <a:pPr marL="0" indent="0">
              <a:buNone/>
            </a:pPr>
            <a:r>
              <a:rPr lang="en-US" sz="2400" dirty="0"/>
              <a:t>3.) Motivating oneself - self-control and self-motivation to reach a goal </a:t>
            </a:r>
          </a:p>
          <a:p>
            <a:pPr marL="0" indent="0">
              <a:buNone/>
            </a:pPr>
            <a:r>
              <a:rPr lang="en-US" sz="2400" dirty="0"/>
              <a:t>4.) Recognizing emotions in others – empathy </a:t>
            </a:r>
          </a:p>
          <a:p>
            <a:pPr marL="0" indent="0">
              <a:buNone/>
            </a:pPr>
            <a:r>
              <a:rPr lang="en-US" sz="2400" dirty="0"/>
              <a:t>5.) Handling relationships – social competence </a:t>
            </a:r>
          </a:p>
        </p:txBody>
      </p:sp>
      <p:sp>
        <p:nvSpPr>
          <p:cNvPr id="4" name="Slide Number Placeholder 3">
            <a:extLst>
              <a:ext uri="{FF2B5EF4-FFF2-40B4-BE49-F238E27FC236}">
                <a16:creationId xmlns:a16="http://schemas.microsoft.com/office/drawing/2014/main" id="{1B1841F9-E700-4407-A3ED-31CE2DC2C9A9}"/>
              </a:ext>
            </a:extLst>
          </p:cNvPr>
          <p:cNvSpPr>
            <a:spLocks noGrp="1"/>
          </p:cNvSpPr>
          <p:nvPr>
            <p:ph type="sldNum" sz="quarter" idx="12"/>
          </p:nvPr>
        </p:nvSpPr>
        <p:spPr/>
        <p:txBody>
          <a:bodyPr/>
          <a:lstStyle/>
          <a:p>
            <a:fld id="{0FF54DE5-C571-48E8-A5BC-B369434E2F44}" type="slidenum">
              <a:rPr lang="en-US" smtClean="0"/>
              <a:t>11</a:t>
            </a:fld>
            <a:endParaRPr lang="en-US"/>
          </a:p>
        </p:txBody>
      </p:sp>
    </p:spTree>
    <p:extLst>
      <p:ext uri="{BB962C8B-B14F-4D97-AF65-F5344CB8AC3E}">
        <p14:creationId xmlns:p14="http://schemas.microsoft.com/office/powerpoint/2010/main" val="28145804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278835-69F1-44F0-B305-35F1F3F68A79}"/>
              </a:ext>
            </a:extLst>
          </p:cNvPr>
          <p:cNvSpPr>
            <a:spLocks noGrp="1"/>
          </p:cNvSpPr>
          <p:nvPr>
            <p:ph type="title"/>
          </p:nvPr>
        </p:nvSpPr>
        <p:spPr/>
        <p:txBody>
          <a:bodyPr/>
          <a:lstStyle/>
          <a:p>
            <a:r>
              <a:rPr lang="en-US" dirty="0"/>
              <a:t>Goleman (1995)</a:t>
            </a:r>
          </a:p>
        </p:txBody>
      </p:sp>
      <p:sp>
        <p:nvSpPr>
          <p:cNvPr id="3" name="Content Placeholder 2">
            <a:extLst>
              <a:ext uri="{FF2B5EF4-FFF2-40B4-BE49-F238E27FC236}">
                <a16:creationId xmlns:a16="http://schemas.microsoft.com/office/drawing/2014/main" id="{CF095BA5-7E0F-4380-8E0C-1D1DC68919B3}"/>
              </a:ext>
            </a:extLst>
          </p:cNvPr>
          <p:cNvSpPr>
            <a:spLocks noGrp="1"/>
          </p:cNvSpPr>
          <p:nvPr>
            <p:ph idx="1"/>
          </p:nvPr>
        </p:nvSpPr>
        <p:spPr/>
        <p:txBody>
          <a:bodyPr>
            <a:normAutofit lnSpcReduction="10000"/>
          </a:bodyPr>
          <a:lstStyle/>
          <a:p>
            <a:r>
              <a:rPr lang="en-US" sz="3200" dirty="0"/>
              <a:t>Goleman began with emotional abilities and mixed them with personality, motivation, emotional awareness, self-esteem, and empathy. </a:t>
            </a:r>
          </a:p>
          <a:p>
            <a:r>
              <a:rPr lang="en-US" sz="3200" dirty="0"/>
              <a:t>This research borrowed from Salovey and Mayer and added a mixture of EI and how it relates to working life. He became the most noted and quoted on EI. </a:t>
            </a:r>
          </a:p>
          <a:p>
            <a:r>
              <a:rPr lang="en-US" sz="3200" dirty="0"/>
              <a:t>Goleman’s </a:t>
            </a:r>
            <a:r>
              <a:rPr lang="en-US" sz="3200" b="1" dirty="0">
                <a:solidFill>
                  <a:srgbClr val="0070C0"/>
                </a:solidFill>
              </a:rPr>
              <a:t>“Emotional Hijacking” </a:t>
            </a:r>
            <a:r>
              <a:rPr lang="en-US" sz="3200" dirty="0"/>
              <a:t>theory states that people will act without thought or reason as emotions override their actions unknowingly, such as the fight or flight response.</a:t>
            </a:r>
          </a:p>
          <a:p>
            <a:endParaRPr lang="en-US" dirty="0"/>
          </a:p>
        </p:txBody>
      </p:sp>
      <p:sp>
        <p:nvSpPr>
          <p:cNvPr id="4" name="Slide Number Placeholder 3">
            <a:extLst>
              <a:ext uri="{FF2B5EF4-FFF2-40B4-BE49-F238E27FC236}">
                <a16:creationId xmlns:a16="http://schemas.microsoft.com/office/drawing/2014/main" id="{D47537D9-32B8-4697-A303-70BA6DA1C003}"/>
              </a:ext>
            </a:extLst>
          </p:cNvPr>
          <p:cNvSpPr>
            <a:spLocks noGrp="1"/>
          </p:cNvSpPr>
          <p:nvPr>
            <p:ph type="sldNum" sz="quarter" idx="12"/>
          </p:nvPr>
        </p:nvSpPr>
        <p:spPr/>
        <p:txBody>
          <a:bodyPr/>
          <a:lstStyle/>
          <a:p>
            <a:fld id="{0FF54DE5-C571-48E8-A5BC-B369434E2F44}" type="slidenum">
              <a:rPr lang="en-US" smtClean="0"/>
              <a:t>12</a:t>
            </a:fld>
            <a:endParaRPr lang="en-US"/>
          </a:p>
        </p:txBody>
      </p:sp>
    </p:spTree>
    <p:extLst>
      <p:ext uri="{BB962C8B-B14F-4D97-AF65-F5344CB8AC3E}">
        <p14:creationId xmlns:p14="http://schemas.microsoft.com/office/powerpoint/2010/main" val="26257493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278835-69F1-44F0-B305-35F1F3F68A79}"/>
              </a:ext>
            </a:extLst>
          </p:cNvPr>
          <p:cNvSpPr>
            <a:spLocks noGrp="1"/>
          </p:cNvSpPr>
          <p:nvPr>
            <p:ph type="title"/>
          </p:nvPr>
        </p:nvSpPr>
        <p:spPr/>
        <p:txBody>
          <a:bodyPr/>
          <a:lstStyle/>
          <a:p>
            <a:r>
              <a:rPr lang="en-US" dirty="0"/>
              <a:t>Goleman – Emotional Intelligence Model (2002)</a:t>
            </a:r>
          </a:p>
        </p:txBody>
      </p:sp>
      <p:sp>
        <p:nvSpPr>
          <p:cNvPr id="4" name="Slide Number Placeholder 3">
            <a:extLst>
              <a:ext uri="{FF2B5EF4-FFF2-40B4-BE49-F238E27FC236}">
                <a16:creationId xmlns:a16="http://schemas.microsoft.com/office/drawing/2014/main" id="{D47537D9-32B8-4697-A303-70BA6DA1C003}"/>
              </a:ext>
            </a:extLst>
          </p:cNvPr>
          <p:cNvSpPr>
            <a:spLocks noGrp="1"/>
          </p:cNvSpPr>
          <p:nvPr>
            <p:ph type="sldNum" sz="quarter" idx="12"/>
          </p:nvPr>
        </p:nvSpPr>
        <p:spPr/>
        <p:txBody>
          <a:bodyPr/>
          <a:lstStyle/>
          <a:p>
            <a:fld id="{0FF54DE5-C571-48E8-A5BC-B369434E2F44}" type="slidenum">
              <a:rPr lang="en-US" smtClean="0"/>
              <a:t>13</a:t>
            </a:fld>
            <a:endParaRPr lang="en-US"/>
          </a:p>
        </p:txBody>
      </p:sp>
      <p:pic>
        <p:nvPicPr>
          <p:cNvPr id="7" name="Content Placeholder 6">
            <a:extLst>
              <a:ext uri="{FF2B5EF4-FFF2-40B4-BE49-F238E27FC236}">
                <a16:creationId xmlns:a16="http://schemas.microsoft.com/office/drawing/2014/main" id="{EFCC25DE-3D9A-48C5-8282-DAE4CDC2C457}"/>
              </a:ext>
            </a:extLst>
          </p:cNvPr>
          <p:cNvPicPr>
            <a:picLocks noGrp="1" noChangeAspect="1"/>
          </p:cNvPicPr>
          <p:nvPr>
            <p:ph idx="1"/>
          </p:nvPr>
        </p:nvPicPr>
        <p:blipFill>
          <a:blip r:embed="rId2"/>
          <a:stretch>
            <a:fillRect/>
          </a:stretch>
        </p:blipFill>
        <p:spPr>
          <a:xfrm>
            <a:off x="2624220" y="1378583"/>
            <a:ext cx="6942042" cy="5342893"/>
          </a:xfrm>
          <a:prstGeom prst="rect">
            <a:avLst/>
          </a:prstGeom>
        </p:spPr>
      </p:pic>
    </p:spTree>
    <p:extLst>
      <p:ext uri="{BB962C8B-B14F-4D97-AF65-F5344CB8AC3E}">
        <p14:creationId xmlns:p14="http://schemas.microsoft.com/office/powerpoint/2010/main" val="7714402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348386-FC4C-4671-AB27-3EF28EEA3D58}"/>
              </a:ext>
            </a:extLst>
          </p:cNvPr>
          <p:cNvSpPr>
            <a:spLocks noGrp="1"/>
          </p:cNvSpPr>
          <p:nvPr>
            <p:ph type="title"/>
          </p:nvPr>
        </p:nvSpPr>
        <p:spPr/>
        <p:txBody>
          <a:bodyPr/>
          <a:lstStyle/>
          <a:p>
            <a:r>
              <a:rPr lang="en-US" dirty="0"/>
              <a:t>Bradberry and Greaves (2009)</a:t>
            </a:r>
          </a:p>
        </p:txBody>
      </p:sp>
      <p:sp>
        <p:nvSpPr>
          <p:cNvPr id="3" name="Content Placeholder 2">
            <a:extLst>
              <a:ext uri="{FF2B5EF4-FFF2-40B4-BE49-F238E27FC236}">
                <a16:creationId xmlns:a16="http://schemas.microsoft.com/office/drawing/2014/main" id="{ADDD6943-0869-474C-B89E-112CC6A8BBCD}"/>
              </a:ext>
            </a:extLst>
          </p:cNvPr>
          <p:cNvSpPr>
            <a:spLocks noGrp="1"/>
          </p:cNvSpPr>
          <p:nvPr>
            <p:ph idx="1"/>
          </p:nvPr>
        </p:nvSpPr>
        <p:spPr>
          <a:xfrm>
            <a:off x="890337" y="1600199"/>
            <a:ext cx="10840452" cy="4932948"/>
          </a:xfrm>
        </p:spPr>
        <p:txBody>
          <a:bodyPr>
            <a:normAutofit/>
          </a:bodyPr>
          <a:lstStyle/>
          <a:p>
            <a:r>
              <a:rPr lang="en-US" sz="3200" dirty="0"/>
              <a:t>Wrote and researched </a:t>
            </a:r>
            <a:r>
              <a:rPr lang="en-US" sz="3200" b="1" dirty="0">
                <a:solidFill>
                  <a:srgbClr val="0070C0"/>
                </a:solidFill>
              </a:rPr>
              <a:t>Emotional Intelligence 2.0.</a:t>
            </a:r>
          </a:p>
          <a:p>
            <a:r>
              <a:rPr lang="en-US" sz="3200" dirty="0"/>
              <a:t>Tested Emotional Intelligence alongside 33 other critical skills and found that it subsumes most of them, including time management, decision-making, and communication. </a:t>
            </a:r>
          </a:p>
          <a:p>
            <a:r>
              <a:rPr lang="en-US" sz="3200" dirty="0"/>
              <a:t>EI is responsible for </a:t>
            </a:r>
            <a:r>
              <a:rPr lang="en-US" sz="3200" b="1" dirty="0">
                <a:solidFill>
                  <a:srgbClr val="0070C0"/>
                </a:solidFill>
              </a:rPr>
              <a:t>58%</a:t>
            </a:r>
            <a:r>
              <a:rPr lang="en-US" sz="3200" dirty="0"/>
              <a:t> of performance in all types of jobs and is the single greatest driver of leadership and personal excellence.</a:t>
            </a:r>
          </a:p>
          <a:p>
            <a:endParaRPr lang="en-US" dirty="0"/>
          </a:p>
          <a:p>
            <a:pPr marL="0" indent="0">
              <a:buNone/>
            </a:pPr>
            <a:r>
              <a:rPr lang="en-US" sz="1800" dirty="0"/>
              <a:t>Note: The Emotional Intelligence Appraisal costs $10 and includes two scoring reports per person.</a:t>
            </a:r>
          </a:p>
        </p:txBody>
      </p:sp>
      <p:sp>
        <p:nvSpPr>
          <p:cNvPr id="4" name="Slide Number Placeholder 3">
            <a:extLst>
              <a:ext uri="{FF2B5EF4-FFF2-40B4-BE49-F238E27FC236}">
                <a16:creationId xmlns:a16="http://schemas.microsoft.com/office/drawing/2014/main" id="{03E80370-993C-41F6-9ED7-A811B1256DC8}"/>
              </a:ext>
            </a:extLst>
          </p:cNvPr>
          <p:cNvSpPr>
            <a:spLocks noGrp="1"/>
          </p:cNvSpPr>
          <p:nvPr>
            <p:ph type="sldNum" sz="quarter" idx="12"/>
          </p:nvPr>
        </p:nvSpPr>
        <p:spPr/>
        <p:txBody>
          <a:bodyPr/>
          <a:lstStyle/>
          <a:p>
            <a:fld id="{0FF54DE5-C571-48E8-A5BC-B369434E2F44}" type="slidenum">
              <a:rPr lang="en-US" smtClean="0"/>
              <a:t>14</a:t>
            </a:fld>
            <a:endParaRPr lang="en-US"/>
          </a:p>
        </p:txBody>
      </p:sp>
    </p:spTree>
    <p:extLst>
      <p:ext uri="{BB962C8B-B14F-4D97-AF65-F5344CB8AC3E}">
        <p14:creationId xmlns:p14="http://schemas.microsoft.com/office/powerpoint/2010/main" val="15018212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01A98D-44B0-4D66-9309-680DF6ADC82C}"/>
              </a:ext>
            </a:extLst>
          </p:cNvPr>
          <p:cNvSpPr>
            <a:spLocks noGrp="1"/>
          </p:cNvSpPr>
          <p:nvPr>
            <p:ph type="title"/>
          </p:nvPr>
        </p:nvSpPr>
        <p:spPr/>
        <p:txBody>
          <a:bodyPr/>
          <a:lstStyle/>
          <a:p>
            <a:r>
              <a:rPr lang="en-US" dirty="0"/>
              <a:t>Bradberry and Greaves – Four Emotional Intelligence Skills</a:t>
            </a:r>
          </a:p>
        </p:txBody>
      </p:sp>
      <p:pic>
        <p:nvPicPr>
          <p:cNvPr id="5" name="Content Placeholder 4">
            <a:extLst>
              <a:ext uri="{FF2B5EF4-FFF2-40B4-BE49-F238E27FC236}">
                <a16:creationId xmlns:a16="http://schemas.microsoft.com/office/drawing/2014/main" id="{A5987CB2-D885-4919-AC32-EBEE5B260D09}"/>
              </a:ext>
            </a:extLst>
          </p:cNvPr>
          <p:cNvPicPr>
            <a:picLocks noGrp="1"/>
          </p:cNvPicPr>
          <p:nvPr>
            <p:ph idx="1"/>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540042" y="1576137"/>
            <a:ext cx="8698832" cy="4780213"/>
          </a:xfrm>
          <a:prstGeom prst="rect">
            <a:avLst/>
          </a:prstGeom>
          <a:noFill/>
          <a:ln>
            <a:noFill/>
          </a:ln>
        </p:spPr>
      </p:pic>
      <p:sp>
        <p:nvSpPr>
          <p:cNvPr id="4" name="Slide Number Placeholder 3">
            <a:extLst>
              <a:ext uri="{FF2B5EF4-FFF2-40B4-BE49-F238E27FC236}">
                <a16:creationId xmlns:a16="http://schemas.microsoft.com/office/drawing/2014/main" id="{CFDA2A2C-5663-40F4-8630-3FF2F914A7A4}"/>
              </a:ext>
            </a:extLst>
          </p:cNvPr>
          <p:cNvSpPr>
            <a:spLocks noGrp="1"/>
          </p:cNvSpPr>
          <p:nvPr>
            <p:ph type="sldNum" sz="quarter" idx="12"/>
          </p:nvPr>
        </p:nvSpPr>
        <p:spPr/>
        <p:txBody>
          <a:bodyPr/>
          <a:lstStyle/>
          <a:p>
            <a:fld id="{0FF54DE5-C571-48E8-A5BC-B369434E2F44}" type="slidenum">
              <a:rPr lang="en-US" smtClean="0"/>
              <a:t>15</a:t>
            </a:fld>
            <a:endParaRPr lang="en-US"/>
          </a:p>
        </p:txBody>
      </p:sp>
    </p:spTree>
    <p:extLst>
      <p:ext uri="{BB962C8B-B14F-4D97-AF65-F5344CB8AC3E}">
        <p14:creationId xmlns:p14="http://schemas.microsoft.com/office/powerpoint/2010/main" val="10280702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B576B8-DA37-4213-9C2B-66A65295788F}"/>
              </a:ext>
            </a:extLst>
          </p:cNvPr>
          <p:cNvSpPr>
            <a:spLocks noGrp="1"/>
          </p:cNvSpPr>
          <p:nvPr>
            <p:ph type="title"/>
          </p:nvPr>
        </p:nvSpPr>
        <p:spPr/>
        <p:txBody>
          <a:bodyPr/>
          <a:lstStyle/>
          <a:p>
            <a:r>
              <a:rPr lang="en-US" dirty="0"/>
              <a:t>Emotional Intelligence Appraisal® Report </a:t>
            </a:r>
            <a:r>
              <a:rPr lang="en-US" sz="2400" dirty="0"/>
              <a:t>(Bradberry &amp; Greaves)</a:t>
            </a:r>
            <a:endParaRPr lang="en-US" dirty="0"/>
          </a:p>
        </p:txBody>
      </p:sp>
      <p:sp>
        <p:nvSpPr>
          <p:cNvPr id="4" name="Slide Number Placeholder 3">
            <a:extLst>
              <a:ext uri="{FF2B5EF4-FFF2-40B4-BE49-F238E27FC236}">
                <a16:creationId xmlns:a16="http://schemas.microsoft.com/office/drawing/2014/main" id="{55A10B31-0A55-4B3D-A060-23B9EDB145F6}"/>
              </a:ext>
            </a:extLst>
          </p:cNvPr>
          <p:cNvSpPr>
            <a:spLocks noGrp="1"/>
          </p:cNvSpPr>
          <p:nvPr>
            <p:ph type="sldNum" sz="quarter" idx="12"/>
          </p:nvPr>
        </p:nvSpPr>
        <p:spPr/>
        <p:txBody>
          <a:bodyPr/>
          <a:lstStyle/>
          <a:p>
            <a:fld id="{0FF54DE5-C571-48E8-A5BC-B369434E2F44}" type="slidenum">
              <a:rPr lang="en-US" smtClean="0"/>
              <a:t>16</a:t>
            </a:fld>
            <a:endParaRPr lang="en-US"/>
          </a:p>
        </p:txBody>
      </p:sp>
      <p:pic>
        <p:nvPicPr>
          <p:cNvPr id="7" name="Picture 6">
            <a:extLst>
              <a:ext uri="{FF2B5EF4-FFF2-40B4-BE49-F238E27FC236}">
                <a16:creationId xmlns:a16="http://schemas.microsoft.com/office/drawing/2014/main" id="{02811545-5446-4A8D-A5A4-24E5F20DF94A}"/>
              </a:ext>
            </a:extLst>
          </p:cNvPr>
          <p:cNvPicPr>
            <a:picLocks noChangeAspect="1"/>
          </p:cNvPicPr>
          <p:nvPr/>
        </p:nvPicPr>
        <p:blipFill>
          <a:blip r:embed="rId2"/>
          <a:stretch>
            <a:fillRect/>
          </a:stretch>
        </p:blipFill>
        <p:spPr>
          <a:xfrm>
            <a:off x="2206172" y="1387476"/>
            <a:ext cx="7779658" cy="5334000"/>
          </a:xfrm>
          <a:prstGeom prst="rect">
            <a:avLst/>
          </a:prstGeom>
        </p:spPr>
      </p:pic>
    </p:spTree>
    <p:extLst>
      <p:ext uri="{BB962C8B-B14F-4D97-AF65-F5344CB8AC3E}">
        <p14:creationId xmlns:p14="http://schemas.microsoft.com/office/powerpoint/2010/main" val="38145455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699B34-E10E-4AFC-8EFF-47E2ECA423BC}"/>
              </a:ext>
            </a:extLst>
          </p:cNvPr>
          <p:cNvSpPr>
            <a:spLocks noGrp="1"/>
          </p:cNvSpPr>
          <p:nvPr>
            <p:ph type="title"/>
          </p:nvPr>
        </p:nvSpPr>
        <p:spPr/>
        <p:txBody>
          <a:bodyPr/>
          <a:lstStyle/>
          <a:p>
            <a:r>
              <a:rPr lang="en-US" b="1" dirty="0"/>
              <a:t>Trait Emotional Intelligence Questionnaire (</a:t>
            </a:r>
            <a:r>
              <a:rPr lang="en-US" b="1" dirty="0" err="1"/>
              <a:t>TEIQue</a:t>
            </a:r>
            <a:r>
              <a:rPr lang="en-US" b="1" dirty="0"/>
              <a:t>) - </a:t>
            </a:r>
            <a:r>
              <a:rPr lang="en-US" b="1" dirty="0" err="1"/>
              <a:t>Petrides</a:t>
            </a:r>
            <a:endParaRPr lang="en-US" dirty="0"/>
          </a:p>
        </p:txBody>
      </p:sp>
      <p:sp>
        <p:nvSpPr>
          <p:cNvPr id="3" name="Content Placeholder 2">
            <a:extLst>
              <a:ext uri="{FF2B5EF4-FFF2-40B4-BE49-F238E27FC236}">
                <a16:creationId xmlns:a16="http://schemas.microsoft.com/office/drawing/2014/main" id="{4B785583-BDD6-42BE-AC10-F832434ACA75}"/>
              </a:ext>
            </a:extLst>
          </p:cNvPr>
          <p:cNvSpPr>
            <a:spLocks noGrp="1"/>
          </p:cNvSpPr>
          <p:nvPr>
            <p:ph idx="1"/>
          </p:nvPr>
        </p:nvSpPr>
        <p:spPr/>
        <p:txBody>
          <a:bodyPr>
            <a:normAutofit fontScale="92500"/>
          </a:bodyPr>
          <a:lstStyle/>
          <a:p>
            <a:r>
              <a:rPr lang="en-US" sz="2800" b="1" dirty="0">
                <a:solidFill>
                  <a:srgbClr val="0070C0"/>
                </a:solidFill>
              </a:rPr>
              <a:t>Well-Being </a:t>
            </a:r>
            <a:r>
              <a:rPr lang="en-US" sz="2800" dirty="0"/>
              <a:t>factor: optimism, happiness, and self-esteem facet scores. </a:t>
            </a:r>
          </a:p>
          <a:p>
            <a:r>
              <a:rPr lang="en-US" sz="2800" b="1" dirty="0">
                <a:solidFill>
                  <a:srgbClr val="0070C0"/>
                </a:solidFill>
              </a:rPr>
              <a:t>Self-Control </a:t>
            </a:r>
            <a:r>
              <a:rPr lang="en-US" sz="2800" dirty="0"/>
              <a:t>factor: was calculated by adding emotion regulation, impulsiveness, and stress management facet scores. </a:t>
            </a:r>
          </a:p>
          <a:p>
            <a:r>
              <a:rPr lang="en-US" sz="2800" b="1" dirty="0">
                <a:solidFill>
                  <a:srgbClr val="0070C0"/>
                </a:solidFill>
              </a:rPr>
              <a:t>Emotionality </a:t>
            </a:r>
            <a:r>
              <a:rPr lang="en-US" sz="2800" dirty="0"/>
              <a:t>factor: empathy, emotion perception of self and others, emotion expression, and relationship facet scores. </a:t>
            </a:r>
          </a:p>
          <a:p>
            <a:r>
              <a:rPr lang="en-US" sz="2800" b="1" dirty="0">
                <a:solidFill>
                  <a:srgbClr val="0070C0"/>
                </a:solidFill>
              </a:rPr>
              <a:t>Sociability </a:t>
            </a:r>
            <a:r>
              <a:rPr lang="en-US" sz="2800" dirty="0"/>
              <a:t>factor: emotional management of others, assertiveness, and social awareness facet scores. </a:t>
            </a:r>
          </a:p>
          <a:p>
            <a:r>
              <a:rPr lang="en-US" sz="2800" b="1" dirty="0">
                <a:solidFill>
                  <a:srgbClr val="0070C0"/>
                </a:solidFill>
              </a:rPr>
              <a:t>Global Trait EI</a:t>
            </a:r>
            <a:r>
              <a:rPr lang="en-US" sz="2800" dirty="0"/>
              <a:t>: self-motivation and adaptability facets.</a:t>
            </a:r>
          </a:p>
          <a:p>
            <a:pPr marL="0" indent="0">
              <a:buNone/>
            </a:pPr>
            <a:endParaRPr lang="en-US" dirty="0"/>
          </a:p>
        </p:txBody>
      </p:sp>
      <p:sp>
        <p:nvSpPr>
          <p:cNvPr id="4" name="Slide Number Placeholder 3">
            <a:extLst>
              <a:ext uri="{FF2B5EF4-FFF2-40B4-BE49-F238E27FC236}">
                <a16:creationId xmlns:a16="http://schemas.microsoft.com/office/drawing/2014/main" id="{82CCB100-E10C-4BE3-9CA6-0A17197E369B}"/>
              </a:ext>
            </a:extLst>
          </p:cNvPr>
          <p:cNvSpPr>
            <a:spLocks noGrp="1"/>
          </p:cNvSpPr>
          <p:nvPr>
            <p:ph type="sldNum" sz="quarter" idx="12"/>
          </p:nvPr>
        </p:nvSpPr>
        <p:spPr/>
        <p:txBody>
          <a:bodyPr/>
          <a:lstStyle/>
          <a:p>
            <a:fld id="{0FF54DE5-C571-48E8-A5BC-B369434E2F44}" type="slidenum">
              <a:rPr lang="en-US" smtClean="0"/>
              <a:t>17</a:t>
            </a:fld>
            <a:endParaRPr lang="en-US"/>
          </a:p>
        </p:txBody>
      </p:sp>
    </p:spTree>
    <p:extLst>
      <p:ext uri="{BB962C8B-B14F-4D97-AF65-F5344CB8AC3E}">
        <p14:creationId xmlns:p14="http://schemas.microsoft.com/office/powerpoint/2010/main" val="4981188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699B34-E10E-4AFC-8EFF-47E2ECA423BC}"/>
              </a:ext>
            </a:extLst>
          </p:cNvPr>
          <p:cNvSpPr>
            <a:spLocks noGrp="1"/>
          </p:cNvSpPr>
          <p:nvPr>
            <p:ph type="title"/>
          </p:nvPr>
        </p:nvSpPr>
        <p:spPr/>
        <p:txBody>
          <a:bodyPr/>
          <a:lstStyle/>
          <a:p>
            <a:r>
              <a:rPr lang="en-US" dirty="0" err="1"/>
              <a:t>Petrides</a:t>
            </a:r>
            <a:r>
              <a:rPr lang="en-US" dirty="0"/>
              <a:t> – </a:t>
            </a:r>
            <a:r>
              <a:rPr lang="en-US" dirty="0" err="1"/>
              <a:t>TEIQue</a:t>
            </a:r>
            <a:r>
              <a:rPr lang="en-US" dirty="0"/>
              <a:t>-SF</a:t>
            </a:r>
          </a:p>
        </p:txBody>
      </p:sp>
      <p:sp>
        <p:nvSpPr>
          <p:cNvPr id="3" name="Content Placeholder 2">
            <a:extLst>
              <a:ext uri="{FF2B5EF4-FFF2-40B4-BE49-F238E27FC236}">
                <a16:creationId xmlns:a16="http://schemas.microsoft.com/office/drawing/2014/main" id="{4B785583-BDD6-42BE-AC10-F832434ACA75}"/>
              </a:ext>
            </a:extLst>
          </p:cNvPr>
          <p:cNvSpPr>
            <a:spLocks noGrp="1"/>
          </p:cNvSpPr>
          <p:nvPr>
            <p:ph idx="1"/>
          </p:nvPr>
        </p:nvSpPr>
        <p:spPr>
          <a:xfrm>
            <a:off x="950495" y="2021306"/>
            <a:ext cx="10335125" cy="842211"/>
          </a:xfrm>
        </p:spPr>
        <p:txBody>
          <a:bodyPr/>
          <a:lstStyle/>
          <a:p>
            <a:pPr marL="0" indent="0">
              <a:buNone/>
            </a:pPr>
            <a:r>
              <a:rPr lang="en-US" b="1" dirty="0"/>
              <a:t>Sample </a:t>
            </a:r>
            <a:r>
              <a:rPr lang="en-US" b="1" dirty="0" err="1"/>
              <a:t>TEIQue</a:t>
            </a:r>
            <a:r>
              <a:rPr lang="en-US" b="1" dirty="0"/>
              <a:t>-SF Scores of 4 Facets and Global Trait EI (7-point scale, 30 Questions)</a:t>
            </a:r>
          </a:p>
        </p:txBody>
      </p:sp>
      <p:sp>
        <p:nvSpPr>
          <p:cNvPr id="4" name="Slide Number Placeholder 3">
            <a:extLst>
              <a:ext uri="{FF2B5EF4-FFF2-40B4-BE49-F238E27FC236}">
                <a16:creationId xmlns:a16="http://schemas.microsoft.com/office/drawing/2014/main" id="{82CCB100-E10C-4BE3-9CA6-0A17197E369B}"/>
              </a:ext>
            </a:extLst>
          </p:cNvPr>
          <p:cNvSpPr>
            <a:spLocks noGrp="1"/>
          </p:cNvSpPr>
          <p:nvPr>
            <p:ph type="sldNum" sz="quarter" idx="12"/>
          </p:nvPr>
        </p:nvSpPr>
        <p:spPr/>
        <p:txBody>
          <a:bodyPr/>
          <a:lstStyle/>
          <a:p>
            <a:fld id="{0FF54DE5-C571-48E8-A5BC-B369434E2F44}" type="slidenum">
              <a:rPr lang="en-US" smtClean="0"/>
              <a:t>18</a:t>
            </a:fld>
            <a:endParaRPr lang="en-US"/>
          </a:p>
        </p:txBody>
      </p:sp>
      <p:graphicFrame>
        <p:nvGraphicFramePr>
          <p:cNvPr id="7" name="Table 6">
            <a:extLst>
              <a:ext uri="{FF2B5EF4-FFF2-40B4-BE49-F238E27FC236}">
                <a16:creationId xmlns:a16="http://schemas.microsoft.com/office/drawing/2014/main" id="{3D42057D-CAE0-4D2A-BA60-41B8E52CCCE7}"/>
              </a:ext>
            </a:extLst>
          </p:cNvPr>
          <p:cNvGraphicFramePr>
            <a:graphicFrameLocks noGrp="1"/>
          </p:cNvGraphicFramePr>
          <p:nvPr>
            <p:extLst>
              <p:ext uri="{D42A27DB-BD31-4B8C-83A1-F6EECF244321}">
                <p14:modId xmlns:p14="http://schemas.microsoft.com/office/powerpoint/2010/main" val="2486418853"/>
              </p:ext>
            </p:extLst>
          </p:nvPr>
        </p:nvGraphicFramePr>
        <p:xfrm>
          <a:off x="1262743" y="2995864"/>
          <a:ext cx="9332685" cy="3056020"/>
        </p:xfrm>
        <a:graphic>
          <a:graphicData uri="http://schemas.openxmlformats.org/drawingml/2006/table">
            <a:tbl>
              <a:tblPr firstRow="1" bandRow="1">
                <a:tableStyleId>{0505E3EF-67EA-436B-97B2-0124C06EBD24}</a:tableStyleId>
              </a:tblPr>
              <a:tblGrid>
                <a:gridCol w="1866537">
                  <a:extLst>
                    <a:ext uri="{9D8B030D-6E8A-4147-A177-3AD203B41FA5}">
                      <a16:colId xmlns:a16="http://schemas.microsoft.com/office/drawing/2014/main" val="4005319407"/>
                    </a:ext>
                  </a:extLst>
                </a:gridCol>
                <a:gridCol w="1866537">
                  <a:extLst>
                    <a:ext uri="{9D8B030D-6E8A-4147-A177-3AD203B41FA5}">
                      <a16:colId xmlns:a16="http://schemas.microsoft.com/office/drawing/2014/main" val="3095790840"/>
                    </a:ext>
                  </a:extLst>
                </a:gridCol>
                <a:gridCol w="1866537">
                  <a:extLst>
                    <a:ext uri="{9D8B030D-6E8A-4147-A177-3AD203B41FA5}">
                      <a16:colId xmlns:a16="http://schemas.microsoft.com/office/drawing/2014/main" val="3484706449"/>
                    </a:ext>
                  </a:extLst>
                </a:gridCol>
                <a:gridCol w="1866537">
                  <a:extLst>
                    <a:ext uri="{9D8B030D-6E8A-4147-A177-3AD203B41FA5}">
                      <a16:colId xmlns:a16="http://schemas.microsoft.com/office/drawing/2014/main" val="3388604954"/>
                    </a:ext>
                  </a:extLst>
                </a:gridCol>
                <a:gridCol w="1866537">
                  <a:extLst>
                    <a:ext uri="{9D8B030D-6E8A-4147-A177-3AD203B41FA5}">
                      <a16:colId xmlns:a16="http://schemas.microsoft.com/office/drawing/2014/main" val="2939761326"/>
                    </a:ext>
                  </a:extLst>
                </a:gridCol>
              </a:tblGrid>
              <a:tr h="1891822">
                <a:tc>
                  <a:txBody>
                    <a:bodyPr/>
                    <a:lstStyle/>
                    <a:p>
                      <a:pPr marL="0" marR="0" algn="ctr">
                        <a:lnSpc>
                          <a:spcPct val="200000"/>
                        </a:lnSpc>
                        <a:spcBef>
                          <a:spcPts val="0"/>
                        </a:spcBef>
                        <a:spcAft>
                          <a:spcPts val="600"/>
                        </a:spcAft>
                      </a:pPr>
                      <a:r>
                        <a:rPr lang="en-US" sz="2400" dirty="0">
                          <a:effectLst/>
                        </a:rPr>
                        <a:t>Well-Being</a:t>
                      </a:r>
                      <a:endParaRPr lang="en-US" sz="20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200000"/>
                        </a:lnSpc>
                        <a:spcBef>
                          <a:spcPts val="0"/>
                        </a:spcBef>
                        <a:spcAft>
                          <a:spcPts val="600"/>
                        </a:spcAft>
                      </a:pPr>
                      <a:r>
                        <a:rPr lang="en-US" sz="2400" dirty="0">
                          <a:effectLst/>
                        </a:rPr>
                        <a:t>Self-Control</a:t>
                      </a:r>
                      <a:endParaRPr lang="en-US" sz="20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200000"/>
                        </a:lnSpc>
                        <a:spcBef>
                          <a:spcPts val="0"/>
                        </a:spcBef>
                        <a:spcAft>
                          <a:spcPts val="600"/>
                        </a:spcAft>
                      </a:pPr>
                      <a:r>
                        <a:rPr lang="en-US" sz="2400" dirty="0">
                          <a:effectLst/>
                        </a:rPr>
                        <a:t>Emotionality</a:t>
                      </a:r>
                      <a:endParaRPr lang="en-US" sz="20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200000"/>
                        </a:lnSpc>
                        <a:spcBef>
                          <a:spcPts val="0"/>
                        </a:spcBef>
                        <a:spcAft>
                          <a:spcPts val="600"/>
                        </a:spcAft>
                      </a:pPr>
                      <a:r>
                        <a:rPr lang="en-US" sz="2400" dirty="0">
                          <a:effectLst/>
                        </a:rPr>
                        <a:t>Sociability</a:t>
                      </a:r>
                      <a:endParaRPr lang="en-US" sz="20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200000"/>
                        </a:lnSpc>
                        <a:spcBef>
                          <a:spcPts val="0"/>
                        </a:spcBef>
                        <a:spcAft>
                          <a:spcPts val="600"/>
                        </a:spcAft>
                      </a:pPr>
                      <a:r>
                        <a:rPr lang="en-US" sz="2400" dirty="0">
                          <a:effectLst/>
                        </a:rPr>
                        <a:t>Global EI</a:t>
                      </a:r>
                      <a:endParaRPr lang="en-US" sz="20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688109274"/>
                  </a:ext>
                </a:extLst>
              </a:tr>
              <a:tr h="1164198">
                <a:tc>
                  <a:txBody>
                    <a:bodyPr/>
                    <a:lstStyle/>
                    <a:p>
                      <a:pPr marL="0" marR="0" algn="ctr">
                        <a:lnSpc>
                          <a:spcPct val="200000"/>
                        </a:lnSpc>
                        <a:spcBef>
                          <a:spcPts val="0"/>
                        </a:spcBef>
                        <a:spcAft>
                          <a:spcPts val="600"/>
                        </a:spcAft>
                      </a:pPr>
                      <a:r>
                        <a:rPr lang="en-US" sz="2800">
                          <a:effectLst/>
                        </a:rPr>
                        <a:t>3.30</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200000"/>
                        </a:lnSpc>
                        <a:spcBef>
                          <a:spcPts val="0"/>
                        </a:spcBef>
                        <a:spcAft>
                          <a:spcPts val="600"/>
                        </a:spcAft>
                      </a:pPr>
                      <a:r>
                        <a:rPr lang="en-US" sz="2800" dirty="0">
                          <a:effectLst/>
                        </a:rPr>
                        <a:t>3.50</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200000"/>
                        </a:lnSpc>
                        <a:spcBef>
                          <a:spcPts val="0"/>
                        </a:spcBef>
                        <a:spcAft>
                          <a:spcPts val="600"/>
                        </a:spcAft>
                      </a:pPr>
                      <a:r>
                        <a:rPr lang="en-US" sz="2800" dirty="0">
                          <a:effectLst/>
                        </a:rPr>
                        <a:t>5.88</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200000"/>
                        </a:lnSpc>
                        <a:spcBef>
                          <a:spcPts val="0"/>
                        </a:spcBef>
                        <a:spcAft>
                          <a:spcPts val="600"/>
                        </a:spcAft>
                      </a:pPr>
                      <a:r>
                        <a:rPr lang="en-US" sz="2800" dirty="0">
                          <a:effectLst/>
                        </a:rPr>
                        <a:t>4.17</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200000"/>
                        </a:lnSpc>
                        <a:spcBef>
                          <a:spcPts val="0"/>
                        </a:spcBef>
                        <a:spcAft>
                          <a:spcPts val="600"/>
                        </a:spcAft>
                      </a:pPr>
                      <a:r>
                        <a:rPr lang="en-US" sz="2800" dirty="0">
                          <a:effectLst/>
                        </a:rPr>
                        <a:t>4.70</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840953747"/>
                  </a:ext>
                </a:extLst>
              </a:tr>
            </a:tbl>
          </a:graphicData>
        </a:graphic>
      </p:graphicFrame>
    </p:spTree>
    <p:extLst>
      <p:ext uri="{BB962C8B-B14F-4D97-AF65-F5344CB8AC3E}">
        <p14:creationId xmlns:p14="http://schemas.microsoft.com/office/powerpoint/2010/main" val="35371202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5D896B-C807-4383-A85D-1EC902BAE1CC}"/>
              </a:ext>
            </a:extLst>
          </p:cNvPr>
          <p:cNvSpPr>
            <a:spLocks noGrp="1"/>
          </p:cNvSpPr>
          <p:nvPr>
            <p:ph type="title"/>
          </p:nvPr>
        </p:nvSpPr>
        <p:spPr/>
        <p:txBody>
          <a:bodyPr>
            <a:normAutofit/>
          </a:bodyPr>
          <a:lstStyle/>
          <a:p>
            <a:r>
              <a:rPr lang="en-US" sz="5400" dirty="0"/>
              <a:t>Criticisms of EI</a:t>
            </a:r>
          </a:p>
        </p:txBody>
      </p:sp>
      <p:sp>
        <p:nvSpPr>
          <p:cNvPr id="4" name="Slide Number Placeholder 3">
            <a:extLst>
              <a:ext uri="{FF2B5EF4-FFF2-40B4-BE49-F238E27FC236}">
                <a16:creationId xmlns:a16="http://schemas.microsoft.com/office/drawing/2014/main" id="{32B41AF1-E1E3-4877-8801-0A83ADE1F701}"/>
              </a:ext>
            </a:extLst>
          </p:cNvPr>
          <p:cNvSpPr>
            <a:spLocks noGrp="1"/>
          </p:cNvSpPr>
          <p:nvPr>
            <p:ph type="sldNum" sz="quarter" idx="12"/>
          </p:nvPr>
        </p:nvSpPr>
        <p:spPr/>
        <p:txBody>
          <a:bodyPr/>
          <a:lstStyle/>
          <a:p>
            <a:fld id="{0FF54DE5-C571-48E8-A5BC-B369434E2F44}" type="slidenum">
              <a:rPr lang="en-US" smtClean="0"/>
              <a:t>19</a:t>
            </a:fld>
            <a:endParaRPr lang="en-US"/>
          </a:p>
        </p:txBody>
      </p:sp>
    </p:spTree>
    <p:extLst>
      <p:ext uri="{BB962C8B-B14F-4D97-AF65-F5344CB8AC3E}">
        <p14:creationId xmlns:p14="http://schemas.microsoft.com/office/powerpoint/2010/main" val="13357447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4889D7-6590-40B4-A711-6E4B25119262}"/>
              </a:ext>
            </a:extLst>
          </p:cNvPr>
          <p:cNvSpPr>
            <a:spLocks noGrp="1"/>
          </p:cNvSpPr>
          <p:nvPr>
            <p:ph type="title"/>
          </p:nvPr>
        </p:nvSpPr>
        <p:spPr/>
        <p:txBody>
          <a:bodyPr>
            <a:normAutofit/>
          </a:bodyPr>
          <a:lstStyle/>
          <a:p>
            <a:r>
              <a:rPr lang="en-US" sz="4000" dirty="0"/>
              <a:t>Elements of Human Behavior</a:t>
            </a:r>
          </a:p>
        </p:txBody>
      </p:sp>
      <p:graphicFrame>
        <p:nvGraphicFramePr>
          <p:cNvPr id="5" name="Content Placeholder 4">
            <a:extLst>
              <a:ext uri="{FF2B5EF4-FFF2-40B4-BE49-F238E27FC236}">
                <a16:creationId xmlns:a16="http://schemas.microsoft.com/office/drawing/2014/main" id="{29F9BBD6-2C0D-4D38-A236-25DACB76BBD5}"/>
              </a:ext>
            </a:extLst>
          </p:cNvPr>
          <p:cNvGraphicFramePr>
            <a:graphicFrameLocks noGrp="1"/>
          </p:cNvGraphicFramePr>
          <p:nvPr>
            <p:ph idx="1"/>
            <p:extLst>
              <p:ext uri="{D42A27DB-BD31-4B8C-83A1-F6EECF244321}">
                <p14:modId xmlns:p14="http://schemas.microsoft.com/office/powerpoint/2010/main" val="4098483912"/>
              </p:ext>
            </p:extLst>
          </p:nvPr>
        </p:nvGraphicFramePr>
        <p:xfrm>
          <a:off x="1104900" y="1600200"/>
          <a:ext cx="99822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a:extLst>
              <a:ext uri="{FF2B5EF4-FFF2-40B4-BE49-F238E27FC236}">
                <a16:creationId xmlns:a16="http://schemas.microsoft.com/office/drawing/2014/main" id="{017CA509-B541-4019-B57B-EEADE7E59654}"/>
              </a:ext>
            </a:extLst>
          </p:cNvPr>
          <p:cNvSpPr>
            <a:spLocks noGrp="1"/>
          </p:cNvSpPr>
          <p:nvPr>
            <p:ph type="sldNum" sz="quarter" idx="12"/>
          </p:nvPr>
        </p:nvSpPr>
        <p:spPr/>
        <p:txBody>
          <a:bodyPr/>
          <a:lstStyle/>
          <a:p>
            <a:fld id="{0FF54DE5-C571-48E8-A5BC-B369434E2F44}" type="slidenum">
              <a:rPr lang="en-US" smtClean="0"/>
              <a:t>2</a:t>
            </a:fld>
            <a:endParaRPr lang="en-US"/>
          </a:p>
        </p:txBody>
      </p:sp>
      <p:sp>
        <p:nvSpPr>
          <p:cNvPr id="6" name="TextBox 5">
            <a:extLst>
              <a:ext uri="{FF2B5EF4-FFF2-40B4-BE49-F238E27FC236}">
                <a16:creationId xmlns:a16="http://schemas.microsoft.com/office/drawing/2014/main" id="{13489CE8-3BA3-4A77-93AE-D9FC4F72B853}"/>
              </a:ext>
            </a:extLst>
          </p:cNvPr>
          <p:cNvSpPr txBox="1"/>
          <p:nvPr/>
        </p:nvSpPr>
        <p:spPr>
          <a:xfrm>
            <a:off x="996055" y="6319727"/>
            <a:ext cx="3574607" cy="369332"/>
          </a:xfrm>
          <a:prstGeom prst="rect">
            <a:avLst/>
          </a:prstGeom>
          <a:noFill/>
        </p:spPr>
        <p:txBody>
          <a:bodyPr wrap="square" rtlCol="0">
            <a:spAutoFit/>
          </a:bodyPr>
          <a:lstStyle/>
          <a:p>
            <a:r>
              <a:rPr lang="en-US" dirty="0">
                <a:hlinkClick r:id="rId7"/>
              </a:rPr>
              <a:t>Source: www.talentsmart.com</a:t>
            </a:r>
            <a:endParaRPr lang="en-US" dirty="0"/>
          </a:p>
        </p:txBody>
      </p:sp>
    </p:spTree>
    <p:extLst>
      <p:ext uri="{BB962C8B-B14F-4D97-AF65-F5344CB8AC3E}">
        <p14:creationId xmlns:p14="http://schemas.microsoft.com/office/powerpoint/2010/main" val="7524607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F5C1E0-71ED-4D94-BCFE-4202F88D99F0}"/>
              </a:ext>
            </a:extLst>
          </p:cNvPr>
          <p:cNvSpPr>
            <a:spLocks noGrp="1"/>
          </p:cNvSpPr>
          <p:nvPr>
            <p:ph type="title"/>
          </p:nvPr>
        </p:nvSpPr>
        <p:spPr/>
        <p:txBody>
          <a:bodyPr/>
          <a:lstStyle/>
          <a:p>
            <a:r>
              <a:rPr lang="en-US" dirty="0"/>
              <a:t>Criticisms</a:t>
            </a:r>
          </a:p>
        </p:txBody>
      </p:sp>
      <p:sp>
        <p:nvSpPr>
          <p:cNvPr id="3" name="Content Placeholder 2">
            <a:extLst>
              <a:ext uri="{FF2B5EF4-FFF2-40B4-BE49-F238E27FC236}">
                <a16:creationId xmlns:a16="http://schemas.microsoft.com/office/drawing/2014/main" id="{1FCFCB55-C003-49D8-8EB8-BA4CCA8D7741}"/>
              </a:ext>
            </a:extLst>
          </p:cNvPr>
          <p:cNvSpPr>
            <a:spLocks noGrp="1"/>
          </p:cNvSpPr>
          <p:nvPr>
            <p:ph idx="1"/>
          </p:nvPr>
        </p:nvSpPr>
        <p:spPr/>
        <p:txBody>
          <a:bodyPr>
            <a:normAutofit lnSpcReduction="10000"/>
          </a:bodyPr>
          <a:lstStyle/>
          <a:p>
            <a:r>
              <a:rPr lang="en-US" sz="2800" dirty="0"/>
              <a:t>The importance of EI is not supported by research and is exaggerated (Roberts et al., 2001). </a:t>
            </a:r>
          </a:p>
          <a:p>
            <a:r>
              <a:rPr lang="en-US" sz="2800" dirty="0"/>
              <a:t>Waterhouse (2006) argued that EI theories lack support and should not be used in educational practices until empirical support improves. </a:t>
            </a:r>
          </a:p>
          <a:p>
            <a:r>
              <a:rPr lang="en-US" sz="2800" dirty="0"/>
              <a:t>EI has many definitions and measurements that make it difficult to settle on a consensus about the field of study (Matthews et al., 2004). </a:t>
            </a:r>
          </a:p>
          <a:p>
            <a:r>
              <a:rPr lang="en-US" sz="2800" dirty="0"/>
              <a:t>Finally, EI is an idea that was incorporated into other intelligences that have been previously identified and measured.</a:t>
            </a:r>
          </a:p>
        </p:txBody>
      </p:sp>
      <p:sp>
        <p:nvSpPr>
          <p:cNvPr id="4" name="Slide Number Placeholder 3">
            <a:extLst>
              <a:ext uri="{FF2B5EF4-FFF2-40B4-BE49-F238E27FC236}">
                <a16:creationId xmlns:a16="http://schemas.microsoft.com/office/drawing/2014/main" id="{2CBE6E8E-0775-4DDD-A22C-6D922FECF9DF}"/>
              </a:ext>
            </a:extLst>
          </p:cNvPr>
          <p:cNvSpPr>
            <a:spLocks noGrp="1"/>
          </p:cNvSpPr>
          <p:nvPr>
            <p:ph type="sldNum" sz="quarter" idx="12"/>
          </p:nvPr>
        </p:nvSpPr>
        <p:spPr/>
        <p:txBody>
          <a:bodyPr/>
          <a:lstStyle/>
          <a:p>
            <a:fld id="{0FF54DE5-C571-48E8-A5BC-B369434E2F44}" type="slidenum">
              <a:rPr lang="en-US" smtClean="0"/>
              <a:t>20</a:t>
            </a:fld>
            <a:endParaRPr lang="en-US"/>
          </a:p>
        </p:txBody>
      </p:sp>
    </p:spTree>
    <p:extLst>
      <p:ext uri="{BB962C8B-B14F-4D97-AF65-F5344CB8AC3E}">
        <p14:creationId xmlns:p14="http://schemas.microsoft.com/office/powerpoint/2010/main" val="4026628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F5C1E0-71ED-4D94-BCFE-4202F88D99F0}"/>
              </a:ext>
            </a:extLst>
          </p:cNvPr>
          <p:cNvSpPr>
            <a:spLocks noGrp="1"/>
          </p:cNvSpPr>
          <p:nvPr>
            <p:ph type="title"/>
          </p:nvPr>
        </p:nvSpPr>
        <p:spPr/>
        <p:txBody>
          <a:bodyPr/>
          <a:lstStyle/>
          <a:p>
            <a:r>
              <a:rPr lang="en-US" dirty="0"/>
              <a:t>Responses to Criticisms</a:t>
            </a:r>
          </a:p>
        </p:txBody>
      </p:sp>
      <p:sp>
        <p:nvSpPr>
          <p:cNvPr id="3" name="Content Placeholder 2">
            <a:extLst>
              <a:ext uri="{FF2B5EF4-FFF2-40B4-BE49-F238E27FC236}">
                <a16:creationId xmlns:a16="http://schemas.microsoft.com/office/drawing/2014/main" id="{1FCFCB55-C003-49D8-8EB8-BA4CCA8D7741}"/>
              </a:ext>
            </a:extLst>
          </p:cNvPr>
          <p:cNvSpPr>
            <a:spLocks noGrp="1"/>
          </p:cNvSpPr>
          <p:nvPr>
            <p:ph idx="1"/>
          </p:nvPr>
        </p:nvSpPr>
        <p:spPr/>
        <p:txBody>
          <a:bodyPr/>
          <a:lstStyle/>
          <a:p>
            <a:r>
              <a:rPr lang="en-US" sz="2400" dirty="0"/>
              <a:t>Criticisms of EI have been largely answered, as this research has entered the consciousness of mainstream thinking. </a:t>
            </a:r>
          </a:p>
          <a:p>
            <a:r>
              <a:rPr lang="en-US" sz="2400" dirty="0"/>
              <a:t>High-level research in top-tier academic journals abound in the Emotional Intelligence arena, particularly in the last 15-20 years in peer-reviewed journals of multiple disciplines. </a:t>
            </a:r>
          </a:p>
          <a:p>
            <a:r>
              <a:rPr lang="en-US" sz="2400" dirty="0"/>
              <a:t>An additional validation of this study will be further researched by interviewing department heads regarding EI and its impact on curriculum development.</a:t>
            </a:r>
          </a:p>
          <a:p>
            <a:r>
              <a:rPr lang="en-US" sz="2400" dirty="0"/>
              <a:t>The various debates about Emotional Intelligence are beyond the scope of this research, but they deserve to be presented and considered.</a:t>
            </a:r>
          </a:p>
          <a:p>
            <a:endParaRPr lang="en-US" dirty="0"/>
          </a:p>
        </p:txBody>
      </p:sp>
      <p:sp>
        <p:nvSpPr>
          <p:cNvPr id="4" name="Slide Number Placeholder 3">
            <a:extLst>
              <a:ext uri="{FF2B5EF4-FFF2-40B4-BE49-F238E27FC236}">
                <a16:creationId xmlns:a16="http://schemas.microsoft.com/office/drawing/2014/main" id="{2CBE6E8E-0775-4DDD-A22C-6D922FECF9DF}"/>
              </a:ext>
            </a:extLst>
          </p:cNvPr>
          <p:cNvSpPr>
            <a:spLocks noGrp="1"/>
          </p:cNvSpPr>
          <p:nvPr>
            <p:ph type="sldNum" sz="quarter" idx="12"/>
          </p:nvPr>
        </p:nvSpPr>
        <p:spPr/>
        <p:txBody>
          <a:bodyPr/>
          <a:lstStyle/>
          <a:p>
            <a:fld id="{0FF54DE5-C571-48E8-A5BC-B369434E2F44}" type="slidenum">
              <a:rPr lang="en-US" smtClean="0"/>
              <a:t>21</a:t>
            </a:fld>
            <a:endParaRPr lang="en-US"/>
          </a:p>
        </p:txBody>
      </p:sp>
    </p:spTree>
    <p:extLst>
      <p:ext uri="{BB962C8B-B14F-4D97-AF65-F5344CB8AC3E}">
        <p14:creationId xmlns:p14="http://schemas.microsoft.com/office/powerpoint/2010/main" val="20185563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04899" y="2971806"/>
            <a:ext cx="10527468" cy="1684150"/>
          </a:xfrm>
        </p:spPr>
        <p:txBody>
          <a:bodyPr>
            <a:normAutofit/>
          </a:bodyPr>
          <a:lstStyle/>
          <a:p>
            <a:r>
              <a:rPr lang="en-US" sz="5400" dirty="0"/>
              <a:t>Results</a:t>
            </a:r>
          </a:p>
        </p:txBody>
      </p:sp>
      <p:sp>
        <p:nvSpPr>
          <p:cNvPr id="4" name="Slide Number Placeholder 3">
            <a:extLst>
              <a:ext uri="{FF2B5EF4-FFF2-40B4-BE49-F238E27FC236}">
                <a16:creationId xmlns:a16="http://schemas.microsoft.com/office/drawing/2014/main" id="{7B0B8D5B-5435-4052-B273-930F9271B1BE}"/>
              </a:ext>
            </a:extLst>
          </p:cNvPr>
          <p:cNvSpPr>
            <a:spLocks noGrp="1"/>
          </p:cNvSpPr>
          <p:nvPr>
            <p:ph type="sldNum" sz="quarter" idx="12"/>
          </p:nvPr>
        </p:nvSpPr>
        <p:spPr/>
        <p:txBody>
          <a:bodyPr/>
          <a:lstStyle/>
          <a:p>
            <a:fld id="{0FF54DE5-C571-48E8-A5BC-B369434E2F44}" type="slidenum">
              <a:rPr lang="en-US" smtClean="0"/>
              <a:t>22</a:t>
            </a:fld>
            <a:endParaRPr lang="en-US"/>
          </a:p>
        </p:txBody>
      </p:sp>
    </p:spTree>
    <p:extLst>
      <p:ext uri="{BB962C8B-B14F-4D97-AF65-F5344CB8AC3E}">
        <p14:creationId xmlns:p14="http://schemas.microsoft.com/office/powerpoint/2010/main" val="7186253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8DFB2F-0E37-40B7-B267-E7BAC531E67C}"/>
              </a:ext>
            </a:extLst>
          </p:cNvPr>
          <p:cNvSpPr>
            <a:spLocks noGrp="1"/>
          </p:cNvSpPr>
          <p:nvPr>
            <p:ph type="title"/>
          </p:nvPr>
        </p:nvSpPr>
        <p:spPr/>
        <p:txBody>
          <a:bodyPr/>
          <a:lstStyle/>
          <a:p>
            <a:r>
              <a:rPr lang="en-US" dirty="0"/>
              <a:t>Respondents by Major / Field of Study (N=391)</a:t>
            </a:r>
          </a:p>
        </p:txBody>
      </p:sp>
      <p:sp>
        <p:nvSpPr>
          <p:cNvPr id="3" name="Content Placeholder 2">
            <a:extLst>
              <a:ext uri="{FF2B5EF4-FFF2-40B4-BE49-F238E27FC236}">
                <a16:creationId xmlns:a16="http://schemas.microsoft.com/office/drawing/2014/main" id="{EDAFEC63-4B41-4462-A28B-66C341F0EADD}"/>
              </a:ext>
            </a:extLst>
          </p:cNvPr>
          <p:cNvSpPr>
            <a:spLocks noGrp="1"/>
          </p:cNvSpPr>
          <p:nvPr>
            <p:ph idx="1"/>
          </p:nvPr>
        </p:nvSpPr>
        <p:spPr>
          <a:xfrm>
            <a:off x="988786" y="1966913"/>
            <a:ext cx="9982200" cy="4572000"/>
          </a:xfrm>
        </p:spPr>
        <p:txBody>
          <a:bodyPr/>
          <a:lstStyle/>
          <a:p>
            <a:pPr marL="0" indent="0">
              <a:buNone/>
            </a:pPr>
            <a:r>
              <a:rPr lang="en-US" dirty="0"/>
              <a:t>	</a:t>
            </a:r>
            <a:r>
              <a:rPr lang="en-US" b="1" dirty="0"/>
              <a:t>Major / Field of Study		Number of Students	Percentage of Total</a:t>
            </a:r>
          </a:p>
          <a:p>
            <a:pPr marL="0" indent="0">
              <a:buNone/>
            </a:pPr>
            <a:r>
              <a:rPr lang="en-US" b="1" dirty="0"/>
              <a:t>	_____________________________________________________________________</a:t>
            </a:r>
          </a:p>
          <a:p>
            <a:pPr marL="0" indent="0">
              <a:buNone/>
            </a:pPr>
            <a:r>
              <a:rPr lang="en-US" b="1" dirty="0"/>
              <a:t>	Business				114			29.2%</a:t>
            </a:r>
          </a:p>
          <a:p>
            <a:pPr marL="0" indent="0">
              <a:buNone/>
            </a:pPr>
            <a:r>
              <a:rPr lang="en-US" b="1" dirty="0"/>
              <a:t>	Nursing					56			14.3%</a:t>
            </a:r>
          </a:p>
          <a:p>
            <a:pPr marL="0" indent="0">
              <a:buNone/>
            </a:pPr>
            <a:r>
              <a:rPr lang="en-US" b="1" dirty="0"/>
              <a:t>	Education				90			23.0%</a:t>
            </a:r>
          </a:p>
          <a:p>
            <a:pPr marL="0" indent="0">
              <a:buNone/>
            </a:pPr>
            <a:r>
              <a:rPr lang="en-US" b="1" dirty="0"/>
              <a:t>	Engineering*				70			17.9%</a:t>
            </a:r>
          </a:p>
          <a:p>
            <a:pPr marL="0" indent="0">
              <a:buNone/>
            </a:pPr>
            <a:r>
              <a:rPr lang="en-US" b="1" dirty="0"/>
              <a:t>	Religion / Theology			61			15.6%</a:t>
            </a:r>
          </a:p>
          <a:p>
            <a:pPr marL="0" indent="0">
              <a:buNone/>
            </a:pPr>
            <a:r>
              <a:rPr lang="en-US" b="1" dirty="0"/>
              <a:t>	_____________________________________________________________________</a:t>
            </a:r>
          </a:p>
          <a:p>
            <a:pPr marL="0" indent="0">
              <a:buNone/>
            </a:pPr>
            <a:r>
              <a:rPr lang="en-US" i="1" dirty="0"/>
              <a:t>*Engineering was a composite of science, math, computer science majors</a:t>
            </a:r>
            <a:endParaRPr lang="en-US" dirty="0"/>
          </a:p>
          <a:p>
            <a:endParaRPr lang="en-US" dirty="0"/>
          </a:p>
        </p:txBody>
      </p:sp>
      <p:sp>
        <p:nvSpPr>
          <p:cNvPr id="4" name="Slide Number Placeholder 3">
            <a:extLst>
              <a:ext uri="{FF2B5EF4-FFF2-40B4-BE49-F238E27FC236}">
                <a16:creationId xmlns:a16="http://schemas.microsoft.com/office/drawing/2014/main" id="{28BC3DA9-9E32-4D73-89A8-BFF3AA994C6E}"/>
              </a:ext>
            </a:extLst>
          </p:cNvPr>
          <p:cNvSpPr>
            <a:spLocks noGrp="1"/>
          </p:cNvSpPr>
          <p:nvPr>
            <p:ph type="sldNum" sz="quarter" idx="12"/>
          </p:nvPr>
        </p:nvSpPr>
        <p:spPr/>
        <p:txBody>
          <a:bodyPr/>
          <a:lstStyle/>
          <a:p>
            <a:fld id="{0FF54DE5-C571-48E8-A5BC-B369434E2F44}" type="slidenum">
              <a:rPr lang="en-US" smtClean="0"/>
              <a:t>23</a:t>
            </a:fld>
            <a:endParaRPr lang="en-US"/>
          </a:p>
        </p:txBody>
      </p:sp>
    </p:spTree>
    <p:extLst>
      <p:ext uri="{BB962C8B-B14F-4D97-AF65-F5344CB8AC3E}">
        <p14:creationId xmlns:p14="http://schemas.microsoft.com/office/powerpoint/2010/main" val="18690867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2BFF1A6B-7654-432F-8C32-5868425A85FC}"/>
              </a:ext>
            </a:extLst>
          </p:cNvPr>
          <p:cNvSpPr>
            <a:spLocks noGrp="1"/>
          </p:cNvSpPr>
          <p:nvPr>
            <p:ph type="title"/>
          </p:nvPr>
        </p:nvSpPr>
        <p:spPr/>
        <p:txBody>
          <a:bodyPr/>
          <a:lstStyle/>
          <a:p>
            <a:r>
              <a:rPr lang="en-US" dirty="0"/>
              <a:t>Hypothesis 1 – Mean Differences between Majors</a:t>
            </a:r>
          </a:p>
        </p:txBody>
      </p:sp>
      <p:pic>
        <p:nvPicPr>
          <p:cNvPr id="7" name="Content Placeholder 6">
            <a:extLst>
              <a:ext uri="{FF2B5EF4-FFF2-40B4-BE49-F238E27FC236}">
                <a16:creationId xmlns:a16="http://schemas.microsoft.com/office/drawing/2014/main" id="{6E8AC487-B7DD-4F2C-8BE9-2678F47CD8EE}"/>
              </a:ext>
            </a:extLst>
          </p:cNvPr>
          <p:cNvPicPr>
            <a:picLocks noGrp="1"/>
          </p:cNvPicPr>
          <p:nvPr>
            <p:ph idx="1"/>
          </p:nvPr>
        </p:nvPicPr>
        <p:blipFill>
          <a:blip r:embed="rId2"/>
          <a:stretch>
            <a:fillRect/>
          </a:stretch>
        </p:blipFill>
        <p:spPr>
          <a:xfrm>
            <a:off x="1930400" y="1600200"/>
            <a:ext cx="7823200" cy="5018314"/>
          </a:xfrm>
          <a:prstGeom prst="rect">
            <a:avLst/>
          </a:prstGeom>
        </p:spPr>
      </p:pic>
      <p:sp>
        <p:nvSpPr>
          <p:cNvPr id="4" name="Slide Number Placeholder 3">
            <a:extLst>
              <a:ext uri="{FF2B5EF4-FFF2-40B4-BE49-F238E27FC236}">
                <a16:creationId xmlns:a16="http://schemas.microsoft.com/office/drawing/2014/main" id="{2A2D3987-97EE-4C0F-998B-AF9227A3E7F5}"/>
              </a:ext>
            </a:extLst>
          </p:cNvPr>
          <p:cNvSpPr>
            <a:spLocks noGrp="1"/>
          </p:cNvSpPr>
          <p:nvPr>
            <p:ph type="sldNum" sz="quarter" idx="12"/>
          </p:nvPr>
        </p:nvSpPr>
        <p:spPr/>
        <p:txBody>
          <a:bodyPr/>
          <a:lstStyle/>
          <a:p>
            <a:fld id="{0FF54DE5-C571-48E8-A5BC-B369434E2F44}" type="slidenum">
              <a:rPr lang="en-US" smtClean="0"/>
              <a:t>24</a:t>
            </a:fld>
            <a:endParaRPr lang="en-US"/>
          </a:p>
        </p:txBody>
      </p:sp>
    </p:spTree>
    <p:extLst>
      <p:ext uri="{BB962C8B-B14F-4D97-AF65-F5344CB8AC3E}">
        <p14:creationId xmlns:p14="http://schemas.microsoft.com/office/powerpoint/2010/main" val="7235398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C44EA0-DF68-4E85-AA9E-F94BEC1861C0}"/>
              </a:ext>
            </a:extLst>
          </p:cNvPr>
          <p:cNvSpPr>
            <a:spLocks noGrp="1"/>
          </p:cNvSpPr>
          <p:nvPr>
            <p:ph type="title"/>
          </p:nvPr>
        </p:nvSpPr>
        <p:spPr/>
        <p:txBody>
          <a:bodyPr/>
          <a:lstStyle/>
          <a:p>
            <a:r>
              <a:rPr lang="en-US" dirty="0"/>
              <a:t>Hypothesis 2a* – Gender Differences</a:t>
            </a:r>
          </a:p>
        </p:txBody>
      </p:sp>
      <p:sp>
        <p:nvSpPr>
          <p:cNvPr id="3" name="Content Placeholder 2">
            <a:extLst>
              <a:ext uri="{FF2B5EF4-FFF2-40B4-BE49-F238E27FC236}">
                <a16:creationId xmlns:a16="http://schemas.microsoft.com/office/drawing/2014/main" id="{4643B6DB-96D3-4597-8AE1-438FC3A04A1C}"/>
              </a:ext>
            </a:extLst>
          </p:cNvPr>
          <p:cNvSpPr>
            <a:spLocks noGrp="1"/>
          </p:cNvSpPr>
          <p:nvPr>
            <p:ph idx="1"/>
          </p:nvPr>
        </p:nvSpPr>
        <p:spPr/>
        <p:txBody>
          <a:bodyPr/>
          <a:lstStyle/>
          <a:p>
            <a:r>
              <a:rPr lang="en-US" sz="2400" b="1" dirty="0"/>
              <a:t>Q4:</a:t>
            </a:r>
            <a:r>
              <a:rPr lang="en-US" sz="2400" dirty="0"/>
              <a:t> </a:t>
            </a:r>
            <a:r>
              <a:rPr lang="en-US" sz="2400" i="1" dirty="0"/>
              <a:t>On the whole, I find it difficult to regulate my emotions</a:t>
            </a:r>
            <a:r>
              <a:rPr lang="en-US" sz="2400" dirty="0"/>
              <a:t> (p=.000). Male students averaged 2.75 out of 7 and the female mean was 3.44. The lower score is preferred in this question.</a:t>
            </a:r>
          </a:p>
          <a:p>
            <a:r>
              <a:rPr lang="en-US" sz="2400" b="1" dirty="0"/>
              <a:t>Q15:</a:t>
            </a:r>
            <a:r>
              <a:rPr lang="en-US" sz="2400" dirty="0"/>
              <a:t> </a:t>
            </a:r>
            <a:r>
              <a:rPr lang="en-US" sz="2400" i="1" dirty="0"/>
              <a:t>On the whole, I’m able to deal with stress</a:t>
            </a:r>
            <a:r>
              <a:rPr lang="en-US" sz="2400" dirty="0"/>
              <a:t> (p=.000). Male students averaged 5.4 and females averaged only 4.75 on this question.</a:t>
            </a:r>
          </a:p>
          <a:p>
            <a:r>
              <a:rPr lang="en-US" sz="2400" b="1" dirty="0"/>
              <a:t>Q30:</a:t>
            </a:r>
            <a:r>
              <a:rPr lang="en-US" sz="2400" dirty="0"/>
              <a:t> </a:t>
            </a:r>
            <a:r>
              <a:rPr lang="en-US" sz="2400" i="1" dirty="0"/>
              <a:t>Others admire me for being relaxed</a:t>
            </a:r>
            <a:r>
              <a:rPr lang="en-US" sz="2400" dirty="0"/>
              <a:t> (p=.000). Male students averaged 4.95 and female students averaged 4.14.</a:t>
            </a:r>
          </a:p>
          <a:p>
            <a:r>
              <a:rPr lang="en-US" sz="2400" b="1" i="1" dirty="0"/>
              <a:t>Self-Control Composite Trait: </a:t>
            </a:r>
            <a:r>
              <a:rPr lang="en-US" sz="2400" dirty="0"/>
              <a:t>(p=.000). Male students averaged 4.987 and female students averaged a lower 4.524.</a:t>
            </a:r>
          </a:p>
          <a:p>
            <a:endParaRPr lang="en-US" dirty="0"/>
          </a:p>
        </p:txBody>
      </p:sp>
      <p:sp>
        <p:nvSpPr>
          <p:cNvPr id="4" name="Slide Number Placeholder 3">
            <a:extLst>
              <a:ext uri="{FF2B5EF4-FFF2-40B4-BE49-F238E27FC236}">
                <a16:creationId xmlns:a16="http://schemas.microsoft.com/office/drawing/2014/main" id="{61CC11D9-9F34-439B-86C0-F45B797871DD}"/>
              </a:ext>
            </a:extLst>
          </p:cNvPr>
          <p:cNvSpPr>
            <a:spLocks noGrp="1"/>
          </p:cNvSpPr>
          <p:nvPr>
            <p:ph type="sldNum" sz="quarter" idx="12"/>
          </p:nvPr>
        </p:nvSpPr>
        <p:spPr/>
        <p:txBody>
          <a:bodyPr/>
          <a:lstStyle/>
          <a:p>
            <a:fld id="{0FF54DE5-C571-48E8-A5BC-B369434E2F44}" type="slidenum">
              <a:rPr lang="en-US" smtClean="0"/>
              <a:t>25</a:t>
            </a:fld>
            <a:endParaRPr lang="en-US"/>
          </a:p>
        </p:txBody>
      </p:sp>
      <p:sp>
        <p:nvSpPr>
          <p:cNvPr id="5" name="TextBox 4">
            <a:extLst>
              <a:ext uri="{FF2B5EF4-FFF2-40B4-BE49-F238E27FC236}">
                <a16:creationId xmlns:a16="http://schemas.microsoft.com/office/drawing/2014/main" id="{B9629A0E-8D1B-4250-86B1-444C488ED280}"/>
              </a:ext>
            </a:extLst>
          </p:cNvPr>
          <p:cNvSpPr txBox="1"/>
          <p:nvPr/>
        </p:nvSpPr>
        <p:spPr>
          <a:xfrm>
            <a:off x="1219200" y="6172200"/>
            <a:ext cx="8853714" cy="369332"/>
          </a:xfrm>
          <a:prstGeom prst="rect">
            <a:avLst/>
          </a:prstGeom>
          <a:noFill/>
        </p:spPr>
        <p:txBody>
          <a:bodyPr wrap="square" rtlCol="0">
            <a:spAutoFit/>
          </a:bodyPr>
          <a:lstStyle/>
          <a:p>
            <a:r>
              <a:rPr lang="en-US" b="1" i="1" dirty="0">
                <a:solidFill>
                  <a:srgbClr val="0070C0"/>
                </a:solidFill>
              </a:rPr>
              <a:t>* Note: This hypothesis came out of the exploratory nature of the study</a:t>
            </a:r>
          </a:p>
        </p:txBody>
      </p:sp>
    </p:spTree>
    <p:extLst>
      <p:ext uri="{BB962C8B-B14F-4D97-AF65-F5344CB8AC3E}">
        <p14:creationId xmlns:p14="http://schemas.microsoft.com/office/powerpoint/2010/main" val="9254982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C44EA0-DF68-4E85-AA9E-F94BEC1861C0}"/>
              </a:ext>
            </a:extLst>
          </p:cNvPr>
          <p:cNvSpPr>
            <a:spLocks noGrp="1"/>
          </p:cNvSpPr>
          <p:nvPr>
            <p:ph type="title"/>
          </p:nvPr>
        </p:nvSpPr>
        <p:spPr/>
        <p:txBody>
          <a:bodyPr/>
          <a:lstStyle/>
          <a:p>
            <a:r>
              <a:rPr lang="en-US" dirty="0"/>
              <a:t>Hypothesis 2a – Gender Differences</a:t>
            </a:r>
          </a:p>
        </p:txBody>
      </p:sp>
      <p:sp>
        <p:nvSpPr>
          <p:cNvPr id="3" name="Content Placeholder 2">
            <a:extLst>
              <a:ext uri="{FF2B5EF4-FFF2-40B4-BE49-F238E27FC236}">
                <a16:creationId xmlns:a16="http://schemas.microsoft.com/office/drawing/2014/main" id="{4643B6DB-96D3-4597-8AE1-438FC3A04A1C}"/>
              </a:ext>
            </a:extLst>
          </p:cNvPr>
          <p:cNvSpPr>
            <a:spLocks noGrp="1"/>
          </p:cNvSpPr>
          <p:nvPr>
            <p:ph idx="1"/>
          </p:nvPr>
        </p:nvSpPr>
        <p:spPr/>
        <p:txBody>
          <a:bodyPr>
            <a:normAutofit/>
          </a:bodyPr>
          <a:lstStyle/>
          <a:p>
            <a:r>
              <a:rPr lang="en-US" sz="2800" dirty="0"/>
              <a:t>Research by </a:t>
            </a:r>
            <a:r>
              <a:rPr lang="en-US" sz="2800" dirty="0" err="1"/>
              <a:t>Petrides</a:t>
            </a:r>
            <a:r>
              <a:rPr lang="en-US" sz="2800" dirty="0"/>
              <a:t> and Furnham (2000a) looked at </a:t>
            </a:r>
            <a:r>
              <a:rPr lang="en-US" sz="2800" b="1" dirty="0">
                <a:solidFill>
                  <a:srgbClr val="0070C0"/>
                </a:solidFill>
              </a:rPr>
              <a:t>gender </a:t>
            </a:r>
            <a:r>
              <a:rPr lang="en-US" sz="2800" dirty="0"/>
              <a:t>differences by using the TEIQue as the trait EI measurement. </a:t>
            </a:r>
          </a:p>
          <a:p>
            <a:r>
              <a:rPr lang="en-US" sz="2800" dirty="0"/>
              <a:t>In the study, it was demonstrated that males </a:t>
            </a:r>
            <a:r>
              <a:rPr lang="en-US" sz="2800" b="1" u="sng" dirty="0">
                <a:solidFill>
                  <a:srgbClr val="0070C0"/>
                </a:solidFill>
              </a:rPr>
              <a:t>believed</a:t>
            </a:r>
            <a:r>
              <a:rPr lang="en-US" sz="2800" b="1" dirty="0">
                <a:solidFill>
                  <a:srgbClr val="0070C0"/>
                </a:solidFill>
              </a:rPr>
              <a:t> </a:t>
            </a:r>
            <a:r>
              <a:rPr lang="en-US" sz="2800" dirty="0"/>
              <a:t>they had higher EI than females (2000a). </a:t>
            </a:r>
          </a:p>
          <a:p>
            <a:r>
              <a:rPr lang="en-US" sz="2800" dirty="0"/>
              <a:t>Also, correlations between measured and self-estimated scores were generally </a:t>
            </a:r>
            <a:r>
              <a:rPr lang="en-US" sz="2800" b="1" dirty="0">
                <a:solidFill>
                  <a:srgbClr val="0070C0"/>
                </a:solidFill>
              </a:rPr>
              <a:t>higher</a:t>
            </a:r>
            <a:r>
              <a:rPr lang="en-US" sz="2800" dirty="0"/>
              <a:t> for males than females. </a:t>
            </a:r>
          </a:p>
          <a:p>
            <a:r>
              <a:rPr lang="en-US" sz="2800" dirty="0"/>
              <a:t>This study echoed the slightly higher self-reported scores of male over female students. </a:t>
            </a:r>
            <a:r>
              <a:rPr lang="en-US" sz="2800" i="1" dirty="0">
                <a:solidFill>
                  <a:srgbClr val="0070C0"/>
                </a:solidFill>
              </a:rPr>
              <a:t>Possible Overconfidence bias?</a:t>
            </a:r>
          </a:p>
        </p:txBody>
      </p:sp>
      <p:sp>
        <p:nvSpPr>
          <p:cNvPr id="4" name="Slide Number Placeholder 3">
            <a:extLst>
              <a:ext uri="{FF2B5EF4-FFF2-40B4-BE49-F238E27FC236}">
                <a16:creationId xmlns:a16="http://schemas.microsoft.com/office/drawing/2014/main" id="{61CC11D9-9F34-439B-86C0-F45B797871DD}"/>
              </a:ext>
            </a:extLst>
          </p:cNvPr>
          <p:cNvSpPr>
            <a:spLocks noGrp="1"/>
          </p:cNvSpPr>
          <p:nvPr>
            <p:ph type="sldNum" sz="quarter" idx="12"/>
          </p:nvPr>
        </p:nvSpPr>
        <p:spPr/>
        <p:txBody>
          <a:bodyPr/>
          <a:lstStyle/>
          <a:p>
            <a:fld id="{0FF54DE5-C571-48E8-A5BC-B369434E2F44}" type="slidenum">
              <a:rPr lang="en-US" smtClean="0"/>
              <a:t>26</a:t>
            </a:fld>
            <a:endParaRPr lang="en-US"/>
          </a:p>
        </p:txBody>
      </p:sp>
    </p:spTree>
    <p:extLst>
      <p:ext uri="{BB962C8B-B14F-4D97-AF65-F5344CB8AC3E}">
        <p14:creationId xmlns:p14="http://schemas.microsoft.com/office/powerpoint/2010/main" val="30382296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7D1631-6D38-4179-97E4-A41B243E6528}"/>
              </a:ext>
            </a:extLst>
          </p:cNvPr>
          <p:cNvSpPr>
            <a:spLocks noGrp="1"/>
          </p:cNvSpPr>
          <p:nvPr>
            <p:ph type="title"/>
          </p:nvPr>
        </p:nvSpPr>
        <p:spPr/>
        <p:txBody>
          <a:bodyPr/>
          <a:lstStyle/>
          <a:p>
            <a:r>
              <a:rPr lang="en-US" dirty="0"/>
              <a:t>Hypothesis 2b – Gender Differences within Major</a:t>
            </a:r>
          </a:p>
        </p:txBody>
      </p:sp>
      <p:sp>
        <p:nvSpPr>
          <p:cNvPr id="3" name="Content Placeholder 2">
            <a:extLst>
              <a:ext uri="{FF2B5EF4-FFF2-40B4-BE49-F238E27FC236}">
                <a16:creationId xmlns:a16="http://schemas.microsoft.com/office/drawing/2014/main" id="{3EBA4C94-FD19-433A-834B-516852576B22}"/>
              </a:ext>
            </a:extLst>
          </p:cNvPr>
          <p:cNvSpPr>
            <a:spLocks noGrp="1"/>
          </p:cNvSpPr>
          <p:nvPr>
            <p:ph idx="1"/>
          </p:nvPr>
        </p:nvSpPr>
        <p:spPr/>
        <p:txBody>
          <a:bodyPr>
            <a:normAutofit fontScale="92500" lnSpcReduction="10000"/>
          </a:bodyPr>
          <a:lstStyle/>
          <a:p>
            <a:r>
              <a:rPr lang="en-US" sz="3200" dirty="0"/>
              <a:t>Four out of five majors had significance with the standard t-test assuming normality </a:t>
            </a:r>
            <a:r>
              <a:rPr lang="en-US" sz="3200" b="1" dirty="0">
                <a:solidFill>
                  <a:srgbClr val="0070C0"/>
                </a:solidFill>
              </a:rPr>
              <a:t>Self-Control trait:</a:t>
            </a:r>
            <a:r>
              <a:rPr lang="en-US" sz="3200" dirty="0"/>
              <a:t> Business, Education, Engineering, &amp; Religion. </a:t>
            </a:r>
          </a:p>
          <a:p>
            <a:r>
              <a:rPr lang="en-US" sz="3200" dirty="0"/>
              <a:t>The Nursing group did not exhibit any significance at the p &lt; .05 level, until applying the comparable Mann-Whitney test. However, the sample of Nursing majors only included </a:t>
            </a:r>
            <a:r>
              <a:rPr lang="en-US" sz="3200" b="1" u="sng" dirty="0">
                <a:solidFill>
                  <a:srgbClr val="0070C0"/>
                </a:solidFill>
              </a:rPr>
              <a:t>3</a:t>
            </a:r>
            <a:r>
              <a:rPr lang="en-US" sz="3200" dirty="0"/>
              <a:t> male students and </a:t>
            </a:r>
            <a:r>
              <a:rPr lang="en-US" sz="3200" dirty="0">
                <a:solidFill>
                  <a:srgbClr val="0070C0"/>
                </a:solidFill>
              </a:rPr>
              <a:t>53</a:t>
            </a:r>
            <a:r>
              <a:rPr lang="en-US" sz="3200" dirty="0"/>
              <a:t> female respondents. </a:t>
            </a:r>
            <a:r>
              <a:rPr lang="en-US" sz="3200" dirty="0">
                <a:solidFill>
                  <a:srgbClr val="FF0000"/>
                </a:solidFill>
              </a:rPr>
              <a:t>[u = .037] Adjusted for nonparametric data.</a:t>
            </a:r>
          </a:p>
          <a:p>
            <a:r>
              <a:rPr lang="en-US" sz="3200" dirty="0"/>
              <a:t>All of the effect sizes using Cohen’s D were a medium effect (between .5 and .8).</a:t>
            </a:r>
          </a:p>
          <a:p>
            <a:endParaRPr lang="en-US" dirty="0"/>
          </a:p>
        </p:txBody>
      </p:sp>
      <p:sp>
        <p:nvSpPr>
          <p:cNvPr id="4" name="Slide Number Placeholder 3">
            <a:extLst>
              <a:ext uri="{FF2B5EF4-FFF2-40B4-BE49-F238E27FC236}">
                <a16:creationId xmlns:a16="http://schemas.microsoft.com/office/drawing/2014/main" id="{0F559F5C-62E4-441F-9098-3C4873CB86FD}"/>
              </a:ext>
            </a:extLst>
          </p:cNvPr>
          <p:cNvSpPr>
            <a:spLocks noGrp="1"/>
          </p:cNvSpPr>
          <p:nvPr>
            <p:ph type="sldNum" sz="quarter" idx="12"/>
          </p:nvPr>
        </p:nvSpPr>
        <p:spPr/>
        <p:txBody>
          <a:bodyPr/>
          <a:lstStyle/>
          <a:p>
            <a:fld id="{0FF54DE5-C571-48E8-A5BC-B369434E2F44}" type="slidenum">
              <a:rPr lang="en-US" smtClean="0"/>
              <a:t>27</a:t>
            </a:fld>
            <a:endParaRPr lang="en-US"/>
          </a:p>
        </p:txBody>
      </p:sp>
    </p:spTree>
    <p:extLst>
      <p:ext uri="{BB962C8B-B14F-4D97-AF65-F5344CB8AC3E}">
        <p14:creationId xmlns:p14="http://schemas.microsoft.com/office/powerpoint/2010/main" val="26069035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31CC66-37B9-40D3-9772-1349FAF0427A}"/>
              </a:ext>
            </a:extLst>
          </p:cNvPr>
          <p:cNvSpPr>
            <a:spLocks noGrp="1"/>
          </p:cNvSpPr>
          <p:nvPr>
            <p:ph type="title"/>
          </p:nvPr>
        </p:nvSpPr>
        <p:spPr/>
        <p:txBody>
          <a:bodyPr/>
          <a:lstStyle/>
          <a:p>
            <a:r>
              <a:rPr lang="en-US" dirty="0"/>
              <a:t>Hypothesis 3 – Differences on Individual Questions </a:t>
            </a:r>
          </a:p>
        </p:txBody>
      </p:sp>
      <p:sp>
        <p:nvSpPr>
          <p:cNvPr id="3" name="Content Placeholder 2">
            <a:extLst>
              <a:ext uri="{FF2B5EF4-FFF2-40B4-BE49-F238E27FC236}">
                <a16:creationId xmlns:a16="http://schemas.microsoft.com/office/drawing/2014/main" id="{23087597-E220-45A2-A177-622DCAFEBD40}"/>
              </a:ext>
            </a:extLst>
          </p:cNvPr>
          <p:cNvSpPr>
            <a:spLocks noGrp="1"/>
          </p:cNvSpPr>
          <p:nvPr>
            <p:ph idx="1"/>
          </p:nvPr>
        </p:nvSpPr>
        <p:spPr/>
        <p:txBody>
          <a:bodyPr>
            <a:normAutofit/>
          </a:bodyPr>
          <a:lstStyle/>
          <a:p>
            <a:r>
              <a:rPr lang="en-US" sz="3600" dirty="0"/>
              <a:t>Question 13 loaded into the Emotionality factor: </a:t>
            </a:r>
            <a:r>
              <a:rPr lang="en-US" sz="3600" b="1" dirty="0">
                <a:solidFill>
                  <a:srgbClr val="0070C0"/>
                </a:solidFill>
              </a:rPr>
              <a:t>“Those close to me often complain that I don’t treat them right”. </a:t>
            </a:r>
            <a:r>
              <a:rPr lang="en-US" sz="3600" dirty="0"/>
              <a:t>It was significant between majors at the p&lt;.05 level [F (4,184) = 3.989, p = .004]. </a:t>
            </a:r>
          </a:p>
          <a:p>
            <a:r>
              <a:rPr lang="en-US" sz="3600" dirty="0"/>
              <a:t>Emotionality deals with empathy, relationships, emotion perception, and emotion expression. </a:t>
            </a:r>
          </a:p>
        </p:txBody>
      </p:sp>
      <p:sp>
        <p:nvSpPr>
          <p:cNvPr id="4" name="Slide Number Placeholder 3">
            <a:extLst>
              <a:ext uri="{FF2B5EF4-FFF2-40B4-BE49-F238E27FC236}">
                <a16:creationId xmlns:a16="http://schemas.microsoft.com/office/drawing/2014/main" id="{8DA65C20-9AA3-4627-8780-DC61E3273FCB}"/>
              </a:ext>
            </a:extLst>
          </p:cNvPr>
          <p:cNvSpPr>
            <a:spLocks noGrp="1"/>
          </p:cNvSpPr>
          <p:nvPr>
            <p:ph type="sldNum" sz="quarter" idx="12"/>
          </p:nvPr>
        </p:nvSpPr>
        <p:spPr/>
        <p:txBody>
          <a:bodyPr/>
          <a:lstStyle/>
          <a:p>
            <a:fld id="{0FF54DE5-C571-48E8-A5BC-B369434E2F44}" type="slidenum">
              <a:rPr lang="en-US" smtClean="0"/>
              <a:t>28</a:t>
            </a:fld>
            <a:endParaRPr lang="en-US"/>
          </a:p>
        </p:txBody>
      </p:sp>
    </p:spTree>
    <p:extLst>
      <p:ext uri="{BB962C8B-B14F-4D97-AF65-F5344CB8AC3E}">
        <p14:creationId xmlns:p14="http://schemas.microsoft.com/office/powerpoint/2010/main" val="824691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31CC66-37B9-40D3-9772-1349FAF0427A}"/>
              </a:ext>
            </a:extLst>
          </p:cNvPr>
          <p:cNvSpPr>
            <a:spLocks noGrp="1"/>
          </p:cNvSpPr>
          <p:nvPr>
            <p:ph type="title"/>
          </p:nvPr>
        </p:nvSpPr>
        <p:spPr/>
        <p:txBody>
          <a:bodyPr/>
          <a:lstStyle/>
          <a:p>
            <a:r>
              <a:rPr lang="en-US" dirty="0"/>
              <a:t>Hypothesis 3 – Differences on Individual Questions </a:t>
            </a:r>
          </a:p>
        </p:txBody>
      </p:sp>
      <p:sp>
        <p:nvSpPr>
          <p:cNvPr id="3" name="Content Placeholder 2">
            <a:extLst>
              <a:ext uri="{FF2B5EF4-FFF2-40B4-BE49-F238E27FC236}">
                <a16:creationId xmlns:a16="http://schemas.microsoft.com/office/drawing/2014/main" id="{23087597-E220-45A2-A177-622DCAFEBD40}"/>
              </a:ext>
            </a:extLst>
          </p:cNvPr>
          <p:cNvSpPr>
            <a:spLocks noGrp="1"/>
          </p:cNvSpPr>
          <p:nvPr>
            <p:ph idx="1"/>
          </p:nvPr>
        </p:nvSpPr>
        <p:spPr>
          <a:xfrm>
            <a:off x="1104900" y="1600199"/>
            <a:ext cx="10085614" cy="4756151"/>
          </a:xfrm>
        </p:spPr>
        <p:txBody>
          <a:bodyPr>
            <a:normAutofit/>
          </a:bodyPr>
          <a:lstStyle/>
          <a:p>
            <a:r>
              <a:rPr lang="en-US" sz="3200" dirty="0"/>
              <a:t>Question 17 loaded into the Emotionality factor: </a:t>
            </a:r>
            <a:r>
              <a:rPr lang="en-US" sz="3200" b="1" dirty="0">
                <a:solidFill>
                  <a:srgbClr val="0070C0"/>
                </a:solidFill>
              </a:rPr>
              <a:t>“I’m normally able to ‘get into someone’s shoes’ and experience their emotions”</a:t>
            </a:r>
            <a:r>
              <a:rPr lang="en-US" sz="3200" dirty="0"/>
              <a:t>. It was significant between majors at the p&lt;.05 level [F (4,175) = 6.226, p = .000]. </a:t>
            </a:r>
          </a:p>
          <a:p>
            <a:r>
              <a:rPr lang="en-US" sz="3200" dirty="0"/>
              <a:t>Individuals with low scores on this factor find it difficult to recognize their internal emotional states and to express their feelings to others, which may lead to less rewarding personal relationships.</a:t>
            </a:r>
          </a:p>
        </p:txBody>
      </p:sp>
      <p:sp>
        <p:nvSpPr>
          <p:cNvPr id="4" name="Slide Number Placeholder 3">
            <a:extLst>
              <a:ext uri="{FF2B5EF4-FFF2-40B4-BE49-F238E27FC236}">
                <a16:creationId xmlns:a16="http://schemas.microsoft.com/office/drawing/2014/main" id="{8DA65C20-9AA3-4627-8780-DC61E3273FCB}"/>
              </a:ext>
            </a:extLst>
          </p:cNvPr>
          <p:cNvSpPr>
            <a:spLocks noGrp="1"/>
          </p:cNvSpPr>
          <p:nvPr>
            <p:ph type="sldNum" sz="quarter" idx="12"/>
          </p:nvPr>
        </p:nvSpPr>
        <p:spPr/>
        <p:txBody>
          <a:bodyPr/>
          <a:lstStyle/>
          <a:p>
            <a:fld id="{0FF54DE5-C571-48E8-A5BC-B369434E2F44}" type="slidenum">
              <a:rPr lang="en-US" smtClean="0"/>
              <a:t>29</a:t>
            </a:fld>
            <a:endParaRPr lang="en-US"/>
          </a:p>
        </p:txBody>
      </p:sp>
    </p:spTree>
    <p:extLst>
      <p:ext uri="{BB962C8B-B14F-4D97-AF65-F5344CB8AC3E}">
        <p14:creationId xmlns:p14="http://schemas.microsoft.com/office/powerpoint/2010/main" val="35130954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lstStyle/>
          <a:p>
            <a:r>
              <a:rPr lang="en-US" dirty="0"/>
              <a:t>Introduction</a:t>
            </a:r>
          </a:p>
        </p:txBody>
      </p:sp>
      <p:sp>
        <p:nvSpPr>
          <p:cNvPr id="14" name="Content Placeholder 13"/>
          <p:cNvSpPr>
            <a:spLocks noGrp="1"/>
          </p:cNvSpPr>
          <p:nvPr>
            <p:ph idx="1"/>
          </p:nvPr>
        </p:nvSpPr>
        <p:spPr/>
        <p:txBody>
          <a:bodyPr>
            <a:normAutofit lnSpcReduction="10000"/>
          </a:bodyPr>
          <a:lstStyle/>
          <a:p>
            <a:r>
              <a:rPr lang="en-US" sz="2800" dirty="0"/>
              <a:t>Daniel Goleman, Harvard social psychologist stated that Emotional Intelligence (EI) may be more important to the future success of individuals than cognitive intelligence and technical skills combined.</a:t>
            </a:r>
          </a:p>
          <a:p>
            <a:r>
              <a:rPr lang="en-US" sz="2800" dirty="0"/>
              <a:t>EI can be measured and improved as a skill (unlike personality and IQ).</a:t>
            </a:r>
          </a:p>
          <a:p>
            <a:r>
              <a:rPr lang="en-US" sz="2800" dirty="0"/>
              <a:t>Exposure to EI constructs will be explored within five majors.</a:t>
            </a:r>
          </a:p>
          <a:p>
            <a:r>
              <a:rPr lang="en-US" sz="2800" dirty="0"/>
              <a:t>Do differences exist in EI levels of various discipline groups?</a:t>
            </a:r>
          </a:p>
          <a:p>
            <a:r>
              <a:rPr lang="en-US" sz="2800" dirty="0"/>
              <a:t>Implications for curriculum development and suggestions for higher education.</a:t>
            </a:r>
          </a:p>
          <a:p>
            <a:endParaRPr lang="en-US" dirty="0"/>
          </a:p>
        </p:txBody>
      </p:sp>
      <p:sp>
        <p:nvSpPr>
          <p:cNvPr id="2" name="Slide Number Placeholder 1">
            <a:extLst>
              <a:ext uri="{FF2B5EF4-FFF2-40B4-BE49-F238E27FC236}">
                <a16:creationId xmlns:a16="http://schemas.microsoft.com/office/drawing/2014/main" id="{53D293C4-052B-45F7-9D31-5D4A9D07EE62}"/>
              </a:ext>
            </a:extLst>
          </p:cNvPr>
          <p:cNvSpPr>
            <a:spLocks noGrp="1"/>
          </p:cNvSpPr>
          <p:nvPr>
            <p:ph type="sldNum" sz="quarter" idx="12"/>
          </p:nvPr>
        </p:nvSpPr>
        <p:spPr/>
        <p:txBody>
          <a:bodyPr/>
          <a:lstStyle/>
          <a:p>
            <a:fld id="{0FF54DE5-C571-48E8-A5BC-B369434E2F44}" type="slidenum">
              <a:rPr lang="en-US" smtClean="0"/>
              <a:t>3</a:t>
            </a:fld>
            <a:endParaRPr lang="en-US"/>
          </a:p>
        </p:txBody>
      </p:sp>
    </p:spTree>
    <p:extLst>
      <p:ext uri="{BB962C8B-B14F-4D97-AF65-F5344CB8AC3E}">
        <p14:creationId xmlns:p14="http://schemas.microsoft.com/office/powerpoint/2010/main" val="16542553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31CC66-37B9-40D3-9772-1349FAF0427A}"/>
              </a:ext>
            </a:extLst>
          </p:cNvPr>
          <p:cNvSpPr>
            <a:spLocks noGrp="1"/>
          </p:cNvSpPr>
          <p:nvPr>
            <p:ph type="title"/>
          </p:nvPr>
        </p:nvSpPr>
        <p:spPr/>
        <p:txBody>
          <a:bodyPr/>
          <a:lstStyle/>
          <a:p>
            <a:r>
              <a:rPr lang="en-US" dirty="0"/>
              <a:t>Hypothesis 3 – Differences on Individual Questions </a:t>
            </a:r>
          </a:p>
        </p:txBody>
      </p:sp>
      <p:sp>
        <p:nvSpPr>
          <p:cNvPr id="3" name="Content Placeholder 2">
            <a:extLst>
              <a:ext uri="{FF2B5EF4-FFF2-40B4-BE49-F238E27FC236}">
                <a16:creationId xmlns:a16="http://schemas.microsoft.com/office/drawing/2014/main" id="{23087597-E220-45A2-A177-622DCAFEBD40}"/>
              </a:ext>
            </a:extLst>
          </p:cNvPr>
          <p:cNvSpPr>
            <a:spLocks noGrp="1"/>
          </p:cNvSpPr>
          <p:nvPr>
            <p:ph idx="1"/>
          </p:nvPr>
        </p:nvSpPr>
        <p:spPr/>
        <p:txBody>
          <a:bodyPr>
            <a:normAutofit/>
          </a:bodyPr>
          <a:lstStyle/>
          <a:p>
            <a:r>
              <a:rPr lang="en-US" sz="3200" dirty="0"/>
              <a:t>Support for Exploratory Hypothesis 3 was found in specific questions. </a:t>
            </a:r>
          </a:p>
          <a:p>
            <a:r>
              <a:rPr lang="en-US" sz="3200" dirty="0"/>
              <a:t>Training in adults has shown to be effective in improving EI scores in over 50 studies with 90% affirmative results (</a:t>
            </a:r>
            <a:r>
              <a:rPr lang="en-US" sz="3200" dirty="0" err="1"/>
              <a:t>Petrides</a:t>
            </a:r>
            <a:r>
              <a:rPr lang="en-US" sz="3200" dirty="0"/>
              <a:t> et al., 2016). </a:t>
            </a:r>
          </a:p>
          <a:p>
            <a:r>
              <a:rPr lang="en-US" sz="3200" dirty="0"/>
              <a:t>Tucker, et al. (2000) further acknowledged that educational institutions have been focused on IQ with less attention given to Emotional Intelligence. </a:t>
            </a:r>
          </a:p>
        </p:txBody>
      </p:sp>
      <p:sp>
        <p:nvSpPr>
          <p:cNvPr id="4" name="Slide Number Placeholder 3">
            <a:extLst>
              <a:ext uri="{FF2B5EF4-FFF2-40B4-BE49-F238E27FC236}">
                <a16:creationId xmlns:a16="http://schemas.microsoft.com/office/drawing/2014/main" id="{8DA65C20-9AA3-4627-8780-DC61E3273FCB}"/>
              </a:ext>
            </a:extLst>
          </p:cNvPr>
          <p:cNvSpPr>
            <a:spLocks noGrp="1"/>
          </p:cNvSpPr>
          <p:nvPr>
            <p:ph type="sldNum" sz="quarter" idx="12"/>
          </p:nvPr>
        </p:nvSpPr>
        <p:spPr/>
        <p:txBody>
          <a:bodyPr/>
          <a:lstStyle/>
          <a:p>
            <a:fld id="{0FF54DE5-C571-48E8-A5BC-B369434E2F44}" type="slidenum">
              <a:rPr lang="en-US" smtClean="0"/>
              <a:t>30</a:t>
            </a:fld>
            <a:endParaRPr lang="en-US"/>
          </a:p>
        </p:txBody>
      </p:sp>
    </p:spTree>
    <p:extLst>
      <p:ext uri="{BB962C8B-B14F-4D97-AF65-F5344CB8AC3E}">
        <p14:creationId xmlns:p14="http://schemas.microsoft.com/office/powerpoint/2010/main" val="9574030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B713F7-E3B3-46DD-B5BB-C0D52E258512}"/>
              </a:ext>
            </a:extLst>
          </p:cNvPr>
          <p:cNvSpPr>
            <a:spLocks noGrp="1"/>
          </p:cNvSpPr>
          <p:nvPr>
            <p:ph type="title"/>
          </p:nvPr>
        </p:nvSpPr>
        <p:spPr/>
        <p:txBody>
          <a:bodyPr/>
          <a:lstStyle/>
          <a:p>
            <a:r>
              <a:rPr lang="en-US" dirty="0"/>
              <a:t>Hypothesis 4 – Demographic Questions</a:t>
            </a:r>
          </a:p>
        </p:txBody>
      </p:sp>
      <p:sp>
        <p:nvSpPr>
          <p:cNvPr id="3" name="Content Placeholder 2">
            <a:extLst>
              <a:ext uri="{FF2B5EF4-FFF2-40B4-BE49-F238E27FC236}">
                <a16:creationId xmlns:a16="http://schemas.microsoft.com/office/drawing/2014/main" id="{BDD6D2AA-4D01-4BAB-963A-E3742518AC6C}"/>
              </a:ext>
            </a:extLst>
          </p:cNvPr>
          <p:cNvSpPr>
            <a:spLocks noGrp="1"/>
          </p:cNvSpPr>
          <p:nvPr>
            <p:ph idx="1"/>
          </p:nvPr>
        </p:nvSpPr>
        <p:spPr/>
        <p:txBody>
          <a:bodyPr/>
          <a:lstStyle/>
          <a:p>
            <a:r>
              <a:rPr lang="en-US" sz="2400" dirty="0"/>
              <a:t>The independent variables (IV) were religious background, hometown size, birth order, and size of high school.</a:t>
            </a:r>
          </a:p>
          <a:p>
            <a:r>
              <a:rPr lang="en-US" sz="2400" dirty="0"/>
              <a:t>These factors in the exploratory hypothesis did </a:t>
            </a:r>
            <a:r>
              <a:rPr lang="en-US" sz="2400" b="1" u="sng" dirty="0">
                <a:solidFill>
                  <a:srgbClr val="0070C0"/>
                </a:solidFill>
              </a:rPr>
              <a:t>NOT</a:t>
            </a:r>
            <a:r>
              <a:rPr lang="en-US" sz="2400" b="1" dirty="0"/>
              <a:t> </a:t>
            </a:r>
            <a:r>
              <a:rPr lang="en-US" sz="2400" dirty="0"/>
              <a:t>produce significance with the traits of Well-Being, Self-Control, Emotionality, Sociability, or Global Trait EI.</a:t>
            </a:r>
          </a:p>
          <a:p>
            <a:r>
              <a:rPr lang="en-US" sz="2400" dirty="0"/>
              <a:t>Surprisingly, there is </a:t>
            </a:r>
            <a:r>
              <a:rPr lang="en-US" sz="2400" b="1" u="sng" dirty="0">
                <a:solidFill>
                  <a:srgbClr val="0070C0"/>
                </a:solidFill>
              </a:rPr>
              <a:t>no support</a:t>
            </a:r>
            <a:r>
              <a:rPr lang="en-US" sz="2400" b="1" dirty="0"/>
              <a:t> </a:t>
            </a:r>
            <a:r>
              <a:rPr lang="en-US" sz="2400" dirty="0"/>
              <a:t>for Exploratory Hypothesis 4.</a:t>
            </a:r>
          </a:p>
          <a:p>
            <a:r>
              <a:rPr lang="en-US" sz="2400" dirty="0"/>
              <a:t>One explanation could be the homogeneity of students in the sample from a single university. As previously suggested, the students in this research may come from similar socioeconomic backgrounds with common religious upbringing and beliefs. </a:t>
            </a:r>
          </a:p>
          <a:p>
            <a:endParaRPr lang="en-US" dirty="0"/>
          </a:p>
          <a:p>
            <a:endParaRPr lang="en-US" dirty="0"/>
          </a:p>
          <a:p>
            <a:endParaRPr lang="en-US" dirty="0"/>
          </a:p>
        </p:txBody>
      </p:sp>
      <p:sp>
        <p:nvSpPr>
          <p:cNvPr id="4" name="Slide Number Placeholder 3">
            <a:extLst>
              <a:ext uri="{FF2B5EF4-FFF2-40B4-BE49-F238E27FC236}">
                <a16:creationId xmlns:a16="http://schemas.microsoft.com/office/drawing/2014/main" id="{68043837-D46A-4B59-9476-A591F5F8582E}"/>
              </a:ext>
            </a:extLst>
          </p:cNvPr>
          <p:cNvSpPr>
            <a:spLocks noGrp="1"/>
          </p:cNvSpPr>
          <p:nvPr>
            <p:ph type="sldNum" sz="quarter" idx="12"/>
          </p:nvPr>
        </p:nvSpPr>
        <p:spPr/>
        <p:txBody>
          <a:bodyPr/>
          <a:lstStyle/>
          <a:p>
            <a:fld id="{0FF54DE5-C571-48E8-A5BC-B369434E2F44}" type="slidenum">
              <a:rPr lang="en-US" smtClean="0"/>
              <a:t>31</a:t>
            </a:fld>
            <a:endParaRPr lang="en-US"/>
          </a:p>
        </p:txBody>
      </p:sp>
    </p:spTree>
    <p:extLst>
      <p:ext uri="{BB962C8B-B14F-4D97-AF65-F5344CB8AC3E}">
        <p14:creationId xmlns:p14="http://schemas.microsoft.com/office/powerpoint/2010/main" val="38862362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8650F87-49B0-4398-8C5E-DE0487EE29FB}"/>
              </a:ext>
            </a:extLst>
          </p:cNvPr>
          <p:cNvSpPr>
            <a:spLocks noGrp="1"/>
          </p:cNvSpPr>
          <p:nvPr>
            <p:ph type="title"/>
          </p:nvPr>
        </p:nvSpPr>
        <p:spPr/>
        <p:txBody>
          <a:bodyPr/>
          <a:lstStyle/>
          <a:p>
            <a:r>
              <a:rPr lang="en-US" dirty="0"/>
              <a:t>Summary of Interpretations of Findings</a:t>
            </a:r>
          </a:p>
        </p:txBody>
      </p:sp>
      <p:sp>
        <p:nvSpPr>
          <p:cNvPr id="4" name="Slide Number Placeholder 3">
            <a:extLst>
              <a:ext uri="{FF2B5EF4-FFF2-40B4-BE49-F238E27FC236}">
                <a16:creationId xmlns:a16="http://schemas.microsoft.com/office/drawing/2014/main" id="{55E93908-BDB1-41B9-A4B3-B08A77073D12}"/>
              </a:ext>
            </a:extLst>
          </p:cNvPr>
          <p:cNvSpPr>
            <a:spLocks noGrp="1"/>
          </p:cNvSpPr>
          <p:nvPr>
            <p:ph type="sldNum" sz="quarter" idx="12"/>
          </p:nvPr>
        </p:nvSpPr>
        <p:spPr/>
        <p:txBody>
          <a:bodyPr/>
          <a:lstStyle/>
          <a:p>
            <a:fld id="{0FF54DE5-C571-48E8-A5BC-B369434E2F44}" type="slidenum">
              <a:rPr lang="en-US" smtClean="0"/>
              <a:t>32</a:t>
            </a:fld>
            <a:endParaRPr lang="en-US"/>
          </a:p>
        </p:txBody>
      </p:sp>
    </p:spTree>
    <p:extLst>
      <p:ext uri="{BB962C8B-B14F-4D97-AF65-F5344CB8AC3E}">
        <p14:creationId xmlns:p14="http://schemas.microsoft.com/office/powerpoint/2010/main" val="10148282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67EC883F-211D-422E-B212-B361ADE0AF9A}"/>
              </a:ext>
            </a:extLst>
          </p:cNvPr>
          <p:cNvSpPr>
            <a:spLocks noGrp="1"/>
          </p:cNvSpPr>
          <p:nvPr>
            <p:ph type="title"/>
          </p:nvPr>
        </p:nvSpPr>
        <p:spPr/>
        <p:txBody>
          <a:bodyPr/>
          <a:lstStyle/>
          <a:p>
            <a:r>
              <a:rPr lang="en-US" dirty="0"/>
              <a:t>Matrix of Hypothesis Findings</a:t>
            </a:r>
          </a:p>
        </p:txBody>
      </p:sp>
      <p:graphicFrame>
        <p:nvGraphicFramePr>
          <p:cNvPr id="7" name="Content Placeholder 6">
            <a:extLst>
              <a:ext uri="{FF2B5EF4-FFF2-40B4-BE49-F238E27FC236}">
                <a16:creationId xmlns:a16="http://schemas.microsoft.com/office/drawing/2014/main" id="{8F34DE04-B637-41D8-BC12-3BC39B9EA973}"/>
              </a:ext>
            </a:extLst>
          </p:cNvPr>
          <p:cNvGraphicFramePr>
            <a:graphicFrameLocks noGrp="1"/>
          </p:cNvGraphicFramePr>
          <p:nvPr>
            <p:ph idx="1"/>
            <p:extLst>
              <p:ext uri="{D42A27DB-BD31-4B8C-83A1-F6EECF244321}">
                <p14:modId xmlns:p14="http://schemas.microsoft.com/office/powerpoint/2010/main" val="311839147"/>
              </p:ext>
            </p:extLst>
          </p:nvPr>
        </p:nvGraphicFramePr>
        <p:xfrm>
          <a:off x="1104900" y="1600199"/>
          <a:ext cx="9980684" cy="4321632"/>
        </p:xfrm>
        <a:graphic>
          <a:graphicData uri="http://schemas.openxmlformats.org/drawingml/2006/table">
            <a:tbl>
              <a:tblPr firstRow="1" bandRow="1">
                <a:tableStyleId>{5C22544A-7EE6-4342-B048-85BDC9FD1C3A}</a:tableStyleId>
              </a:tblPr>
              <a:tblGrid>
                <a:gridCol w="912586">
                  <a:extLst>
                    <a:ext uri="{9D8B030D-6E8A-4147-A177-3AD203B41FA5}">
                      <a16:colId xmlns:a16="http://schemas.microsoft.com/office/drawing/2014/main" val="1866643919"/>
                    </a:ext>
                  </a:extLst>
                </a:gridCol>
                <a:gridCol w="4238171">
                  <a:extLst>
                    <a:ext uri="{9D8B030D-6E8A-4147-A177-3AD203B41FA5}">
                      <a16:colId xmlns:a16="http://schemas.microsoft.com/office/drawing/2014/main" val="2346635940"/>
                    </a:ext>
                  </a:extLst>
                </a:gridCol>
                <a:gridCol w="2061029">
                  <a:extLst>
                    <a:ext uri="{9D8B030D-6E8A-4147-A177-3AD203B41FA5}">
                      <a16:colId xmlns:a16="http://schemas.microsoft.com/office/drawing/2014/main" val="2643197348"/>
                    </a:ext>
                  </a:extLst>
                </a:gridCol>
                <a:gridCol w="2768898">
                  <a:extLst>
                    <a:ext uri="{9D8B030D-6E8A-4147-A177-3AD203B41FA5}">
                      <a16:colId xmlns:a16="http://schemas.microsoft.com/office/drawing/2014/main" val="1357872431"/>
                    </a:ext>
                  </a:extLst>
                </a:gridCol>
              </a:tblGrid>
              <a:tr h="720272">
                <a:tc>
                  <a:txBody>
                    <a:bodyPr/>
                    <a:lstStyle/>
                    <a:p>
                      <a:pPr algn="ctr"/>
                      <a:r>
                        <a:rPr lang="en-US" sz="2800" dirty="0"/>
                        <a:t>Item</a:t>
                      </a:r>
                    </a:p>
                  </a:txBody>
                  <a:tcPr/>
                </a:tc>
                <a:tc>
                  <a:txBody>
                    <a:bodyPr/>
                    <a:lstStyle/>
                    <a:p>
                      <a:pPr algn="ctr"/>
                      <a:r>
                        <a:rPr lang="en-US" sz="2800" dirty="0"/>
                        <a:t>Description</a:t>
                      </a:r>
                    </a:p>
                  </a:txBody>
                  <a:tcPr/>
                </a:tc>
                <a:tc>
                  <a:txBody>
                    <a:bodyPr/>
                    <a:lstStyle/>
                    <a:p>
                      <a:pPr algn="ctr"/>
                      <a:r>
                        <a:rPr lang="en-US" sz="2800" dirty="0"/>
                        <a:t>Finding</a:t>
                      </a:r>
                    </a:p>
                  </a:txBody>
                  <a:tcPr/>
                </a:tc>
                <a:tc>
                  <a:txBody>
                    <a:bodyPr/>
                    <a:lstStyle/>
                    <a:p>
                      <a:pPr algn="ctr"/>
                      <a:r>
                        <a:rPr lang="en-US" sz="2800" dirty="0"/>
                        <a:t>Basis</a:t>
                      </a:r>
                    </a:p>
                  </a:txBody>
                  <a:tcPr/>
                </a:tc>
                <a:extLst>
                  <a:ext uri="{0D108BD9-81ED-4DB2-BD59-A6C34878D82A}">
                    <a16:rowId xmlns:a16="http://schemas.microsoft.com/office/drawing/2014/main" val="2952786014"/>
                  </a:ext>
                </a:extLst>
              </a:tr>
              <a:tr h="720272">
                <a:tc>
                  <a:txBody>
                    <a:bodyPr/>
                    <a:lstStyle/>
                    <a:p>
                      <a:r>
                        <a:rPr lang="en-US" sz="2000" b="1" dirty="0"/>
                        <a:t>EH-1</a:t>
                      </a:r>
                    </a:p>
                  </a:txBody>
                  <a:tcPr/>
                </a:tc>
                <a:tc>
                  <a:txBody>
                    <a:bodyPr/>
                    <a:lstStyle/>
                    <a:p>
                      <a:r>
                        <a:rPr lang="en-US" sz="2000" b="1" dirty="0"/>
                        <a:t>Differences is EI based on Major</a:t>
                      </a:r>
                    </a:p>
                  </a:txBody>
                  <a:tcPr/>
                </a:tc>
                <a:tc>
                  <a:txBody>
                    <a:bodyPr/>
                    <a:lstStyle/>
                    <a:p>
                      <a:r>
                        <a:rPr lang="en-US" sz="2000" b="1" dirty="0"/>
                        <a:t>Supported</a:t>
                      </a:r>
                    </a:p>
                  </a:txBody>
                  <a:tcPr/>
                </a:tc>
                <a:tc>
                  <a:txBody>
                    <a:bodyPr/>
                    <a:lstStyle/>
                    <a:p>
                      <a:r>
                        <a:rPr lang="en-US" sz="2000" b="1" dirty="0"/>
                        <a:t>Welch’s ANOVA</a:t>
                      </a:r>
                    </a:p>
                  </a:txBody>
                  <a:tcPr/>
                </a:tc>
                <a:extLst>
                  <a:ext uri="{0D108BD9-81ED-4DB2-BD59-A6C34878D82A}">
                    <a16:rowId xmlns:a16="http://schemas.microsoft.com/office/drawing/2014/main" val="3524396682"/>
                  </a:ext>
                </a:extLst>
              </a:tr>
              <a:tr h="720272">
                <a:tc>
                  <a:txBody>
                    <a:bodyPr/>
                    <a:lstStyle/>
                    <a:p>
                      <a:r>
                        <a:rPr lang="en-US" sz="2000" b="1" dirty="0"/>
                        <a:t>EH-2a</a:t>
                      </a:r>
                    </a:p>
                  </a:txBody>
                  <a:tcPr/>
                </a:tc>
                <a:tc>
                  <a:txBody>
                    <a:bodyPr/>
                    <a:lstStyle/>
                    <a:p>
                      <a:r>
                        <a:rPr lang="en-US" sz="2000" b="1" dirty="0"/>
                        <a:t>Differences in EI based on Gender</a:t>
                      </a:r>
                    </a:p>
                  </a:txBody>
                  <a:tcPr/>
                </a:tc>
                <a:tc>
                  <a:txBody>
                    <a:bodyPr/>
                    <a:lstStyle/>
                    <a:p>
                      <a:r>
                        <a:rPr lang="en-US" sz="2000" b="1" dirty="0"/>
                        <a:t>Supported</a:t>
                      </a:r>
                    </a:p>
                  </a:txBody>
                  <a:tcPr/>
                </a:tc>
                <a:tc>
                  <a:txBody>
                    <a:bodyPr/>
                    <a:lstStyle/>
                    <a:p>
                      <a:r>
                        <a:rPr lang="en-US" sz="2000" b="1" dirty="0"/>
                        <a:t>T-test (Mann-Whitney)</a:t>
                      </a:r>
                    </a:p>
                  </a:txBody>
                  <a:tcPr/>
                </a:tc>
                <a:extLst>
                  <a:ext uri="{0D108BD9-81ED-4DB2-BD59-A6C34878D82A}">
                    <a16:rowId xmlns:a16="http://schemas.microsoft.com/office/drawing/2014/main" val="2921740447"/>
                  </a:ext>
                </a:extLst>
              </a:tr>
              <a:tr h="720272">
                <a:tc>
                  <a:txBody>
                    <a:bodyPr/>
                    <a:lstStyle/>
                    <a:p>
                      <a:r>
                        <a:rPr lang="en-US" sz="2000" b="1" dirty="0"/>
                        <a:t>EH-2b</a:t>
                      </a:r>
                    </a:p>
                  </a:txBody>
                  <a:tcPr/>
                </a:tc>
                <a:tc>
                  <a:txBody>
                    <a:bodyPr/>
                    <a:lstStyle/>
                    <a:p>
                      <a:r>
                        <a:rPr lang="en-US" sz="2000" b="1" dirty="0"/>
                        <a:t>Differences in EI based on Gender within Major</a:t>
                      </a:r>
                    </a:p>
                  </a:txBody>
                  <a:tcPr/>
                </a:tc>
                <a:tc>
                  <a:txBody>
                    <a:bodyPr/>
                    <a:lstStyle/>
                    <a:p>
                      <a:r>
                        <a:rPr lang="en-US" sz="2000" b="1" dirty="0"/>
                        <a:t>Partially Supported</a:t>
                      </a:r>
                    </a:p>
                  </a:txBody>
                  <a:tcPr/>
                </a:tc>
                <a:tc>
                  <a:txBody>
                    <a:bodyPr/>
                    <a:lstStyle/>
                    <a:p>
                      <a:r>
                        <a:rPr lang="en-US" sz="2000" b="1" dirty="0"/>
                        <a:t>T-test (Mann-Whitney)</a:t>
                      </a:r>
                    </a:p>
                  </a:txBody>
                  <a:tcPr/>
                </a:tc>
                <a:extLst>
                  <a:ext uri="{0D108BD9-81ED-4DB2-BD59-A6C34878D82A}">
                    <a16:rowId xmlns:a16="http://schemas.microsoft.com/office/drawing/2014/main" val="1822777499"/>
                  </a:ext>
                </a:extLst>
              </a:tr>
              <a:tr h="720272">
                <a:tc>
                  <a:txBody>
                    <a:bodyPr/>
                    <a:lstStyle/>
                    <a:p>
                      <a:r>
                        <a:rPr lang="en-US" sz="2000" b="1" dirty="0"/>
                        <a:t>EH-3</a:t>
                      </a:r>
                    </a:p>
                  </a:txBody>
                  <a:tcPr/>
                </a:tc>
                <a:tc>
                  <a:txBody>
                    <a:bodyPr/>
                    <a:lstStyle/>
                    <a:p>
                      <a:r>
                        <a:rPr lang="en-US" sz="2000" b="1" dirty="0"/>
                        <a:t>Differences on specific survey questions</a:t>
                      </a:r>
                    </a:p>
                  </a:txBody>
                  <a:tcPr/>
                </a:tc>
                <a:tc>
                  <a:txBody>
                    <a:bodyPr/>
                    <a:lstStyle/>
                    <a:p>
                      <a:r>
                        <a:rPr lang="en-US" sz="2000" b="1" dirty="0"/>
                        <a:t>Supported</a:t>
                      </a:r>
                    </a:p>
                    <a:p>
                      <a:endParaRPr lang="en-US" sz="2000" b="1" dirty="0"/>
                    </a:p>
                  </a:txBody>
                  <a:tcPr/>
                </a:tc>
                <a:tc>
                  <a:txBody>
                    <a:bodyPr/>
                    <a:lstStyle/>
                    <a:p>
                      <a:r>
                        <a:rPr lang="en-US" sz="2000" b="1" dirty="0"/>
                        <a:t>Welch’s ANOVA</a:t>
                      </a:r>
                    </a:p>
                  </a:txBody>
                  <a:tcPr/>
                </a:tc>
                <a:extLst>
                  <a:ext uri="{0D108BD9-81ED-4DB2-BD59-A6C34878D82A}">
                    <a16:rowId xmlns:a16="http://schemas.microsoft.com/office/drawing/2014/main" val="1743467701"/>
                  </a:ext>
                </a:extLst>
              </a:tr>
              <a:tr h="720272">
                <a:tc>
                  <a:txBody>
                    <a:bodyPr/>
                    <a:lstStyle/>
                    <a:p>
                      <a:r>
                        <a:rPr lang="en-US" sz="2000" b="1" dirty="0"/>
                        <a:t>EH-4</a:t>
                      </a:r>
                    </a:p>
                  </a:txBody>
                  <a:tcPr/>
                </a:tc>
                <a:tc>
                  <a:txBody>
                    <a:bodyPr/>
                    <a:lstStyle/>
                    <a:p>
                      <a:r>
                        <a:rPr lang="en-US" sz="2000" b="1" dirty="0"/>
                        <a:t>Differences in EI based on demographic factors</a:t>
                      </a:r>
                    </a:p>
                  </a:txBody>
                  <a:tcPr/>
                </a:tc>
                <a:tc>
                  <a:txBody>
                    <a:bodyPr/>
                    <a:lstStyle/>
                    <a:p>
                      <a:r>
                        <a:rPr lang="en-US" sz="2000" b="1" dirty="0"/>
                        <a:t>Not Supported</a:t>
                      </a:r>
                    </a:p>
                  </a:txBody>
                  <a:tcPr/>
                </a:tc>
                <a:tc>
                  <a:txBody>
                    <a:bodyPr/>
                    <a:lstStyle/>
                    <a:p>
                      <a:r>
                        <a:rPr lang="en-US" sz="2000" b="1" dirty="0"/>
                        <a:t>Welch’s ANOVA</a:t>
                      </a:r>
                    </a:p>
                  </a:txBody>
                  <a:tcPr/>
                </a:tc>
                <a:extLst>
                  <a:ext uri="{0D108BD9-81ED-4DB2-BD59-A6C34878D82A}">
                    <a16:rowId xmlns:a16="http://schemas.microsoft.com/office/drawing/2014/main" val="2886900278"/>
                  </a:ext>
                </a:extLst>
              </a:tr>
            </a:tbl>
          </a:graphicData>
        </a:graphic>
      </p:graphicFrame>
      <p:sp>
        <p:nvSpPr>
          <p:cNvPr id="4" name="Slide Number Placeholder 3">
            <a:extLst>
              <a:ext uri="{FF2B5EF4-FFF2-40B4-BE49-F238E27FC236}">
                <a16:creationId xmlns:a16="http://schemas.microsoft.com/office/drawing/2014/main" id="{26251117-3DDF-4A05-AD2D-AA7AE43118BB}"/>
              </a:ext>
            </a:extLst>
          </p:cNvPr>
          <p:cNvSpPr>
            <a:spLocks noGrp="1"/>
          </p:cNvSpPr>
          <p:nvPr>
            <p:ph type="sldNum" sz="quarter" idx="12"/>
          </p:nvPr>
        </p:nvSpPr>
        <p:spPr/>
        <p:txBody>
          <a:bodyPr/>
          <a:lstStyle/>
          <a:p>
            <a:fld id="{0FF54DE5-C571-48E8-A5BC-B369434E2F44}" type="slidenum">
              <a:rPr lang="en-US" smtClean="0"/>
              <a:t>33</a:t>
            </a:fld>
            <a:endParaRPr lang="en-US"/>
          </a:p>
        </p:txBody>
      </p:sp>
    </p:spTree>
    <p:extLst>
      <p:ext uri="{BB962C8B-B14F-4D97-AF65-F5344CB8AC3E}">
        <p14:creationId xmlns:p14="http://schemas.microsoft.com/office/powerpoint/2010/main" val="9889837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004BAA-EF85-436D-B0D4-6E3AFEB3F092}"/>
              </a:ext>
            </a:extLst>
          </p:cNvPr>
          <p:cNvSpPr>
            <a:spLocks noGrp="1"/>
          </p:cNvSpPr>
          <p:nvPr>
            <p:ph type="title"/>
          </p:nvPr>
        </p:nvSpPr>
        <p:spPr/>
        <p:txBody>
          <a:bodyPr/>
          <a:lstStyle/>
          <a:p>
            <a:r>
              <a:rPr lang="en-US" dirty="0"/>
              <a:t>Interpretation of Findings</a:t>
            </a:r>
          </a:p>
        </p:txBody>
      </p:sp>
      <p:sp>
        <p:nvSpPr>
          <p:cNvPr id="3" name="Content Placeholder 2">
            <a:extLst>
              <a:ext uri="{FF2B5EF4-FFF2-40B4-BE49-F238E27FC236}">
                <a16:creationId xmlns:a16="http://schemas.microsoft.com/office/drawing/2014/main" id="{C34C7878-C206-48E5-95AA-8795920AF00D}"/>
              </a:ext>
            </a:extLst>
          </p:cNvPr>
          <p:cNvSpPr>
            <a:spLocks noGrp="1"/>
          </p:cNvSpPr>
          <p:nvPr>
            <p:ph idx="1"/>
          </p:nvPr>
        </p:nvSpPr>
        <p:spPr/>
        <p:txBody>
          <a:bodyPr>
            <a:normAutofit lnSpcReduction="10000"/>
          </a:bodyPr>
          <a:lstStyle/>
          <a:p>
            <a:r>
              <a:rPr lang="en-US" sz="2400" dirty="0"/>
              <a:t>Bradberry (2009) showed that people improved their EQ most when the following conditions are met: 1) they have a strong motivation to learn or change; 2) they practice new behaviors consistently; 3) they seek feedback on their own behavior (see next slide).</a:t>
            </a:r>
          </a:p>
          <a:p>
            <a:r>
              <a:rPr lang="en-US" sz="2400" dirty="0"/>
              <a:t>Students can benefit from exposure to Emotional Intelligence during the formative college years. This exploratory research revealed some results that were consistent with prior research, however, the sample group may exhibit more homogeneity than originally expected. </a:t>
            </a:r>
          </a:p>
          <a:p>
            <a:r>
              <a:rPr lang="en-US" sz="2400" dirty="0"/>
              <a:t>Students attending this university come from similar socioeconomic backgrounds and religious upbringing in general. </a:t>
            </a:r>
          </a:p>
          <a:p>
            <a:r>
              <a:rPr lang="en-US" sz="2400" dirty="0"/>
              <a:t>Some generally accepted stereotypes were partially confirmed with gender and majors in the research. </a:t>
            </a:r>
          </a:p>
        </p:txBody>
      </p:sp>
      <p:sp>
        <p:nvSpPr>
          <p:cNvPr id="4" name="Slide Number Placeholder 3">
            <a:extLst>
              <a:ext uri="{FF2B5EF4-FFF2-40B4-BE49-F238E27FC236}">
                <a16:creationId xmlns:a16="http://schemas.microsoft.com/office/drawing/2014/main" id="{FC495E19-D8D3-4319-80A3-5FEDF50136CD}"/>
              </a:ext>
            </a:extLst>
          </p:cNvPr>
          <p:cNvSpPr>
            <a:spLocks noGrp="1"/>
          </p:cNvSpPr>
          <p:nvPr>
            <p:ph type="sldNum" sz="quarter" idx="12"/>
          </p:nvPr>
        </p:nvSpPr>
        <p:spPr/>
        <p:txBody>
          <a:bodyPr/>
          <a:lstStyle/>
          <a:p>
            <a:fld id="{0FF54DE5-C571-48E8-A5BC-B369434E2F44}" type="slidenum">
              <a:rPr lang="en-US" smtClean="0"/>
              <a:t>34</a:t>
            </a:fld>
            <a:endParaRPr lang="en-US"/>
          </a:p>
        </p:txBody>
      </p:sp>
    </p:spTree>
    <p:extLst>
      <p:ext uri="{BB962C8B-B14F-4D97-AF65-F5344CB8AC3E}">
        <p14:creationId xmlns:p14="http://schemas.microsoft.com/office/powerpoint/2010/main" val="32775890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1ACB4C-9C73-430B-8498-98C5F8359346}"/>
              </a:ext>
            </a:extLst>
          </p:cNvPr>
          <p:cNvSpPr>
            <a:spLocks noGrp="1"/>
          </p:cNvSpPr>
          <p:nvPr>
            <p:ph type="title"/>
          </p:nvPr>
        </p:nvSpPr>
        <p:spPr/>
        <p:txBody>
          <a:bodyPr/>
          <a:lstStyle/>
          <a:p>
            <a:r>
              <a:rPr lang="en-US" dirty="0"/>
              <a:t>Interpretation of Findings                        </a:t>
            </a:r>
            <a:r>
              <a:rPr lang="en-US" i="1" dirty="0"/>
              <a:t>Why and Who Cares?</a:t>
            </a:r>
          </a:p>
        </p:txBody>
      </p:sp>
      <p:sp>
        <p:nvSpPr>
          <p:cNvPr id="3" name="Content Placeholder 2">
            <a:extLst>
              <a:ext uri="{FF2B5EF4-FFF2-40B4-BE49-F238E27FC236}">
                <a16:creationId xmlns:a16="http://schemas.microsoft.com/office/drawing/2014/main" id="{313C6532-4035-4299-9905-7EA91C64F123}"/>
              </a:ext>
            </a:extLst>
          </p:cNvPr>
          <p:cNvSpPr>
            <a:spLocks noGrp="1"/>
          </p:cNvSpPr>
          <p:nvPr>
            <p:ph idx="1"/>
          </p:nvPr>
        </p:nvSpPr>
        <p:spPr>
          <a:xfrm>
            <a:off x="1104900" y="1600200"/>
            <a:ext cx="9980682" cy="4547937"/>
          </a:xfrm>
        </p:spPr>
        <p:txBody>
          <a:bodyPr>
            <a:normAutofit/>
          </a:bodyPr>
          <a:lstStyle/>
          <a:p>
            <a:pPr>
              <a:lnSpc>
                <a:spcPct val="100000"/>
              </a:lnSpc>
            </a:pPr>
            <a:r>
              <a:rPr lang="en-US" sz="2600" dirty="0"/>
              <a:t>Tested against 33 workplace behaviors, such as time management, decision-making, and communication, “EQ is so critical to success that it accounts for </a:t>
            </a:r>
            <a:r>
              <a:rPr lang="en-US" sz="2600" b="1" dirty="0">
                <a:solidFill>
                  <a:srgbClr val="0070C0"/>
                </a:solidFill>
              </a:rPr>
              <a:t>58% of performance </a:t>
            </a:r>
            <a:r>
              <a:rPr lang="en-US" sz="2600" dirty="0"/>
              <a:t>in all types of jobs” (Bradberry &amp; Greaves, 2009, pp. 20–21).</a:t>
            </a:r>
          </a:p>
          <a:p>
            <a:pPr>
              <a:lnSpc>
                <a:spcPct val="100000"/>
              </a:lnSpc>
            </a:pPr>
            <a:r>
              <a:rPr lang="en-US" sz="2600" dirty="0"/>
              <a:t>Bradberry and </a:t>
            </a:r>
            <a:r>
              <a:rPr lang="en-US" sz="2600" dirty="0" err="1"/>
              <a:t>Tasler</a:t>
            </a:r>
            <a:r>
              <a:rPr lang="en-US" sz="2600" dirty="0"/>
              <a:t> (2011) projected a link between EQ and earnings so dramatic that an increase in every EQ point adds </a:t>
            </a:r>
            <a:r>
              <a:rPr lang="en-US" sz="2600" b="1" dirty="0">
                <a:solidFill>
                  <a:srgbClr val="0070C0"/>
                </a:solidFill>
              </a:rPr>
              <a:t>$1,300 in annual salary</a:t>
            </a:r>
            <a:r>
              <a:rPr lang="en-US" sz="2600" dirty="0"/>
              <a:t>.</a:t>
            </a:r>
          </a:p>
          <a:p>
            <a:r>
              <a:rPr lang="en-US" sz="2600" dirty="0"/>
              <a:t>People with a high degree of EI make an average of </a:t>
            </a:r>
            <a:r>
              <a:rPr lang="en-US" sz="2600" b="1" dirty="0">
                <a:solidFill>
                  <a:srgbClr val="0070C0"/>
                </a:solidFill>
              </a:rPr>
              <a:t>$29,000 </a:t>
            </a:r>
            <a:r>
              <a:rPr lang="en-US" sz="2600" dirty="0"/>
              <a:t>more per year than people with a low degree EI (Bradberry &amp; </a:t>
            </a:r>
            <a:r>
              <a:rPr lang="en-US" sz="2600" dirty="0" err="1"/>
              <a:t>Tasler</a:t>
            </a:r>
            <a:r>
              <a:rPr lang="en-US" sz="2600" dirty="0"/>
              <a:t>, 2011).</a:t>
            </a:r>
            <a:endParaRPr lang="en-US" sz="3500" dirty="0"/>
          </a:p>
        </p:txBody>
      </p:sp>
      <p:sp>
        <p:nvSpPr>
          <p:cNvPr id="4" name="Slide Number Placeholder 3">
            <a:extLst>
              <a:ext uri="{FF2B5EF4-FFF2-40B4-BE49-F238E27FC236}">
                <a16:creationId xmlns:a16="http://schemas.microsoft.com/office/drawing/2014/main" id="{F177F3F6-9E89-45BE-8612-AD19CF628BB3}"/>
              </a:ext>
            </a:extLst>
          </p:cNvPr>
          <p:cNvSpPr>
            <a:spLocks noGrp="1"/>
          </p:cNvSpPr>
          <p:nvPr>
            <p:ph type="sldNum" sz="quarter" idx="12"/>
          </p:nvPr>
        </p:nvSpPr>
        <p:spPr/>
        <p:txBody>
          <a:bodyPr/>
          <a:lstStyle/>
          <a:p>
            <a:fld id="{0FF54DE5-C571-48E8-A5BC-B369434E2F44}" type="slidenum">
              <a:rPr lang="en-US" smtClean="0"/>
              <a:t>35</a:t>
            </a:fld>
            <a:endParaRPr lang="en-US"/>
          </a:p>
        </p:txBody>
      </p:sp>
    </p:spTree>
    <p:extLst>
      <p:ext uri="{BB962C8B-B14F-4D97-AF65-F5344CB8AC3E}">
        <p14:creationId xmlns:p14="http://schemas.microsoft.com/office/powerpoint/2010/main" val="36602813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094FEB-7956-4C65-8A6D-DA3EDF16DEAC}"/>
              </a:ext>
            </a:extLst>
          </p:cNvPr>
          <p:cNvSpPr>
            <a:spLocks noGrp="1"/>
          </p:cNvSpPr>
          <p:nvPr>
            <p:ph type="title"/>
          </p:nvPr>
        </p:nvSpPr>
        <p:spPr/>
        <p:txBody>
          <a:bodyPr/>
          <a:lstStyle/>
          <a:p>
            <a:r>
              <a:rPr lang="en-US" dirty="0"/>
              <a:t>Frequency Chart - Exposure to Emotional Intelligence</a:t>
            </a:r>
          </a:p>
        </p:txBody>
      </p:sp>
      <p:pic>
        <p:nvPicPr>
          <p:cNvPr id="5" name="Content Placeholder 4">
            <a:extLst>
              <a:ext uri="{FF2B5EF4-FFF2-40B4-BE49-F238E27FC236}">
                <a16:creationId xmlns:a16="http://schemas.microsoft.com/office/drawing/2014/main" id="{DD860BE2-85DE-4B56-9752-99FABB8B6C23}"/>
              </a:ext>
            </a:extLst>
          </p:cNvPr>
          <p:cNvPicPr>
            <a:picLocks noGrp="1"/>
          </p:cNvPicPr>
          <p:nvPr>
            <p:ph idx="1"/>
          </p:nvPr>
        </p:nvPicPr>
        <p:blipFill rotWithShape="1">
          <a:blip r:embed="rId2">
            <a:extLst>
              <a:ext uri="{28A0092B-C50C-407E-A947-70E740481C1C}">
                <a14:useLocalDpi xmlns:a14="http://schemas.microsoft.com/office/drawing/2010/main" val="0"/>
              </a:ext>
            </a:extLst>
          </a:blip>
          <a:srcRect t="6542"/>
          <a:stretch/>
        </p:blipFill>
        <p:spPr bwMode="auto">
          <a:xfrm>
            <a:off x="1858781" y="1656280"/>
            <a:ext cx="8051982" cy="4879431"/>
          </a:xfrm>
          <a:prstGeom prst="rect">
            <a:avLst/>
          </a:prstGeom>
          <a:noFill/>
          <a:ln>
            <a:noFill/>
          </a:ln>
          <a:extLst>
            <a:ext uri="{53640926-AAD7-44D8-BBD7-CCE9431645EC}">
              <a14:shadowObscured xmlns:a14="http://schemas.microsoft.com/office/drawing/2010/main"/>
            </a:ext>
          </a:extLst>
        </p:spPr>
      </p:pic>
      <p:sp>
        <p:nvSpPr>
          <p:cNvPr id="4" name="Slide Number Placeholder 3">
            <a:extLst>
              <a:ext uri="{FF2B5EF4-FFF2-40B4-BE49-F238E27FC236}">
                <a16:creationId xmlns:a16="http://schemas.microsoft.com/office/drawing/2014/main" id="{6CB2C41E-B5D0-472C-99F8-7339BFCB295D}"/>
              </a:ext>
            </a:extLst>
          </p:cNvPr>
          <p:cNvSpPr>
            <a:spLocks noGrp="1"/>
          </p:cNvSpPr>
          <p:nvPr>
            <p:ph type="sldNum" sz="quarter" idx="12"/>
          </p:nvPr>
        </p:nvSpPr>
        <p:spPr/>
        <p:txBody>
          <a:bodyPr/>
          <a:lstStyle/>
          <a:p>
            <a:fld id="{0FF54DE5-C571-48E8-A5BC-B369434E2F44}" type="slidenum">
              <a:rPr lang="en-US" smtClean="0"/>
              <a:t>36</a:t>
            </a:fld>
            <a:endParaRPr lang="en-US"/>
          </a:p>
        </p:txBody>
      </p:sp>
    </p:spTree>
    <p:extLst>
      <p:ext uri="{BB962C8B-B14F-4D97-AF65-F5344CB8AC3E}">
        <p14:creationId xmlns:p14="http://schemas.microsoft.com/office/powerpoint/2010/main" val="37339094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D9762F-11F5-409B-9036-1D9318965140}"/>
              </a:ext>
            </a:extLst>
          </p:cNvPr>
          <p:cNvSpPr>
            <a:spLocks noGrp="1"/>
          </p:cNvSpPr>
          <p:nvPr>
            <p:ph type="title"/>
          </p:nvPr>
        </p:nvSpPr>
        <p:spPr/>
        <p:txBody>
          <a:bodyPr/>
          <a:lstStyle/>
          <a:p>
            <a:br>
              <a:rPr lang="en-US" dirty="0"/>
            </a:br>
            <a:r>
              <a:rPr lang="en-US" dirty="0"/>
              <a:t>Crosstab of Exposure to Emotional Intelligence by Major</a:t>
            </a:r>
          </a:p>
        </p:txBody>
      </p:sp>
      <p:graphicFrame>
        <p:nvGraphicFramePr>
          <p:cNvPr id="5" name="Content Placeholder 4">
            <a:extLst>
              <a:ext uri="{FF2B5EF4-FFF2-40B4-BE49-F238E27FC236}">
                <a16:creationId xmlns:a16="http://schemas.microsoft.com/office/drawing/2014/main" id="{FD6D700D-6FF5-4E35-9081-D320FB669446}"/>
              </a:ext>
            </a:extLst>
          </p:cNvPr>
          <p:cNvGraphicFramePr>
            <a:graphicFrameLocks noGrp="1"/>
          </p:cNvGraphicFramePr>
          <p:nvPr>
            <p:ph idx="1"/>
            <p:extLst>
              <p:ext uri="{D42A27DB-BD31-4B8C-83A1-F6EECF244321}">
                <p14:modId xmlns:p14="http://schemas.microsoft.com/office/powerpoint/2010/main" val="3813963198"/>
              </p:ext>
            </p:extLst>
          </p:nvPr>
        </p:nvGraphicFramePr>
        <p:xfrm>
          <a:off x="1104899" y="1494066"/>
          <a:ext cx="9980680" cy="4461436"/>
        </p:xfrm>
        <a:graphic>
          <a:graphicData uri="http://schemas.openxmlformats.org/drawingml/2006/table">
            <a:tbl>
              <a:tblPr>
                <a:tableStyleId>{D03447BB-5D67-496B-8E87-E561075AD55C}</a:tableStyleId>
              </a:tblPr>
              <a:tblGrid>
                <a:gridCol w="163615">
                  <a:extLst>
                    <a:ext uri="{9D8B030D-6E8A-4147-A177-3AD203B41FA5}">
                      <a16:colId xmlns:a16="http://schemas.microsoft.com/office/drawing/2014/main" val="2360613813"/>
                    </a:ext>
                  </a:extLst>
                </a:gridCol>
                <a:gridCol w="1869915">
                  <a:extLst>
                    <a:ext uri="{9D8B030D-6E8A-4147-A177-3AD203B41FA5}">
                      <a16:colId xmlns:a16="http://schemas.microsoft.com/office/drawing/2014/main" val="62280220"/>
                    </a:ext>
                  </a:extLst>
                </a:gridCol>
                <a:gridCol w="1519308">
                  <a:extLst>
                    <a:ext uri="{9D8B030D-6E8A-4147-A177-3AD203B41FA5}">
                      <a16:colId xmlns:a16="http://schemas.microsoft.com/office/drawing/2014/main" val="2521349899"/>
                    </a:ext>
                  </a:extLst>
                </a:gridCol>
                <a:gridCol w="1285569">
                  <a:extLst>
                    <a:ext uri="{9D8B030D-6E8A-4147-A177-3AD203B41FA5}">
                      <a16:colId xmlns:a16="http://schemas.microsoft.com/office/drawing/2014/main" val="3115144706"/>
                    </a:ext>
                  </a:extLst>
                </a:gridCol>
                <a:gridCol w="1438411">
                  <a:extLst>
                    <a:ext uri="{9D8B030D-6E8A-4147-A177-3AD203B41FA5}">
                      <a16:colId xmlns:a16="http://schemas.microsoft.com/office/drawing/2014/main" val="4169929794"/>
                    </a:ext>
                  </a:extLst>
                </a:gridCol>
                <a:gridCol w="1271878">
                  <a:extLst>
                    <a:ext uri="{9D8B030D-6E8A-4147-A177-3AD203B41FA5}">
                      <a16:colId xmlns:a16="http://schemas.microsoft.com/office/drawing/2014/main" val="1056678698"/>
                    </a:ext>
                  </a:extLst>
                </a:gridCol>
                <a:gridCol w="1271878">
                  <a:extLst>
                    <a:ext uri="{9D8B030D-6E8A-4147-A177-3AD203B41FA5}">
                      <a16:colId xmlns:a16="http://schemas.microsoft.com/office/drawing/2014/main" val="309407447"/>
                    </a:ext>
                  </a:extLst>
                </a:gridCol>
                <a:gridCol w="1160106">
                  <a:extLst>
                    <a:ext uri="{9D8B030D-6E8A-4147-A177-3AD203B41FA5}">
                      <a16:colId xmlns:a16="http://schemas.microsoft.com/office/drawing/2014/main" val="595160526"/>
                    </a:ext>
                  </a:extLst>
                </a:gridCol>
              </a:tblGrid>
              <a:tr h="1152504">
                <a:tc gridSpan="2">
                  <a:txBody>
                    <a:bodyPr/>
                    <a:lstStyle/>
                    <a:p>
                      <a:pPr algn="ctr"/>
                      <a:r>
                        <a:rPr lang="en-US" dirty="0"/>
                        <a:t>Major</a:t>
                      </a:r>
                    </a:p>
                  </a:txBody>
                  <a:tcPr anchor="b"/>
                </a:tc>
                <a:tc hMerge="1">
                  <a:txBody>
                    <a:bodyPr/>
                    <a:lstStyle/>
                    <a:p>
                      <a:endParaRPr lang="en-US"/>
                    </a:p>
                  </a:txBody>
                  <a:tcPr/>
                </a:tc>
                <a:tc>
                  <a:txBody>
                    <a:bodyPr/>
                    <a:lstStyle/>
                    <a:p>
                      <a:pPr marL="0" marR="38100" algn="ctr">
                        <a:lnSpc>
                          <a:spcPts val="1600"/>
                        </a:lnSpc>
                        <a:spcBef>
                          <a:spcPts val="0"/>
                        </a:spcBef>
                        <a:spcAft>
                          <a:spcPts val="0"/>
                        </a:spcAft>
                      </a:pPr>
                      <a:r>
                        <a:rPr lang="en-US" sz="1400" dirty="0">
                          <a:effectLst/>
                        </a:rPr>
                        <a:t>I have never heard of it before</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b">
                    <a:lnB w="12700" cap="flat" cmpd="sng" algn="ctr">
                      <a:solidFill>
                        <a:schemeClr val="tx1"/>
                      </a:solidFill>
                      <a:prstDash val="solid"/>
                      <a:round/>
                      <a:headEnd type="none" w="med" len="med"/>
                      <a:tailEnd type="none" w="med" len="med"/>
                    </a:lnB>
                  </a:tcPr>
                </a:tc>
                <a:tc>
                  <a:txBody>
                    <a:bodyPr/>
                    <a:lstStyle/>
                    <a:p>
                      <a:pPr marL="0" marR="38100" algn="ctr">
                        <a:lnSpc>
                          <a:spcPts val="1600"/>
                        </a:lnSpc>
                        <a:spcBef>
                          <a:spcPts val="0"/>
                        </a:spcBef>
                        <a:spcAft>
                          <a:spcPts val="0"/>
                        </a:spcAft>
                      </a:pPr>
                      <a:r>
                        <a:rPr lang="en-US" sz="1400" dirty="0">
                          <a:effectLst/>
                        </a:rPr>
                        <a:t>A little bit</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b">
                    <a:lnB w="12700" cap="flat" cmpd="sng" algn="ctr">
                      <a:solidFill>
                        <a:schemeClr val="tx1"/>
                      </a:solidFill>
                      <a:prstDash val="solid"/>
                      <a:round/>
                      <a:headEnd type="none" w="med" len="med"/>
                      <a:tailEnd type="none" w="med" len="med"/>
                    </a:lnB>
                  </a:tcPr>
                </a:tc>
                <a:tc>
                  <a:txBody>
                    <a:bodyPr/>
                    <a:lstStyle/>
                    <a:p>
                      <a:pPr marL="0" marR="38100" algn="ctr">
                        <a:lnSpc>
                          <a:spcPts val="1600"/>
                        </a:lnSpc>
                        <a:spcBef>
                          <a:spcPts val="0"/>
                        </a:spcBef>
                        <a:spcAft>
                          <a:spcPts val="0"/>
                        </a:spcAft>
                      </a:pPr>
                      <a:r>
                        <a:rPr lang="en-US" sz="1400">
                          <a:effectLst/>
                        </a:rPr>
                        <a:t>Occasionally</a:t>
                      </a:r>
                      <a:endParaRPr lang="en-US" sz="2000" b="1">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b">
                    <a:lnB w="12700" cap="flat" cmpd="sng" algn="ctr">
                      <a:solidFill>
                        <a:schemeClr val="tx1"/>
                      </a:solidFill>
                      <a:prstDash val="solid"/>
                      <a:round/>
                      <a:headEnd type="none" w="med" len="med"/>
                      <a:tailEnd type="none" w="med" len="med"/>
                    </a:lnB>
                  </a:tcPr>
                </a:tc>
                <a:tc>
                  <a:txBody>
                    <a:bodyPr/>
                    <a:lstStyle/>
                    <a:p>
                      <a:pPr marL="0" marR="38100" algn="ctr">
                        <a:lnSpc>
                          <a:spcPts val="1600"/>
                        </a:lnSpc>
                        <a:spcBef>
                          <a:spcPts val="0"/>
                        </a:spcBef>
                        <a:spcAft>
                          <a:spcPts val="0"/>
                        </a:spcAft>
                      </a:pPr>
                      <a:r>
                        <a:rPr lang="en-US" sz="1400" dirty="0">
                          <a:effectLst/>
                        </a:rPr>
                        <a:t>A moderate amount</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b">
                    <a:lnB w="12700" cap="flat" cmpd="sng" algn="ctr">
                      <a:solidFill>
                        <a:schemeClr val="tx1"/>
                      </a:solidFill>
                      <a:prstDash val="solid"/>
                      <a:round/>
                      <a:headEnd type="none" w="med" len="med"/>
                      <a:tailEnd type="none" w="med" len="med"/>
                    </a:lnB>
                  </a:tcPr>
                </a:tc>
                <a:tc>
                  <a:txBody>
                    <a:bodyPr/>
                    <a:lstStyle/>
                    <a:p>
                      <a:pPr marL="0" marR="38100" algn="ctr">
                        <a:lnSpc>
                          <a:spcPts val="1600"/>
                        </a:lnSpc>
                        <a:spcBef>
                          <a:spcPts val="0"/>
                        </a:spcBef>
                        <a:spcAft>
                          <a:spcPts val="0"/>
                        </a:spcAft>
                      </a:pPr>
                      <a:r>
                        <a:rPr lang="en-US" sz="1400">
                          <a:effectLst/>
                        </a:rPr>
                        <a:t>Substantial</a:t>
                      </a:r>
                      <a:endParaRPr lang="en-US" sz="2000" b="1">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b">
                    <a:lnB w="12700" cap="flat" cmpd="sng" algn="ctr">
                      <a:solidFill>
                        <a:schemeClr val="tx1"/>
                      </a:solidFill>
                      <a:prstDash val="solid"/>
                      <a:round/>
                      <a:headEnd type="none" w="med" len="med"/>
                      <a:tailEnd type="none" w="med" len="med"/>
                    </a:lnB>
                  </a:tcPr>
                </a:tc>
                <a:tc>
                  <a:txBody>
                    <a:bodyPr/>
                    <a:lstStyle/>
                    <a:p>
                      <a:pPr marL="0" marR="38100" algn="ctr">
                        <a:lnSpc>
                          <a:spcPts val="1600"/>
                        </a:lnSpc>
                        <a:spcBef>
                          <a:spcPts val="0"/>
                        </a:spcBef>
                        <a:spcAft>
                          <a:spcPts val="0"/>
                        </a:spcAft>
                      </a:pPr>
                      <a:r>
                        <a:rPr lang="en-US" sz="1400" dirty="0">
                          <a:effectLst/>
                        </a:rPr>
                        <a:t>A great deal on an ongoing basis</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b">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41913094"/>
                  </a:ext>
                </a:extLst>
              </a:tr>
              <a:tr h="275123">
                <a:tc rowSpan="10">
                  <a:txBody>
                    <a:bodyPr/>
                    <a:lstStyle/>
                    <a:p>
                      <a:pPr marL="0" marR="38100">
                        <a:lnSpc>
                          <a:spcPts val="1600"/>
                        </a:lnSpc>
                        <a:spcBef>
                          <a:spcPts val="0"/>
                        </a:spcBef>
                        <a:spcAft>
                          <a:spcPts val="0"/>
                        </a:spcAft>
                      </a:pP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R w="12700" cap="flat" cmpd="sng" algn="ctr">
                      <a:noFill/>
                      <a:prstDash val="solid"/>
                      <a:round/>
                      <a:headEnd type="none" w="med" len="med"/>
                      <a:tailEnd type="none" w="med" len="med"/>
                    </a:lnR>
                    <a:lnB>
                      <a:noFill/>
                    </a:lnB>
                  </a:tcPr>
                </a:tc>
                <a:tc rowSpan="2">
                  <a:txBody>
                    <a:bodyPr/>
                    <a:lstStyle/>
                    <a:p>
                      <a:pPr marL="0" marR="38100">
                        <a:lnSpc>
                          <a:spcPts val="1600"/>
                        </a:lnSpc>
                        <a:spcBef>
                          <a:spcPts val="0"/>
                        </a:spcBef>
                        <a:spcAft>
                          <a:spcPts val="0"/>
                        </a:spcAft>
                      </a:pPr>
                      <a:endParaRPr lang="en-US" sz="2400" dirty="0">
                        <a:effectLst/>
                      </a:endParaRPr>
                    </a:p>
                    <a:p>
                      <a:pPr marL="0" marR="38100">
                        <a:lnSpc>
                          <a:spcPts val="1600"/>
                        </a:lnSpc>
                        <a:spcBef>
                          <a:spcPts val="0"/>
                        </a:spcBef>
                        <a:spcAft>
                          <a:spcPts val="0"/>
                        </a:spcAft>
                      </a:pPr>
                      <a:r>
                        <a:rPr lang="en-US" sz="2400" dirty="0">
                          <a:effectLst/>
                        </a:rPr>
                        <a:t>Business</a:t>
                      </a:r>
                      <a:endParaRPr lang="en-US" sz="3600" b="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b">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marL="0" marR="0" marT="0" marB="0">
                    <a:lnL>
                      <a:noFill/>
                    </a:lnL>
                    <a:lnT w="12700" cap="flat" cmpd="sng" algn="ctr">
                      <a:solidFill>
                        <a:schemeClr val="tx1"/>
                      </a:solidFill>
                      <a:prstDash val="solid"/>
                      <a:round/>
                      <a:headEnd type="none" w="med" len="med"/>
                      <a:tailEnd type="none" w="med" len="med"/>
                    </a:lnT>
                    <a:lnB>
                      <a:noFill/>
                    </a:lnB>
                  </a:tcPr>
                </a:tc>
                <a:tc>
                  <a:txBody>
                    <a:bodyPr/>
                    <a:lstStyle/>
                    <a:p>
                      <a:endParaRPr lang="en-US" dirty="0"/>
                    </a:p>
                  </a:txBody>
                  <a:tcPr marL="0" marR="0" marT="0" marB="0">
                    <a:lnT w="12700" cap="flat" cmpd="sng" algn="ctr">
                      <a:solidFill>
                        <a:schemeClr val="tx1"/>
                      </a:solidFill>
                      <a:prstDash val="solid"/>
                      <a:round/>
                      <a:headEnd type="none" w="med" len="med"/>
                      <a:tailEnd type="none" w="med" len="med"/>
                    </a:lnT>
                    <a:lnB>
                      <a:noFill/>
                    </a:lnB>
                  </a:tcPr>
                </a:tc>
                <a:tc>
                  <a:txBody>
                    <a:bodyPr/>
                    <a:lstStyle/>
                    <a:p>
                      <a:endParaRPr lang="en-US" dirty="0"/>
                    </a:p>
                  </a:txBody>
                  <a:tcPr marL="0" marR="0" marT="0" marB="0">
                    <a:lnT w="12700" cap="flat" cmpd="sng" algn="ctr">
                      <a:solidFill>
                        <a:schemeClr val="tx1"/>
                      </a:solidFill>
                      <a:prstDash val="solid"/>
                      <a:round/>
                      <a:headEnd type="none" w="med" len="med"/>
                      <a:tailEnd type="none" w="med" len="med"/>
                    </a:lnT>
                    <a:lnB>
                      <a:noFill/>
                    </a:lnB>
                  </a:tcPr>
                </a:tc>
                <a:tc>
                  <a:txBody>
                    <a:bodyPr/>
                    <a:lstStyle/>
                    <a:p>
                      <a:endParaRPr lang="en-US" dirty="0"/>
                    </a:p>
                  </a:txBody>
                  <a:tcPr marL="0" marR="0" marT="0" marB="0">
                    <a:lnT w="12700" cap="flat" cmpd="sng" algn="ctr">
                      <a:solidFill>
                        <a:schemeClr val="tx1"/>
                      </a:solidFill>
                      <a:prstDash val="solid"/>
                      <a:round/>
                      <a:headEnd type="none" w="med" len="med"/>
                      <a:tailEnd type="none" w="med" len="med"/>
                    </a:lnT>
                    <a:lnB>
                      <a:noFill/>
                    </a:lnB>
                  </a:tcPr>
                </a:tc>
                <a:tc>
                  <a:txBody>
                    <a:bodyPr/>
                    <a:lstStyle/>
                    <a:p>
                      <a:endParaRPr lang="en-US" dirty="0"/>
                    </a:p>
                  </a:txBody>
                  <a:tcPr marL="0" marR="0" marT="0" marB="0">
                    <a:lnT w="12700" cap="flat" cmpd="sng" algn="ctr">
                      <a:solidFill>
                        <a:schemeClr val="tx1"/>
                      </a:solidFill>
                      <a:prstDash val="solid"/>
                      <a:round/>
                      <a:headEnd type="none" w="med" len="med"/>
                      <a:tailEnd type="none" w="med" len="med"/>
                    </a:lnT>
                    <a:lnB>
                      <a:noFill/>
                    </a:lnB>
                  </a:tcPr>
                </a:tc>
                <a:tc>
                  <a:txBody>
                    <a:bodyPr/>
                    <a:lstStyle/>
                    <a:p>
                      <a:endParaRPr lang="en-US" dirty="0"/>
                    </a:p>
                  </a:txBody>
                  <a:tcPr marL="0" marR="0" marT="0" marB="0">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tcPr>
                </a:tc>
                <a:extLst>
                  <a:ext uri="{0D108BD9-81ED-4DB2-BD59-A6C34878D82A}">
                    <a16:rowId xmlns:a16="http://schemas.microsoft.com/office/drawing/2014/main" val="217064795"/>
                  </a:ext>
                </a:extLst>
              </a:tr>
              <a:tr h="264824">
                <a:tc vMerge="1">
                  <a:txBody>
                    <a:bodyPr/>
                    <a:lstStyle/>
                    <a:p>
                      <a:endParaRPr lang="en-US"/>
                    </a:p>
                  </a:txBody>
                  <a:tcPr>
                    <a:lnT>
                      <a:noFill/>
                    </a:lnT>
                  </a:tcPr>
                </a:tc>
                <a:tc vMerge="1">
                  <a:txBody>
                    <a:bodyPr/>
                    <a:lstStyle/>
                    <a:p>
                      <a:endParaRPr lang="en-US"/>
                    </a:p>
                  </a:txBody>
                  <a:tcPr>
                    <a:lnT>
                      <a:noFill/>
                    </a:lnT>
                  </a:tcPr>
                </a:tc>
                <a:tc>
                  <a:txBody>
                    <a:bodyPr/>
                    <a:lstStyle/>
                    <a:p>
                      <a:pPr marL="0" marR="38100" algn="r">
                        <a:lnSpc>
                          <a:spcPts val="1600"/>
                        </a:lnSpc>
                        <a:spcBef>
                          <a:spcPts val="0"/>
                        </a:spcBef>
                        <a:spcAft>
                          <a:spcPts val="0"/>
                        </a:spcAft>
                      </a:pPr>
                      <a:r>
                        <a:rPr lang="en-US" sz="2000" dirty="0">
                          <a:effectLst/>
                        </a:rPr>
                        <a:t>20.2%</a:t>
                      </a:r>
                      <a:endParaRPr lang="en-US" sz="3200" b="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38100" algn="r">
                        <a:lnSpc>
                          <a:spcPts val="1600"/>
                        </a:lnSpc>
                        <a:spcBef>
                          <a:spcPts val="0"/>
                        </a:spcBef>
                        <a:spcAft>
                          <a:spcPts val="0"/>
                        </a:spcAft>
                      </a:pPr>
                      <a:r>
                        <a:rPr lang="en-US" sz="2000" dirty="0">
                          <a:effectLst/>
                        </a:rPr>
                        <a:t>23.7%</a:t>
                      </a:r>
                      <a:endParaRPr lang="en-US" sz="3200" b="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38100" algn="r">
                        <a:lnSpc>
                          <a:spcPts val="1600"/>
                        </a:lnSpc>
                        <a:spcBef>
                          <a:spcPts val="0"/>
                        </a:spcBef>
                        <a:spcAft>
                          <a:spcPts val="0"/>
                        </a:spcAft>
                      </a:pPr>
                      <a:r>
                        <a:rPr lang="en-US" sz="2000" dirty="0">
                          <a:effectLst/>
                        </a:rPr>
                        <a:t>15.8%</a:t>
                      </a:r>
                      <a:endParaRPr lang="en-US" sz="3200" b="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38100" algn="r">
                        <a:lnSpc>
                          <a:spcPts val="1600"/>
                        </a:lnSpc>
                        <a:spcBef>
                          <a:spcPts val="0"/>
                        </a:spcBef>
                        <a:spcAft>
                          <a:spcPts val="0"/>
                        </a:spcAft>
                      </a:pPr>
                      <a:r>
                        <a:rPr lang="en-US" sz="2000" dirty="0">
                          <a:effectLst/>
                        </a:rPr>
                        <a:t>21.9%</a:t>
                      </a:r>
                      <a:endParaRPr lang="en-US" sz="3200" b="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38100" algn="r">
                        <a:lnSpc>
                          <a:spcPts val="1600"/>
                        </a:lnSpc>
                        <a:spcBef>
                          <a:spcPts val="0"/>
                        </a:spcBef>
                        <a:spcAft>
                          <a:spcPts val="0"/>
                        </a:spcAft>
                      </a:pPr>
                      <a:r>
                        <a:rPr lang="en-US" sz="2000" dirty="0">
                          <a:effectLst/>
                        </a:rPr>
                        <a:t>16.7%</a:t>
                      </a:r>
                      <a:endParaRPr lang="en-US" sz="3200" b="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38100" algn="r">
                        <a:lnSpc>
                          <a:spcPts val="1600"/>
                        </a:lnSpc>
                        <a:spcBef>
                          <a:spcPts val="0"/>
                        </a:spcBef>
                        <a:spcAft>
                          <a:spcPts val="0"/>
                        </a:spcAft>
                      </a:pPr>
                      <a:r>
                        <a:rPr lang="en-US" sz="2000" dirty="0">
                          <a:effectLst/>
                        </a:rPr>
                        <a:t>1.8%</a:t>
                      </a:r>
                      <a:endParaRPr lang="en-US" sz="3200" b="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196703888"/>
                  </a:ext>
                </a:extLst>
              </a:tr>
              <a:tr h="264824">
                <a:tc vMerge="1">
                  <a:txBody>
                    <a:bodyPr/>
                    <a:lstStyle/>
                    <a:p>
                      <a:endParaRPr lang="en-US"/>
                    </a:p>
                  </a:txBody>
                  <a:tcPr/>
                </a:tc>
                <a:tc rowSpan="2">
                  <a:txBody>
                    <a:bodyPr/>
                    <a:lstStyle/>
                    <a:p>
                      <a:pPr marL="0" marR="38100">
                        <a:lnSpc>
                          <a:spcPts val="1600"/>
                        </a:lnSpc>
                        <a:spcBef>
                          <a:spcPts val="0"/>
                        </a:spcBef>
                        <a:spcAft>
                          <a:spcPts val="0"/>
                        </a:spcAft>
                      </a:pPr>
                      <a:endParaRPr lang="en-US" sz="2400" b="1" dirty="0">
                        <a:solidFill>
                          <a:srgbClr val="FFFF00"/>
                        </a:solidFill>
                        <a:effectLst/>
                      </a:endParaRPr>
                    </a:p>
                    <a:p>
                      <a:pPr marL="0" marR="38100">
                        <a:lnSpc>
                          <a:spcPts val="1600"/>
                        </a:lnSpc>
                        <a:spcBef>
                          <a:spcPts val="0"/>
                        </a:spcBef>
                        <a:spcAft>
                          <a:spcPts val="0"/>
                        </a:spcAft>
                      </a:pPr>
                      <a:r>
                        <a:rPr lang="en-US" sz="2400" b="1" dirty="0">
                          <a:solidFill>
                            <a:srgbClr val="FFFF00"/>
                          </a:solidFill>
                          <a:effectLst/>
                        </a:rPr>
                        <a:t>Nursing</a:t>
                      </a:r>
                      <a:endParaRPr lang="en-US" sz="3600" b="1" dirty="0">
                        <a:solidFill>
                          <a:srgbClr val="FFFF00"/>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b">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38100" algn="r">
                        <a:lnSpc>
                          <a:spcPts val="1600"/>
                        </a:lnSpc>
                        <a:spcBef>
                          <a:spcPts val="0"/>
                        </a:spcBef>
                        <a:spcAft>
                          <a:spcPts val="0"/>
                        </a:spcAft>
                      </a:pPr>
                      <a:endParaRPr lang="en-US" sz="3200" b="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marL="0" marR="38100" algn="r">
                        <a:lnSpc>
                          <a:spcPts val="1600"/>
                        </a:lnSpc>
                        <a:spcBef>
                          <a:spcPts val="0"/>
                        </a:spcBef>
                        <a:spcAft>
                          <a:spcPts val="0"/>
                        </a:spcAft>
                      </a:pPr>
                      <a:endParaRPr lang="en-US" sz="3200" b="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marL="0" marR="38100" algn="r">
                        <a:lnSpc>
                          <a:spcPts val="1600"/>
                        </a:lnSpc>
                        <a:spcBef>
                          <a:spcPts val="0"/>
                        </a:spcBef>
                        <a:spcAft>
                          <a:spcPts val="0"/>
                        </a:spcAft>
                      </a:pPr>
                      <a:endParaRPr lang="en-US" sz="3200" b="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marL="0" marR="38100" algn="r">
                        <a:lnSpc>
                          <a:spcPts val="1600"/>
                        </a:lnSpc>
                        <a:spcBef>
                          <a:spcPts val="0"/>
                        </a:spcBef>
                        <a:spcAft>
                          <a:spcPts val="0"/>
                        </a:spcAft>
                      </a:pPr>
                      <a:endParaRPr lang="en-US" sz="3200" b="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marL="0" marR="38100" algn="r">
                        <a:lnSpc>
                          <a:spcPts val="1600"/>
                        </a:lnSpc>
                        <a:spcBef>
                          <a:spcPts val="0"/>
                        </a:spcBef>
                        <a:spcAft>
                          <a:spcPts val="0"/>
                        </a:spcAft>
                      </a:pPr>
                      <a:endParaRPr lang="en-US" sz="3200" b="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marL="0" marR="38100" algn="r">
                        <a:lnSpc>
                          <a:spcPts val="1600"/>
                        </a:lnSpc>
                        <a:spcBef>
                          <a:spcPts val="0"/>
                        </a:spcBef>
                        <a:spcAft>
                          <a:spcPts val="0"/>
                        </a:spcAft>
                      </a:pPr>
                      <a:endParaRPr lang="en-US" sz="3200" b="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tcPr>
                </a:tc>
                <a:extLst>
                  <a:ext uri="{0D108BD9-81ED-4DB2-BD59-A6C34878D82A}">
                    <a16:rowId xmlns:a16="http://schemas.microsoft.com/office/drawing/2014/main" val="69821555"/>
                  </a:ext>
                </a:extLst>
              </a:tr>
              <a:tr h="264824">
                <a:tc vMerge="1">
                  <a:txBody>
                    <a:bodyPr/>
                    <a:lstStyle/>
                    <a:p>
                      <a:endParaRPr lang="en-US"/>
                    </a:p>
                  </a:txBody>
                  <a:tcPr/>
                </a:tc>
                <a:tc vMerge="1">
                  <a:txBody>
                    <a:bodyPr/>
                    <a:lstStyle/>
                    <a:p>
                      <a:endParaRPr lang="en-US"/>
                    </a:p>
                  </a:txBody>
                  <a:tcPr/>
                </a:tc>
                <a:tc>
                  <a:txBody>
                    <a:bodyPr/>
                    <a:lstStyle/>
                    <a:p>
                      <a:pPr marL="0" marR="38100" algn="r">
                        <a:lnSpc>
                          <a:spcPts val="1600"/>
                        </a:lnSpc>
                        <a:spcBef>
                          <a:spcPts val="0"/>
                        </a:spcBef>
                        <a:spcAft>
                          <a:spcPts val="0"/>
                        </a:spcAft>
                      </a:pPr>
                      <a:r>
                        <a:rPr lang="en-US" sz="2000" b="1" dirty="0">
                          <a:solidFill>
                            <a:srgbClr val="FFFF00"/>
                          </a:solidFill>
                          <a:effectLst/>
                        </a:rPr>
                        <a:t>41.1%</a:t>
                      </a:r>
                      <a:endParaRPr lang="en-US" sz="3200" b="1" dirty="0">
                        <a:solidFill>
                          <a:srgbClr val="FFFF00"/>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38100" algn="r">
                        <a:lnSpc>
                          <a:spcPts val="1600"/>
                        </a:lnSpc>
                        <a:spcBef>
                          <a:spcPts val="0"/>
                        </a:spcBef>
                        <a:spcAft>
                          <a:spcPts val="0"/>
                        </a:spcAft>
                      </a:pPr>
                      <a:r>
                        <a:rPr lang="en-US" sz="2000" dirty="0">
                          <a:effectLst/>
                        </a:rPr>
                        <a:t>12.5%</a:t>
                      </a:r>
                      <a:endParaRPr lang="en-US" sz="3200" b="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38100" algn="r">
                        <a:lnSpc>
                          <a:spcPts val="1600"/>
                        </a:lnSpc>
                        <a:spcBef>
                          <a:spcPts val="0"/>
                        </a:spcBef>
                        <a:spcAft>
                          <a:spcPts val="0"/>
                        </a:spcAft>
                      </a:pPr>
                      <a:r>
                        <a:rPr lang="en-US" sz="2000" dirty="0">
                          <a:effectLst/>
                        </a:rPr>
                        <a:t>12.5%</a:t>
                      </a:r>
                      <a:endParaRPr lang="en-US" sz="3200" b="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38100" algn="r">
                        <a:lnSpc>
                          <a:spcPts val="1600"/>
                        </a:lnSpc>
                        <a:spcBef>
                          <a:spcPts val="0"/>
                        </a:spcBef>
                        <a:spcAft>
                          <a:spcPts val="0"/>
                        </a:spcAft>
                      </a:pPr>
                      <a:r>
                        <a:rPr lang="en-US" sz="2000" dirty="0">
                          <a:effectLst/>
                        </a:rPr>
                        <a:t>10.7%</a:t>
                      </a:r>
                      <a:endParaRPr lang="en-US" sz="3200" b="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38100" algn="r">
                        <a:lnSpc>
                          <a:spcPts val="1600"/>
                        </a:lnSpc>
                        <a:spcBef>
                          <a:spcPts val="0"/>
                        </a:spcBef>
                        <a:spcAft>
                          <a:spcPts val="0"/>
                        </a:spcAft>
                      </a:pPr>
                      <a:r>
                        <a:rPr lang="en-US" sz="2000" dirty="0">
                          <a:effectLst/>
                        </a:rPr>
                        <a:t>19.6%</a:t>
                      </a:r>
                      <a:endParaRPr lang="en-US" sz="3200" b="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38100" algn="r">
                        <a:lnSpc>
                          <a:spcPts val="1600"/>
                        </a:lnSpc>
                        <a:spcBef>
                          <a:spcPts val="0"/>
                        </a:spcBef>
                        <a:spcAft>
                          <a:spcPts val="0"/>
                        </a:spcAft>
                      </a:pPr>
                      <a:r>
                        <a:rPr lang="en-US" sz="2000" dirty="0">
                          <a:effectLst/>
                        </a:rPr>
                        <a:t>3.6%</a:t>
                      </a:r>
                      <a:endParaRPr lang="en-US" sz="3200" b="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455638837"/>
                  </a:ext>
                </a:extLst>
              </a:tr>
              <a:tr h="264824">
                <a:tc vMerge="1">
                  <a:txBody>
                    <a:bodyPr/>
                    <a:lstStyle/>
                    <a:p>
                      <a:endParaRPr lang="en-US"/>
                    </a:p>
                  </a:txBody>
                  <a:tcPr/>
                </a:tc>
                <a:tc rowSpan="2">
                  <a:txBody>
                    <a:bodyPr/>
                    <a:lstStyle/>
                    <a:p>
                      <a:pPr marL="0" marR="38100">
                        <a:lnSpc>
                          <a:spcPts val="1600"/>
                        </a:lnSpc>
                        <a:spcBef>
                          <a:spcPts val="0"/>
                        </a:spcBef>
                        <a:spcAft>
                          <a:spcPts val="0"/>
                        </a:spcAft>
                      </a:pPr>
                      <a:endParaRPr lang="en-US" sz="2400" dirty="0">
                        <a:effectLst/>
                      </a:endParaRPr>
                    </a:p>
                    <a:p>
                      <a:pPr marL="0" marR="38100">
                        <a:lnSpc>
                          <a:spcPts val="1600"/>
                        </a:lnSpc>
                        <a:spcBef>
                          <a:spcPts val="0"/>
                        </a:spcBef>
                        <a:spcAft>
                          <a:spcPts val="0"/>
                        </a:spcAft>
                      </a:pPr>
                      <a:r>
                        <a:rPr lang="en-US" sz="2400" dirty="0">
                          <a:effectLst/>
                        </a:rPr>
                        <a:t>Education</a:t>
                      </a:r>
                      <a:endParaRPr lang="en-US" sz="3600" b="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b">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38100" algn="r">
                        <a:lnSpc>
                          <a:spcPts val="1600"/>
                        </a:lnSpc>
                        <a:spcBef>
                          <a:spcPts val="0"/>
                        </a:spcBef>
                        <a:spcAft>
                          <a:spcPts val="0"/>
                        </a:spcAft>
                      </a:pPr>
                      <a:endParaRPr lang="en-US" sz="3200" b="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marL="0" marR="38100" algn="r">
                        <a:lnSpc>
                          <a:spcPts val="1600"/>
                        </a:lnSpc>
                        <a:spcBef>
                          <a:spcPts val="0"/>
                        </a:spcBef>
                        <a:spcAft>
                          <a:spcPts val="0"/>
                        </a:spcAft>
                      </a:pPr>
                      <a:endParaRPr lang="en-US" sz="3200" b="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marL="0" marR="38100" algn="r">
                        <a:lnSpc>
                          <a:spcPts val="1600"/>
                        </a:lnSpc>
                        <a:spcBef>
                          <a:spcPts val="0"/>
                        </a:spcBef>
                        <a:spcAft>
                          <a:spcPts val="0"/>
                        </a:spcAft>
                      </a:pPr>
                      <a:endParaRPr lang="en-US" sz="3200" b="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marL="0" marR="38100" algn="r">
                        <a:lnSpc>
                          <a:spcPts val="1600"/>
                        </a:lnSpc>
                        <a:spcBef>
                          <a:spcPts val="0"/>
                        </a:spcBef>
                        <a:spcAft>
                          <a:spcPts val="0"/>
                        </a:spcAft>
                      </a:pPr>
                      <a:endParaRPr lang="en-US" sz="3200" b="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marL="0" marR="38100" algn="r">
                        <a:lnSpc>
                          <a:spcPts val="1600"/>
                        </a:lnSpc>
                        <a:spcBef>
                          <a:spcPts val="0"/>
                        </a:spcBef>
                        <a:spcAft>
                          <a:spcPts val="0"/>
                        </a:spcAft>
                      </a:pPr>
                      <a:endParaRPr lang="en-US" sz="3200" b="1">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marL="0" marR="38100" algn="r">
                        <a:lnSpc>
                          <a:spcPts val="1600"/>
                        </a:lnSpc>
                        <a:spcBef>
                          <a:spcPts val="0"/>
                        </a:spcBef>
                        <a:spcAft>
                          <a:spcPts val="0"/>
                        </a:spcAft>
                      </a:pPr>
                      <a:endParaRPr lang="en-US" sz="3200" b="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tcPr>
                </a:tc>
                <a:extLst>
                  <a:ext uri="{0D108BD9-81ED-4DB2-BD59-A6C34878D82A}">
                    <a16:rowId xmlns:a16="http://schemas.microsoft.com/office/drawing/2014/main" val="2020545339"/>
                  </a:ext>
                </a:extLst>
              </a:tr>
              <a:tr h="264824">
                <a:tc vMerge="1">
                  <a:txBody>
                    <a:bodyPr/>
                    <a:lstStyle/>
                    <a:p>
                      <a:endParaRPr lang="en-US"/>
                    </a:p>
                  </a:txBody>
                  <a:tcPr/>
                </a:tc>
                <a:tc vMerge="1">
                  <a:txBody>
                    <a:bodyPr/>
                    <a:lstStyle/>
                    <a:p>
                      <a:endParaRPr lang="en-US"/>
                    </a:p>
                  </a:txBody>
                  <a:tcPr/>
                </a:tc>
                <a:tc>
                  <a:txBody>
                    <a:bodyPr/>
                    <a:lstStyle/>
                    <a:p>
                      <a:pPr marL="0" marR="38100" algn="r">
                        <a:lnSpc>
                          <a:spcPts val="1600"/>
                        </a:lnSpc>
                        <a:spcBef>
                          <a:spcPts val="0"/>
                        </a:spcBef>
                        <a:spcAft>
                          <a:spcPts val="0"/>
                        </a:spcAft>
                      </a:pPr>
                      <a:r>
                        <a:rPr lang="en-US" sz="2000">
                          <a:effectLst/>
                        </a:rPr>
                        <a:t>23.3%</a:t>
                      </a:r>
                      <a:endParaRPr lang="en-US" sz="3200" b="1">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38100" algn="r">
                        <a:lnSpc>
                          <a:spcPts val="1600"/>
                        </a:lnSpc>
                        <a:spcBef>
                          <a:spcPts val="0"/>
                        </a:spcBef>
                        <a:spcAft>
                          <a:spcPts val="0"/>
                        </a:spcAft>
                      </a:pPr>
                      <a:r>
                        <a:rPr lang="en-US" sz="2000">
                          <a:effectLst/>
                        </a:rPr>
                        <a:t>21.1%</a:t>
                      </a:r>
                      <a:endParaRPr lang="en-US" sz="3200" b="1">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38100" algn="r">
                        <a:lnSpc>
                          <a:spcPts val="1600"/>
                        </a:lnSpc>
                        <a:spcBef>
                          <a:spcPts val="0"/>
                        </a:spcBef>
                        <a:spcAft>
                          <a:spcPts val="0"/>
                        </a:spcAft>
                      </a:pPr>
                      <a:r>
                        <a:rPr lang="en-US" sz="2000" dirty="0">
                          <a:effectLst/>
                        </a:rPr>
                        <a:t>12.2%</a:t>
                      </a:r>
                      <a:endParaRPr lang="en-US" sz="3200" b="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38100" algn="r">
                        <a:lnSpc>
                          <a:spcPts val="1600"/>
                        </a:lnSpc>
                        <a:spcBef>
                          <a:spcPts val="0"/>
                        </a:spcBef>
                        <a:spcAft>
                          <a:spcPts val="0"/>
                        </a:spcAft>
                      </a:pPr>
                      <a:r>
                        <a:rPr lang="en-US" sz="2000" dirty="0">
                          <a:effectLst/>
                        </a:rPr>
                        <a:t>24.4%</a:t>
                      </a:r>
                      <a:endParaRPr lang="en-US" sz="3200" b="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38100" algn="r">
                        <a:lnSpc>
                          <a:spcPts val="1600"/>
                        </a:lnSpc>
                        <a:spcBef>
                          <a:spcPts val="0"/>
                        </a:spcBef>
                        <a:spcAft>
                          <a:spcPts val="0"/>
                        </a:spcAft>
                      </a:pPr>
                      <a:r>
                        <a:rPr lang="en-US" sz="2000" dirty="0">
                          <a:effectLst/>
                        </a:rPr>
                        <a:t>15.6%</a:t>
                      </a:r>
                      <a:endParaRPr lang="en-US" sz="3200" b="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38100" algn="r">
                        <a:lnSpc>
                          <a:spcPts val="1600"/>
                        </a:lnSpc>
                        <a:spcBef>
                          <a:spcPts val="0"/>
                        </a:spcBef>
                        <a:spcAft>
                          <a:spcPts val="0"/>
                        </a:spcAft>
                      </a:pPr>
                      <a:r>
                        <a:rPr lang="en-US" sz="2000" dirty="0">
                          <a:effectLst/>
                        </a:rPr>
                        <a:t>3.3%</a:t>
                      </a:r>
                      <a:endParaRPr lang="en-US" sz="3200" b="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906433799"/>
                  </a:ext>
                </a:extLst>
              </a:tr>
              <a:tr h="264824">
                <a:tc vMerge="1">
                  <a:txBody>
                    <a:bodyPr/>
                    <a:lstStyle/>
                    <a:p>
                      <a:endParaRPr lang="en-US"/>
                    </a:p>
                  </a:txBody>
                  <a:tcPr/>
                </a:tc>
                <a:tc rowSpan="2">
                  <a:txBody>
                    <a:bodyPr/>
                    <a:lstStyle/>
                    <a:p>
                      <a:pPr marL="0" marR="38100">
                        <a:lnSpc>
                          <a:spcPts val="1600"/>
                        </a:lnSpc>
                        <a:spcBef>
                          <a:spcPts val="0"/>
                        </a:spcBef>
                        <a:spcAft>
                          <a:spcPts val="0"/>
                        </a:spcAft>
                      </a:pPr>
                      <a:endParaRPr lang="en-US" sz="2400" b="1" dirty="0">
                        <a:solidFill>
                          <a:srgbClr val="FFFF00"/>
                        </a:solidFill>
                        <a:effectLst/>
                      </a:endParaRPr>
                    </a:p>
                    <a:p>
                      <a:pPr marL="0" marR="38100">
                        <a:lnSpc>
                          <a:spcPts val="1600"/>
                        </a:lnSpc>
                        <a:spcBef>
                          <a:spcPts val="0"/>
                        </a:spcBef>
                        <a:spcAft>
                          <a:spcPts val="0"/>
                        </a:spcAft>
                      </a:pPr>
                      <a:r>
                        <a:rPr lang="en-US" sz="2400" b="1" dirty="0">
                          <a:solidFill>
                            <a:srgbClr val="FFFF00"/>
                          </a:solidFill>
                          <a:effectLst/>
                        </a:rPr>
                        <a:t>Engineering</a:t>
                      </a:r>
                      <a:endParaRPr lang="en-US" sz="3600" b="1" dirty="0">
                        <a:solidFill>
                          <a:srgbClr val="FFFF00"/>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b">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38100" algn="r">
                        <a:lnSpc>
                          <a:spcPts val="1600"/>
                        </a:lnSpc>
                        <a:spcBef>
                          <a:spcPts val="0"/>
                        </a:spcBef>
                        <a:spcAft>
                          <a:spcPts val="0"/>
                        </a:spcAft>
                      </a:pPr>
                      <a:endParaRPr lang="en-US" sz="3200" b="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marL="0" marR="38100" algn="r">
                        <a:lnSpc>
                          <a:spcPts val="1600"/>
                        </a:lnSpc>
                        <a:spcBef>
                          <a:spcPts val="0"/>
                        </a:spcBef>
                        <a:spcAft>
                          <a:spcPts val="0"/>
                        </a:spcAft>
                      </a:pPr>
                      <a:endParaRPr lang="en-US" sz="3200" b="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marL="0" marR="38100" algn="r">
                        <a:lnSpc>
                          <a:spcPts val="1600"/>
                        </a:lnSpc>
                        <a:spcBef>
                          <a:spcPts val="0"/>
                        </a:spcBef>
                        <a:spcAft>
                          <a:spcPts val="0"/>
                        </a:spcAft>
                      </a:pPr>
                      <a:endParaRPr lang="en-US" sz="3200" b="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marL="0" marR="38100" algn="r">
                        <a:lnSpc>
                          <a:spcPts val="1600"/>
                        </a:lnSpc>
                        <a:spcBef>
                          <a:spcPts val="0"/>
                        </a:spcBef>
                        <a:spcAft>
                          <a:spcPts val="0"/>
                        </a:spcAft>
                      </a:pPr>
                      <a:endParaRPr lang="en-US" sz="3200" b="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marL="0" marR="38100" algn="r">
                        <a:lnSpc>
                          <a:spcPts val="1600"/>
                        </a:lnSpc>
                        <a:spcBef>
                          <a:spcPts val="0"/>
                        </a:spcBef>
                        <a:spcAft>
                          <a:spcPts val="0"/>
                        </a:spcAft>
                      </a:pPr>
                      <a:endParaRPr lang="en-US" sz="3200" b="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marL="0" marR="38100" algn="r">
                        <a:lnSpc>
                          <a:spcPts val="1600"/>
                        </a:lnSpc>
                        <a:spcBef>
                          <a:spcPts val="0"/>
                        </a:spcBef>
                        <a:spcAft>
                          <a:spcPts val="0"/>
                        </a:spcAft>
                      </a:pPr>
                      <a:endParaRPr lang="en-US" sz="3200" b="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tcPr>
                </a:tc>
                <a:extLst>
                  <a:ext uri="{0D108BD9-81ED-4DB2-BD59-A6C34878D82A}">
                    <a16:rowId xmlns:a16="http://schemas.microsoft.com/office/drawing/2014/main" val="2541957572"/>
                  </a:ext>
                </a:extLst>
              </a:tr>
              <a:tr h="264824">
                <a:tc vMerge="1">
                  <a:txBody>
                    <a:bodyPr/>
                    <a:lstStyle/>
                    <a:p>
                      <a:endParaRPr lang="en-US"/>
                    </a:p>
                  </a:txBody>
                  <a:tcPr/>
                </a:tc>
                <a:tc vMerge="1">
                  <a:txBody>
                    <a:bodyPr/>
                    <a:lstStyle/>
                    <a:p>
                      <a:endParaRPr lang="en-US"/>
                    </a:p>
                  </a:txBody>
                  <a:tcPr/>
                </a:tc>
                <a:tc>
                  <a:txBody>
                    <a:bodyPr/>
                    <a:lstStyle/>
                    <a:p>
                      <a:pPr marL="0" marR="38100" algn="r">
                        <a:lnSpc>
                          <a:spcPts val="1600"/>
                        </a:lnSpc>
                        <a:spcBef>
                          <a:spcPts val="0"/>
                        </a:spcBef>
                        <a:spcAft>
                          <a:spcPts val="0"/>
                        </a:spcAft>
                      </a:pPr>
                      <a:r>
                        <a:rPr lang="en-US" sz="2000" b="1" dirty="0">
                          <a:solidFill>
                            <a:srgbClr val="FFFF00"/>
                          </a:solidFill>
                          <a:effectLst/>
                        </a:rPr>
                        <a:t>61.4%</a:t>
                      </a:r>
                      <a:endParaRPr lang="en-US" sz="3200" b="1" dirty="0">
                        <a:solidFill>
                          <a:srgbClr val="FFFF00"/>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38100" algn="r">
                        <a:lnSpc>
                          <a:spcPts val="1600"/>
                        </a:lnSpc>
                        <a:spcBef>
                          <a:spcPts val="0"/>
                        </a:spcBef>
                        <a:spcAft>
                          <a:spcPts val="0"/>
                        </a:spcAft>
                      </a:pPr>
                      <a:r>
                        <a:rPr lang="en-US" sz="2000" dirty="0">
                          <a:effectLst/>
                        </a:rPr>
                        <a:t>15.7%</a:t>
                      </a:r>
                      <a:endParaRPr lang="en-US" sz="3200" b="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38100" algn="r">
                        <a:lnSpc>
                          <a:spcPts val="1600"/>
                        </a:lnSpc>
                        <a:spcBef>
                          <a:spcPts val="0"/>
                        </a:spcBef>
                        <a:spcAft>
                          <a:spcPts val="0"/>
                        </a:spcAft>
                      </a:pPr>
                      <a:r>
                        <a:rPr lang="en-US" sz="2000" dirty="0">
                          <a:effectLst/>
                        </a:rPr>
                        <a:t>8.6%</a:t>
                      </a:r>
                      <a:endParaRPr lang="en-US" sz="3200" b="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38100" algn="r">
                        <a:lnSpc>
                          <a:spcPts val="1600"/>
                        </a:lnSpc>
                        <a:spcBef>
                          <a:spcPts val="0"/>
                        </a:spcBef>
                        <a:spcAft>
                          <a:spcPts val="0"/>
                        </a:spcAft>
                      </a:pPr>
                      <a:r>
                        <a:rPr lang="en-US" sz="2000" dirty="0">
                          <a:effectLst/>
                        </a:rPr>
                        <a:t>11.4%</a:t>
                      </a:r>
                      <a:endParaRPr lang="en-US" sz="3200" b="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38100" algn="r">
                        <a:lnSpc>
                          <a:spcPts val="1600"/>
                        </a:lnSpc>
                        <a:spcBef>
                          <a:spcPts val="0"/>
                        </a:spcBef>
                        <a:spcAft>
                          <a:spcPts val="0"/>
                        </a:spcAft>
                      </a:pPr>
                      <a:r>
                        <a:rPr lang="en-US" sz="2000" dirty="0">
                          <a:effectLst/>
                        </a:rPr>
                        <a:t>2.9%</a:t>
                      </a:r>
                      <a:endParaRPr lang="en-US" sz="3200" b="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38100" algn="r">
                        <a:lnSpc>
                          <a:spcPts val="1600"/>
                        </a:lnSpc>
                        <a:spcBef>
                          <a:spcPts val="0"/>
                        </a:spcBef>
                        <a:spcAft>
                          <a:spcPts val="0"/>
                        </a:spcAft>
                      </a:pPr>
                      <a:r>
                        <a:rPr lang="en-US" sz="2000" dirty="0">
                          <a:effectLst/>
                        </a:rPr>
                        <a:t>0.0%</a:t>
                      </a:r>
                      <a:endParaRPr lang="en-US" sz="3200" b="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389726347"/>
                  </a:ext>
                </a:extLst>
              </a:tr>
              <a:tr h="264824">
                <a:tc vMerge="1">
                  <a:txBody>
                    <a:bodyPr/>
                    <a:lstStyle/>
                    <a:p>
                      <a:endParaRPr lang="en-US"/>
                    </a:p>
                  </a:txBody>
                  <a:tcPr/>
                </a:tc>
                <a:tc rowSpan="2">
                  <a:txBody>
                    <a:bodyPr/>
                    <a:lstStyle/>
                    <a:p>
                      <a:pPr marL="0" marR="38100">
                        <a:lnSpc>
                          <a:spcPts val="1600"/>
                        </a:lnSpc>
                        <a:spcBef>
                          <a:spcPts val="0"/>
                        </a:spcBef>
                        <a:spcAft>
                          <a:spcPts val="0"/>
                        </a:spcAft>
                      </a:pPr>
                      <a:endParaRPr lang="en-US" sz="2400" dirty="0">
                        <a:effectLst/>
                      </a:endParaRPr>
                    </a:p>
                    <a:p>
                      <a:pPr marL="0" marR="38100">
                        <a:lnSpc>
                          <a:spcPts val="1600"/>
                        </a:lnSpc>
                        <a:spcBef>
                          <a:spcPts val="0"/>
                        </a:spcBef>
                        <a:spcAft>
                          <a:spcPts val="0"/>
                        </a:spcAft>
                      </a:pPr>
                      <a:r>
                        <a:rPr lang="en-US" sz="2400" dirty="0">
                          <a:effectLst/>
                        </a:rPr>
                        <a:t>Religion</a:t>
                      </a:r>
                      <a:endParaRPr lang="en-US" sz="3600" b="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b">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38100" algn="r">
                        <a:lnSpc>
                          <a:spcPts val="1600"/>
                        </a:lnSpc>
                        <a:spcBef>
                          <a:spcPts val="0"/>
                        </a:spcBef>
                        <a:spcAft>
                          <a:spcPts val="0"/>
                        </a:spcAft>
                      </a:pPr>
                      <a:endParaRPr lang="en-US" sz="3200" b="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marL="0" marR="38100" algn="r">
                        <a:lnSpc>
                          <a:spcPts val="1600"/>
                        </a:lnSpc>
                        <a:spcBef>
                          <a:spcPts val="0"/>
                        </a:spcBef>
                        <a:spcAft>
                          <a:spcPts val="0"/>
                        </a:spcAft>
                      </a:pPr>
                      <a:endParaRPr lang="en-US" sz="3200" b="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marL="0" marR="38100" algn="r">
                        <a:lnSpc>
                          <a:spcPts val="1600"/>
                        </a:lnSpc>
                        <a:spcBef>
                          <a:spcPts val="0"/>
                        </a:spcBef>
                        <a:spcAft>
                          <a:spcPts val="0"/>
                        </a:spcAft>
                      </a:pPr>
                      <a:endParaRPr lang="en-US" sz="3200" b="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marL="0" marR="38100" algn="r">
                        <a:lnSpc>
                          <a:spcPts val="1600"/>
                        </a:lnSpc>
                        <a:spcBef>
                          <a:spcPts val="0"/>
                        </a:spcBef>
                        <a:spcAft>
                          <a:spcPts val="0"/>
                        </a:spcAft>
                      </a:pPr>
                      <a:endParaRPr lang="en-US" sz="3200" b="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marL="0" marR="38100" algn="r">
                        <a:lnSpc>
                          <a:spcPts val="1600"/>
                        </a:lnSpc>
                        <a:spcBef>
                          <a:spcPts val="0"/>
                        </a:spcBef>
                        <a:spcAft>
                          <a:spcPts val="0"/>
                        </a:spcAft>
                      </a:pPr>
                      <a:endParaRPr lang="en-US" sz="3200" b="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marL="0" marR="38100" algn="r">
                        <a:lnSpc>
                          <a:spcPts val="1600"/>
                        </a:lnSpc>
                        <a:spcBef>
                          <a:spcPts val="0"/>
                        </a:spcBef>
                        <a:spcAft>
                          <a:spcPts val="0"/>
                        </a:spcAft>
                      </a:pPr>
                      <a:endParaRPr lang="en-US" sz="3200" b="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tcPr>
                </a:tc>
                <a:extLst>
                  <a:ext uri="{0D108BD9-81ED-4DB2-BD59-A6C34878D82A}">
                    <a16:rowId xmlns:a16="http://schemas.microsoft.com/office/drawing/2014/main" val="1900879891"/>
                  </a:ext>
                </a:extLst>
              </a:tr>
              <a:tr h="385569">
                <a:tc vMerge="1">
                  <a:txBody>
                    <a:bodyPr/>
                    <a:lstStyle/>
                    <a:p>
                      <a:endParaRPr lang="en-US"/>
                    </a:p>
                  </a:txBody>
                  <a:tcPr/>
                </a:tc>
                <a:tc vMerge="1">
                  <a:txBody>
                    <a:bodyPr/>
                    <a:lstStyle/>
                    <a:p>
                      <a:endParaRPr lang="en-US"/>
                    </a:p>
                  </a:txBody>
                  <a:tcPr/>
                </a:tc>
                <a:tc>
                  <a:txBody>
                    <a:bodyPr/>
                    <a:lstStyle/>
                    <a:p>
                      <a:pPr marL="0" marR="38100" algn="r">
                        <a:lnSpc>
                          <a:spcPts val="1600"/>
                        </a:lnSpc>
                        <a:spcBef>
                          <a:spcPts val="0"/>
                        </a:spcBef>
                        <a:spcAft>
                          <a:spcPts val="0"/>
                        </a:spcAft>
                      </a:pPr>
                      <a:r>
                        <a:rPr lang="en-US" sz="2000" dirty="0">
                          <a:effectLst/>
                        </a:rPr>
                        <a:t>19.7%</a:t>
                      </a:r>
                      <a:endParaRPr lang="en-US" sz="3200" b="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38100" algn="r">
                        <a:lnSpc>
                          <a:spcPts val="1600"/>
                        </a:lnSpc>
                        <a:spcBef>
                          <a:spcPts val="0"/>
                        </a:spcBef>
                        <a:spcAft>
                          <a:spcPts val="0"/>
                        </a:spcAft>
                      </a:pPr>
                      <a:r>
                        <a:rPr lang="en-US" sz="2000" dirty="0">
                          <a:effectLst/>
                        </a:rPr>
                        <a:t>24.6%</a:t>
                      </a:r>
                      <a:endParaRPr lang="en-US" sz="3200" b="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38100" algn="r">
                        <a:lnSpc>
                          <a:spcPts val="1600"/>
                        </a:lnSpc>
                        <a:spcBef>
                          <a:spcPts val="0"/>
                        </a:spcBef>
                        <a:spcAft>
                          <a:spcPts val="0"/>
                        </a:spcAft>
                      </a:pPr>
                      <a:r>
                        <a:rPr lang="en-US" sz="2000" dirty="0">
                          <a:effectLst/>
                        </a:rPr>
                        <a:t>16.4%</a:t>
                      </a:r>
                      <a:endParaRPr lang="en-US" sz="3200" b="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38100" algn="r">
                        <a:lnSpc>
                          <a:spcPts val="1600"/>
                        </a:lnSpc>
                        <a:spcBef>
                          <a:spcPts val="0"/>
                        </a:spcBef>
                        <a:spcAft>
                          <a:spcPts val="0"/>
                        </a:spcAft>
                      </a:pPr>
                      <a:r>
                        <a:rPr lang="en-US" sz="2000" dirty="0">
                          <a:effectLst/>
                        </a:rPr>
                        <a:t>19.7%</a:t>
                      </a:r>
                      <a:endParaRPr lang="en-US" sz="3200" b="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38100" algn="r">
                        <a:lnSpc>
                          <a:spcPts val="1600"/>
                        </a:lnSpc>
                        <a:spcBef>
                          <a:spcPts val="0"/>
                        </a:spcBef>
                        <a:spcAft>
                          <a:spcPts val="0"/>
                        </a:spcAft>
                      </a:pPr>
                      <a:r>
                        <a:rPr lang="en-US" sz="2000" dirty="0">
                          <a:effectLst/>
                        </a:rPr>
                        <a:t>13.1%</a:t>
                      </a:r>
                      <a:endParaRPr lang="en-US" sz="3200" b="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38100" algn="r">
                        <a:lnSpc>
                          <a:spcPts val="1600"/>
                        </a:lnSpc>
                        <a:spcBef>
                          <a:spcPts val="0"/>
                        </a:spcBef>
                        <a:spcAft>
                          <a:spcPts val="0"/>
                        </a:spcAft>
                      </a:pPr>
                      <a:r>
                        <a:rPr lang="en-US" sz="2000" dirty="0">
                          <a:effectLst/>
                        </a:rPr>
                        <a:t>6.6%</a:t>
                      </a:r>
                      <a:endParaRPr lang="en-US" sz="3200" b="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59409822"/>
                  </a:ext>
                </a:extLst>
              </a:tr>
              <a:tr h="264824">
                <a:tc rowSpan="2" gridSpan="2">
                  <a:txBody>
                    <a:bodyPr/>
                    <a:lstStyle/>
                    <a:p>
                      <a:pPr marL="0" marR="38100">
                        <a:lnSpc>
                          <a:spcPts val="1600"/>
                        </a:lnSpc>
                        <a:spcBef>
                          <a:spcPts val="0"/>
                        </a:spcBef>
                        <a:spcAft>
                          <a:spcPts val="0"/>
                        </a:spcAft>
                      </a:pPr>
                      <a:endParaRPr lang="en-US" sz="2400" dirty="0">
                        <a:effectLst/>
                      </a:endParaRPr>
                    </a:p>
                    <a:p>
                      <a:pPr marL="0" marR="38100" algn="r">
                        <a:lnSpc>
                          <a:spcPts val="1600"/>
                        </a:lnSpc>
                        <a:spcBef>
                          <a:spcPts val="0"/>
                        </a:spcBef>
                        <a:spcAft>
                          <a:spcPts val="0"/>
                        </a:spcAft>
                      </a:pPr>
                      <a:r>
                        <a:rPr lang="en-US" sz="2800" b="1" dirty="0">
                          <a:effectLst/>
                        </a:rPr>
                        <a:t>Total</a:t>
                      </a:r>
                      <a:endParaRPr lang="en-US" sz="4000" b="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b">
                    <a:lnL>
                      <a:noFill/>
                    </a:lnL>
                    <a:lnR>
                      <a:noFill/>
                    </a:lnR>
                    <a:lnT>
                      <a:noFill/>
                    </a:lnT>
                    <a:lnB>
                      <a:noFill/>
                    </a:lnB>
                    <a:lnTlToBr w="12700" cmpd="sng">
                      <a:noFill/>
                      <a:prstDash val="solid"/>
                    </a:lnTlToBr>
                    <a:lnBlToTr w="12700" cmpd="sng">
                      <a:noFill/>
                      <a:prstDash val="solid"/>
                    </a:lnBlToTr>
                  </a:tcPr>
                </a:tc>
                <a:tc rowSpan="2" hMerge="1">
                  <a:txBody>
                    <a:bodyPr/>
                    <a:lstStyle/>
                    <a:p>
                      <a:endParaRPr lang="en-US"/>
                    </a:p>
                  </a:txBody>
                  <a:tcPr/>
                </a:tc>
                <a:tc>
                  <a:txBody>
                    <a:bodyPr/>
                    <a:lstStyle/>
                    <a:p>
                      <a:pPr marL="0" marR="38100" algn="r">
                        <a:lnSpc>
                          <a:spcPts val="1600"/>
                        </a:lnSpc>
                        <a:spcBef>
                          <a:spcPts val="0"/>
                        </a:spcBef>
                        <a:spcAft>
                          <a:spcPts val="0"/>
                        </a:spcAft>
                      </a:pPr>
                      <a:endParaRPr lang="en-US" sz="3200" b="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marL="0" marR="38100" algn="r">
                        <a:lnSpc>
                          <a:spcPts val="1600"/>
                        </a:lnSpc>
                        <a:spcBef>
                          <a:spcPts val="0"/>
                        </a:spcBef>
                        <a:spcAft>
                          <a:spcPts val="0"/>
                        </a:spcAft>
                      </a:pPr>
                      <a:endParaRPr lang="en-US" sz="3200" b="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marL="0" marR="38100" algn="r">
                        <a:lnSpc>
                          <a:spcPts val="1600"/>
                        </a:lnSpc>
                        <a:spcBef>
                          <a:spcPts val="0"/>
                        </a:spcBef>
                        <a:spcAft>
                          <a:spcPts val="0"/>
                        </a:spcAft>
                      </a:pPr>
                      <a:endParaRPr lang="en-US" sz="3200" b="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marL="0" marR="38100" algn="r">
                        <a:lnSpc>
                          <a:spcPts val="1600"/>
                        </a:lnSpc>
                        <a:spcBef>
                          <a:spcPts val="0"/>
                        </a:spcBef>
                        <a:spcAft>
                          <a:spcPts val="0"/>
                        </a:spcAft>
                      </a:pPr>
                      <a:endParaRPr lang="en-US" sz="3200" b="1">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marL="0" marR="38100" algn="r">
                        <a:lnSpc>
                          <a:spcPts val="1600"/>
                        </a:lnSpc>
                        <a:spcBef>
                          <a:spcPts val="0"/>
                        </a:spcBef>
                        <a:spcAft>
                          <a:spcPts val="0"/>
                        </a:spcAft>
                      </a:pPr>
                      <a:endParaRPr lang="en-US" sz="3200" b="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marL="0" marR="38100" algn="r">
                        <a:lnSpc>
                          <a:spcPts val="1600"/>
                        </a:lnSpc>
                        <a:spcBef>
                          <a:spcPts val="0"/>
                        </a:spcBef>
                        <a:spcAft>
                          <a:spcPts val="0"/>
                        </a:spcAft>
                      </a:pPr>
                      <a:endParaRPr lang="en-US" sz="3200" b="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tcPr>
                </a:tc>
                <a:extLst>
                  <a:ext uri="{0D108BD9-81ED-4DB2-BD59-A6C34878D82A}">
                    <a16:rowId xmlns:a16="http://schemas.microsoft.com/office/drawing/2014/main" val="616974961"/>
                  </a:ext>
                </a:extLst>
              </a:tr>
              <a:tr h="264824">
                <a:tc gridSpan="2" vMerge="1">
                  <a:txBody>
                    <a:bodyPr/>
                    <a:lstStyle/>
                    <a:p>
                      <a:endParaRPr lang="en-US"/>
                    </a:p>
                  </a:txBody>
                  <a:tcPr/>
                </a:tc>
                <a:tc hMerge="1" vMerge="1">
                  <a:txBody>
                    <a:bodyPr/>
                    <a:lstStyle/>
                    <a:p>
                      <a:endParaRPr lang="en-US"/>
                    </a:p>
                  </a:txBody>
                  <a:tcPr/>
                </a:tc>
                <a:tc>
                  <a:txBody>
                    <a:bodyPr/>
                    <a:lstStyle/>
                    <a:p>
                      <a:pPr marL="0" marR="38100" algn="r">
                        <a:lnSpc>
                          <a:spcPts val="1600"/>
                        </a:lnSpc>
                        <a:spcBef>
                          <a:spcPts val="0"/>
                        </a:spcBef>
                        <a:spcAft>
                          <a:spcPts val="0"/>
                        </a:spcAft>
                      </a:pPr>
                      <a:r>
                        <a:rPr lang="en-US" sz="2000" dirty="0">
                          <a:effectLst/>
                        </a:rPr>
                        <a:t>31.2%</a:t>
                      </a:r>
                      <a:endParaRPr lang="en-US" sz="3200" b="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a:noFill/>
                    </a:lnL>
                    <a:lnT>
                      <a:noFill/>
                    </a:lnT>
                  </a:tcPr>
                </a:tc>
                <a:tc>
                  <a:txBody>
                    <a:bodyPr/>
                    <a:lstStyle/>
                    <a:p>
                      <a:pPr marL="0" marR="38100" algn="r">
                        <a:lnSpc>
                          <a:spcPts val="1600"/>
                        </a:lnSpc>
                        <a:spcBef>
                          <a:spcPts val="0"/>
                        </a:spcBef>
                        <a:spcAft>
                          <a:spcPts val="0"/>
                        </a:spcAft>
                      </a:pPr>
                      <a:r>
                        <a:rPr lang="en-US" sz="2000" dirty="0">
                          <a:effectLst/>
                        </a:rPr>
                        <a:t>20.2%</a:t>
                      </a:r>
                      <a:endParaRPr lang="en-US" sz="3200" b="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T>
                      <a:noFill/>
                    </a:lnT>
                  </a:tcPr>
                </a:tc>
                <a:tc>
                  <a:txBody>
                    <a:bodyPr/>
                    <a:lstStyle/>
                    <a:p>
                      <a:pPr marL="0" marR="38100" algn="r">
                        <a:lnSpc>
                          <a:spcPts val="1600"/>
                        </a:lnSpc>
                        <a:spcBef>
                          <a:spcPts val="0"/>
                        </a:spcBef>
                        <a:spcAft>
                          <a:spcPts val="0"/>
                        </a:spcAft>
                      </a:pPr>
                      <a:r>
                        <a:rPr lang="en-US" sz="2000" dirty="0">
                          <a:effectLst/>
                        </a:rPr>
                        <a:t>13.3%</a:t>
                      </a:r>
                      <a:endParaRPr lang="en-US" sz="3200" b="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T>
                      <a:noFill/>
                    </a:lnT>
                  </a:tcPr>
                </a:tc>
                <a:tc>
                  <a:txBody>
                    <a:bodyPr/>
                    <a:lstStyle/>
                    <a:p>
                      <a:pPr marL="0" marR="38100" algn="r">
                        <a:lnSpc>
                          <a:spcPts val="1600"/>
                        </a:lnSpc>
                        <a:spcBef>
                          <a:spcPts val="0"/>
                        </a:spcBef>
                        <a:spcAft>
                          <a:spcPts val="0"/>
                        </a:spcAft>
                      </a:pPr>
                      <a:r>
                        <a:rPr lang="en-US" sz="2000" dirty="0">
                          <a:effectLst/>
                        </a:rPr>
                        <a:t>18.7%</a:t>
                      </a:r>
                      <a:endParaRPr lang="en-US" sz="3200" b="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T>
                      <a:noFill/>
                    </a:lnT>
                  </a:tcPr>
                </a:tc>
                <a:tc>
                  <a:txBody>
                    <a:bodyPr/>
                    <a:lstStyle/>
                    <a:p>
                      <a:pPr marL="0" marR="38100" algn="r">
                        <a:lnSpc>
                          <a:spcPts val="1600"/>
                        </a:lnSpc>
                        <a:spcBef>
                          <a:spcPts val="0"/>
                        </a:spcBef>
                        <a:spcAft>
                          <a:spcPts val="0"/>
                        </a:spcAft>
                      </a:pPr>
                      <a:r>
                        <a:rPr lang="en-US" sz="2000" dirty="0">
                          <a:effectLst/>
                        </a:rPr>
                        <a:t>13.8%</a:t>
                      </a:r>
                      <a:endParaRPr lang="en-US" sz="3200" b="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T>
                      <a:noFill/>
                    </a:lnT>
                  </a:tcPr>
                </a:tc>
                <a:tc>
                  <a:txBody>
                    <a:bodyPr/>
                    <a:lstStyle/>
                    <a:p>
                      <a:pPr marL="0" marR="38100" algn="r">
                        <a:lnSpc>
                          <a:spcPts val="1600"/>
                        </a:lnSpc>
                        <a:spcBef>
                          <a:spcPts val="0"/>
                        </a:spcBef>
                        <a:spcAft>
                          <a:spcPts val="0"/>
                        </a:spcAft>
                      </a:pPr>
                      <a:r>
                        <a:rPr lang="en-US" sz="2000" dirty="0">
                          <a:effectLst/>
                        </a:rPr>
                        <a:t>2.8%</a:t>
                      </a:r>
                      <a:endParaRPr lang="en-US" sz="3200" b="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T>
                      <a:noFill/>
                    </a:lnT>
                  </a:tcPr>
                </a:tc>
                <a:extLst>
                  <a:ext uri="{0D108BD9-81ED-4DB2-BD59-A6C34878D82A}">
                    <a16:rowId xmlns:a16="http://schemas.microsoft.com/office/drawing/2014/main" val="3910423192"/>
                  </a:ext>
                </a:extLst>
              </a:tr>
            </a:tbl>
          </a:graphicData>
        </a:graphic>
      </p:graphicFrame>
      <p:sp>
        <p:nvSpPr>
          <p:cNvPr id="4" name="Slide Number Placeholder 3">
            <a:extLst>
              <a:ext uri="{FF2B5EF4-FFF2-40B4-BE49-F238E27FC236}">
                <a16:creationId xmlns:a16="http://schemas.microsoft.com/office/drawing/2014/main" id="{8C7638AC-B1B3-4F04-9480-CEC83FEC29F3}"/>
              </a:ext>
            </a:extLst>
          </p:cNvPr>
          <p:cNvSpPr>
            <a:spLocks noGrp="1"/>
          </p:cNvSpPr>
          <p:nvPr>
            <p:ph type="sldNum" sz="quarter" idx="12"/>
          </p:nvPr>
        </p:nvSpPr>
        <p:spPr/>
        <p:txBody>
          <a:bodyPr/>
          <a:lstStyle/>
          <a:p>
            <a:fld id="{0FF54DE5-C571-48E8-A5BC-B369434E2F44}" type="slidenum">
              <a:rPr lang="en-US" smtClean="0"/>
              <a:t>37</a:t>
            </a:fld>
            <a:endParaRPr lang="en-US"/>
          </a:p>
        </p:txBody>
      </p:sp>
      <p:sp>
        <p:nvSpPr>
          <p:cNvPr id="6" name="Rectangle 5">
            <a:extLst>
              <a:ext uri="{FF2B5EF4-FFF2-40B4-BE49-F238E27FC236}">
                <a16:creationId xmlns:a16="http://schemas.microsoft.com/office/drawing/2014/main" id="{517B06CB-2718-4726-82E8-1A9663CC1019}"/>
              </a:ext>
            </a:extLst>
          </p:cNvPr>
          <p:cNvSpPr/>
          <p:nvPr/>
        </p:nvSpPr>
        <p:spPr>
          <a:xfrm>
            <a:off x="4300087" y="6077248"/>
            <a:ext cx="1103291" cy="461665"/>
          </a:xfrm>
          <a:prstGeom prst="rect">
            <a:avLst/>
          </a:prstGeom>
          <a:noFill/>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US" sz="2400" b="1" dirty="0">
                <a:ln/>
                <a:solidFill>
                  <a:srgbClr val="0070C0"/>
                </a:solidFill>
              </a:rPr>
              <a:t>51.4%</a:t>
            </a:r>
          </a:p>
        </p:txBody>
      </p:sp>
      <p:sp>
        <p:nvSpPr>
          <p:cNvPr id="7" name="Flowchart: Merge 6">
            <a:extLst>
              <a:ext uri="{FF2B5EF4-FFF2-40B4-BE49-F238E27FC236}">
                <a16:creationId xmlns:a16="http://schemas.microsoft.com/office/drawing/2014/main" id="{0D7FA17B-8BAB-458E-9721-B14C0B3095C3}"/>
              </a:ext>
            </a:extLst>
          </p:cNvPr>
          <p:cNvSpPr/>
          <p:nvPr/>
        </p:nvSpPr>
        <p:spPr>
          <a:xfrm>
            <a:off x="3759866" y="6001048"/>
            <a:ext cx="2183734" cy="780752"/>
          </a:xfrm>
          <a:prstGeom prst="flowChartMerge">
            <a:avLst/>
          </a:prstGeom>
          <a:noFill/>
          <a:ln>
            <a:solidFill>
              <a:srgbClr val="0070C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6017977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6D915868-3E92-44E1-AB36-710F81E0A8DF}"/>
              </a:ext>
            </a:extLst>
          </p:cNvPr>
          <p:cNvSpPr>
            <a:spLocks noGrp="1"/>
          </p:cNvSpPr>
          <p:nvPr>
            <p:ph type="title"/>
          </p:nvPr>
        </p:nvSpPr>
        <p:spPr>
          <a:xfrm>
            <a:off x="3597640" y="3338363"/>
            <a:ext cx="5809519" cy="1684150"/>
          </a:xfrm>
        </p:spPr>
        <p:txBody>
          <a:bodyPr/>
          <a:lstStyle/>
          <a:p>
            <a:r>
              <a:rPr lang="en-US" dirty="0"/>
              <a:t>For Questions</a:t>
            </a:r>
          </a:p>
        </p:txBody>
      </p:sp>
      <p:sp>
        <p:nvSpPr>
          <p:cNvPr id="4" name="Slide Number Placeholder 3">
            <a:extLst>
              <a:ext uri="{FF2B5EF4-FFF2-40B4-BE49-F238E27FC236}">
                <a16:creationId xmlns:a16="http://schemas.microsoft.com/office/drawing/2014/main" id="{B6264B5A-2F67-4C22-9D95-2C353F5E4947}"/>
              </a:ext>
            </a:extLst>
          </p:cNvPr>
          <p:cNvSpPr>
            <a:spLocks noGrp="1"/>
          </p:cNvSpPr>
          <p:nvPr>
            <p:ph type="sldNum" sz="quarter" idx="12"/>
          </p:nvPr>
        </p:nvSpPr>
        <p:spPr/>
        <p:txBody>
          <a:bodyPr/>
          <a:lstStyle/>
          <a:p>
            <a:fld id="{0FF54DE5-C571-48E8-A5BC-B369434E2F44}" type="slidenum">
              <a:rPr lang="en-US" smtClean="0"/>
              <a:t>38</a:t>
            </a:fld>
            <a:endParaRPr lang="en-US"/>
          </a:p>
        </p:txBody>
      </p:sp>
      <p:pic>
        <p:nvPicPr>
          <p:cNvPr id="1026" name="Picture 2" descr="https://www.olivet.edu/sites/default/files/images/Paw%20gld.png">
            <a:extLst>
              <a:ext uri="{FF2B5EF4-FFF2-40B4-BE49-F238E27FC236}">
                <a16:creationId xmlns:a16="http://schemas.microsoft.com/office/drawing/2014/main" id="{CCD0E7C9-AE6C-43C7-BA53-6FEBBF0F9D2E}"/>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8211" y="3118546"/>
            <a:ext cx="1624793" cy="21237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500386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51A346-01DA-4417-9441-A842C5E112FE}"/>
              </a:ext>
            </a:extLst>
          </p:cNvPr>
          <p:cNvSpPr>
            <a:spLocks noGrp="1"/>
          </p:cNvSpPr>
          <p:nvPr>
            <p:ph type="title"/>
          </p:nvPr>
        </p:nvSpPr>
        <p:spPr/>
        <p:txBody>
          <a:bodyPr/>
          <a:lstStyle/>
          <a:p>
            <a:r>
              <a:rPr lang="en-US" dirty="0"/>
              <a:t>Key Research Question</a:t>
            </a:r>
          </a:p>
        </p:txBody>
      </p:sp>
      <p:sp>
        <p:nvSpPr>
          <p:cNvPr id="3" name="Content Placeholder 2">
            <a:extLst>
              <a:ext uri="{FF2B5EF4-FFF2-40B4-BE49-F238E27FC236}">
                <a16:creationId xmlns:a16="http://schemas.microsoft.com/office/drawing/2014/main" id="{0AB25A58-CE85-49F4-B327-E0E13F5CE6DD}"/>
              </a:ext>
            </a:extLst>
          </p:cNvPr>
          <p:cNvSpPr>
            <a:spLocks noGrp="1"/>
          </p:cNvSpPr>
          <p:nvPr>
            <p:ph idx="1"/>
          </p:nvPr>
        </p:nvSpPr>
        <p:spPr>
          <a:xfrm>
            <a:off x="1104899" y="1600200"/>
            <a:ext cx="10192753" cy="4572000"/>
          </a:xfrm>
        </p:spPr>
        <p:txBody>
          <a:bodyPr>
            <a:normAutofit/>
          </a:bodyPr>
          <a:lstStyle/>
          <a:p>
            <a:pPr marL="0" indent="0">
              <a:buNone/>
            </a:pPr>
            <a:r>
              <a:rPr lang="en-US" sz="3600" dirty="0"/>
              <a:t>Do significant differences exist between students in Emotional Intelligence (EI) composite scores from the five selected majors in this study?  </a:t>
            </a:r>
          </a:p>
          <a:p>
            <a:pPr marL="0" indent="0">
              <a:buNone/>
            </a:pPr>
            <a:r>
              <a:rPr lang="en-US" sz="3600" dirty="0"/>
              <a:t>What other demographic variables may impact the EI results?</a:t>
            </a:r>
          </a:p>
          <a:p>
            <a:pPr marL="0" indent="0">
              <a:buNone/>
            </a:pPr>
            <a:r>
              <a:rPr lang="en-US" sz="3600" dirty="0"/>
              <a:t>What are the implications on curriculum development in the various disciplines? </a:t>
            </a:r>
          </a:p>
        </p:txBody>
      </p:sp>
      <p:sp>
        <p:nvSpPr>
          <p:cNvPr id="4" name="Slide Number Placeholder 3">
            <a:extLst>
              <a:ext uri="{FF2B5EF4-FFF2-40B4-BE49-F238E27FC236}">
                <a16:creationId xmlns:a16="http://schemas.microsoft.com/office/drawing/2014/main" id="{C835FF8F-A2C0-4A27-B3DF-93F05FA7E254}"/>
              </a:ext>
            </a:extLst>
          </p:cNvPr>
          <p:cNvSpPr>
            <a:spLocks noGrp="1"/>
          </p:cNvSpPr>
          <p:nvPr>
            <p:ph type="sldNum" sz="quarter" idx="12"/>
          </p:nvPr>
        </p:nvSpPr>
        <p:spPr/>
        <p:txBody>
          <a:bodyPr/>
          <a:lstStyle/>
          <a:p>
            <a:fld id="{0FF54DE5-C571-48E8-A5BC-B369434E2F44}" type="slidenum">
              <a:rPr lang="en-US" smtClean="0"/>
              <a:t>4</a:t>
            </a:fld>
            <a:endParaRPr lang="en-US"/>
          </a:p>
        </p:txBody>
      </p:sp>
    </p:spTree>
    <p:extLst>
      <p:ext uri="{BB962C8B-B14F-4D97-AF65-F5344CB8AC3E}">
        <p14:creationId xmlns:p14="http://schemas.microsoft.com/office/powerpoint/2010/main" val="26367805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1ACB4C-9C73-430B-8498-98C5F8359346}"/>
              </a:ext>
            </a:extLst>
          </p:cNvPr>
          <p:cNvSpPr>
            <a:spLocks noGrp="1"/>
          </p:cNvSpPr>
          <p:nvPr>
            <p:ph type="title"/>
          </p:nvPr>
        </p:nvSpPr>
        <p:spPr/>
        <p:txBody>
          <a:bodyPr/>
          <a:lstStyle/>
          <a:p>
            <a:r>
              <a:rPr lang="en-US" dirty="0"/>
              <a:t>Professional Significance                           </a:t>
            </a:r>
            <a:r>
              <a:rPr lang="en-US" i="1" dirty="0"/>
              <a:t>Why and Who Cares?</a:t>
            </a:r>
          </a:p>
        </p:txBody>
      </p:sp>
      <p:sp>
        <p:nvSpPr>
          <p:cNvPr id="3" name="Content Placeholder 2">
            <a:extLst>
              <a:ext uri="{FF2B5EF4-FFF2-40B4-BE49-F238E27FC236}">
                <a16:creationId xmlns:a16="http://schemas.microsoft.com/office/drawing/2014/main" id="{313C6532-4035-4299-9905-7EA91C64F123}"/>
              </a:ext>
            </a:extLst>
          </p:cNvPr>
          <p:cNvSpPr>
            <a:spLocks noGrp="1"/>
          </p:cNvSpPr>
          <p:nvPr>
            <p:ph idx="1"/>
          </p:nvPr>
        </p:nvSpPr>
        <p:spPr/>
        <p:txBody>
          <a:bodyPr>
            <a:normAutofit/>
          </a:bodyPr>
          <a:lstStyle/>
          <a:p>
            <a:pPr marL="457200" indent="-457200">
              <a:buFont typeface="+mj-lt"/>
              <a:buAutoNum type="arabicPeriod"/>
            </a:pPr>
            <a:r>
              <a:rPr lang="en-US" sz="2600" dirty="0"/>
              <a:t>Research of Emotional Intelligence (EI) of undergraduate students has been conducted in many forms. This research served to uncover similarities and differences in groups using surveys and statistical analysis. </a:t>
            </a:r>
          </a:p>
          <a:p>
            <a:pPr marL="457200" indent="-457200">
              <a:buFont typeface="+mj-lt"/>
              <a:buAutoNum type="arabicPeriod"/>
            </a:pPr>
            <a:r>
              <a:rPr lang="en-US" sz="2600" dirty="0"/>
              <a:t>Generally accepted stereotypes (conventional wisdom) of gender, race, background, profession, etc. will be challenged statistically for significance, with respect to levels of Emotional Intelligence.</a:t>
            </a:r>
          </a:p>
          <a:p>
            <a:pPr marL="457200" indent="-457200">
              <a:buFont typeface="+mj-lt"/>
              <a:buAutoNum type="arabicPeriod"/>
            </a:pPr>
            <a:r>
              <a:rPr lang="en-US" sz="2600" dirty="0"/>
              <a:t>According to </a:t>
            </a:r>
            <a:r>
              <a:rPr lang="en-US" sz="2600" dirty="0" err="1"/>
              <a:t>Petrides</a:t>
            </a:r>
            <a:r>
              <a:rPr lang="en-US" sz="2600" dirty="0"/>
              <a:t> et al., (2016) training of EI in adults has shown to be effective in improving EI scores in over 50 studies with 90% affirmative results.</a:t>
            </a:r>
          </a:p>
        </p:txBody>
      </p:sp>
      <p:sp>
        <p:nvSpPr>
          <p:cNvPr id="4" name="Slide Number Placeholder 3">
            <a:extLst>
              <a:ext uri="{FF2B5EF4-FFF2-40B4-BE49-F238E27FC236}">
                <a16:creationId xmlns:a16="http://schemas.microsoft.com/office/drawing/2014/main" id="{F177F3F6-9E89-45BE-8612-AD19CF628BB3}"/>
              </a:ext>
            </a:extLst>
          </p:cNvPr>
          <p:cNvSpPr>
            <a:spLocks noGrp="1"/>
          </p:cNvSpPr>
          <p:nvPr>
            <p:ph type="sldNum" sz="quarter" idx="12"/>
          </p:nvPr>
        </p:nvSpPr>
        <p:spPr/>
        <p:txBody>
          <a:bodyPr/>
          <a:lstStyle/>
          <a:p>
            <a:fld id="{0FF54DE5-C571-48E8-A5BC-B369434E2F44}" type="slidenum">
              <a:rPr lang="en-US" smtClean="0"/>
              <a:t>5</a:t>
            </a:fld>
            <a:endParaRPr lang="en-US"/>
          </a:p>
        </p:txBody>
      </p:sp>
    </p:spTree>
    <p:extLst>
      <p:ext uri="{BB962C8B-B14F-4D97-AF65-F5344CB8AC3E}">
        <p14:creationId xmlns:p14="http://schemas.microsoft.com/office/powerpoint/2010/main" val="40237366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69ADB7-BE7B-4FA8-8B15-7FF304B58DBE}"/>
              </a:ext>
            </a:extLst>
          </p:cNvPr>
          <p:cNvSpPr>
            <a:spLocks noGrp="1"/>
          </p:cNvSpPr>
          <p:nvPr>
            <p:ph type="title"/>
          </p:nvPr>
        </p:nvSpPr>
        <p:spPr/>
        <p:txBody>
          <a:bodyPr/>
          <a:lstStyle/>
          <a:p>
            <a:r>
              <a:rPr lang="en-US" dirty="0"/>
              <a:t>Statement of the Problem</a:t>
            </a:r>
          </a:p>
        </p:txBody>
      </p:sp>
      <p:sp>
        <p:nvSpPr>
          <p:cNvPr id="3" name="Content Placeholder 2">
            <a:extLst>
              <a:ext uri="{FF2B5EF4-FFF2-40B4-BE49-F238E27FC236}">
                <a16:creationId xmlns:a16="http://schemas.microsoft.com/office/drawing/2014/main" id="{7072C6E5-9BFE-4A1E-8080-523096806C50}"/>
              </a:ext>
            </a:extLst>
          </p:cNvPr>
          <p:cNvSpPr>
            <a:spLocks noGrp="1"/>
          </p:cNvSpPr>
          <p:nvPr>
            <p:ph idx="1"/>
          </p:nvPr>
        </p:nvSpPr>
        <p:spPr/>
        <p:txBody>
          <a:bodyPr/>
          <a:lstStyle/>
          <a:p>
            <a:r>
              <a:rPr lang="en-US" sz="3600" dirty="0"/>
              <a:t>Emotional Intelligence has been studied by scholars in work settings. </a:t>
            </a:r>
          </a:p>
          <a:p>
            <a:r>
              <a:rPr lang="en-US" sz="3600" dirty="0"/>
              <a:t>As few EI studies were found in higher education, the focus of this exploratory research was undergraduate college students.</a:t>
            </a:r>
          </a:p>
          <a:p>
            <a:r>
              <a:rPr lang="en-US" sz="3600" dirty="0"/>
              <a:t>Undergraduate curriculum is generally lacking in the area of Emotional Intelligence training. </a:t>
            </a:r>
          </a:p>
          <a:p>
            <a:endParaRPr lang="en-US" dirty="0"/>
          </a:p>
        </p:txBody>
      </p:sp>
      <p:sp>
        <p:nvSpPr>
          <p:cNvPr id="4" name="Slide Number Placeholder 3">
            <a:extLst>
              <a:ext uri="{FF2B5EF4-FFF2-40B4-BE49-F238E27FC236}">
                <a16:creationId xmlns:a16="http://schemas.microsoft.com/office/drawing/2014/main" id="{78DCEF0B-6468-4703-9AC2-391711E058EF}"/>
              </a:ext>
            </a:extLst>
          </p:cNvPr>
          <p:cNvSpPr>
            <a:spLocks noGrp="1"/>
          </p:cNvSpPr>
          <p:nvPr>
            <p:ph type="sldNum" sz="quarter" idx="12"/>
          </p:nvPr>
        </p:nvSpPr>
        <p:spPr/>
        <p:txBody>
          <a:bodyPr/>
          <a:lstStyle/>
          <a:p>
            <a:fld id="{0FF54DE5-C571-48E8-A5BC-B369434E2F44}" type="slidenum">
              <a:rPr lang="en-US" smtClean="0"/>
              <a:t>6</a:t>
            </a:fld>
            <a:endParaRPr lang="en-US"/>
          </a:p>
        </p:txBody>
      </p:sp>
    </p:spTree>
    <p:extLst>
      <p:ext uri="{BB962C8B-B14F-4D97-AF65-F5344CB8AC3E}">
        <p14:creationId xmlns:p14="http://schemas.microsoft.com/office/powerpoint/2010/main" val="31032526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69ADB7-BE7B-4FA8-8B15-7FF304B58DBE}"/>
              </a:ext>
            </a:extLst>
          </p:cNvPr>
          <p:cNvSpPr>
            <a:spLocks noGrp="1"/>
          </p:cNvSpPr>
          <p:nvPr>
            <p:ph type="title"/>
          </p:nvPr>
        </p:nvSpPr>
        <p:spPr/>
        <p:txBody>
          <a:bodyPr/>
          <a:lstStyle/>
          <a:p>
            <a:r>
              <a:rPr lang="en-US" dirty="0"/>
              <a:t>Statement of the Problem</a:t>
            </a:r>
          </a:p>
        </p:txBody>
      </p:sp>
      <p:sp>
        <p:nvSpPr>
          <p:cNvPr id="3" name="Content Placeholder 2">
            <a:extLst>
              <a:ext uri="{FF2B5EF4-FFF2-40B4-BE49-F238E27FC236}">
                <a16:creationId xmlns:a16="http://schemas.microsoft.com/office/drawing/2014/main" id="{7072C6E5-9BFE-4A1E-8080-523096806C50}"/>
              </a:ext>
            </a:extLst>
          </p:cNvPr>
          <p:cNvSpPr>
            <a:spLocks noGrp="1"/>
          </p:cNvSpPr>
          <p:nvPr>
            <p:ph idx="1"/>
          </p:nvPr>
        </p:nvSpPr>
        <p:spPr/>
        <p:txBody>
          <a:bodyPr>
            <a:normAutofit fontScale="92500" lnSpcReduction="10000"/>
          </a:bodyPr>
          <a:lstStyle/>
          <a:p>
            <a:r>
              <a:rPr lang="en-US" sz="3600" dirty="0"/>
              <a:t>It is logical to focus on this stage of life, since college is the last step before students begin their chosen career.</a:t>
            </a:r>
          </a:p>
          <a:p>
            <a:r>
              <a:rPr lang="en-US" sz="3600" dirty="0"/>
              <a:t>Emotional Intelligence has shown to be more important than cognitive intelligence and technical skills combined according to Goleman, the most widely quoted EI expert. </a:t>
            </a:r>
          </a:p>
          <a:p>
            <a:r>
              <a:rPr lang="en-US" sz="3600" dirty="0"/>
              <a:t>After college, EI has also been shown to provide a positive relationship to work performance (Brasseur et al., 2013). </a:t>
            </a:r>
          </a:p>
          <a:p>
            <a:endParaRPr lang="en-US" dirty="0"/>
          </a:p>
        </p:txBody>
      </p:sp>
      <p:sp>
        <p:nvSpPr>
          <p:cNvPr id="4" name="Slide Number Placeholder 3">
            <a:extLst>
              <a:ext uri="{FF2B5EF4-FFF2-40B4-BE49-F238E27FC236}">
                <a16:creationId xmlns:a16="http://schemas.microsoft.com/office/drawing/2014/main" id="{78DCEF0B-6468-4703-9AC2-391711E058EF}"/>
              </a:ext>
            </a:extLst>
          </p:cNvPr>
          <p:cNvSpPr>
            <a:spLocks noGrp="1"/>
          </p:cNvSpPr>
          <p:nvPr>
            <p:ph type="sldNum" sz="quarter" idx="12"/>
          </p:nvPr>
        </p:nvSpPr>
        <p:spPr/>
        <p:txBody>
          <a:bodyPr/>
          <a:lstStyle/>
          <a:p>
            <a:fld id="{0FF54DE5-C571-48E8-A5BC-B369434E2F44}" type="slidenum">
              <a:rPr lang="en-US" smtClean="0"/>
              <a:t>7</a:t>
            </a:fld>
            <a:endParaRPr lang="en-US"/>
          </a:p>
        </p:txBody>
      </p:sp>
    </p:spTree>
    <p:extLst>
      <p:ext uri="{BB962C8B-B14F-4D97-AF65-F5344CB8AC3E}">
        <p14:creationId xmlns:p14="http://schemas.microsoft.com/office/powerpoint/2010/main" val="26423516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33B38FC-79F4-49ED-AD5C-ADE6CED8621A}"/>
              </a:ext>
            </a:extLst>
          </p:cNvPr>
          <p:cNvSpPr>
            <a:spLocks noGrp="1"/>
          </p:cNvSpPr>
          <p:nvPr>
            <p:ph type="sldNum" sz="quarter" idx="12"/>
          </p:nvPr>
        </p:nvSpPr>
        <p:spPr/>
        <p:txBody>
          <a:bodyPr/>
          <a:lstStyle/>
          <a:p>
            <a:fld id="{0FF54DE5-C571-48E8-A5BC-B369434E2F44}" type="slidenum">
              <a:rPr lang="en-US" smtClean="0"/>
              <a:t>8</a:t>
            </a:fld>
            <a:endParaRPr lang="en-US"/>
          </a:p>
        </p:txBody>
      </p:sp>
      <p:grpSp>
        <p:nvGrpSpPr>
          <p:cNvPr id="3" name="Group 2">
            <a:extLst>
              <a:ext uri="{FF2B5EF4-FFF2-40B4-BE49-F238E27FC236}">
                <a16:creationId xmlns:a16="http://schemas.microsoft.com/office/drawing/2014/main" id="{2C719F87-745B-4B36-ABF1-90509930D89F}"/>
              </a:ext>
            </a:extLst>
          </p:cNvPr>
          <p:cNvGrpSpPr/>
          <p:nvPr/>
        </p:nvGrpSpPr>
        <p:grpSpPr>
          <a:xfrm>
            <a:off x="1973480" y="172146"/>
            <a:ext cx="8197702" cy="6383022"/>
            <a:chOff x="0" y="-1"/>
            <a:chExt cx="5087896" cy="6407637"/>
          </a:xfrm>
        </p:grpSpPr>
        <p:sp>
          <p:nvSpPr>
            <p:cNvPr id="4" name="Rectangle: Rounded Corners 3">
              <a:extLst>
                <a:ext uri="{FF2B5EF4-FFF2-40B4-BE49-F238E27FC236}">
                  <a16:creationId xmlns:a16="http://schemas.microsoft.com/office/drawing/2014/main" id="{200F27C2-160F-44DA-AE4F-B306A5BAF009}"/>
                </a:ext>
              </a:extLst>
            </p:cNvPr>
            <p:cNvSpPr/>
            <p:nvPr/>
          </p:nvSpPr>
          <p:spPr>
            <a:xfrm>
              <a:off x="747423" y="-1"/>
              <a:ext cx="3714750" cy="2470150"/>
            </a:xfrm>
            <a:prstGeom prst="roundRect">
              <a:avLst/>
            </a:prstGeom>
            <a:solidFill>
              <a:schemeClr val="bg2">
                <a:lumMod val="75000"/>
              </a:schemeClr>
            </a:solidFill>
            <a:ln w="12700" cap="flat" cmpd="sng" algn="ctr">
              <a:solidFill>
                <a:sysClr val="windowText" lastClr="00000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7000"/>
                </a:lnSpc>
                <a:spcBef>
                  <a:spcPts val="0"/>
                </a:spcBef>
                <a:spcAft>
                  <a:spcPts val="800"/>
                </a:spcAft>
                <a:buClrTx/>
                <a:buSzTx/>
                <a:buFontTx/>
                <a:buNone/>
                <a:tabLst/>
                <a:defRPr/>
              </a:pPr>
              <a:r>
                <a:rPr kumimoji="0" lang="en-US" sz="2400" b="0" i="0" u="none" strike="noStrike" kern="0" cap="none" spc="0" normalizeH="0" baseline="0" noProof="0" dirty="0">
                  <a:ln>
                    <a:noFill/>
                  </a:ln>
                  <a:solidFill>
                    <a:sysClr val="windowText" lastClr="000000"/>
                  </a:solidFill>
                  <a:effectLst/>
                  <a:uLnTx/>
                  <a:uFillTx/>
                  <a:latin typeface="Calibri" panose="020F0502020204030204"/>
                  <a:ea typeface="Calibri" panose="020F0502020204030204" pitchFamily="34" charset="0"/>
                  <a:cs typeface="Times New Roman" panose="02020603050405020304" pitchFamily="18" charset="0"/>
                </a:rPr>
                <a:t>Emotional Intelligence Levels</a:t>
              </a:r>
              <a:endParaRPr kumimoji="0" lang="en-US" sz="1600" b="0" i="0" u="none" strike="noStrike" kern="0" cap="none" spc="0" normalizeH="0" baseline="0" noProof="0" dirty="0">
                <a:ln>
                  <a:noFill/>
                </a:ln>
                <a:solidFill>
                  <a:sysClr val="windowText" lastClr="000000"/>
                </a:solidFill>
                <a:effectLst/>
                <a:uLnTx/>
                <a:uFillTx/>
                <a:latin typeface="Calibri" panose="020F0502020204030204"/>
                <a:ea typeface="Calibri" panose="020F0502020204030204" pitchFamily="34" charset="0"/>
                <a:cs typeface="Times New Roman" panose="02020603050405020304" pitchFamily="18" charset="0"/>
              </a:endParaRPr>
            </a:p>
            <a:p>
              <a:pPr marL="0" marR="0" lvl="0" indent="0" algn="ctr" defTabSz="914400" eaLnBrk="1" fontAlgn="auto" latinLnBrk="0" hangingPunct="1">
                <a:lnSpc>
                  <a:spcPct val="107000"/>
                </a:lnSpc>
                <a:spcBef>
                  <a:spcPts val="0"/>
                </a:spcBef>
                <a:spcAft>
                  <a:spcPts val="800"/>
                </a:spcAft>
                <a:buClrTx/>
                <a:buSzTx/>
                <a:buFontTx/>
                <a:buNone/>
                <a:tabLst/>
                <a:defRPr/>
              </a:pPr>
              <a:r>
                <a:rPr kumimoji="0" lang="en-US" sz="1600" b="1" i="1" u="none" strike="noStrike" kern="0" cap="none" spc="0" normalizeH="0" baseline="0" noProof="0" dirty="0">
                  <a:ln>
                    <a:noFill/>
                  </a:ln>
                  <a:solidFill>
                    <a:sysClr val="windowText" lastClr="000000"/>
                  </a:solidFill>
                  <a:effectLst/>
                  <a:uLnTx/>
                  <a:uFillTx/>
                  <a:latin typeface="Calibri" panose="020F0502020204030204"/>
                  <a:ea typeface="Calibri" panose="020F0502020204030204" pitchFamily="34" charset="0"/>
                  <a:cs typeface="Times New Roman" panose="02020603050405020304" pitchFamily="18" charset="0"/>
                </a:rPr>
                <a:t>Singular Dependent Variable (DV) – 5 Major Constructs</a:t>
              </a:r>
              <a:endParaRPr kumimoji="0" lang="en-US" sz="1400" b="1" i="0" u="none" strike="noStrike" kern="0" cap="none" spc="0" normalizeH="0" baseline="0" noProof="0" dirty="0">
                <a:ln>
                  <a:noFill/>
                </a:ln>
                <a:solidFill>
                  <a:sysClr val="windowText" lastClr="000000"/>
                </a:solidFill>
                <a:effectLst/>
                <a:uLnTx/>
                <a:uFillTx/>
                <a:latin typeface="Calibri" panose="020F0502020204030204"/>
                <a:ea typeface="Calibri" panose="020F0502020204030204" pitchFamily="34" charset="0"/>
                <a:cs typeface="Times New Roman" panose="02020603050405020304" pitchFamily="18" charset="0"/>
              </a:endParaRPr>
            </a:p>
            <a:p>
              <a:pPr marL="342900" marR="0" lvl="0" indent="-342900" defTabSz="914400" eaLnBrk="1" fontAlgn="auto" latinLnBrk="0" hangingPunct="1">
                <a:lnSpc>
                  <a:spcPct val="107000"/>
                </a:lnSpc>
                <a:spcBef>
                  <a:spcPts val="0"/>
                </a:spcBef>
                <a:spcAft>
                  <a:spcPts val="0"/>
                </a:spcAft>
                <a:buClrTx/>
                <a:buSzTx/>
                <a:buFont typeface="Symbol" panose="05050102010706020507" pitchFamily="18" charset="2"/>
                <a:buChar char=""/>
                <a:tabLst/>
                <a:defRPr/>
              </a:pPr>
              <a:r>
                <a:rPr kumimoji="0" lang="en-US" sz="1600" b="1" i="0" u="none" strike="noStrike" kern="0" cap="none" spc="0" normalizeH="0" baseline="0" noProof="0" dirty="0">
                  <a:ln>
                    <a:noFill/>
                  </a:ln>
                  <a:solidFill>
                    <a:sysClr val="windowText" lastClr="000000"/>
                  </a:solidFill>
                  <a:effectLst/>
                  <a:uLnTx/>
                  <a:uFillTx/>
                  <a:latin typeface="Calibri" panose="020F0502020204030204"/>
                  <a:ea typeface="Calibri" panose="020F0502020204030204" pitchFamily="34" charset="0"/>
                  <a:cs typeface="Times New Roman" panose="02020603050405020304" pitchFamily="18" charset="0"/>
                </a:rPr>
                <a:t>Self-Control</a:t>
              </a:r>
            </a:p>
            <a:p>
              <a:pPr marL="342900" marR="0" lvl="0" indent="-342900" defTabSz="914400" eaLnBrk="1" fontAlgn="auto" latinLnBrk="0" hangingPunct="1">
                <a:lnSpc>
                  <a:spcPct val="107000"/>
                </a:lnSpc>
                <a:spcBef>
                  <a:spcPts val="0"/>
                </a:spcBef>
                <a:spcAft>
                  <a:spcPts val="0"/>
                </a:spcAft>
                <a:buClrTx/>
                <a:buSzTx/>
                <a:buFont typeface="Symbol" panose="05050102010706020507" pitchFamily="18" charset="2"/>
                <a:buChar char=""/>
                <a:tabLst/>
                <a:defRPr/>
              </a:pPr>
              <a:r>
                <a:rPr kumimoji="0" lang="en-US" sz="1600" b="1" i="0" u="none" strike="noStrike" kern="0" cap="none" spc="0" normalizeH="0" baseline="0" noProof="0" dirty="0">
                  <a:ln>
                    <a:noFill/>
                  </a:ln>
                  <a:solidFill>
                    <a:sysClr val="windowText" lastClr="000000"/>
                  </a:solidFill>
                  <a:effectLst/>
                  <a:uLnTx/>
                  <a:uFillTx/>
                  <a:latin typeface="Calibri" panose="020F0502020204030204"/>
                  <a:ea typeface="Calibri" panose="020F0502020204030204" pitchFamily="34" charset="0"/>
                  <a:cs typeface="Times New Roman" panose="02020603050405020304" pitchFamily="18" charset="0"/>
                </a:rPr>
                <a:t>Well-Being</a:t>
              </a:r>
            </a:p>
            <a:p>
              <a:pPr marL="342900" marR="0" lvl="0" indent="-342900" defTabSz="914400" eaLnBrk="1" fontAlgn="auto" latinLnBrk="0" hangingPunct="1">
                <a:lnSpc>
                  <a:spcPct val="107000"/>
                </a:lnSpc>
                <a:spcBef>
                  <a:spcPts val="0"/>
                </a:spcBef>
                <a:spcAft>
                  <a:spcPts val="0"/>
                </a:spcAft>
                <a:buClrTx/>
                <a:buSzTx/>
                <a:buFont typeface="Symbol" panose="05050102010706020507" pitchFamily="18" charset="2"/>
                <a:buChar char=""/>
                <a:tabLst/>
                <a:defRPr/>
              </a:pPr>
              <a:r>
                <a:rPr kumimoji="0" lang="en-US" sz="1600" b="1" i="0" u="none" strike="noStrike" kern="0" cap="none" spc="0" normalizeH="0" baseline="0" noProof="0" dirty="0">
                  <a:ln>
                    <a:noFill/>
                  </a:ln>
                  <a:solidFill>
                    <a:sysClr val="windowText" lastClr="000000"/>
                  </a:solidFill>
                  <a:effectLst/>
                  <a:uLnTx/>
                  <a:uFillTx/>
                  <a:latin typeface="Calibri" panose="020F0502020204030204"/>
                  <a:ea typeface="Calibri" panose="020F0502020204030204" pitchFamily="34" charset="0"/>
                  <a:cs typeface="Times New Roman" panose="02020603050405020304" pitchFamily="18" charset="0"/>
                </a:rPr>
                <a:t>Emotionality</a:t>
              </a:r>
            </a:p>
            <a:p>
              <a:pPr marL="342900" marR="0" lvl="0" indent="-342900" defTabSz="914400" eaLnBrk="1" fontAlgn="auto" latinLnBrk="0" hangingPunct="1">
                <a:lnSpc>
                  <a:spcPct val="107000"/>
                </a:lnSpc>
                <a:spcBef>
                  <a:spcPts val="0"/>
                </a:spcBef>
                <a:spcAft>
                  <a:spcPts val="0"/>
                </a:spcAft>
                <a:buClrTx/>
                <a:buSzTx/>
                <a:buFont typeface="Symbol" panose="05050102010706020507" pitchFamily="18" charset="2"/>
                <a:buChar char=""/>
                <a:tabLst/>
                <a:defRPr/>
              </a:pPr>
              <a:r>
                <a:rPr kumimoji="0" lang="en-US" sz="1600" b="1" i="0" u="none" strike="noStrike" kern="0" cap="none" spc="0" normalizeH="0" baseline="0" noProof="0" dirty="0">
                  <a:ln>
                    <a:noFill/>
                  </a:ln>
                  <a:solidFill>
                    <a:sysClr val="windowText" lastClr="000000"/>
                  </a:solidFill>
                  <a:effectLst/>
                  <a:uLnTx/>
                  <a:uFillTx/>
                  <a:latin typeface="Calibri" panose="020F0502020204030204"/>
                  <a:ea typeface="Calibri" panose="020F0502020204030204" pitchFamily="34" charset="0"/>
                  <a:cs typeface="Times New Roman" panose="02020603050405020304" pitchFamily="18" charset="0"/>
                </a:rPr>
                <a:t>Sociability</a:t>
              </a:r>
            </a:p>
            <a:p>
              <a:pPr marL="342900" marR="0" lvl="0" indent="-342900" defTabSz="914400" eaLnBrk="1" fontAlgn="auto" latinLnBrk="0" hangingPunct="1">
                <a:lnSpc>
                  <a:spcPct val="107000"/>
                </a:lnSpc>
                <a:spcBef>
                  <a:spcPts val="0"/>
                </a:spcBef>
                <a:spcAft>
                  <a:spcPts val="800"/>
                </a:spcAft>
                <a:buClrTx/>
                <a:buSzTx/>
                <a:buFont typeface="Symbol" panose="05050102010706020507" pitchFamily="18" charset="2"/>
                <a:buChar char=""/>
                <a:tabLst/>
                <a:defRPr/>
              </a:pPr>
              <a:r>
                <a:rPr kumimoji="0" lang="en-US" sz="1600" b="1" i="0" u="none" strike="noStrike" kern="0" cap="none" spc="0" normalizeH="0" baseline="0" noProof="0" dirty="0">
                  <a:ln>
                    <a:noFill/>
                  </a:ln>
                  <a:solidFill>
                    <a:sysClr val="windowText" lastClr="000000"/>
                  </a:solidFill>
                  <a:effectLst/>
                  <a:uLnTx/>
                  <a:uFillTx/>
                  <a:latin typeface="Calibri" panose="020F0502020204030204"/>
                  <a:ea typeface="Calibri" panose="020F0502020204030204" pitchFamily="34" charset="0"/>
                  <a:cs typeface="Times New Roman" panose="02020603050405020304" pitchFamily="18" charset="0"/>
                </a:rPr>
                <a:t>Global Trait EI</a:t>
              </a:r>
            </a:p>
            <a:p>
              <a:pPr marL="0" marR="0" lvl="0" indent="0" algn="ctr" defTabSz="914400" eaLnBrk="1" fontAlgn="auto" latinLnBrk="0" hangingPunct="1">
                <a:lnSpc>
                  <a:spcPct val="107000"/>
                </a:lnSpc>
                <a:spcBef>
                  <a:spcPts val="0"/>
                </a:spcBef>
                <a:spcAft>
                  <a:spcPts val="800"/>
                </a:spcAft>
                <a:buClrTx/>
                <a:buSzTx/>
                <a:buFontTx/>
                <a:buNone/>
                <a:tabLst/>
                <a:defRPr/>
              </a:pPr>
              <a:r>
                <a:rPr kumimoji="0" lang="en-US" sz="1200" b="0" i="0" u="none" strike="noStrike" kern="0" cap="none" spc="0" normalizeH="0" baseline="0" noProof="0" dirty="0">
                  <a:ln>
                    <a:noFill/>
                  </a:ln>
                  <a:solidFill>
                    <a:sysClr val="windowText" lastClr="000000"/>
                  </a:solidFill>
                  <a:effectLst/>
                  <a:uLnTx/>
                  <a:uFillTx/>
                  <a:latin typeface="Calibri" panose="020F0502020204030204"/>
                  <a:ea typeface="Calibri" panose="020F0502020204030204" pitchFamily="34" charset="0"/>
                  <a:cs typeface="Times New Roman" panose="02020603050405020304" pitchFamily="18" charset="0"/>
                </a:rPr>
                <a:t>Instrument: </a:t>
              </a:r>
              <a:r>
                <a:rPr kumimoji="0" lang="en-US" sz="1200" b="0" i="0" u="none" strike="noStrike" kern="0" cap="none" spc="0" normalizeH="0" baseline="0" noProof="0" dirty="0" err="1">
                  <a:ln>
                    <a:noFill/>
                  </a:ln>
                  <a:solidFill>
                    <a:sysClr val="windowText" lastClr="000000"/>
                  </a:solidFill>
                  <a:effectLst/>
                  <a:uLnTx/>
                  <a:uFillTx/>
                  <a:latin typeface="Calibri" panose="020F0502020204030204"/>
                  <a:ea typeface="Calibri" panose="020F0502020204030204" pitchFamily="34" charset="0"/>
                  <a:cs typeface="Times New Roman" panose="02020603050405020304" pitchFamily="18" charset="0"/>
                </a:rPr>
                <a:t>TEIQue</a:t>
              </a:r>
              <a:r>
                <a:rPr kumimoji="0" lang="en-US" sz="1200" b="0" i="0" u="none" strike="noStrike" kern="0" cap="none" spc="0" normalizeH="0" baseline="0" noProof="0" dirty="0">
                  <a:ln>
                    <a:noFill/>
                  </a:ln>
                  <a:solidFill>
                    <a:sysClr val="windowText" lastClr="000000"/>
                  </a:solidFill>
                  <a:effectLst/>
                  <a:uLnTx/>
                  <a:uFillTx/>
                  <a:latin typeface="Calibri" panose="020F0502020204030204"/>
                  <a:ea typeface="Calibri" panose="020F0502020204030204" pitchFamily="34" charset="0"/>
                  <a:cs typeface="Times New Roman" panose="02020603050405020304" pitchFamily="18" charset="0"/>
                </a:rPr>
                <a:t>-SF</a:t>
              </a:r>
            </a:p>
          </p:txBody>
        </p:sp>
        <p:sp>
          <p:nvSpPr>
            <p:cNvPr id="5" name="Rectangle: Single Corner Snipped 4">
              <a:extLst>
                <a:ext uri="{FF2B5EF4-FFF2-40B4-BE49-F238E27FC236}">
                  <a16:creationId xmlns:a16="http://schemas.microsoft.com/office/drawing/2014/main" id="{EFD8CE26-381F-462C-9E68-29759BE1FB13}"/>
                </a:ext>
              </a:extLst>
            </p:cNvPr>
            <p:cNvSpPr/>
            <p:nvPr/>
          </p:nvSpPr>
          <p:spPr>
            <a:xfrm>
              <a:off x="0" y="2576223"/>
              <a:ext cx="1511300" cy="679450"/>
            </a:xfrm>
            <a:prstGeom prst="snip1Rect">
              <a:avLst/>
            </a:prstGeom>
            <a:solidFill>
              <a:sysClr val="window" lastClr="FFFFFF"/>
            </a:solidFill>
            <a:ln w="12700" cap="flat" cmpd="sng" algn="ctr">
              <a:solidFill>
                <a:sysClr val="windowText" lastClr="00000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7000"/>
                </a:lnSpc>
                <a:spcBef>
                  <a:spcPts val="0"/>
                </a:spcBef>
                <a:spcAft>
                  <a:spcPts val="800"/>
                </a:spcAft>
                <a:buClrTx/>
                <a:buSzTx/>
                <a:buFontTx/>
                <a:buNone/>
                <a:tabLst/>
                <a:defRPr/>
              </a:pPr>
              <a:r>
                <a:rPr kumimoji="0" lang="en-US" sz="1400" b="1" i="0" u="none" strike="noStrike" kern="0" cap="none" spc="0" normalizeH="0" baseline="0" noProof="0" dirty="0">
                  <a:ln>
                    <a:noFill/>
                  </a:ln>
                  <a:solidFill>
                    <a:sysClr val="windowText" lastClr="000000"/>
                  </a:solidFill>
                  <a:effectLst/>
                  <a:uLnTx/>
                  <a:uFillTx/>
                  <a:latin typeface="Calibri" panose="020F0502020204030204"/>
                  <a:ea typeface="Calibri" panose="020F0502020204030204" pitchFamily="34" charset="0"/>
                  <a:cs typeface="Times New Roman" panose="02020603050405020304" pitchFamily="18" charset="0"/>
                </a:rPr>
                <a:t>Hypothesis 1: </a:t>
              </a:r>
            </a:p>
            <a:p>
              <a:pPr marL="0" marR="0" lvl="0" indent="0" algn="ctr" defTabSz="914400" eaLnBrk="1" fontAlgn="auto" latinLnBrk="0" hangingPunct="1">
                <a:lnSpc>
                  <a:spcPct val="107000"/>
                </a:lnSpc>
                <a:spcBef>
                  <a:spcPts val="0"/>
                </a:spcBef>
                <a:spcAft>
                  <a:spcPts val="800"/>
                </a:spcAft>
                <a:buClrTx/>
                <a:buSzTx/>
                <a:buFontTx/>
                <a:buNone/>
                <a:tabLst/>
                <a:defRPr/>
              </a:pPr>
              <a:r>
                <a:rPr kumimoji="0" lang="en-US" sz="1400" b="1" i="0" u="none" strike="noStrike" kern="0" cap="none" spc="0" normalizeH="0" baseline="0" noProof="0" dirty="0">
                  <a:ln>
                    <a:noFill/>
                  </a:ln>
                  <a:solidFill>
                    <a:sysClr val="windowText" lastClr="000000"/>
                  </a:solidFill>
                  <a:effectLst/>
                  <a:uLnTx/>
                  <a:uFillTx/>
                  <a:latin typeface="Calibri" panose="020F0502020204030204"/>
                  <a:ea typeface="Calibri" panose="020F0502020204030204" pitchFamily="34" charset="0"/>
                  <a:cs typeface="Times New Roman" panose="02020603050405020304" pitchFamily="18" charset="0"/>
                </a:rPr>
                <a:t>Major (IV)</a:t>
              </a:r>
            </a:p>
          </p:txBody>
        </p:sp>
        <p:sp>
          <p:nvSpPr>
            <p:cNvPr id="6" name="Rectangle: Single Corner Snipped 5">
              <a:extLst>
                <a:ext uri="{FF2B5EF4-FFF2-40B4-BE49-F238E27FC236}">
                  <a16:creationId xmlns:a16="http://schemas.microsoft.com/office/drawing/2014/main" id="{E76B6B9F-32E6-4979-BA19-A31161D97B15}"/>
                </a:ext>
              </a:extLst>
            </p:cNvPr>
            <p:cNvSpPr/>
            <p:nvPr/>
          </p:nvSpPr>
          <p:spPr>
            <a:xfrm>
              <a:off x="3633746" y="2576223"/>
              <a:ext cx="1454150" cy="666750"/>
            </a:xfrm>
            <a:prstGeom prst="snip1Rect">
              <a:avLst/>
            </a:prstGeom>
            <a:solidFill>
              <a:sysClr val="window" lastClr="FFFFFF"/>
            </a:solidFill>
            <a:ln w="12700" cap="flat" cmpd="sng" algn="ctr">
              <a:solidFill>
                <a:sysClr val="windowText" lastClr="00000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7000"/>
                </a:lnSpc>
                <a:spcBef>
                  <a:spcPts val="0"/>
                </a:spcBef>
                <a:spcAft>
                  <a:spcPts val="800"/>
                </a:spcAft>
                <a:buClrTx/>
                <a:buSzTx/>
                <a:buFontTx/>
                <a:buNone/>
                <a:tabLst/>
                <a:defRPr/>
              </a:pPr>
              <a:r>
                <a:rPr kumimoji="0" lang="en-US" sz="1400" b="1" i="0" u="none" strike="noStrike" kern="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Times New Roman" panose="02020603050405020304" pitchFamily="18" charset="0"/>
                </a:rPr>
                <a:t>Hypothesis</a:t>
              </a:r>
              <a:r>
                <a:rPr kumimoji="0" lang="en-US" sz="1400" b="0" i="0" u="none" strike="noStrike" kern="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Times New Roman" panose="02020603050405020304" pitchFamily="18" charset="0"/>
                </a:rPr>
                <a:t> 4: </a:t>
              </a:r>
            </a:p>
            <a:p>
              <a:pPr marL="0" marR="0" lvl="0" indent="0" algn="ctr" defTabSz="914400" eaLnBrk="1" fontAlgn="auto" latinLnBrk="0" hangingPunct="1">
                <a:lnSpc>
                  <a:spcPct val="107000"/>
                </a:lnSpc>
                <a:spcBef>
                  <a:spcPts val="0"/>
                </a:spcBef>
                <a:spcAft>
                  <a:spcPts val="800"/>
                </a:spcAft>
                <a:buClrTx/>
                <a:buSzTx/>
                <a:buFontTx/>
                <a:buNone/>
                <a:tabLst/>
                <a:defRPr/>
              </a:pPr>
              <a:r>
                <a:rPr kumimoji="0" lang="en-US" sz="1400" b="1" i="0" u="none" strike="noStrike" kern="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Times New Roman" panose="02020603050405020304" pitchFamily="18" charset="0"/>
                </a:rPr>
                <a:t>Demographics (IV)</a:t>
              </a:r>
            </a:p>
          </p:txBody>
        </p:sp>
        <p:sp>
          <p:nvSpPr>
            <p:cNvPr id="7" name="Rectangle: Single Corner Snipped 6">
              <a:extLst>
                <a:ext uri="{FF2B5EF4-FFF2-40B4-BE49-F238E27FC236}">
                  <a16:creationId xmlns:a16="http://schemas.microsoft.com/office/drawing/2014/main" id="{2A82521D-2984-47D1-B226-8ED2AF31647A}"/>
                </a:ext>
              </a:extLst>
            </p:cNvPr>
            <p:cNvSpPr/>
            <p:nvPr/>
          </p:nvSpPr>
          <p:spPr>
            <a:xfrm>
              <a:off x="3116911" y="3450866"/>
              <a:ext cx="1479550" cy="647700"/>
            </a:xfrm>
            <a:prstGeom prst="snip1Rect">
              <a:avLst/>
            </a:prstGeom>
            <a:solidFill>
              <a:sysClr val="window" lastClr="FFFFFF"/>
            </a:solidFill>
            <a:ln w="12700" cap="flat" cmpd="sng" algn="ctr">
              <a:solidFill>
                <a:sysClr val="windowText" lastClr="00000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7000"/>
                </a:lnSpc>
                <a:spcBef>
                  <a:spcPts val="0"/>
                </a:spcBef>
                <a:spcAft>
                  <a:spcPts val="800"/>
                </a:spcAft>
                <a:buClrTx/>
                <a:buSzTx/>
                <a:buFontTx/>
                <a:buNone/>
                <a:tabLst/>
                <a:defRPr/>
              </a:pPr>
              <a:r>
                <a:rPr kumimoji="0" lang="en-US" sz="1400" b="1" i="0" u="none" strike="noStrike" kern="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Times New Roman" panose="02020603050405020304" pitchFamily="18" charset="0"/>
                </a:rPr>
                <a:t>H3: Individual Survey Questions (IV)</a:t>
              </a:r>
            </a:p>
          </p:txBody>
        </p:sp>
        <p:sp>
          <p:nvSpPr>
            <p:cNvPr id="8" name="Rectangle: Single Corner Snipped 7">
              <a:extLst>
                <a:ext uri="{FF2B5EF4-FFF2-40B4-BE49-F238E27FC236}">
                  <a16:creationId xmlns:a16="http://schemas.microsoft.com/office/drawing/2014/main" id="{41F09B70-7BD3-45D4-BAE6-DE960AE5B1F8}"/>
                </a:ext>
              </a:extLst>
            </p:cNvPr>
            <p:cNvSpPr/>
            <p:nvPr/>
          </p:nvSpPr>
          <p:spPr>
            <a:xfrm>
              <a:off x="2027583" y="4198289"/>
              <a:ext cx="1314450" cy="615950"/>
            </a:xfrm>
            <a:prstGeom prst="snip1Rect">
              <a:avLst/>
            </a:prstGeom>
            <a:solidFill>
              <a:sysClr val="window" lastClr="FFFFFF"/>
            </a:solidFill>
            <a:ln w="12700" cap="flat" cmpd="sng" algn="ctr">
              <a:solidFill>
                <a:sysClr val="windowText" lastClr="00000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7000"/>
                </a:lnSpc>
                <a:spcBef>
                  <a:spcPts val="0"/>
                </a:spcBef>
                <a:spcAft>
                  <a:spcPts val="800"/>
                </a:spcAft>
                <a:buClrTx/>
                <a:buSzTx/>
                <a:buFontTx/>
                <a:buNone/>
                <a:tabLst/>
                <a:defRPr/>
              </a:pPr>
              <a:r>
                <a:rPr kumimoji="0" lang="en-US" sz="1400" b="1" i="0" u="none" strike="noStrike" kern="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Times New Roman" panose="02020603050405020304" pitchFamily="18" charset="0"/>
                </a:rPr>
                <a:t>H2b: Gender within Major (IV)</a:t>
              </a:r>
            </a:p>
          </p:txBody>
        </p:sp>
        <p:sp>
          <p:nvSpPr>
            <p:cNvPr id="9" name="Rectangle: Single Corner Snipped 8">
              <a:extLst>
                <a:ext uri="{FF2B5EF4-FFF2-40B4-BE49-F238E27FC236}">
                  <a16:creationId xmlns:a16="http://schemas.microsoft.com/office/drawing/2014/main" id="{E3EA176C-FB02-4325-9A16-F774B50C49E4}"/>
                </a:ext>
              </a:extLst>
            </p:cNvPr>
            <p:cNvSpPr/>
            <p:nvPr/>
          </p:nvSpPr>
          <p:spPr>
            <a:xfrm>
              <a:off x="779228" y="3450866"/>
              <a:ext cx="1416050" cy="641350"/>
            </a:xfrm>
            <a:prstGeom prst="snip1Rect">
              <a:avLst/>
            </a:prstGeom>
            <a:solidFill>
              <a:sysClr val="window" lastClr="FFFFFF"/>
            </a:solidFill>
            <a:ln w="12700" cap="flat" cmpd="sng" algn="ctr">
              <a:solidFill>
                <a:sysClr val="windowText" lastClr="00000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7000"/>
                </a:lnSpc>
                <a:spcBef>
                  <a:spcPts val="0"/>
                </a:spcBef>
                <a:spcAft>
                  <a:spcPts val="800"/>
                </a:spcAft>
                <a:buClrTx/>
                <a:buSzTx/>
                <a:buFontTx/>
                <a:buNone/>
                <a:tabLst/>
                <a:defRPr/>
              </a:pPr>
              <a:r>
                <a:rPr kumimoji="0" lang="en-US" sz="1400" b="1" i="0" u="none" strike="noStrike" kern="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Times New Roman" panose="02020603050405020304" pitchFamily="18" charset="0"/>
                </a:rPr>
                <a:t>Hypothesis 2a: </a:t>
              </a:r>
            </a:p>
            <a:p>
              <a:pPr marL="0" marR="0" lvl="0" indent="0" algn="ctr" defTabSz="914400" eaLnBrk="1" fontAlgn="auto" latinLnBrk="0" hangingPunct="1">
                <a:lnSpc>
                  <a:spcPct val="107000"/>
                </a:lnSpc>
                <a:spcBef>
                  <a:spcPts val="0"/>
                </a:spcBef>
                <a:spcAft>
                  <a:spcPts val="800"/>
                </a:spcAft>
                <a:buClrTx/>
                <a:buSzTx/>
                <a:buFontTx/>
                <a:buNone/>
                <a:tabLst/>
                <a:defRPr/>
              </a:pPr>
              <a:r>
                <a:rPr kumimoji="0" lang="en-US" sz="1400" b="1" i="0" u="none" strike="noStrike" kern="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Times New Roman" panose="02020603050405020304" pitchFamily="18" charset="0"/>
                </a:rPr>
                <a:t>Gender (IV)</a:t>
              </a:r>
            </a:p>
          </p:txBody>
        </p:sp>
        <p:sp>
          <p:nvSpPr>
            <p:cNvPr id="10" name="Cloud 9">
              <a:extLst>
                <a:ext uri="{FF2B5EF4-FFF2-40B4-BE49-F238E27FC236}">
                  <a16:creationId xmlns:a16="http://schemas.microsoft.com/office/drawing/2014/main" id="{DAEF60E9-3682-46AD-AA27-CF7B83B3360A}"/>
                </a:ext>
              </a:extLst>
            </p:cNvPr>
            <p:cNvSpPr/>
            <p:nvPr/>
          </p:nvSpPr>
          <p:spPr>
            <a:xfrm>
              <a:off x="519974" y="5152115"/>
              <a:ext cx="4187924" cy="1255521"/>
            </a:xfrm>
            <a:prstGeom prst="cloud">
              <a:avLst/>
            </a:prstGeom>
            <a:solidFill>
              <a:srgbClr val="66FFCC"/>
            </a:solidFill>
            <a:ln w="12700" cap="flat" cmpd="sng" algn="ctr">
              <a:solidFill>
                <a:sysClr val="windowText" lastClr="00000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7000"/>
                </a:lnSpc>
                <a:spcBef>
                  <a:spcPts val="0"/>
                </a:spcBef>
                <a:spcAft>
                  <a:spcPts val="800"/>
                </a:spcAft>
                <a:buClrTx/>
                <a:buSzTx/>
                <a:buFontTx/>
                <a:buNone/>
                <a:tabLst/>
                <a:defRPr/>
              </a:pPr>
              <a:r>
                <a:rPr kumimoji="0" lang="en-US" b="1" i="0" u="none" strike="noStrike" kern="0" cap="none" spc="0" normalizeH="0" baseline="0" noProof="0" dirty="0">
                  <a:ln>
                    <a:noFill/>
                  </a:ln>
                  <a:solidFill>
                    <a:sysClr val="windowText" lastClr="000000"/>
                  </a:solidFill>
                  <a:effectLst/>
                  <a:uLnTx/>
                  <a:uFillTx/>
                  <a:latin typeface="Calibri" panose="020F0502020204030204"/>
                  <a:ea typeface="Calibri" panose="020F0502020204030204" pitchFamily="34" charset="0"/>
                  <a:cs typeface="Times New Roman" panose="02020603050405020304" pitchFamily="18" charset="0"/>
                </a:rPr>
                <a:t>Implications for Curriculum Development</a:t>
              </a:r>
              <a:endParaRPr kumimoji="0" lang="en-US" b="0" i="0" u="none" strike="noStrike" kern="0" cap="none" spc="0" normalizeH="0" baseline="0" noProof="0" dirty="0">
                <a:ln>
                  <a:noFill/>
                </a:ln>
                <a:solidFill>
                  <a:sysClr val="windowText" lastClr="000000"/>
                </a:solidFill>
                <a:effectLst/>
                <a:uLnTx/>
                <a:uFillTx/>
                <a:latin typeface="Calibri" panose="020F0502020204030204"/>
                <a:ea typeface="Calibri" panose="020F0502020204030204" pitchFamily="34" charset="0"/>
                <a:cs typeface="Times New Roman" panose="02020603050405020304" pitchFamily="18" charset="0"/>
              </a:endParaRPr>
            </a:p>
            <a:p>
              <a:pPr marL="0" marR="0" lvl="0" indent="0" algn="ctr" defTabSz="914400" eaLnBrk="1" fontAlgn="auto" latinLnBrk="0" hangingPunct="1">
                <a:lnSpc>
                  <a:spcPct val="107000"/>
                </a:lnSpc>
                <a:spcBef>
                  <a:spcPts val="0"/>
                </a:spcBef>
                <a:spcAft>
                  <a:spcPts val="800"/>
                </a:spcAft>
                <a:buClrTx/>
                <a:buSzTx/>
                <a:buFontTx/>
                <a:buNone/>
                <a:tabLst/>
                <a:defRPr/>
              </a:pPr>
              <a:r>
                <a:rPr kumimoji="0" lang="en-US" sz="1400" b="1" i="0" u="none" strike="noStrike" kern="0" cap="none" spc="0" normalizeH="0" baseline="0" noProof="0" dirty="0">
                  <a:ln>
                    <a:noFill/>
                  </a:ln>
                  <a:solidFill>
                    <a:sysClr val="windowText" lastClr="000000"/>
                  </a:solidFill>
                  <a:effectLst/>
                  <a:uLnTx/>
                  <a:uFillTx/>
                  <a:latin typeface="Calibri" panose="020F0502020204030204"/>
                  <a:ea typeface="Calibri" panose="020F0502020204030204" pitchFamily="34" charset="0"/>
                  <a:cs typeface="Times New Roman" panose="02020603050405020304" pitchFamily="18" charset="0"/>
                </a:rPr>
                <a:t>In Higher Education for Business, Nursing, Engineering, Education, Religion / Theology</a:t>
              </a:r>
            </a:p>
          </p:txBody>
        </p:sp>
        <p:cxnSp>
          <p:nvCxnSpPr>
            <p:cNvPr id="11" name="Straight Arrow Connector 10">
              <a:extLst>
                <a:ext uri="{FF2B5EF4-FFF2-40B4-BE49-F238E27FC236}">
                  <a16:creationId xmlns:a16="http://schemas.microsoft.com/office/drawing/2014/main" id="{99019EF1-15E0-47ED-90AE-B7D4022C31BA}"/>
                </a:ext>
              </a:extLst>
            </p:cNvPr>
            <p:cNvCxnSpPr/>
            <p:nvPr/>
          </p:nvCxnSpPr>
          <p:spPr>
            <a:xfrm>
              <a:off x="381663" y="3252083"/>
              <a:ext cx="679450" cy="2108200"/>
            </a:xfrm>
            <a:prstGeom prst="straightConnector1">
              <a:avLst/>
            </a:prstGeom>
            <a:noFill/>
            <a:ln w="19050" cap="flat" cmpd="sng" algn="ctr">
              <a:solidFill>
                <a:sysClr val="windowText" lastClr="000000"/>
              </a:solidFill>
              <a:prstDash val="solid"/>
              <a:miter lim="800000"/>
              <a:tailEnd type="triangle"/>
            </a:ln>
            <a:effectLst/>
          </p:spPr>
        </p:cxnSp>
        <p:cxnSp>
          <p:nvCxnSpPr>
            <p:cNvPr id="12" name="Straight Arrow Connector 11">
              <a:extLst>
                <a:ext uri="{FF2B5EF4-FFF2-40B4-BE49-F238E27FC236}">
                  <a16:creationId xmlns:a16="http://schemas.microsoft.com/office/drawing/2014/main" id="{30CAD024-6F4D-4E85-AF9B-781BDC09FB34}"/>
                </a:ext>
              </a:extLst>
            </p:cNvPr>
            <p:cNvCxnSpPr/>
            <p:nvPr/>
          </p:nvCxnSpPr>
          <p:spPr>
            <a:xfrm>
              <a:off x="1510748" y="4094922"/>
              <a:ext cx="349250" cy="1149350"/>
            </a:xfrm>
            <a:prstGeom prst="straightConnector1">
              <a:avLst/>
            </a:prstGeom>
            <a:noFill/>
            <a:ln w="19050" cap="flat" cmpd="sng" algn="ctr">
              <a:solidFill>
                <a:sysClr val="windowText" lastClr="000000"/>
              </a:solidFill>
              <a:prstDash val="solid"/>
              <a:miter lim="800000"/>
              <a:tailEnd type="triangle"/>
            </a:ln>
            <a:effectLst/>
          </p:spPr>
        </p:cxnSp>
        <p:cxnSp>
          <p:nvCxnSpPr>
            <p:cNvPr id="13" name="Straight Arrow Connector 12">
              <a:extLst>
                <a:ext uri="{FF2B5EF4-FFF2-40B4-BE49-F238E27FC236}">
                  <a16:creationId xmlns:a16="http://schemas.microsoft.com/office/drawing/2014/main" id="{AADCA08A-585F-4861-B038-77E7C92FE40A}"/>
                </a:ext>
              </a:extLst>
            </p:cNvPr>
            <p:cNvCxnSpPr/>
            <p:nvPr/>
          </p:nvCxnSpPr>
          <p:spPr>
            <a:xfrm flipH="1">
              <a:off x="3665551" y="4166483"/>
              <a:ext cx="260350" cy="946150"/>
            </a:xfrm>
            <a:prstGeom prst="straightConnector1">
              <a:avLst/>
            </a:prstGeom>
            <a:noFill/>
            <a:ln w="9525" cap="flat" cmpd="sng" algn="ctr">
              <a:solidFill>
                <a:sysClr val="windowText" lastClr="000000"/>
              </a:solidFill>
              <a:prstDash val="dash"/>
              <a:round/>
              <a:headEnd type="none" w="med" len="med"/>
              <a:tailEnd type="none" w="med" len="med"/>
            </a:ln>
            <a:effectLst/>
          </p:spPr>
        </p:cxnSp>
        <p:cxnSp>
          <p:nvCxnSpPr>
            <p:cNvPr id="14" name="Straight Arrow Connector 13">
              <a:extLst>
                <a:ext uri="{FF2B5EF4-FFF2-40B4-BE49-F238E27FC236}">
                  <a16:creationId xmlns:a16="http://schemas.microsoft.com/office/drawing/2014/main" id="{2375B1D4-A974-4C60-B0B8-63034133DE47}"/>
                </a:ext>
              </a:extLst>
            </p:cNvPr>
            <p:cNvCxnSpPr/>
            <p:nvPr/>
          </p:nvCxnSpPr>
          <p:spPr>
            <a:xfrm flipH="1">
              <a:off x="4341412" y="3252083"/>
              <a:ext cx="596900" cy="1993900"/>
            </a:xfrm>
            <a:prstGeom prst="straightConnector1">
              <a:avLst/>
            </a:prstGeom>
            <a:noFill/>
            <a:ln w="9525" cap="flat" cmpd="sng" algn="ctr">
              <a:solidFill>
                <a:sysClr val="windowText" lastClr="000000"/>
              </a:solidFill>
              <a:prstDash val="dash"/>
              <a:round/>
              <a:headEnd type="none" w="med" len="med"/>
              <a:tailEnd type="none" w="med" len="med"/>
            </a:ln>
            <a:effectLst/>
          </p:spPr>
        </p:cxnSp>
        <p:cxnSp>
          <p:nvCxnSpPr>
            <p:cNvPr id="15" name="Straight Arrow Connector 14">
              <a:extLst>
                <a:ext uri="{FF2B5EF4-FFF2-40B4-BE49-F238E27FC236}">
                  <a16:creationId xmlns:a16="http://schemas.microsoft.com/office/drawing/2014/main" id="{90D4E000-3060-488C-AB7B-D41153BD829F}"/>
                </a:ext>
              </a:extLst>
            </p:cNvPr>
            <p:cNvCxnSpPr/>
            <p:nvPr/>
          </p:nvCxnSpPr>
          <p:spPr>
            <a:xfrm>
              <a:off x="2669982" y="4818490"/>
              <a:ext cx="45719" cy="349250"/>
            </a:xfrm>
            <a:prstGeom prst="straightConnector1">
              <a:avLst/>
            </a:prstGeom>
            <a:noFill/>
            <a:ln w="19050" cap="flat" cmpd="sng" algn="ctr">
              <a:solidFill>
                <a:sysClr val="windowText" lastClr="000000"/>
              </a:solidFill>
              <a:prstDash val="solid"/>
              <a:miter lim="800000"/>
              <a:tailEnd type="triangle"/>
            </a:ln>
            <a:effectLst/>
          </p:spPr>
        </p:cxnSp>
        <p:sp>
          <p:nvSpPr>
            <p:cNvPr id="16" name="Arrow: Left-Right-Up 15">
              <a:extLst>
                <a:ext uri="{FF2B5EF4-FFF2-40B4-BE49-F238E27FC236}">
                  <a16:creationId xmlns:a16="http://schemas.microsoft.com/office/drawing/2014/main" id="{CB07CEAF-9BD8-4CD8-B938-ADA67841E40F}"/>
                </a:ext>
              </a:extLst>
            </p:cNvPr>
            <p:cNvSpPr/>
            <p:nvPr/>
          </p:nvSpPr>
          <p:spPr>
            <a:xfrm flipV="1">
              <a:off x="1806382" y="2711327"/>
              <a:ext cx="1727200" cy="908050"/>
            </a:xfrm>
            <a:prstGeom prst="leftRightUpArrow">
              <a:avLst/>
            </a:prstGeom>
            <a:solidFill>
              <a:sysClr val="window" lastClr="FFFFFF"/>
            </a:solidFill>
            <a:ln w="12700" cap="flat" cmpd="sng" algn="ctr">
              <a:solidFill>
                <a:sysClr val="windowText" lastClr="00000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7000"/>
                </a:lnSpc>
                <a:spcBef>
                  <a:spcPts val="0"/>
                </a:spcBef>
                <a:spcAft>
                  <a:spcPts val="800"/>
                </a:spcAft>
                <a:buClrTx/>
                <a:buSzTx/>
                <a:buFontTx/>
                <a:buNone/>
                <a:tabLst/>
                <a:defRPr/>
              </a:pPr>
              <a:r>
                <a:rPr kumimoji="0" lang="en-US" sz="900" b="1" i="0" u="none" strike="noStrike" kern="0" cap="none" spc="0" normalizeH="0" baseline="0" noProof="0">
                  <a:ln>
                    <a:noFill/>
                  </a:ln>
                  <a:solidFill>
                    <a:sysClr val="windowText" lastClr="000000"/>
                  </a:solidFill>
                  <a:effectLst/>
                  <a:uLnTx/>
                  <a:uFillTx/>
                  <a:latin typeface="Calibri" panose="020F0502020204030204"/>
                  <a:ea typeface="Calibri" panose="020F0502020204030204" pitchFamily="34" charset="0"/>
                  <a:cs typeface="Times New Roman" panose="02020603050405020304" pitchFamily="18" charset="0"/>
                </a:rPr>
                <a:t> </a:t>
              </a:r>
              <a:endParaRPr kumimoji="0" lang="en-US" sz="1100" b="0" i="0" u="none" strike="noStrike" kern="0" cap="none" spc="0" normalizeH="0" baseline="0" noProof="0">
                <a:ln>
                  <a:noFill/>
                </a:ln>
                <a:solidFill>
                  <a:sysClr val="windowText" lastClr="000000"/>
                </a:solidFill>
                <a:effectLst/>
                <a:uLnTx/>
                <a:uFillTx/>
                <a:latin typeface="Calibri" panose="020F0502020204030204"/>
                <a:ea typeface="Calibri" panose="020F0502020204030204" pitchFamily="34" charset="0"/>
                <a:cs typeface="Times New Roman" panose="02020603050405020304" pitchFamily="18" charset="0"/>
              </a:endParaRPr>
            </a:p>
          </p:txBody>
        </p:sp>
        <p:sp>
          <p:nvSpPr>
            <p:cNvPr id="17" name="Text Box 28">
              <a:extLst>
                <a:ext uri="{FF2B5EF4-FFF2-40B4-BE49-F238E27FC236}">
                  <a16:creationId xmlns:a16="http://schemas.microsoft.com/office/drawing/2014/main" id="{CCA21B27-FA33-4A43-8DB8-1D78445FA216}"/>
                </a:ext>
              </a:extLst>
            </p:cNvPr>
            <p:cNvSpPr txBox="1"/>
            <p:nvPr/>
          </p:nvSpPr>
          <p:spPr>
            <a:xfrm>
              <a:off x="2147736" y="2801413"/>
              <a:ext cx="1066019" cy="256957"/>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lvl="0" indent="0" defTabSz="914400" eaLnBrk="1" fontAlgn="auto" latinLnBrk="0" hangingPunct="1">
                <a:lnSpc>
                  <a:spcPct val="107000"/>
                </a:lnSpc>
                <a:spcBef>
                  <a:spcPts val="0"/>
                </a:spcBef>
                <a:spcAft>
                  <a:spcPts val="800"/>
                </a:spcAft>
                <a:buClrTx/>
                <a:buSzTx/>
                <a:buFontTx/>
                <a:buNone/>
                <a:tabLst/>
                <a:defRPr/>
              </a:pPr>
              <a:r>
                <a:rPr kumimoji="0" lang="en-US" sz="1050" b="1" i="0" u="none" strike="noStrike" kern="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Times New Roman" panose="02020603050405020304" pitchFamily="18" charset="0"/>
                </a:rPr>
                <a:t>Independent Variables (IV)</a:t>
              </a:r>
              <a:endParaRPr kumimoji="0" lang="en-US" sz="1600" b="1" i="0" u="none" strike="noStrike" kern="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grpSp>
    </p:spTree>
    <p:extLst>
      <p:ext uri="{BB962C8B-B14F-4D97-AF65-F5344CB8AC3E}">
        <p14:creationId xmlns:p14="http://schemas.microsoft.com/office/powerpoint/2010/main" val="7307967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5D896B-C807-4383-A85D-1EC902BAE1CC}"/>
              </a:ext>
            </a:extLst>
          </p:cNvPr>
          <p:cNvSpPr>
            <a:spLocks noGrp="1"/>
          </p:cNvSpPr>
          <p:nvPr>
            <p:ph type="title"/>
          </p:nvPr>
        </p:nvSpPr>
        <p:spPr/>
        <p:txBody>
          <a:bodyPr>
            <a:normAutofit/>
          </a:bodyPr>
          <a:lstStyle/>
          <a:p>
            <a:r>
              <a:rPr lang="en-US" sz="5400" dirty="0"/>
              <a:t>Literature Review</a:t>
            </a:r>
          </a:p>
        </p:txBody>
      </p:sp>
      <p:sp>
        <p:nvSpPr>
          <p:cNvPr id="4" name="Slide Number Placeholder 3">
            <a:extLst>
              <a:ext uri="{FF2B5EF4-FFF2-40B4-BE49-F238E27FC236}">
                <a16:creationId xmlns:a16="http://schemas.microsoft.com/office/drawing/2014/main" id="{32B41AF1-E1E3-4877-8801-0A83ADE1F701}"/>
              </a:ext>
            </a:extLst>
          </p:cNvPr>
          <p:cNvSpPr>
            <a:spLocks noGrp="1"/>
          </p:cNvSpPr>
          <p:nvPr>
            <p:ph type="sldNum" sz="quarter" idx="12"/>
          </p:nvPr>
        </p:nvSpPr>
        <p:spPr/>
        <p:txBody>
          <a:bodyPr/>
          <a:lstStyle/>
          <a:p>
            <a:fld id="{0FF54DE5-C571-48E8-A5BC-B369434E2F44}" type="slidenum">
              <a:rPr lang="en-US" smtClean="0"/>
              <a:t>9</a:t>
            </a:fld>
            <a:endParaRPr lang="en-US"/>
          </a:p>
        </p:txBody>
      </p:sp>
    </p:spTree>
    <p:extLst>
      <p:ext uri="{BB962C8B-B14F-4D97-AF65-F5344CB8AC3E}">
        <p14:creationId xmlns:p14="http://schemas.microsoft.com/office/powerpoint/2010/main" val="39977055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Academic Literature 16x9">
  <a:themeElements>
    <a:clrScheme name="Academic Literature">
      <a:dk1>
        <a:srgbClr val="514843"/>
      </a:dk1>
      <a:lt1>
        <a:srgbClr val="FFFFFF"/>
      </a:lt1>
      <a:dk2>
        <a:srgbClr val="000000"/>
      </a:dk2>
      <a:lt2>
        <a:srgbClr val="FFFFF3"/>
      </a:lt2>
      <a:accent1>
        <a:srgbClr val="514843"/>
      </a:accent1>
      <a:accent2>
        <a:srgbClr val="6D7D66"/>
      </a:accent2>
      <a:accent3>
        <a:srgbClr val="525A6A"/>
      </a:accent3>
      <a:accent4>
        <a:srgbClr val="827266"/>
      </a:accent4>
      <a:accent5>
        <a:srgbClr val="AE9A7E"/>
      </a:accent5>
      <a:accent6>
        <a:srgbClr val="A8A39E"/>
      </a:accent6>
      <a:hlink>
        <a:srgbClr val="59704F"/>
      </a:hlink>
      <a:folHlink>
        <a:srgbClr val="A8A39E"/>
      </a:folHlink>
    </a:clrScheme>
    <a:fontScheme name="Plantagenet Cherokee-Euphemia">
      <a:majorFont>
        <a:latin typeface="Plantagenet Cherokee"/>
        <a:ea typeface=""/>
        <a:cs typeface=""/>
      </a:majorFont>
      <a:minorFont>
        <a:latin typeface="Euphemia"/>
        <a:ea typeface=""/>
        <a:cs typeface=""/>
      </a:minorFont>
    </a:fontScheme>
    <a:fmtScheme name="AcademicLiterature">
      <a:fillStyleLst>
        <a:solidFill>
          <a:schemeClr val="phClr"/>
        </a:solidFill>
        <a:gradFill rotWithShape="1">
          <a:gsLst>
            <a:gs pos="0">
              <a:schemeClr val="phClr">
                <a:tint val="58000"/>
                <a:satMod val="300000"/>
              </a:schemeClr>
            </a:gs>
            <a:gs pos="100000">
              <a:schemeClr val="phClr">
                <a:tint val="68000"/>
                <a:satMod val="300000"/>
              </a:schemeClr>
            </a:gs>
          </a:gsLst>
          <a:path path="rect">
            <a:fillToRect l="50000" t="50000" r="50000" b="50000"/>
          </a:path>
        </a:gradFill>
        <a:gradFill rotWithShape="1">
          <a:gsLst>
            <a:gs pos="0">
              <a:schemeClr val="phClr">
                <a:shade val="100000"/>
                <a:satMod val="137000"/>
              </a:schemeClr>
            </a:gs>
            <a:gs pos="71000">
              <a:schemeClr val="phClr">
                <a:shade val="98000"/>
                <a:satMod val="137000"/>
              </a:schemeClr>
            </a:gs>
            <a:gs pos="100000">
              <a:schemeClr val="phClr">
                <a:shade val="75000"/>
                <a:satMod val="137000"/>
              </a:schemeClr>
            </a:gs>
          </a:gsLst>
          <a:path path="rect">
            <a:fillToRect l="50000" t="50000" r="50000" b="50000"/>
          </a:path>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80000"/>
                <a:satMod val="300000"/>
              </a:schemeClr>
            </a:gs>
            <a:gs pos="100000">
              <a:schemeClr val="phClr">
                <a:shade val="90000"/>
                <a:alpha val="80000"/>
                <a:satMod val="200000"/>
              </a:schemeClr>
            </a:gs>
          </a:gsLst>
          <a:path path="rect">
            <a:fillToRect l="20000" t="20000" r="20000" b="20000"/>
          </a:path>
        </a:gradFill>
        <a:gradFill rotWithShape="1">
          <a:gsLst>
            <a:gs pos="0">
              <a:schemeClr val="phClr">
                <a:tint val="80000"/>
                <a:satMod val="300000"/>
              </a:schemeClr>
            </a:gs>
            <a:gs pos="100000">
              <a:schemeClr val="phClr">
                <a:shade val="90000"/>
                <a:alpha val="80000"/>
                <a:satMod val="200000"/>
              </a:schemeClr>
            </a:gs>
          </a:gsLst>
          <a:path path="rect">
            <a:fillToRect l="5000" t="5000" r="5000" b="5000"/>
          </a:path>
        </a:gradFill>
      </a:bgFillStyleLst>
    </a:fmtScheme>
  </a:themeElements>
  <a:objectDefaults>
    <a:lnDef>
      <a:spPr>
        <a:ln>
          <a:solidFill>
            <a:schemeClr val="accent1"/>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TF03431380.potx" id="{B573BD99-E105-4D2A-964B-B901A176567A}" vid="{B1D363B9-18DE-4874-9E2B-FD69B5C6548D}"/>
    </a:ext>
  </a:extLst>
</a:theme>
</file>

<file path=ppt/theme/theme2.xml><?xml version="1.0" encoding="utf-8"?>
<a:theme xmlns:a="http://schemas.openxmlformats.org/drawingml/2006/main" name="Office Theme">
  <a:themeElements>
    <a:clrScheme name="Academic Literature">
      <a:dk1>
        <a:srgbClr val="514843"/>
      </a:dk1>
      <a:lt1>
        <a:srgbClr val="FFFFFF"/>
      </a:lt1>
      <a:dk2>
        <a:srgbClr val="000000"/>
      </a:dk2>
      <a:lt2>
        <a:srgbClr val="FFFFF3"/>
      </a:lt2>
      <a:accent1>
        <a:srgbClr val="514843"/>
      </a:accent1>
      <a:accent2>
        <a:srgbClr val="6D7D66"/>
      </a:accent2>
      <a:accent3>
        <a:srgbClr val="525A6A"/>
      </a:accent3>
      <a:accent4>
        <a:srgbClr val="827266"/>
      </a:accent4>
      <a:accent5>
        <a:srgbClr val="AE9A7E"/>
      </a:accent5>
      <a:accent6>
        <a:srgbClr val="A8A39E"/>
      </a:accent6>
      <a:hlink>
        <a:srgbClr val="59704F"/>
      </a:hlink>
      <a:folHlink>
        <a:srgbClr val="A8A39E"/>
      </a:folHlink>
    </a:clrScheme>
    <a:fontScheme name="Plantagenet Cherokee-Euphemia">
      <a:majorFont>
        <a:latin typeface="Plantagenet Cherokee"/>
        <a:ea typeface=""/>
        <a:cs typeface=""/>
      </a:majorFont>
      <a:minorFont>
        <a:latin typeface="Euphemia"/>
        <a:ea typeface=""/>
        <a:cs typeface=""/>
      </a:minorFont>
    </a:fontScheme>
    <a:fmtScheme name="AcademicLiterature">
      <a:fillStyleLst>
        <a:solidFill>
          <a:schemeClr val="phClr"/>
        </a:solidFill>
        <a:gradFill rotWithShape="1">
          <a:gsLst>
            <a:gs pos="0">
              <a:schemeClr val="phClr">
                <a:tint val="58000"/>
                <a:satMod val="300000"/>
              </a:schemeClr>
            </a:gs>
            <a:gs pos="100000">
              <a:schemeClr val="phClr">
                <a:tint val="68000"/>
                <a:satMod val="300000"/>
              </a:schemeClr>
            </a:gs>
          </a:gsLst>
          <a:path path="rect">
            <a:fillToRect l="50000" t="50000" r="50000" b="50000"/>
          </a:path>
        </a:gradFill>
        <a:gradFill rotWithShape="1">
          <a:gsLst>
            <a:gs pos="0">
              <a:schemeClr val="phClr">
                <a:shade val="100000"/>
                <a:satMod val="137000"/>
              </a:schemeClr>
            </a:gs>
            <a:gs pos="71000">
              <a:schemeClr val="phClr">
                <a:shade val="98000"/>
                <a:satMod val="137000"/>
              </a:schemeClr>
            </a:gs>
            <a:gs pos="100000">
              <a:schemeClr val="phClr">
                <a:shade val="75000"/>
                <a:satMod val="137000"/>
              </a:schemeClr>
            </a:gs>
          </a:gsLst>
          <a:path path="rect">
            <a:fillToRect l="50000" t="50000" r="50000" b="50000"/>
          </a:path>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80000"/>
                <a:satMod val="300000"/>
              </a:schemeClr>
            </a:gs>
            <a:gs pos="100000">
              <a:schemeClr val="phClr">
                <a:shade val="90000"/>
                <a:alpha val="80000"/>
                <a:satMod val="200000"/>
              </a:schemeClr>
            </a:gs>
          </a:gsLst>
          <a:path path="rect">
            <a:fillToRect l="20000" t="20000" r="20000" b="20000"/>
          </a:path>
        </a:gradFill>
        <a:gradFill rotWithShape="1">
          <a:gsLst>
            <a:gs pos="0">
              <a:schemeClr val="phClr">
                <a:tint val="80000"/>
                <a:satMod val="300000"/>
              </a:schemeClr>
            </a:gs>
            <a:gs pos="100000">
              <a:schemeClr val="phClr">
                <a:shade val="90000"/>
                <a:alpha val="80000"/>
                <a:satMod val="200000"/>
              </a:schemeClr>
            </a:gs>
          </a:gsLst>
          <a:path path="rect">
            <a:fillToRect l="5000" t="5000" r="5000" b="5000"/>
          </a:path>
        </a:gradFill>
      </a:bgFillStyleLst>
    </a:fmtScheme>
  </a:themeElements>
  <a:objectDefaults>
    <a:lnDef>
      <a:spPr>
        <a:ln>
          <a:solidFill>
            <a:schemeClr val="accent1"/>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Academic Literature">
      <a:dk1>
        <a:srgbClr val="514843"/>
      </a:dk1>
      <a:lt1>
        <a:srgbClr val="FFFFFF"/>
      </a:lt1>
      <a:dk2>
        <a:srgbClr val="000000"/>
      </a:dk2>
      <a:lt2>
        <a:srgbClr val="FFFFF3"/>
      </a:lt2>
      <a:accent1>
        <a:srgbClr val="514843"/>
      </a:accent1>
      <a:accent2>
        <a:srgbClr val="6D7D66"/>
      </a:accent2>
      <a:accent3>
        <a:srgbClr val="525A6A"/>
      </a:accent3>
      <a:accent4>
        <a:srgbClr val="827266"/>
      </a:accent4>
      <a:accent5>
        <a:srgbClr val="AE9A7E"/>
      </a:accent5>
      <a:accent6>
        <a:srgbClr val="A8A39E"/>
      </a:accent6>
      <a:hlink>
        <a:srgbClr val="59704F"/>
      </a:hlink>
      <a:folHlink>
        <a:srgbClr val="A8A39E"/>
      </a:folHlink>
    </a:clrScheme>
    <a:fontScheme name="Plantagenet Cherokee-Euphemia">
      <a:majorFont>
        <a:latin typeface="Plantagenet Cherokee"/>
        <a:ea typeface=""/>
        <a:cs typeface=""/>
      </a:majorFont>
      <a:minorFont>
        <a:latin typeface="Euphemia"/>
        <a:ea typeface=""/>
        <a:cs typeface=""/>
      </a:minorFont>
    </a:fontScheme>
    <a:fmtScheme name="AcademicLiterature">
      <a:fillStyleLst>
        <a:solidFill>
          <a:schemeClr val="phClr"/>
        </a:solidFill>
        <a:gradFill rotWithShape="1">
          <a:gsLst>
            <a:gs pos="0">
              <a:schemeClr val="phClr">
                <a:tint val="58000"/>
                <a:satMod val="300000"/>
              </a:schemeClr>
            </a:gs>
            <a:gs pos="100000">
              <a:schemeClr val="phClr">
                <a:tint val="68000"/>
                <a:satMod val="300000"/>
              </a:schemeClr>
            </a:gs>
          </a:gsLst>
          <a:path path="rect">
            <a:fillToRect l="50000" t="50000" r="50000" b="50000"/>
          </a:path>
        </a:gradFill>
        <a:gradFill rotWithShape="1">
          <a:gsLst>
            <a:gs pos="0">
              <a:schemeClr val="phClr">
                <a:shade val="100000"/>
                <a:satMod val="137000"/>
              </a:schemeClr>
            </a:gs>
            <a:gs pos="71000">
              <a:schemeClr val="phClr">
                <a:shade val="98000"/>
                <a:satMod val="137000"/>
              </a:schemeClr>
            </a:gs>
            <a:gs pos="100000">
              <a:schemeClr val="phClr">
                <a:shade val="75000"/>
                <a:satMod val="137000"/>
              </a:schemeClr>
            </a:gs>
          </a:gsLst>
          <a:path path="rect">
            <a:fillToRect l="50000" t="50000" r="50000" b="50000"/>
          </a:path>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80000"/>
                <a:satMod val="300000"/>
              </a:schemeClr>
            </a:gs>
            <a:gs pos="100000">
              <a:schemeClr val="phClr">
                <a:shade val="90000"/>
                <a:alpha val="80000"/>
                <a:satMod val="200000"/>
              </a:schemeClr>
            </a:gs>
          </a:gsLst>
          <a:path path="rect">
            <a:fillToRect l="20000" t="20000" r="20000" b="20000"/>
          </a:path>
        </a:gradFill>
        <a:gradFill rotWithShape="1">
          <a:gsLst>
            <a:gs pos="0">
              <a:schemeClr val="phClr">
                <a:tint val="80000"/>
                <a:satMod val="300000"/>
              </a:schemeClr>
            </a:gs>
            <a:gs pos="100000">
              <a:schemeClr val="phClr">
                <a:shade val="90000"/>
                <a:alpha val="80000"/>
                <a:satMod val="200000"/>
              </a:schemeClr>
            </a:gs>
          </a:gsLst>
          <a:path path="rect">
            <a:fillToRect l="5000" t="5000" r="5000" b="5000"/>
          </a:path>
        </a:gradFill>
      </a:bgFillStyleLst>
    </a:fmtScheme>
  </a:themeElements>
  <a:objectDefaults>
    <a:lnDef>
      <a:spPr>
        <a:ln>
          <a:solidFill>
            <a:schemeClr val="accent1"/>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4F07305668DB947B96D8960C4C98A81" ma:contentTypeVersion="9" ma:contentTypeDescription="Create a new document." ma:contentTypeScope="" ma:versionID="251e4673f70cbc671d3f4305d8bf5f79">
  <xsd:schema xmlns:xsd="http://www.w3.org/2001/XMLSchema" xmlns:xs="http://www.w3.org/2001/XMLSchema" xmlns:p="http://schemas.microsoft.com/office/2006/metadata/properties" xmlns:ns3="ac793445-dd37-4eca-b23c-b19a536ee4ca" targetNamespace="http://schemas.microsoft.com/office/2006/metadata/properties" ma:root="true" ma:fieldsID="3be315a0f84f7a1fb8cb7bb40d88d610" ns3:_="">
    <xsd:import namespace="ac793445-dd37-4eca-b23c-b19a536ee4ca"/>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GenerationTime" minOccurs="0"/>
                <xsd:element ref="ns3:MediaServiceEventHashCode" minOccurs="0"/>
                <xsd:element ref="ns3:MediaServiceOCR" minOccurs="0"/>
                <xsd:element ref="ns3:MediaServiceDateTaken"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c793445-dd37-4eca-b23c-b19a536ee4ca"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42194A0A-0D56-4BA8-B58E-0DE91008E53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c793445-dd37-4eca-b23c-b19a536ee4c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B9C96876-DA9E-46A1-8BAB-AF5E715A2697}">
  <ds:schemaRefs>
    <ds:schemaRef ds:uri="http://schemas.microsoft.com/sharepoint/v3/contenttype/forms"/>
  </ds:schemaRefs>
</ds:datastoreItem>
</file>

<file path=customXml/itemProps3.xml><?xml version="1.0" encoding="utf-8"?>
<ds:datastoreItem xmlns:ds="http://schemas.openxmlformats.org/officeDocument/2006/customXml" ds:itemID="{8CDDBB83-77C1-4099-A0AA-289882E745E2}">
  <ds:schemaRefs>
    <ds:schemaRef ds:uri="http://purl.org/dc/terms/"/>
    <ds:schemaRef ds:uri="http://schemas.openxmlformats.org/package/2006/metadata/core-properties"/>
    <ds:schemaRef ds:uri="http://schemas.microsoft.com/office/2006/documentManagement/types"/>
    <ds:schemaRef ds:uri="http://purl.org/dc/dcmitype/"/>
    <ds:schemaRef ds:uri="http://schemas.microsoft.com/office/infopath/2007/PartnerControls"/>
    <ds:schemaRef ds:uri="ac793445-dd37-4eca-b23c-b19a536ee4ca"/>
    <ds:schemaRef ds:uri="http://purl.org/dc/elements/1.1/"/>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1978</TotalTime>
  <Words>2395</Words>
  <Application>Microsoft Office PowerPoint</Application>
  <PresentationFormat>Widescreen</PresentationFormat>
  <Paragraphs>286</Paragraphs>
  <Slides>38</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38</vt:i4>
      </vt:variant>
    </vt:vector>
  </HeadingPairs>
  <TitlesOfParts>
    <vt:vector size="45" baseType="lpstr">
      <vt:lpstr>Arial</vt:lpstr>
      <vt:lpstr>Calibri</vt:lpstr>
      <vt:lpstr>Euphemia</vt:lpstr>
      <vt:lpstr>Plantagenet Cherokee</vt:lpstr>
      <vt:lpstr>Symbol</vt:lpstr>
      <vt:lpstr>Wingdings</vt:lpstr>
      <vt:lpstr>Academic Literature 16x9</vt:lpstr>
      <vt:lpstr>PowerPoint Presentation</vt:lpstr>
      <vt:lpstr>Elements of Human Behavior</vt:lpstr>
      <vt:lpstr>Introduction</vt:lpstr>
      <vt:lpstr>Key Research Question</vt:lpstr>
      <vt:lpstr>Professional Significance                           Why and Who Cares?</vt:lpstr>
      <vt:lpstr>Statement of the Problem</vt:lpstr>
      <vt:lpstr>Statement of the Problem</vt:lpstr>
      <vt:lpstr>PowerPoint Presentation</vt:lpstr>
      <vt:lpstr>Literature Review</vt:lpstr>
      <vt:lpstr>Gardner (1983)</vt:lpstr>
      <vt:lpstr>Salovey and Mayer (1990)</vt:lpstr>
      <vt:lpstr>Goleman (1995)</vt:lpstr>
      <vt:lpstr>Goleman – Emotional Intelligence Model (2002)</vt:lpstr>
      <vt:lpstr>Bradberry and Greaves (2009)</vt:lpstr>
      <vt:lpstr>Bradberry and Greaves – Four Emotional Intelligence Skills</vt:lpstr>
      <vt:lpstr>Emotional Intelligence Appraisal® Report (Bradberry &amp; Greaves)</vt:lpstr>
      <vt:lpstr>Trait Emotional Intelligence Questionnaire (TEIQue) - Petrides</vt:lpstr>
      <vt:lpstr>Petrides – TEIQue-SF</vt:lpstr>
      <vt:lpstr>Criticisms of EI</vt:lpstr>
      <vt:lpstr>Criticisms</vt:lpstr>
      <vt:lpstr>Responses to Criticisms</vt:lpstr>
      <vt:lpstr>Results</vt:lpstr>
      <vt:lpstr>Respondents by Major / Field of Study (N=391)</vt:lpstr>
      <vt:lpstr>Hypothesis 1 – Mean Differences between Majors</vt:lpstr>
      <vt:lpstr>Hypothesis 2a* – Gender Differences</vt:lpstr>
      <vt:lpstr>Hypothesis 2a – Gender Differences</vt:lpstr>
      <vt:lpstr>Hypothesis 2b – Gender Differences within Major</vt:lpstr>
      <vt:lpstr>Hypothesis 3 – Differences on Individual Questions </vt:lpstr>
      <vt:lpstr>Hypothesis 3 – Differences on Individual Questions </vt:lpstr>
      <vt:lpstr>Hypothesis 3 – Differences on Individual Questions </vt:lpstr>
      <vt:lpstr>Hypothesis 4 – Demographic Questions</vt:lpstr>
      <vt:lpstr>Summary of Interpretations of Findings</vt:lpstr>
      <vt:lpstr>Matrix of Hypothesis Findings</vt:lpstr>
      <vt:lpstr>Interpretation of Findings</vt:lpstr>
      <vt:lpstr>Interpretation of Findings                        Why and Who Cares?</vt:lpstr>
      <vt:lpstr>Frequency Chart - Exposure to Emotional Intelligence</vt:lpstr>
      <vt:lpstr> Crosstab of Exposure to Emotional Intelligence by Major</vt:lpstr>
      <vt:lpstr>For 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Brad Thomas</dc:creator>
  <cp:lastModifiedBy>Lisa McGrady</cp:lastModifiedBy>
  <cp:revision>66</cp:revision>
  <cp:lastPrinted>2020-08-04T00:31:19Z</cp:lastPrinted>
  <dcterms:created xsi:type="dcterms:W3CDTF">2020-07-30T19:12:42Z</dcterms:created>
  <dcterms:modified xsi:type="dcterms:W3CDTF">2021-04-21T15:42:02Z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0x010100C4F07305668DB947B96D8960C4C98A81</vt:lpwstr>
  </property>
  <property fmtid="{D5CDD505-2E9C-101B-9397-08002B2CF9AE}" pid="3" name="InternalTags">
    <vt:lpwstr/>
  </property>
  <property fmtid="{D5CDD505-2E9C-101B-9397-08002B2CF9AE}" pid="4" name="FeatureTags">
    <vt:lpwstr/>
  </property>
  <property fmtid="{D5CDD505-2E9C-101B-9397-08002B2CF9AE}" pid="5" name="LocalizationTags">
    <vt:lpwstr/>
  </property>
  <property fmtid="{D5CDD505-2E9C-101B-9397-08002B2CF9AE}" pid="6" name="ScenarioTags">
    <vt:lpwstr/>
  </property>
  <property fmtid="{D5CDD505-2E9C-101B-9397-08002B2CF9AE}" pid="7" name="CampaignTags">
    <vt:lpwstr/>
  </property>
</Properties>
</file>