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 id="2147483660" r:id="rId5"/>
  </p:sldMasterIdLst>
  <p:notesMasterIdLst>
    <p:notesMasterId r:id="rId29"/>
  </p:notesMasterIdLst>
  <p:sldIdLst>
    <p:sldId id="299" r:id="rId6"/>
    <p:sldId id="257" r:id="rId7"/>
    <p:sldId id="300" r:id="rId8"/>
    <p:sldId id="261" r:id="rId9"/>
    <p:sldId id="301" r:id="rId10"/>
    <p:sldId id="263" r:id="rId11"/>
    <p:sldId id="285" r:id="rId12"/>
    <p:sldId id="286" r:id="rId13"/>
    <p:sldId id="306" r:id="rId14"/>
    <p:sldId id="288" r:id="rId15"/>
    <p:sldId id="289" r:id="rId16"/>
    <p:sldId id="310" r:id="rId17"/>
    <p:sldId id="290" r:id="rId18"/>
    <p:sldId id="311" r:id="rId19"/>
    <p:sldId id="291" r:id="rId20"/>
    <p:sldId id="312" r:id="rId21"/>
    <p:sldId id="318" r:id="rId22"/>
    <p:sldId id="326" r:id="rId23"/>
    <p:sldId id="319" r:id="rId24"/>
    <p:sldId id="325" r:id="rId25"/>
    <p:sldId id="283" r:id="rId26"/>
    <p:sldId id="322" r:id="rId27"/>
    <p:sldId id="284" r:id="rId28"/>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herine Anstrom" initials="" lastIdx="18" clrIdx="0"/>
  <p:cmAuthor id="1" name="David Cepiel" initials="DC"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06" autoAdjust="0"/>
    <p:restoredTop sz="58761" autoAdjust="0"/>
  </p:normalViewPr>
  <p:slideViewPr>
    <p:cSldViewPr snapToGrid="0">
      <p:cViewPr varScale="1">
        <p:scale>
          <a:sx n="78" d="100"/>
          <a:sy n="78" d="100"/>
        </p:scale>
        <p:origin x="96" y="732"/>
      </p:cViewPr>
      <p:guideLst>
        <p:guide orient="horz" pos="2160"/>
        <p:guide pos="3840"/>
      </p:guideLst>
    </p:cSldViewPr>
  </p:slideViewPr>
  <p:notesTextViewPr>
    <p:cViewPr>
      <p:scale>
        <a:sx n="1" d="1"/>
        <a:sy n="1" d="1"/>
      </p:scale>
      <p:origin x="0" y="0"/>
    </p:cViewPr>
  </p:notesTextViewPr>
  <p:notesViewPr>
    <p:cSldViewPr snapToGrid="0">
      <p:cViewPr varScale="1">
        <p:scale>
          <a:sx n="88" d="100"/>
          <a:sy n="88" d="100"/>
        </p:scale>
        <p:origin x="-3822" y="-12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198B75-40B0-40BB-86FE-57019F0AF314}" type="doc">
      <dgm:prSet loTypeId="urn:microsoft.com/office/officeart/2005/8/layout/cycle8" loCatId="cycle" qsTypeId="urn:microsoft.com/office/officeart/2005/8/quickstyle/simple1" qsCatId="simple" csTypeId="urn:microsoft.com/office/officeart/2005/8/colors/colorful5" csCatId="colorful" phldr="1"/>
      <dgm:spPr/>
      <dgm:t>
        <a:bodyPr/>
        <a:lstStyle/>
        <a:p>
          <a:endParaRPr lang="en-US"/>
        </a:p>
      </dgm:t>
    </dgm:pt>
    <dgm:pt modelId="{609191B1-B553-46B0-A28C-C59231AF517A}">
      <dgm:prSet custT="1"/>
      <dgm:spPr>
        <a:solidFill>
          <a:srgbClr val="7030A0"/>
        </a:solidFill>
      </dgm:spPr>
      <dgm:t>
        <a:bodyPr/>
        <a:lstStyle/>
        <a:p>
          <a:r>
            <a:rPr lang="en-US" sz="1400" dirty="0"/>
            <a:t>Social Exchange Theory</a:t>
          </a:r>
        </a:p>
        <a:p>
          <a:r>
            <a:rPr lang="en-US" sz="1400" dirty="0"/>
            <a:t>(</a:t>
          </a:r>
          <a:r>
            <a:rPr lang="en-US" sz="1400" b="0" i="0" dirty="0"/>
            <a:t>Thibaut &amp; Kelley, 1959)</a:t>
          </a:r>
          <a:endParaRPr lang="en-US" sz="1400" dirty="0"/>
        </a:p>
      </dgm:t>
    </dgm:pt>
    <dgm:pt modelId="{B308D4AC-AC80-49BE-9B87-DC738CB3625F}" type="parTrans" cxnId="{B1673DDA-D56B-403B-81E9-005A4ACA9799}">
      <dgm:prSet/>
      <dgm:spPr/>
      <dgm:t>
        <a:bodyPr/>
        <a:lstStyle/>
        <a:p>
          <a:endParaRPr lang="en-US"/>
        </a:p>
      </dgm:t>
    </dgm:pt>
    <dgm:pt modelId="{5A1E90EE-D866-499B-8DE8-3E766408DAE9}" type="sibTrans" cxnId="{B1673DDA-D56B-403B-81E9-005A4ACA9799}">
      <dgm:prSet/>
      <dgm:spPr/>
      <dgm:t>
        <a:bodyPr/>
        <a:lstStyle/>
        <a:p>
          <a:endParaRPr lang="en-US"/>
        </a:p>
      </dgm:t>
    </dgm:pt>
    <dgm:pt modelId="{00B58150-6E9F-45A0-A1B8-3D71E0619C5B}">
      <dgm:prSet custT="1"/>
      <dgm:spPr>
        <a:solidFill>
          <a:srgbClr val="0070C0"/>
        </a:solidFill>
      </dgm:spPr>
      <dgm:t>
        <a:bodyPr/>
        <a:lstStyle/>
        <a:p>
          <a:r>
            <a:rPr lang="en-US" sz="1400" dirty="0"/>
            <a:t>Social Learning Theory</a:t>
          </a:r>
        </a:p>
        <a:p>
          <a:r>
            <a:rPr lang="en-US" sz="1400" dirty="0"/>
            <a:t>(Bandura, 1971)</a:t>
          </a:r>
        </a:p>
      </dgm:t>
    </dgm:pt>
    <dgm:pt modelId="{11B25A43-D68A-4702-9D2D-08666779936D}" type="parTrans" cxnId="{17B50BBA-A308-49ED-B4C7-5616ADBE5CD3}">
      <dgm:prSet/>
      <dgm:spPr/>
      <dgm:t>
        <a:bodyPr/>
        <a:lstStyle/>
        <a:p>
          <a:endParaRPr lang="en-US"/>
        </a:p>
      </dgm:t>
    </dgm:pt>
    <dgm:pt modelId="{C71641BF-BD5E-4BC6-A74A-36CD4A765011}" type="sibTrans" cxnId="{17B50BBA-A308-49ED-B4C7-5616ADBE5CD3}">
      <dgm:prSet/>
      <dgm:spPr/>
      <dgm:t>
        <a:bodyPr/>
        <a:lstStyle/>
        <a:p>
          <a:endParaRPr lang="en-US"/>
        </a:p>
      </dgm:t>
    </dgm:pt>
    <dgm:pt modelId="{C6D21723-F5A5-48D8-A7EE-B993F5C6F849}">
      <dgm:prSet custT="1"/>
      <dgm:spPr>
        <a:solidFill>
          <a:srgbClr val="00B050"/>
        </a:solidFill>
      </dgm:spPr>
      <dgm:t>
        <a:bodyPr/>
        <a:lstStyle/>
        <a:p>
          <a:r>
            <a:rPr lang="en-US" sz="1400" dirty="0"/>
            <a:t>Strain Theory</a:t>
          </a:r>
        </a:p>
        <a:p>
          <a:r>
            <a:rPr lang="en-US" sz="1400" dirty="0"/>
            <a:t>(Merton, 1938)</a:t>
          </a:r>
        </a:p>
      </dgm:t>
    </dgm:pt>
    <dgm:pt modelId="{7D66A79F-BDFB-4E5D-9377-9358EA1700B3}" type="parTrans" cxnId="{1F59C85F-2E3E-4C71-820D-7DC6EB3ECFAB}">
      <dgm:prSet/>
      <dgm:spPr/>
      <dgm:t>
        <a:bodyPr/>
        <a:lstStyle/>
        <a:p>
          <a:endParaRPr lang="en-US"/>
        </a:p>
      </dgm:t>
    </dgm:pt>
    <dgm:pt modelId="{F4AED5B2-6952-4590-A2DC-ADECDB5CD0EC}" type="sibTrans" cxnId="{1F59C85F-2E3E-4C71-820D-7DC6EB3ECFAB}">
      <dgm:prSet/>
      <dgm:spPr/>
      <dgm:t>
        <a:bodyPr/>
        <a:lstStyle/>
        <a:p>
          <a:endParaRPr lang="en-US"/>
        </a:p>
      </dgm:t>
    </dgm:pt>
    <dgm:pt modelId="{4318C118-9B02-4844-A206-499E55976B93}" type="pres">
      <dgm:prSet presAssocID="{C4198B75-40B0-40BB-86FE-57019F0AF314}" presName="compositeShape" presStyleCnt="0">
        <dgm:presLayoutVars>
          <dgm:chMax val="7"/>
          <dgm:dir/>
          <dgm:resizeHandles val="exact"/>
        </dgm:presLayoutVars>
      </dgm:prSet>
      <dgm:spPr/>
    </dgm:pt>
    <dgm:pt modelId="{CCF35448-37B2-404A-A4C8-6138D6120DE1}" type="pres">
      <dgm:prSet presAssocID="{C4198B75-40B0-40BB-86FE-57019F0AF314}" presName="wedge1" presStyleLbl="node1" presStyleIdx="0" presStyleCnt="3"/>
      <dgm:spPr/>
    </dgm:pt>
    <dgm:pt modelId="{4B39FD8A-869E-4FB3-A5B8-59F57EAADF66}" type="pres">
      <dgm:prSet presAssocID="{C4198B75-40B0-40BB-86FE-57019F0AF314}" presName="dummy1a" presStyleCnt="0"/>
      <dgm:spPr/>
    </dgm:pt>
    <dgm:pt modelId="{11FB167F-F4F1-4E40-97A6-1F17331FAE6E}" type="pres">
      <dgm:prSet presAssocID="{C4198B75-40B0-40BB-86FE-57019F0AF314}" presName="dummy1b" presStyleCnt="0"/>
      <dgm:spPr/>
    </dgm:pt>
    <dgm:pt modelId="{421BFE67-4BDD-451F-BD6A-BDE0BB4AE61D}" type="pres">
      <dgm:prSet presAssocID="{C4198B75-40B0-40BB-86FE-57019F0AF314}" presName="wedge1Tx" presStyleLbl="node1" presStyleIdx="0" presStyleCnt="3">
        <dgm:presLayoutVars>
          <dgm:chMax val="0"/>
          <dgm:chPref val="0"/>
          <dgm:bulletEnabled val="1"/>
        </dgm:presLayoutVars>
      </dgm:prSet>
      <dgm:spPr/>
    </dgm:pt>
    <dgm:pt modelId="{57D08F9C-616D-4AFE-B7F7-3ABE29BFE569}" type="pres">
      <dgm:prSet presAssocID="{C4198B75-40B0-40BB-86FE-57019F0AF314}" presName="wedge2" presStyleLbl="node1" presStyleIdx="1" presStyleCnt="3"/>
      <dgm:spPr/>
    </dgm:pt>
    <dgm:pt modelId="{0AFDF9C4-224A-48B3-BFFE-AAB6C512520D}" type="pres">
      <dgm:prSet presAssocID="{C4198B75-40B0-40BB-86FE-57019F0AF314}" presName="dummy2a" presStyleCnt="0"/>
      <dgm:spPr/>
    </dgm:pt>
    <dgm:pt modelId="{4F37163F-9C84-46D4-BA17-659F312965A3}" type="pres">
      <dgm:prSet presAssocID="{C4198B75-40B0-40BB-86FE-57019F0AF314}" presName="dummy2b" presStyleCnt="0"/>
      <dgm:spPr/>
    </dgm:pt>
    <dgm:pt modelId="{F524270E-9CAB-43DB-8F88-2F5059EF43F2}" type="pres">
      <dgm:prSet presAssocID="{C4198B75-40B0-40BB-86FE-57019F0AF314}" presName="wedge2Tx" presStyleLbl="node1" presStyleIdx="1" presStyleCnt="3">
        <dgm:presLayoutVars>
          <dgm:chMax val="0"/>
          <dgm:chPref val="0"/>
          <dgm:bulletEnabled val="1"/>
        </dgm:presLayoutVars>
      </dgm:prSet>
      <dgm:spPr/>
    </dgm:pt>
    <dgm:pt modelId="{406CE6C1-B9FC-4B19-B6CB-FA770E82534B}" type="pres">
      <dgm:prSet presAssocID="{C4198B75-40B0-40BB-86FE-57019F0AF314}" presName="wedge3" presStyleLbl="node1" presStyleIdx="2" presStyleCnt="3"/>
      <dgm:spPr/>
    </dgm:pt>
    <dgm:pt modelId="{AE4E9372-8CDF-4E26-BFC6-CFF9D6DDD6DA}" type="pres">
      <dgm:prSet presAssocID="{C4198B75-40B0-40BB-86FE-57019F0AF314}" presName="dummy3a" presStyleCnt="0"/>
      <dgm:spPr/>
    </dgm:pt>
    <dgm:pt modelId="{A5919B11-6768-430A-8E2A-93DF5FAEB909}" type="pres">
      <dgm:prSet presAssocID="{C4198B75-40B0-40BB-86FE-57019F0AF314}" presName="dummy3b" presStyleCnt="0"/>
      <dgm:spPr/>
    </dgm:pt>
    <dgm:pt modelId="{45D6533D-3541-4840-97DA-6B324A6CC7C0}" type="pres">
      <dgm:prSet presAssocID="{C4198B75-40B0-40BB-86FE-57019F0AF314}" presName="wedge3Tx" presStyleLbl="node1" presStyleIdx="2" presStyleCnt="3">
        <dgm:presLayoutVars>
          <dgm:chMax val="0"/>
          <dgm:chPref val="0"/>
          <dgm:bulletEnabled val="1"/>
        </dgm:presLayoutVars>
      </dgm:prSet>
      <dgm:spPr/>
    </dgm:pt>
    <dgm:pt modelId="{6309F23B-E7CE-4625-8063-4FF015A248F6}" type="pres">
      <dgm:prSet presAssocID="{5A1E90EE-D866-499B-8DE8-3E766408DAE9}" presName="arrowWedge1" presStyleLbl="fgSibTrans2D1" presStyleIdx="0" presStyleCnt="3"/>
      <dgm:spPr>
        <a:solidFill>
          <a:srgbClr val="FFC000"/>
        </a:solidFill>
      </dgm:spPr>
    </dgm:pt>
    <dgm:pt modelId="{5543D4AB-4977-4473-AE95-9976FE2BF193}" type="pres">
      <dgm:prSet presAssocID="{C71641BF-BD5E-4BC6-A74A-36CD4A765011}" presName="arrowWedge2" presStyleLbl="fgSibTrans2D1" presStyleIdx="1" presStyleCnt="3"/>
      <dgm:spPr>
        <a:solidFill>
          <a:srgbClr val="FFC000"/>
        </a:solidFill>
      </dgm:spPr>
    </dgm:pt>
    <dgm:pt modelId="{A418FCAB-A795-4FF1-9E0A-5740EF50CBE1}" type="pres">
      <dgm:prSet presAssocID="{F4AED5B2-6952-4590-A2DC-ADECDB5CD0EC}" presName="arrowWedge3" presStyleLbl="fgSibTrans2D1" presStyleIdx="2" presStyleCnt="3"/>
      <dgm:spPr>
        <a:solidFill>
          <a:srgbClr val="FFC000"/>
        </a:solidFill>
      </dgm:spPr>
    </dgm:pt>
  </dgm:ptLst>
  <dgm:cxnLst>
    <dgm:cxn modelId="{BA2E9F1F-A163-4276-B404-D363BA461657}" type="presOf" srcId="{C4198B75-40B0-40BB-86FE-57019F0AF314}" destId="{4318C118-9B02-4844-A206-499E55976B93}" srcOrd="0" destOrd="0" presId="urn:microsoft.com/office/officeart/2005/8/layout/cycle8"/>
    <dgm:cxn modelId="{D150E122-5B01-47D2-9740-9AE50346A4D2}" type="presOf" srcId="{C6D21723-F5A5-48D8-A7EE-B993F5C6F849}" destId="{406CE6C1-B9FC-4B19-B6CB-FA770E82534B}" srcOrd="0" destOrd="0" presId="urn:microsoft.com/office/officeart/2005/8/layout/cycle8"/>
    <dgm:cxn modelId="{1F59C85F-2E3E-4C71-820D-7DC6EB3ECFAB}" srcId="{C4198B75-40B0-40BB-86FE-57019F0AF314}" destId="{C6D21723-F5A5-48D8-A7EE-B993F5C6F849}" srcOrd="2" destOrd="0" parTransId="{7D66A79F-BDFB-4E5D-9377-9358EA1700B3}" sibTransId="{F4AED5B2-6952-4590-A2DC-ADECDB5CD0EC}"/>
    <dgm:cxn modelId="{FC27484F-913B-496F-A883-ACEF49E24D6C}" type="presOf" srcId="{609191B1-B553-46B0-A28C-C59231AF517A}" destId="{CCF35448-37B2-404A-A4C8-6138D6120DE1}" srcOrd="0" destOrd="0" presId="urn:microsoft.com/office/officeart/2005/8/layout/cycle8"/>
    <dgm:cxn modelId="{DA3D3D92-8650-40DF-8AAB-0626ACB94AD0}" type="presOf" srcId="{00B58150-6E9F-45A0-A1B8-3D71E0619C5B}" destId="{57D08F9C-616D-4AFE-B7F7-3ABE29BFE569}" srcOrd="0" destOrd="0" presId="urn:microsoft.com/office/officeart/2005/8/layout/cycle8"/>
    <dgm:cxn modelId="{0237BCAB-8CE9-4BB1-8FB7-CF9431186652}" type="presOf" srcId="{609191B1-B553-46B0-A28C-C59231AF517A}" destId="{421BFE67-4BDD-451F-BD6A-BDE0BB4AE61D}" srcOrd="1" destOrd="0" presId="urn:microsoft.com/office/officeart/2005/8/layout/cycle8"/>
    <dgm:cxn modelId="{17B50BBA-A308-49ED-B4C7-5616ADBE5CD3}" srcId="{C4198B75-40B0-40BB-86FE-57019F0AF314}" destId="{00B58150-6E9F-45A0-A1B8-3D71E0619C5B}" srcOrd="1" destOrd="0" parTransId="{11B25A43-D68A-4702-9D2D-08666779936D}" sibTransId="{C71641BF-BD5E-4BC6-A74A-36CD4A765011}"/>
    <dgm:cxn modelId="{B1673DDA-D56B-403B-81E9-005A4ACA9799}" srcId="{C4198B75-40B0-40BB-86FE-57019F0AF314}" destId="{609191B1-B553-46B0-A28C-C59231AF517A}" srcOrd="0" destOrd="0" parTransId="{B308D4AC-AC80-49BE-9B87-DC738CB3625F}" sibTransId="{5A1E90EE-D866-499B-8DE8-3E766408DAE9}"/>
    <dgm:cxn modelId="{FE7C81E3-6DD7-486B-847A-1993C9941175}" type="presOf" srcId="{C6D21723-F5A5-48D8-A7EE-B993F5C6F849}" destId="{45D6533D-3541-4840-97DA-6B324A6CC7C0}" srcOrd="1" destOrd="0" presId="urn:microsoft.com/office/officeart/2005/8/layout/cycle8"/>
    <dgm:cxn modelId="{18B951F1-C2A7-4623-A29B-9CFAE6219D48}" type="presOf" srcId="{00B58150-6E9F-45A0-A1B8-3D71E0619C5B}" destId="{F524270E-9CAB-43DB-8F88-2F5059EF43F2}" srcOrd="1" destOrd="0" presId="urn:microsoft.com/office/officeart/2005/8/layout/cycle8"/>
    <dgm:cxn modelId="{17F69864-62B4-4DD3-BB52-FEC7CB3A0F52}" type="presParOf" srcId="{4318C118-9B02-4844-A206-499E55976B93}" destId="{CCF35448-37B2-404A-A4C8-6138D6120DE1}" srcOrd="0" destOrd="0" presId="urn:microsoft.com/office/officeart/2005/8/layout/cycle8"/>
    <dgm:cxn modelId="{F5ABDBF1-F6A9-40CD-BB80-AAA02E90D462}" type="presParOf" srcId="{4318C118-9B02-4844-A206-499E55976B93}" destId="{4B39FD8A-869E-4FB3-A5B8-59F57EAADF66}" srcOrd="1" destOrd="0" presId="urn:microsoft.com/office/officeart/2005/8/layout/cycle8"/>
    <dgm:cxn modelId="{0B0E7025-D014-44F1-92AD-89812A4B3C0E}" type="presParOf" srcId="{4318C118-9B02-4844-A206-499E55976B93}" destId="{11FB167F-F4F1-4E40-97A6-1F17331FAE6E}" srcOrd="2" destOrd="0" presId="urn:microsoft.com/office/officeart/2005/8/layout/cycle8"/>
    <dgm:cxn modelId="{7F854907-E0F5-4836-987D-4E7A3E1E4CA6}" type="presParOf" srcId="{4318C118-9B02-4844-A206-499E55976B93}" destId="{421BFE67-4BDD-451F-BD6A-BDE0BB4AE61D}" srcOrd="3" destOrd="0" presId="urn:microsoft.com/office/officeart/2005/8/layout/cycle8"/>
    <dgm:cxn modelId="{DAE44CF1-92B3-4480-A4DD-3E0B49975BFD}" type="presParOf" srcId="{4318C118-9B02-4844-A206-499E55976B93}" destId="{57D08F9C-616D-4AFE-B7F7-3ABE29BFE569}" srcOrd="4" destOrd="0" presId="urn:microsoft.com/office/officeart/2005/8/layout/cycle8"/>
    <dgm:cxn modelId="{8E078DDE-4EF5-4928-B7A6-9E5968239768}" type="presParOf" srcId="{4318C118-9B02-4844-A206-499E55976B93}" destId="{0AFDF9C4-224A-48B3-BFFE-AAB6C512520D}" srcOrd="5" destOrd="0" presId="urn:microsoft.com/office/officeart/2005/8/layout/cycle8"/>
    <dgm:cxn modelId="{3B5D85B7-08FE-43E2-81C5-39DB92A23A19}" type="presParOf" srcId="{4318C118-9B02-4844-A206-499E55976B93}" destId="{4F37163F-9C84-46D4-BA17-659F312965A3}" srcOrd="6" destOrd="0" presId="urn:microsoft.com/office/officeart/2005/8/layout/cycle8"/>
    <dgm:cxn modelId="{AEAA7098-E37A-4D73-BB53-161D9B5F7E0D}" type="presParOf" srcId="{4318C118-9B02-4844-A206-499E55976B93}" destId="{F524270E-9CAB-43DB-8F88-2F5059EF43F2}" srcOrd="7" destOrd="0" presId="urn:microsoft.com/office/officeart/2005/8/layout/cycle8"/>
    <dgm:cxn modelId="{ABEB97D8-CF90-4D62-B901-EBA77BA1BD5E}" type="presParOf" srcId="{4318C118-9B02-4844-A206-499E55976B93}" destId="{406CE6C1-B9FC-4B19-B6CB-FA770E82534B}" srcOrd="8" destOrd="0" presId="urn:microsoft.com/office/officeart/2005/8/layout/cycle8"/>
    <dgm:cxn modelId="{FF075E8D-E090-4F01-9524-71AC40C0D1AE}" type="presParOf" srcId="{4318C118-9B02-4844-A206-499E55976B93}" destId="{AE4E9372-8CDF-4E26-BFC6-CFF9D6DDD6DA}" srcOrd="9" destOrd="0" presId="urn:microsoft.com/office/officeart/2005/8/layout/cycle8"/>
    <dgm:cxn modelId="{E8A9A340-3888-434C-B052-C494AE90CD7F}" type="presParOf" srcId="{4318C118-9B02-4844-A206-499E55976B93}" destId="{A5919B11-6768-430A-8E2A-93DF5FAEB909}" srcOrd="10" destOrd="0" presId="urn:microsoft.com/office/officeart/2005/8/layout/cycle8"/>
    <dgm:cxn modelId="{1246A869-FAD2-4B9A-AFE7-15495AD94201}" type="presParOf" srcId="{4318C118-9B02-4844-A206-499E55976B93}" destId="{45D6533D-3541-4840-97DA-6B324A6CC7C0}" srcOrd="11" destOrd="0" presId="urn:microsoft.com/office/officeart/2005/8/layout/cycle8"/>
    <dgm:cxn modelId="{35A773C5-CBF8-48D0-843E-7DEF3295DC67}" type="presParOf" srcId="{4318C118-9B02-4844-A206-499E55976B93}" destId="{6309F23B-E7CE-4625-8063-4FF015A248F6}" srcOrd="12" destOrd="0" presId="urn:microsoft.com/office/officeart/2005/8/layout/cycle8"/>
    <dgm:cxn modelId="{FC920B7C-BE77-40EC-874E-79D3749A3D24}" type="presParOf" srcId="{4318C118-9B02-4844-A206-499E55976B93}" destId="{5543D4AB-4977-4473-AE95-9976FE2BF193}" srcOrd="13" destOrd="0" presId="urn:microsoft.com/office/officeart/2005/8/layout/cycle8"/>
    <dgm:cxn modelId="{69EC5EA7-B336-4586-AC5D-6263B550A5BF}" type="presParOf" srcId="{4318C118-9B02-4844-A206-499E55976B93}" destId="{A418FCAB-A795-4FF1-9E0A-5740EF50CBE1}"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35448-37B2-404A-A4C8-6138D6120DE1}">
      <dsp:nvSpPr>
        <dsp:cNvPr id="0" name=""/>
        <dsp:cNvSpPr/>
      </dsp:nvSpPr>
      <dsp:spPr>
        <a:xfrm>
          <a:off x="3302843" y="242009"/>
          <a:ext cx="3127510" cy="3127510"/>
        </a:xfrm>
        <a:prstGeom prst="pie">
          <a:avLst>
            <a:gd name="adj1" fmla="val 16200000"/>
            <a:gd name="adj2" fmla="val 1800000"/>
          </a:avLst>
        </a:prstGeom>
        <a:solidFill>
          <a:srgbClr val="7030A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Social Exchange Theory</a:t>
          </a:r>
        </a:p>
        <a:p>
          <a:pPr marL="0" lvl="0" indent="0" algn="ctr" defTabSz="622300">
            <a:lnSpc>
              <a:spcPct val="90000"/>
            </a:lnSpc>
            <a:spcBef>
              <a:spcPct val="0"/>
            </a:spcBef>
            <a:spcAft>
              <a:spcPct val="35000"/>
            </a:spcAft>
            <a:buNone/>
          </a:pPr>
          <a:r>
            <a:rPr lang="en-US" sz="1400" kern="1200" dirty="0"/>
            <a:t>(</a:t>
          </a:r>
          <a:r>
            <a:rPr lang="en-US" sz="1400" b="0" i="0" kern="1200" dirty="0"/>
            <a:t>Thibaut &amp; Kelley, 1959)</a:t>
          </a:r>
          <a:endParaRPr lang="en-US" sz="1400" kern="1200" dirty="0"/>
        </a:p>
      </dsp:txBody>
      <dsp:txXfrm>
        <a:off x="4951116" y="904744"/>
        <a:ext cx="1116968" cy="930806"/>
      </dsp:txXfrm>
    </dsp:sp>
    <dsp:sp modelId="{57D08F9C-616D-4AFE-B7F7-3ABE29BFE569}">
      <dsp:nvSpPr>
        <dsp:cNvPr id="0" name=""/>
        <dsp:cNvSpPr/>
      </dsp:nvSpPr>
      <dsp:spPr>
        <a:xfrm>
          <a:off x="3238432" y="353706"/>
          <a:ext cx="3127510" cy="3127510"/>
        </a:xfrm>
        <a:prstGeom prst="pie">
          <a:avLst>
            <a:gd name="adj1" fmla="val 1800000"/>
            <a:gd name="adj2" fmla="val 9000000"/>
          </a:avLst>
        </a:prstGeom>
        <a:solidFill>
          <a:srgbClr val="0070C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Social Learning Theory</a:t>
          </a:r>
        </a:p>
        <a:p>
          <a:pPr marL="0" lvl="0" indent="0" algn="ctr" defTabSz="622300">
            <a:lnSpc>
              <a:spcPct val="90000"/>
            </a:lnSpc>
            <a:spcBef>
              <a:spcPct val="0"/>
            </a:spcBef>
            <a:spcAft>
              <a:spcPct val="35000"/>
            </a:spcAft>
            <a:buNone/>
          </a:pPr>
          <a:r>
            <a:rPr lang="en-US" sz="1400" kern="1200" dirty="0"/>
            <a:t>(Bandura, 1971)</a:t>
          </a:r>
        </a:p>
      </dsp:txBody>
      <dsp:txXfrm>
        <a:off x="3983077" y="2382865"/>
        <a:ext cx="1675452" cy="819109"/>
      </dsp:txXfrm>
    </dsp:sp>
    <dsp:sp modelId="{406CE6C1-B9FC-4B19-B6CB-FA770E82534B}">
      <dsp:nvSpPr>
        <dsp:cNvPr id="0" name=""/>
        <dsp:cNvSpPr/>
      </dsp:nvSpPr>
      <dsp:spPr>
        <a:xfrm>
          <a:off x="3174020" y="242009"/>
          <a:ext cx="3127510" cy="3127510"/>
        </a:xfrm>
        <a:prstGeom prst="pie">
          <a:avLst>
            <a:gd name="adj1" fmla="val 9000000"/>
            <a:gd name="adj2" fmla="val 16200000"/>
          </a:avLst>
        </a:prstGeom>
        <a:solidFill>
          <a:srgbClr val="00B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Strain Theory</a:t>
          </a:r>
        </a:p>
        <a:p>
          <a:pPr marL="0" lvl="0" indent="0" algn="ctr" defTabSz="622300">
            <a:lnSpc>
              <a:spcPct val="90000"/>
            </a:lnSpc>
            <a:spcBef>
              <a:spcPct val="0"/>
            </a:spcBef>
            <a:spcAft>
              <a:spcPct val="35000"/>
            </a:spcAft>
            <a:buNone/>
          </a:pPr>
          <a:r>
            <a:rPr lang="en-US" sz="1400" kern="1200" dirty="0"/>
            <a:t>(Merton, 1938)</a:t>
          </a:r>
        </a:p>
      </dsp:txBody>
      <dsp:txXfrm>
        <a:off x="3536290" y="904744"/>
        <a:ext cx="1116968" cy="930806"/>
      </dsp:txXfrm>
    </dsp:sp>
    <dsp:sp modelId="{6309F23B-E7CE-4625-8063-4FF015A248F6}">
      <dsp:nvSpPr>
        <dsp:cNvPr id="0" name=""/>
        <dsp:cNvSpPr/>
      </dsp:nvSpPr>
      <dsp:spPr>
        <a:xfrm>
          <a:off x="3109494" y="48401"/>
          <a:ext cx="3514726" cy="3514726"/>
        </a:xfrm>
        <a:prstGeom prst="circularArrow">
          <a:avLst>
            <a:gd name="adj1" fmla="val 5085"/>
            <a:gd name="adj2" fmla="val 327528"/>
            <a:gd name="adj3" fmla="val 1472472"/>
            <a:gd name="adj4" fmla="val 16199432"/>
            <a:gd name="adj5" fmla="val 5932"/>
          </a:avLst>
        </a:prstGeom>
        <a:solidFill>
          <a:srgbClr val="FFC000"/>
        </a:solidFill>
        <a:ln>
          <a:noFill/>
        </a:ln>
        <a:effectLst/>
      </dsp:spPr>
      <dsp:style>
        <a:lnRef idx="0">
          <a:scrgbClr r="0" g="0" b="0"/>
        </a:lnRef>
        <a:fillRef idx="1">
          <a:scrgbClr r="0" g="0" b="0"/>
        </a:fillRef>
        <a:effectRef idx="0">
          <a:scrgbClr r="0" g="0" b="0"/>
        </a:effectRef>
        <a:fontRef idx="minor">
          <a:schemeClr val="lt1"/>
        </a:fontRef>
      </dsp:style>
    </dsp:sp>
    <dsp:sp modelId="{5543D4AB-4977-4473-AE95-9976FE2BF193}">
      <dsp:nvSpPr>
        <dsp:cNvPr id="0" name=""/>
        <dsp:cNvSpPr/>
      </dsp:nvSpPr>
      <dsp:spPr>
        <a:xfrm>
          <a:off x="3044824" y="159901"/>
          <a:ext cx="3514726" cy="3514726"/>
        </a:xfrm>
        <a:prstGeom prst="circularArrow">
          <a:avLst>
            <a:gd name="adj1" fmla="val 5085"/>
            <a:gd name="adj2" fmla="val 327528"/>
            <a:gd name="adj3" fmla="val 8671970"/>
            <a:gd name="adj4" fmla="val 1800502"/>
            <a:gd name="adj5" fmla="val 5932"/>
          </a:avLst>
        </a:prstGeom>
        <a:solidFill>
          <a:srgbClr val="FFC000"/>
        </a:solidFill>
        <a:ln>
          <a:noFill/>
        </a:ln>
        <a:effectLst/>
      </dsp:spPr>
      <dsp:style>
        <a:lnRef idx="0">
          <a:scrgbClr r="0" g="0" b="0"/>
        </a:lnRef>
        <a:fillRef idx="1">
          <a:scrgbClr r="0" g="0" b="0"/>
        </a:fillRef>
        <a:effectRef idx="0">
          <a:scrgbClr r="0" g="0" b="0"/>
        </a:effectRef>
        <a:fontRef idx="minor">
          <a:schemeClr val="lt1"/>
        </a:fontRef>
      </dsp:style>
    </dsp:sp>
    <dsp:sp modelId="{A418FCAB-A795-4FF1-9E0A-5740EF50CBE1}">
      <dsp:nvSpPr>
        <dsp:cNvPr id="0" name=""/>
        <dsp:cNvSpPr/>
      </dsp:nvSpPr>
      <dsp:spPr>
        <a:xfrm>
          <a:off x="2980154" y="48401"/>
          <a:ext cx="3514726" cy="3514726"/>
        </a:xfrm>
        <a:prstGeom prst="circularArrow">
          <a:avLst>
            <a:gd name="adj1" fmla="val 5085"/>
            <a:gd name="adj2" fmla="val 327528"/>
            <a:gd name="adj3" fmla="val 15873039"/>
            <a:gd name="adj4" fmla="val 9000000"/>
            <a:gd name="adj5" fmla="val 5932"/>
          </a:avLst>
        </a:prstGeom>
        <a:solidFill>
          <a:srgbClr val="FFC000"/>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47" tIns="48324" rIns="96647" bIns="48324"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47" tIns="48324" rIns="96647" bIns="48324" rtlCol="0"/>
          <a:lstStyle>
            <a:lvl1pPr algn="r">
              <a:defRPr sz="1300"/>
            </a:lvl1pPr>
          </a:lstStyle>
          <a:p>
            <a:fld id="{8364FB11-6EF4-4E7C-B90D-1E90A9E401D9}" type="datetimeFigureOut">
              <a:rPr lang="en-US" smtClean="0"/>
              <a:t>2/22/2021</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47" tIns="48324" rIns="96647" bIns="48324" rtlCol="0" anchor="ctr"/>
          <a:lstStyle/>
          <a:p>
            <a:endParaRPr lang="en-US"/>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6647" tIns="48324" rIns="96647" bIns="483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47" tIns="48324" rIns="96647" bIns="48324"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47" tIns="48324" rIns="96647" bIns="48324" rtlCol="0" anchor="b"/>
          <a:lstStyle>
            <a:lvl1pPr algn="r">
              <a:defRPr sz="1300"/>
            </a:lvl1pPr>
          </a:lstStyle>
          <a:p>
            <a:fld id="{B85C59D5-D257-419F-B1D3-3DA177D236B8}" type="slidenum">
              <a:rPr lang="en-US" smtClean="0"/>
              <a:t>‹#›</a:t>
            </a:fld>
            <a:endParaRPr lang="en-US"/>
          </a:p>
        </p:txBody>
      </p:sp>
    </p:spTree>
    <p:extLst>
      <p:ext uri="{BB962C8B-B14F-4D97-AF65-F5344CB8AC3E}">
        <p14:creationId xmlns:p14="http://schemas.microsoft.com/office/powerpoint/2010/main" val="3601368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C59D5-D257-419F-B1D3-3DA177D236B8}" type="slidenum">
              <a:rPr lang="en-US" smtClean="0"/>
              <a:t>1</a:t>
            </a:fld>
            <a:endParaRPr lang="en-US"/>
          </a:p>
        </p:txBody>
      </p:sp>
    </p:spTree>
    <p:extLst>
      <p:ext uri="{BB962C8B-B14F-4D97-AF65-F5344CB8AC3E}">
        <p14:creationId xmlns:p14="http://schemas.microsoft.com/office/powerpoint/2010/main" val="17034343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766940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17">
              <a:defRPr/>
            </a:pPr>
            <a:endParaRPr lang="en-US"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682088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sz="2100"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2788677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17">
              <a:defRPr/>
            </a:pPr>
            <a:endParaRPr lang="en-US" dirty="0"/>
          </a:p>
          <a:p>
            <a:pPr defTabSz="966417">
              <a:defRPr/>
            </a:pPr>
            <a:endParaRPr lang="en-US" dirty="0"/>
          </a:p>
          <a:p>
            <a:endParaRPr lang="en-US"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332240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17">
              <a:defRPr/>
            </a:pPr>
            <a:endParaRPr lang="en-US"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7388511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17">
              <a:defRPr/>
            </a:pPr>
            <a:endParaRPr lang="en-US" dirty="0"/>
          </a:p>
          <a:p>
            <a:endParaRPr lang="en-US"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2224305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17">
              <a:defRPr/>
            </a:pPr>
            <a:endParaRPr lang="en-US"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2312865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17">
              <a:defRPr/>
            </a:pPr>
            <a:endParaRPr lang="en-US" dirty="0"/>
          </a:p>
          <a:p>
            <a:endParaRPr lang="en-US"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1891876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17">
              <a:defRPr/>
            </a:pPr>
            <a:r>
              <a:rPr lang="en-US" dirty="0"/>
              <a:t> </a:t>
            </a:r>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489251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17">
              <a:defRPr/>
            </a:pPr>
            <a:endParaRPr lang="en-US" dirty="0"/>
          </a:p>
          <a:p>
            <a:endParaRPr lang="en-US"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005315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C59D5-D257-419F-B1D3-3DA177D236B8}" type="slidenum">
              <a:rPr lang="en-US" smtClean="0"/>
              <a:t>2</a:t>
            </a:fld>
            <a:endParaRPr lang="en-US"/>
          </a:p>
        </p:txBody>
      </p:sp>
    </p:spTree>
    <p:extLst>
      <p:ext uri="{BB962C8B-B14F-4D97-AF65-F5344CB8AC3E}">
        <p14:creationId xmlns:p14="http://schemas.microsoft.com/office/powerpoint/2010/main" val="16141455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C59D5-D257-419F-B1D3-3DA177D236B8}" type="slidenum">
              <a:rPr lang="en-US" smtClean="0"/>
              <a:t>20</a:t>
            </a:fld>
            <a:endParaRPr lang="en-US"/>
          </a:p>
        </p:txBody>
      </p:sp>
    </p:spTree>
    <p:extLst>
      <p:ext uri="{BB962C8B-B14F-4D97-AF65-F5344CB8AC3E}">
        <p14:creationId xmlns:p14="http://schemas.microsoft.com/office/powerpoint/2010/main" val="6255284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C59D5-D257-419F-B1D3-3DA177D236B8}" type="slidenum">
              <a:rPr lang="en-US" smtClean="0"/>
              <a:t>21</a:t>
            </a:fld>
            <a:endParaRPr lang="en-US"/>
          </a:p>
        </p:txBody>
      </p:sp>
    </p:spTree>
    <p:extLst>
      <p:ext uri="{BB962C8B-B14F-4D97-AF65-F5344CB8AC3E}">
        <p14:creationId xmlns:p14="http://schemas.microsoft.com/office/powerpoint/2010/main" val="40665381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5C59D5-D257-419F-B1D3-3DA177D236B8}" type="slidenum">
              <a:rPr lang="en-US" smtClean="0"/>
              <a:t>22</a:t>
            </a:fld>
            <a:endParaRPr lang="en-US"/>
          </a:p>
        </p:txBody>
      </p:sp>
    </p:spTree>
    <p:extLst>
      <p:ext uri="{BB962C8B-B14F-4D97-AF65-F5344CB8AC3E}">
        <p14:creationId xmlns:p14="http://schemas.microsoft.com/office/powerpoint/2010/main" val="35921752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5C59D5-D257-419F-B1D3-3DA177D236B8}" type="slidenum">
              <a:rPr lang="en-US" smtClean="0"/>
              <a:t>23</a:t>
            </a:fld>
            <a:endParaRPr lang="en-US"/>
          </a:p>
        </p:txBody>
      </p:sp>
    </p:spTree>
    <p:extLst>
      <p:ext uri="{BB962C8B-B14F-4D97-AF65-F5344CB8AC3E}">
        <p14:creationId xmlns:p14="http://schemas.microsoft.com/office/powerpoint/2010/main" val="2217243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endParaRPr lang="en-US" sz="1300" dirty="0">
              <a:solidFill>
                <a:prstClr val="black"/>
              </a:solidFill>
            </a:endParaRPr>
          </a:p>
          <a:p>
            <a:endParaRPr lang="en-US" dirty="0"/>
          </a:p>
        </p:txBody>
      </p:sp>
      <p:sp>
        <p:nvSpPr>
          <p:cNvPr id="4" name="Slide Number Placeholder 3"/>
          <p:cNvSpPr>
            <a:spLocks noGrp="1"/>
          </p:cNvSpPr>
          <p:nvPr>
            <p:ph type="sldNum" sz="quarter" idx="5"/>
          </p:nvPr>
        </p:nvSpPr>
        <p:spPr/>
        <p:txBody>
          <a:bodyPr/>
          <a:lstStyle/>
          <a:p>
            <a:fld id="{B85C59D5-D257-419F-B1D3-3DA177D236B8}" type="slidenum">
              <a:rPr lang="en-US" smtClean="0"/>
              <a:t>3</a:t>
            </a:fld>
            <a:endParaRPr lang="en-US"/>
          </a:p>
        </p:txBody>
      </p:sp>
    </p:spTree>
    <p:extLst>
      <p:ext uri="{BB962C8B-B14F-4D97-AF65-F5344CB8AC3E}">
        <p14:creationId xmlns:p14="http://schemas.microsoft.com/office/powerpoint/2010/main" val="1593534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solidFill>
                  <a:prstClr val="black"/>
                </a:solidFill>
              </a:rPr>
              <a:t> </a:t>
            </a:r>
            <a:endParaRPr lang="en-US" dirty="0"/>
          </a:p>
        </p:txBody>
      </p:sp>
      <p:sp>
        <p:nvSpPr>
          <p:cNvPr id="4" name="Slide Number Placeholder 3"/>
          <p:cNvSpPr>
            <a:spLocks noGrp="1"/>
          </p:cNvSpPr>
          <p:nvPr>
            <p:ph type="sldNum" sz="quarter" idx="5"/>
          </p:nvPr>
        </p:nvSpPr>
        <p:spPr/>
        <p:txBody>
          <a:bodyPr/>
          <a:lstStyle/>
          <a:p>
            <a:fld id="{B85C59D5-D257-419F-B1D3-3DA177D236B8}" type="slidenum">
              <a:rPr lang="en-US" smtClean="0"/>
              <a:t>4</a:t>
            </a:fld>
            <a:endParaRPr lang="en-US"/>
          </a:p>
        </p:txBody>
      </p:sp>
    </p:spTree>
    <p:extLst>
      <p:ext uri="{BB962C8B-B14F-4D97-AF65-F5344CB8AC3E}">
        <p14:creationId xmlns:p14="http://schemas.microsoft.com/office/powerpoint/2010/main" val="1238788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69">
              <a:defRPr/>
            </a:pPr>
            <a:endParaRPr lang="en-US" sz="1300" dirty="0">
              <a:solidFill>
                <a:prstClr val="black"/>
              </a:solidFill>
            </a:endParaRPr>
          </a:p>
          <a:p>
            <a:endParaRPr lang="en-US" dirty="0"/>
          </a:p>
        </p:txBody>
      </p:sp>
      <p:sp>
        <p:nvSpPr>
          <p:cNvPr id="4" name="Slide Number Placeholder 3"/>
          <p:cNvSpPr>
            <a:spLocks noGrp="1"/>
          </p:cNvSpPr>
          <p:nvPr>
            <p:ph type="sldNum" sz="quarter" idx="5"/>
          </p:nvPr>
        </p:nvSpPr>
        <p:spPr/>
        <p:txBody>
          <a:bodyPr/>
          <a:lstStyle/>
          <a:p>
            <a:fld id="{B85C59D5-D257-419F-B1D3-3DA177D236B8}" type="slidenum">
              <a:rPr lang="en-US" smtClean="0"/>
              <a:t>5</a:t>
            </a:fld>
            <a:endParaRPr lang="en-US"/>
          </a:p>
        </p:txBody>
      </p:sp>
    </p:spTree>
    <p:extLst>
      <p:ext uri="{BB962C8B-B14F-4D97-AF65-F5344CB8AC3E}">
        <p14:creationId xmlns:p14="http://schemas.microsoft.com/office/powerpoint/2010/main" val="11354269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T</a:t>
            </a:r>
          </a:p>
        </p:txBody>
      </p:sp>
      <p:sp>
        <p:nvSpPr>
          <p:cNvPr id="4" name="Slide Number Placeholder 3"/>
          <p:cNvSpPr>
            <a:spLocks noGrp="1"/>
          </p:cNvSpPr>
          <p:nvPr>
            <p:ph type="sldNum" sz="quarter" idx="5"/>
          </p:nvPr>
        </p:nvSpPr>
        <p:spPr/>
        <p:txBody>
          <a:bodyPr/>
          <a:lstStyle/>
          <a:p>
            <a:fld id="{B85C59D5-D257-419F-B1D3-3DA177D236B8}" type="slidenum">
              <a:rPr lang="en-US" smtClean="0"/>
              <a:t>6</a:t>
            </a:fld>
            <a:endParaRPr lang="en-US"/>
          </a:p>
        </p:txBody>
      </p:sp>
    </p:spTree>
    <p:extLst>
      <p:ext uri="{BB962C8B-B14F-4D97-AF65-F5344CB8AC3E}">
        <p14:creationId xmlns:p14="http://schemas.microsoft.com/office/powerpoint/2010/main" val="2478719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011038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760452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A72D6D-45DD-4CB4-9EE1-640DE29A37D2}"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988091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2/22/2021</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5" name="Footer Placeholder 4"/>
          <p:cNvSpPr>
            <a:spLocks noGrp="1"/>
          </p:cNvSpPr>
          <p:nvPr>
            <p:ph type="ftr" sz="quarter" idx="11"/>
          </p:nvPr>
        </p:nvSpPr>
        <p:spPr>
          <a:xfrm>
            <a:off x="2416500" y="329307"/>
            <a:ext cx="4973915" cy="309201"/>
          </a:xfrm>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solidFill>
                  <a:srgbClr val="DDDDDD"/>
                </a:solidFill>
              </a:rPr>
              <a:pPr/>
              <a:t>‹#›</a:t>
            </a:fld>
            <a:endParaRPr lang="en-US" dirty="0">
              <a:solidFill>
                <a:srgbClr val="DDDDDD"/>
              </a:solidFill>
            </a:endParaRPr>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07237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srgbClr val="DDDDDD"/>
                </a:solidFill>
              </a:rPr>
              <a:pPr/>
              <a:t>‹#›</a:t>
            </a:fld>
            <a:endParaRPr lang="en-US" dirty="0">
              <a:solidFill>
                <a:srgbClr val="DDDDDD"/>
              </a:solidFill>
            </a:endParaRPr>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35292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srgbClr val="DDDDDD"/>
                </a:solidFill>
              </a:rPr>
              <a:pPr/>
              <a:t>‹#›</a:t>
            </a:fld>
            <a:endParaRPr lang="en-US" dirty="0">
              <a:solidFill>
                <a:srgbClr val="DDDDDD"/>
              </a:solidFill>
            </a:endParaRPr>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78440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srgbClr val="DDDDDD"/>
                </a:solidFill>
              </a:rPr>
              <a:pPr/>
              <a:t>‹#›</a:t>
            </a:fld>
            <a:endParaRPr lang="en-US" dirty="0">
              <a:solidFill>
                <a:srgbClr val="DDDDDD"/>
              </a:solidFill>
            </a:endParaRPr>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177704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8" name="Footer Placeholder 7"/>
          <p:cNvSpPr>
            <a:spLocks noGrp="1"/>
          </p:cNvSpPr>
          <p:nvPr>
            <p:ph type="ftr" sz="quarter" idx="11"/>
          </p:nvPr>
        </p:nvSpPr>
        <p:spPr/>
        <p:txBody>
          <a:bodyPr/>
          <a:lstStyle/>
          <a:p>
            <a:endParaRPr lang="en-US" dirty="0">
              <a:solidFill>
                <a:prstClr val="white">
                  <a:tint val="75000"/>
                </a:prstClr>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dirty="0">
                <a:solidFill>
                  <a:srgbClr val="DDDDDD"/>
                </a:solidFill>
              </a:rPr>
              <a:pPr/>
              <a:t>‹#›</a:t>
            </a:fld>
            <a:endParaRPr lang="en-US" dirty="0">
              <a:solidFill>
                <a:srgbClr val="DDDDDD"/>
              </a:solidFill>
            </a:endParaRPr>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816954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4" name="Footer Placeholder 3"/>
          <p:cNvSpPr>
            <a:spLocks noGrp="1"/>
          </p:cNvSpPr>
          <p:nvPr>
            <p:ph type="ftr" sz="quarter" idx="11"/>
          </p:nvPr>
        </p:nvSpPr>
        <p:spPr/>
        <p:txBody>
          <a:bodyPr/>
          <a:lstStyle/>
          <a:p>
            <a:endParaRPr lang="en-US" dirty="0">
              <a:solidFill>
                <a:prstClr val="white">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srgbClr val="DDDDDD"/>
                </a:solidFill>
              </a:rPr>
              <a:pPr/>
              <a:t>‹#›</a:t>
            </a:fld>
            <a:endParaRPr lang="en-US" dirty="0">
              <a:solidFill>
                <a:srgbClr val="DDDDDD"/>
              </a:solidFill>
            </a:endParaRPr>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571816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3" name="Footer Placeholder 2"/>
          <p:cNvSpPr>
            <a:spLocks noGrp="1"/>
          </p:cNvSpPr>
          <p:nvPr>
            <p:ph type="ftr" sz="quarter" idx="11"/>
          </p:nvPr>
        </p:nvSpPr>
        <p:spPr/>
        <p:txBody>
          <a:bodyPr/>
          <a:lstStyle/>
          <a:p>
            <a:endParaRPr lang="en-US" dirty="0">
              <a:solidFill>
                <a:prstClr val="white">
                  <a:tint val="75000"/>
                </a:prstClr>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dirty="0">
                <a:solidFill>
                  <a:srgbClr val="DDDDDD"/>
                </a:solidFill>
              </a:rPr>
              <a:pPr/>
              <a:t>‹#›</a:t>
            </a:fld>
            <a:endParaRPr lang="en-US" dirty="0">
              <a:solidFill>
                <a:srgbClr val="DDDDDD"/>
              </a:solidFill>
            </a:endParaRPr>
          </a:p>
        </p:txBody>
      </p:sp>
    </p:spTree>
    <p:extLst>
      <p:ext uri="{BB962C8B-B14F-4D97-AF65-F5344CB8AC3E}">
        <p14:creationId xmlns:p14="http://schemas.microsoft.com/office/powerpoint/2010/main" val="3831795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6" name="Footer Placeholder 5"/>
          <p:cNvSpPr>
            <a:spLocks noGrp="1"/>
          </p:cNvSpPr>
          <p:nvPr>
            <p:ph type="ftr" sz="quarter" idx="11"/>
          </p:nvPr>
        </p:nvSpPr>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srgbClr val="DDDDDD"/>
                </a:solidFill>
              </a:rPr>
              <a:pPr/>
              <a:t>‹#›</a:t>
            </a:fld>
            <a:endParaRPr lang="en-US" dirty="0">
              <a:solidFill>
                <a:srgbClr val="DDDDDD"/>
              </a:solidFill>
            </a:endParaRPr>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57721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6" name="Footer Placeholder 5"/>
          <p:cNvSpPr>
            <a:spLocks noGrp="1"/>
          </p:cNvSpPr>
          <p:nvPr>
            <p:ph type="ftr" sz="quarter" idx="11"/>
          </p:nvPr>
        </p:nvSpPr>
        <p:spPr>
          <a:xfrm>
            <a:off x="1447382" y="318640"/>
            <a:ext cx="5541004" cy="320931"/>
          </a:xfrm>
        </p:spPr>
        <p:txBody>
          <a:bodyPr/>
          <a:lstStyle/>
          <a:p>
            <a:endParaRPr lang="en-US" dirty="0">
              <a:solidFill>
                <a:prstClr val="white">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srgbClr val="DDDDDD"/>
                </a:solidFill>
              </a:rPr>
              <a:pPr/>
              <a:t>‹#›</a:t>
            </a:fld>
            <a:endParaRPr lang="en-US" dirty="0">
              <a:solidFill>
                <a:srgbClr val="DDDDDD"/>
              </a:solidFill>
            </a:endParaRPr>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90050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srgbClr val="DDDDDD"/>
                </a:solidFill>
              </a:rPr>
              <a:pPr/>
              <a:t>‹#›</a:t>
            </a:fld>
            <a:endParaRPr lang="en-US" dirty="0">
              <a:solidFill>
                <a:srgbClr val="DDDDDD"/>
              </a:solidFill>
            </a:endParaRPr>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24413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5" name="Footer Placeholder 4"/>
          <p:cNvSpPr>
            <a:spLocks noGrp="1"/>
          </p:cNvSpPr>
          <p:nvPr>
            <p:ph type="ftr" sz="quarter" idx="11"/>
          </p:nvPr>
        </p:nvSpPr>
        <p:spPr/>
        <p:txBody>
          <a:bodyPr/>
          <a:lstStyle/>
          <a:p>
            <a:endParaRPr lang="en-US" dirty="0">
              <a:solidFill>
                <a:prstClr val="white">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srgbClr val="DDDDDD"/>
                </a:solidFill>
              </a:rPr>
              <a:pPr/>
              <a:t>‹#›</a:t>
            </a:fld>
            <a:endParaRPr lang="en-US" dirty="0">
              <a:solidFill>
                <a:srgbClr val="DDDDDD"/>
              </a:solidFill>
            </a:endParaRPr>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62570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2/22/2021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2/22/2021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2/22/2021</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rgbClr val="252525"/>
            </a:gs>
            <a:gs pos="0">
              <a:schemeClr val="bg2">
                <a:tint val="94000"/>
                <a:satMod val="80000"/>
                <a:lumMod val="106000"/>
              </a:schemeClr>
            </a:gs>
            <a:gs pos="100000">
              <a:schemeClr val="bg2">
                <a:shade val="80000"/>
              </a:schemeClr>
            </a:gs>
          </a:gsLst>
          <a:path path="circle">
            <a:fillToRect l="43000" r="43000" b="100000"/>
          </a:path>
          <a:tileRect/>
        </a:gradFill>
        <a:effectLst/>
      </p:bgPr>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2/22/2021</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rgbClr val="252525"/>
            </a:gs>
            <a:gs pos="0">
              <a:schemeClr val="bg2">
                <a:tint val="94000"/>
                <a:satMod val="80000"/>
                <a:lumMod val="106000"/>
              </a:schemeClr>
            </a:gs>
            <a:gs pos="100000">
              <a:schemeClr val="bg2">
                <a:shade val="80000"/>
              </a:schemeClr>
            </a:gs>
          </a:gsLst>
          <a:path path="circle">
            <a:fillToRect l="43000" r="43000" b="100000"/>
          </a:path>
          <a:tileRect/>
        </a:gradFill>
        <a:effectLst/>
      </p:bgPr>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solidFill>
                  <a:prstClr val="white">
                    <a:tint val="75000"/>
                  </a:prstClr>
                </a:solidFill>
              </a:rPr>
              <a:pPr/>
              <a:t>2/22/2021</a:t>
            </a:fld>
            <a:endParaRPr lang="en-US" dirty="0">
              <a:solidFill>
                <a:prstClr val="white">
                  <a:tint val="75000"/>
                </a:prstClr>
              </a:solidFill>
            </a:endParaRPr>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solidFill>
                <a:prstClr val="white">
                  <a:tint val="75000"/>
                </a:prstClr>
              </a:solidFill>
            </a:endParaRPr>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solidFill>
                  <a:srgbClr val="DDDDDD"/>
                </a:solidFill>
              </a:rPr>
              <a:pPr/>
              <a:t>‹#›</a:t>
            </a:fld>
            <a:endParaRPr lang="en-US" dirty="0">
              <a:solidFill>
                <a:srgbClr val="DDDDDD"/>
              </a:solidFill>
            </a:endParaRPr>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733549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48D226DA-E368-46E4-BF0C-D467A1E86B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FE62FA0-7FCA-42A8-87C1-B96AC0E183BC}"/>
              </a:ext>
            </a:extLst>
          </p:cNvPr>
          <p:cNvSpPr>
            <a:spLocks noGrp="1"/>
          </p:cNvSpPr>
          <p:nvPr>
            <p:ph type="ctrTitle"/>
          </p:nvPr>
        </p:nvSpPr>
        <p:spPr>
          <a:xfrm>
            <a:off x="1751270" y="842138"/>
            <a:ext cx="8689157" cy="3541837"/>
          </a:xfrm>
        </p:spPr>
        <p:txBody>
          <a:bodyPr>
            <a:normAutofit/>
          </a:bodyPr>
          <a:lstStyle/>
          <a:p>
            <a:r>
              <a:rPr lang="en-US" sz="5100" dirty="0"/>
              <a:t>IMPACT OF ORGANIZATIONAL FAIRNESS ON ETHICAL POLICING IN THE COMMUNITY</a:t>
            </a:r>
          </a:p>
        </p:txBody>
      </p:sp>
      <p:sp>
        <p:nvSpPr>
          <p:cNvPr id="3" name="Subtitle 2">
            <a:extLst>
              <a:ext uri="{FF2B5EF4-FFF2-40B4-BE49-F238E27FC236}">
                <a16:creationId xmlns:a16="http://schemas.microsoft.com/office/drawing/2014/main" id="{B1CB1FC1-4222-44AB-B7E6-672262B3C711}"/>
              </a:ext>
            </a:extLst>
          </p:cNvPr>
          <p:cNvSpPr>
            <a:spLocks noGrp="1"/>
          </p:cNvSpPr>
          <p:nvPr>
            <p:ph type="subTitle" idx="1"/>
          </p:nvPr>
        </p:nvSpPr>
        <p:spPr>
          <a:xfrm>
            <a:off x="2481152" y="4941662"/>
            <a:ext cx="8638352" cy="977621"/>
          </a:xfrm>
        </p:spPr>
        <p:txBody>
          <a:bodyPr>
            <a:normAutofit fontScale="25000" lnSpcReduction="20000"/>
          </a:bodyPr>
          <a:lstStyle/>
          <a:p>
            <a:pPr algn="r"/>
            <a:r>
              <a:rPr lang="en-US" sz="5600" b="1" dirty="0"/>
              <a:t>D</a:t>
            </a:r>
            <a:r>
              <a:rPr lang="en-US" sz="5600" b="1" cap="none" dirty="0"/>
              <a:t>avid Cepiel</a:t>
            </a:r>
            <a:endParaRPr lang="en-US" sz="5600" b="1" dirty="0"/>
          </a:p>
          <a:p>
            <a:pPr algn="r"/>
            <a:r>
              <a:rPr lang="en-US" sz="5600" b="1" dirty="0"/>
              <a:t>E</a:t>
            </a:r>
            <a:r>
              <a:rPr lang="en-US" sz="5600" b="1" cap="none" dirty="0"/>
              <a:t>d</a:t>
            </a:r>
            <a:r>
              <a:rPr lang="en-US" sz="5600" b="1" dirty="0"/>
              <a:t>.D. C</a:t>
            </a:r>
            <a:r>
              <a:rPr lang="en-US" sz="5600" b="1" cap="none" dirty="0"/>
              <a:t>ohort</a:t>
            </a:r>
            <a:r>
              <a:rPr lang="en-US" sz="5600" b="1" dirty="0"/>
              <a:t> XX </a:t>
            </a:r>
          </a:p>
          <a:p>
            <a:pPr algn="r"/>
            <a:r>
              <a:rPr lang="en-US" sz="5600" b="1" cap="none" dirty="0"/>
              <a:t>April 17</a:t>
            </a:r>
            <a:r>
              <a:rPr lang="en-US" sz="5600" b="1" cap="none" baseline="30000" dirty="0"/>
              <a:t>th</a:t>
            </a:r>
            <a:r>
              <a:rPr lang="en-US" sz="5600" b="1" cap="none" dirty="0"/>
              <a:t>, 2021</a:t>
            </a:r>
            <a:endParaRPr lang="en-US" sz="5600" b="1" dirty="0"/>
          </a:p>
          <a:p>
            <a:endParaRPr lang="en-US" sz="1600" dirty="0"/>
          </a:p>
        </p:txBody>
      </p:sp>
      <p:cxnSp>
        <p:nvCxnSpPr>
          <p:cNvPr id="41" name="Straight Connector 40">
            <a:extLst>
              <a:ext uri="{FF2B5EF4-FFF2-40B4-BE49-F238E27FC236}">
                <a16:creationId xmlns:a16="http://schemas.microsoft.com/office/drawing/2014/main" id="{7105F2EF-F4AA-488F-8E74-484FA007851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76728" y="4735528"/>
            <a:ext cx="864301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460287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CEC088-6B66-4C55-AD68-533AA3246A43}"/>
              </a:ext>
            </a:extLst>
          </p:cNvPr>
          <p:cNvSpPr>
            <a:spLocks noGrp="1"/>
          </p:cNvSpPr>
          <p:nvPr>
            <p:ph type="title"/>
          </p:nvPr>
        </p:nvSpPr>
        <p:spPr>
          <a:xfrm>
            <a:off x="844476" y="1600199"/>
            <a:ext cx="3539266" cy="4297680"/>
          </a:xfrm>
        </p:spPr>
        <p:txBody>
          <a:bodyPr anchor="ctr">
            <a:normAutofit/>
          </a:bodyPr>
          <a:lstStyle/>
          <a:p>
            <a:r>
              <a:rPr lang="en-US"/>
              <a:t>PROCEDURES</a:t>
            </a:r>
          </a:p>
        </p:txBody>
      </p:sp>
      <p:cxnSp>
        <p:nvCxnSpPr>
          <p:cNvPr id="38" name="Straight Connector 37">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D780D3B-18F7-4363-A181-E446E9016DCD}"/>
              </a:ext>
            </a:extLst>
          </p:cNvPr>
          <p:cNvSpPr>
            <a:spLocks noGrp="1"/>
          </p:cNvSpPr>
          <p:nvPr>
            <p:ph idx="1"/>
          </p:nvPr>
        </p:nvSpPr>
        <p:spPr>
          <a:xfrm>
            <a:off x="4924851" y="1600199"/>
            <a:ext cx="6130003" cy="4297680"/>
          </a:xfrm>
        </p:spPr>
        <p:txBody>
          <a:bodyPr anchor="ctr">
            <a:normAutofit fontScale="92500"/>
          </a:bodyPr>
          <a:lstStyle/>
          <a:p>
            <a:pPr>
              <a:lnSpc>
                <a:spcPct val="110000"/>
              </a:lnSpc>
            </a:pPr>
            <a:r>
              <a:rPr lang="en-US" sz="2400" dirty="0"/>
              <a:t>One survey administered at two similar police departments in order to do a comparison study</a:t>
            </a:r>
          </a:p>
          <a:p>
            <a:pPr>
              <a:lnSpc>
                <a:spcPct val="110000"/>
              </a:lnSpc>
            </a:pPr>
            <a:r>
              <a:rPr lang="en-US" sz="2400" dirty="0"/>
              <a:t>Participants invited via departmental e-mail</a:t>
            </a:r>
          </a:p>
          <a:p>
            <a:pPr>
              <a:lnSpc>
                <a:spcPct val="110000"/>
              </a:lnSpc>
            </a:pPr>
            <a:r>
              <a:rPr lang="en-US" sz="2400" dirty="0"/>
              <a:t>Survey was administered online – SurveyMonkey®</a:t>
            </a:r>
          </a:p>
          <a:p>
            <a:pPr>
              <a:lnSpc>
                <a:spcPct val="110000"/>
              </a:lnSpc>
            </a:pPr>
            <a:r>
              <a:rPr lang="en-US" sz="2400" dirty="0"/>
              <a:t>Survey was open for 30 days with periodic reminder e-mails</a:t>
            </a:r>
          </a:p>
          <a:p>
            <a:pPr>
              <a:lnSpc>
                <a:spcPct val="110000"/>
              </a:lnSpc>
            </a:pPr>
            <a:r>
              <a:rPr lang="en-US" sz="2400" dirty="0"/>
              <a:t>Overall response rate was 39% (Alpha 45% &amp; Beta 30%)</a:t>
            </a:r>
          </a:p>
          <a:p>
            <a:pPr>
              <a:lnSpc>
                <a:spcPct val="110000"/>
              </a:lnSpc>
            </a:pPr>
            <a:r>
              <a:rPr lang="en-US" sz="2400" dirty="0"/>
              <a:t>Three $50 gift cards to Starbucks raffled out</a:t>
            </a:r>
          </a:p>
        </p:txBody>
      </p:sp>
    </p:spTree>
    <p:extLst>
      <p:ext uri="{BB962C8B-B14F-4D97-AF65-F5344CB8AC3E}">
        <p14:creationId xmlns:p14="http://schemas.microsoft.com/office/powerpoint/2010/main" val="34952855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1451579" y="804519"/>
            <a:ext cx="9603275" cy="1049235"/>
          </a:xfrm>
        </p:spPr>
        <p:txBody>
          <a:bodyPr>
            <a:normAutofit/>
          </a:bodyPr>
          <a:lstStyle/>
          <a:p>
            <a:r>
              <a:rPr lang="en-US" dirty="0"/>
              <a:t>Research question #1</a:t>
            </a:r>
          </a:p>
        </p:txBody>
      </p:sp>
      <p:cxnSp>
        <p:nvCxnSpPr>
          <p:cNvPr id="23" name="Straight Connector 22">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Rectangle 24">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1451579" y="2015732"/>
            <a:ext cx="9603275" cy="4111689"/>
          </a:xfrm>
        </p:spPr>
        <p:txBody>
          <a:bodyPr>
            <a:normAutofit/>
          </a:bodyPr>
          <a:lstStyle/>
          <a:p>
            <a:r>
              <a:rPr lang="en-US" sz="2400" dirty="0"/>
              <a:t>What is the relationship between police officers’ perceptions of internal procedural justice and their reported utilization of external procedural justice?</a:t>
            </a:r>
          </a:p>
          <a:p>
            <a:pPr lvl="1"/>
            <a:r>
              <a:rPr lang="en-US" sz="2000" dirty="0"/>
              <a:t>IPJ was the predictor variable and was measured with five IPJ subscales and a total of 20 questions.</a:t>
            </a:r>
          </a:p>
          <a:p>
            <a:pPr lvl="1"/>
            <a:r>
              <a:rPr lang="en-US" sz="2000" dirty="0"/>
              <a:t>EPJ was the outcome variable and was measured with five EPJ subscales and a total of 20 questions.</a:t>
            </a:r>
          </a:p>
          <a:p>
            <a:pPr lvl="1"/>
            <a:r>
              <a:rPr lang="en-US" sz="2000" dirty="0"/>
              <a:t>All items employed a 6-point Likert-type response scale.</a:t>
            </a:r>
          </a:p>
          <a:p>
            <a:pPr lvl="1"/>
            <a:r>
              <a:rPr lang="en-US" sz="2000" dirty="0"/>
              <a:t>Pearson’s correlation coefficient (</a:t>
            </a:r>
            <a:r>
              <a:rPr lang="en-US" sz="2000" i="1" dirty="0"/>
              <a:t>r) </a:t>
            </a:r>
            <a:r>
              <a:rPr lang="en-US" sz="2000" dirty="0"/>
              <a:t>was used.</a:t>
            </a:r>
            <a:endParaRPr lang="en-US" dirty="0"/>
          </a:p>
        </p:txBody>
      </p:sp>
    </p:spTree>
    <p:extLst>
      <p:ext uri="{BB962C8B-B14F-4D97-AF65-F5344CB8AC3E}">
        <p14:creationId xmlns:p14="http://schemas.microsoft.com/office/powerpoint/2010/main" val="3938908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844476" y="1600199"/>
            <a:ext cx="3539266" cy="4297680"/>
          </a:xfrm>
        </p:spPr>
        <p:txBody>
          <a:bodyPr anchor="ctr">
            <a:normAutofit/>
          </a:bodyPr>
          <a:lstStyle/>
          <a:p>
            <a:r>
              <a:rPr lang="en-US" dirty="0"/>
              <a:t>Findings for Research question #1</a:t>
            </a:r>
          </a:p>
        </p:txBody>
      </p:sp>
      <p:cxnSp>
        <p:nvCxnSpPr>
          <p:cNvPr id="32" name="Straight Connector 31">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4924851" y="1600199"/>
            <a:ext cx="6130003" cy="4297680"/>
          </a:xfrm>
        </p:spPr>
        <p:txBody>
          <a:bodyPr anchor="ctr">
            <a:normAutofit/>
          </a:bodyPr>
          <a:lstStyle/>
          <a:p>
            <a:pPr lvl="1"/>
            <a:r>
              <a:rPr lang="en-US" sz="2000" dirty="0"/>
              <a:t>The analysis revealed a significant relationship between participants’ reported perception of IPJ and their reported utilization of EPJ.</a:t>
            </a:r>
          </a:p>
          <a:p>
            <a:pPr lvl="2"/>
            <a:r>
              <a:rPr lang="en-US" sz="2000" i="1" dirty="0"/>
              <a:t>r</a:t>
            </a:r>
            <a:r>
              <a:rPr lang="en-US" sz="2000" dirty="0"/>
              <a:t>(87) = .29, </a:t>
            </a:r>
            <a:r>
              <a:rPr lang="en-US" sz="2000" i="1" dirty="0"/>
              <a:t>p</a:t>
            </a:r>
            <a:r>
              <a:rPr lang="en-US" sz="2000" dirty="0"/>
              <a:t> = .005</a:t>
            </a:r>
          </a:p>
          <a:p>
            <a:pPr lvl="1"/>
            <a:r>
              <a:rPr lang="en-US" sz="2000" dirty="0"/>
              <a:t>As a result, it appears that police officers who reported a reasonable perception of IPJ in their department were more likely to practice EPJ. </a:t>
            </a:r>
          </a:p>
        </p:txBody>
      </p:sp>
    </p:spTree>
    <p:extLst>
      <p:ext uri="{BB962C8B-B14F-4D97-AF65-F5344CB8AC3E}">
        <p14:creationId xmlns:p14="http://schemas.microsoft.com/office/powerpoint/2010/main" val="519420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1451579" y="804519"/>
            <a:ext cx="9603275" cy="1049235"/>
          </a:xfrm>
        </p:spPr>
        <p:txBody>
          <a:bodyPr>
            <a:normAutofit/>
          </a:bodyPr>
          <a:lstStyle/>
          <a:p>
            <a:r>
              <a:rPr lang="en-US" dirty="0"/>
              <a:t>Research question #2</a:t>
            </a:r>
          </a:p>
        </p:txBody>
      </p:sp>
      <p:cxnSp>
        <p:nvCxnSpPr>
          <p:cNvPr id="23" name="Straight Connector 22">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Rectangle 24">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1451579" y="2015732"/>
            <a:ext cx="9603275" cy="4111689"/>
          </a:xfrm>
        </p:spPr>
        <p:txBody>
          <a:bodyPr>
            <a:normAutofit/>
          </a:bodyPr>
          <a:lstStyle/>
          <a:p>
            <a:r>
              <a:rPr lang="en-US" sz="2400" dirty="0"/>
              <a:t>Which perceived types of organizational fairness are connected to police officers’ self-reported utilization of external procedural justice in their interactions with citizens?</a:t>
            </a:r>
          </a:p>
          <a:p>
            <a:pPr lvl="1"/>
            <a:r>
              <a:rPr lang="en-US" dirty="0"/>
              <a:t>Organizational dynamics (fairness in promotions, discipline, and assignment) was a predictor variables and was measured with three internal justice subscales and a total of 10 questions.</a:t>
            </a:r>
          </a:p>
          <a:p>
            <a:pPr lvl="1"/>
            <a:r>
              <a:rPr lang="en-US" dirty="0"/>
              <a:t>Utilization and/or underutilization of external justice with citizens was the outcome variable and was measured with five external justice subscales and a total of 20 questions.</a:t>
            </a:r>
          </a:p>
          <a:p>
            <a:pPr lvl="1"/>
            <a:r>
              <a:rPr lang="en-US" dirty="0"/>
              <a:t>A multiple regression analysis was used to estimate and validate the key dimensions.</a:t>
            </a:r>
          </a:p>
        </p:txBody>
      </p:sp>
    </p:spTree>
    <p:extLst>
      <p:ext uri="{BB962C8B-B14F-4D97-AF65-F5344CB8AC3E}">
        <p14:creationId xmlns:p14="http://schemas.microsoft.com/office/powerpoint/2010/main" val="1974736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844476" y="1600199"/>
            <a:ext cx="3539266" cy="4297680"/>
          </a:xfrm>
        </p:spPr>
        <p:txBody>
          <a:bodyPr anchor="ctr">
            <a:normAutofit/>
          </a:bodyPr>
          <a:lstStyle/>
          <a:p>
            <a:r>
              <a:rPr lang="en-US" dirty="0"/>
              <a:t>Findings for Research question #2</a:t>
            </a:r>
          </a:p>
        </p:txBody>
      </p:sp>
      <p:cxnSp>
        <p:nvCxnSpPr>
          <p:cNvPr id="32" name="Straight Connector 31">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4924851" y="1600199"/>
            <a:ext cx="6130003" cy="4297680"/>
          </a:xfrm>
        </p:spPr>
        <p:txBody>
          <a:bodyPr anchor="ctr">
            <a:normAutofit/>
          </a:bodyPr>
          <a:lstStyle/>
          <a:p>
            <a:pPr lvl="1"/>
            <a:r>
              <a:rPr lang="en-US" sz="2000" dirty="0"/>
              <a:t>The analysis revealed no significant association between perceived organizational dynamics and participants self-reported utilization of EPJ.</a:t>
            </a:r>
          </a:p>
          <a:p>
            <a:pPr lvl="2"/>
            <a:r>
              <a:rPr lang="en-US" sz="2000" i="1" dirty="0"/>
              <a:t>F</a:t>
            </a:r>
            <a:r>
              <a:rPr lang="en-US" sz="2000" dirty="0"/>
              <a:t>(3,88) = .78, </a:t>
            </a:r>
            <a:r>
              <a:rPr lang="en-US" sz="2000" i="1" dirty="0"/>
              <a:t>p</a:t>
            </a:r>
            <a:r>
              <a:rPr lang="en-US" sz="2000" dirty="0"/>
              <a:t> = .524</a:t>
            </a:r>
          </a:p>
          <a:p>
            <a:pPr lvl="1"/>
            <a:r>
              <a:rPr lang="en-US" sz="2000" dirty="0"/>
              <a:t>As a result, neither fairness in discipline, fairness in job assignment, nor fairness in promotions were associated with self-reported utilization of EPJ.</a:t>
            </a:r>
          </a:p>
        </p:txBody>
      </p:sp>
    </p:spTree>
    <p:extLst>
      <p:ext uri="{BB962C8B-B14F-4D97-AF65-F5344CB8AC3E}">
        <p14:creationId xmlns:p14="http://schemas.microsoft.com/office/powerpoint/2010/main" val="1891499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1451579" y="804519"/>
            <a:ext cx="9603275" cy="1049235"/>
          </a:xfrm>
        </p:spPr>
        <p:txBody>
          <a:bodyPr>
            <a:normAutofit/>
          </a:bodyPr>
          <a:lstStyle/>
          <a:p>
            <a:r>
              <a:rPr lang="en-US" dirty="0"/>
              <a:t>Research question #3</a:t>
            </a:r>
          </a:p>
        </p:txBody>
      </p:sp>
      <p:cxnSp>
        <p:nvCxnSpPr>
          <p:cNvPr id="23" name="Straight Connector 22">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Rectangle 24">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1451579" y="2015732"/>
            <a:ext cx="9603275" cy="4111689"/>
          </a:xfrm>
        </p:spPr>
        <p:txBody>
          <a:bodyPr>
            <a:normAutofit/>
          </a:bodyPr>
          <a:lstStyle/>
          <a:p>
            <a:r>
              <a:rPr lang="en-US" sz="2600" dirty="0"/>
              <a:t>What is the relationship between police officers’ perceptions of internal procedural justice and their reported utilization of external procedural justice, and is that relationship dependent on an officer’s employment in either Police Department Alpha or Police Department Beta?</a:t>
            </a:r>
          </a:p>
          <a:p>
            <a:pPr lvl="1"/>
            <a:r>
              <a:rPr lang="en-US" dirty="0"/>
              <a:t>The predictor and the outcome variables were the same as in research question number one. The second predictor variable was PDA versus PDB. The third predictor variable was the statistical interaction between IPJ and the respective police department.</a:t>
            </a:r>
          </a:p>
          <a:p>
            <a:pPr lvl="1"/>
            <a:r>
              <a:rPr lang="en-US" dirty="0"/>
              <a:t>ANOVA analysis and Pearson’s (</a:t>
            </a:r>
            <a:r>
              <a:rPr lang="en-US" i="1" dirty="0"/>
              <a:t>r</a:t>
            </a:r>
            <a:r>
              <a:rPr lang="en-US" dirty="0"/>
              <a:t>) were used to estimate and validate the key dimensions. </a:t>
            </a:r>
          </a:p>
        </p:txBody>
      </p:sp>
    </p:spTree>
    <p:extLst>
      <p:ext uri="{BB962C8B-B14F-4D97-AF65-F5344CB8AC3E}">
        <p14:creationId xmlns:p14="http://schemas.microsoft.com/office/powerpoint/2010/main" val="3848357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844476" y="1600199"/>
            <a:ext cx="3539266" cy="4297680"/>
          </a:xfrm>
        </p:spPr>
        <p:txBody>
          <a:bodyPr anchor="ctr">
            <a:normAutofit/>
          </a:bodyPr>
          <a:lstStyle/>
          <a:p>
            <a:r>
              <a:rPr lang="en-US" dirty="0"/>
              <a:t>Findings for Research question #3</a:t>
            </a:r>
          </a:p>
        </p:txBody>
      </p:sp>
      <p:cxnSp>
        <p:nvCxnSpPr>
          <p:cNvPr id="32" name="Straight Connector 31">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4924851" y="1600199"/>
            <a:ext cx="6130003" cy="4297680"/>
          </a:xfrm>
        </p:spPr>
        <p:txBody>
          <a:bodyPr anchor="ctr">
            <a:normAutofit/>
          </a:bodyPr>
          <a:lstStyle/>
          <a:p>
            <a:pPr lvl="1"/>
            <a:r>
              <a:rPr lang="en-US" sz="2000" dirty="0"/>
              <a:t>Significant difference in perception of IPJ between two police departments</a:t>
            </a:r>
          </a:p>
          <a:p>
            <a:pPr lvl="2"/>
            <a:r>
              <a:rPr lang="en-US" sz="2000" i="1" dirty="0"/>
              <a:t>F</a:t>
            </a:r>
            <a:r>
              <a:rPr lang="en-US" sz="2000" dirty="0"/>
              <a:t>(88) = 7.43, </a:t>
            </a:r>
            <a:r>
              <a:rPr lang="en-US" sz="2000" i="1" dirty="0"/>
              <a:t>p</a:t>
            </a:r>
            <a:r>
              <a:rPr lang="en-US" sz="2000" dirty="0"/>
              <a:t> = .008</a:t>
            </a:r>
          </a:p>
          <a:p>
            <a:pPr lvl="1"/>
            <a:r>
              <a:rPr lang="en-US" sz="2000" dirty="0"/>
              <a:t>Significant relationship between IPJ and EPJ at PDA but not at PDB</a:t>
            </a:r>
          </a:p>
          <a:p>
            <a:pPr lvl="2"/>
            <a:r>
              <a:rPr lang="en-US" sz="2000" i="1" dirty="0"/>
              <a:t>r</a:t>
            </a:r>
            <a:r>
              <a:rPr lang="en-US" sz="2000" dirty="0"/>
              <a:t>(58) = .37, </a:t>
            </a:r>
            <a:r>
              <a:rPr lang="en-US" sz="2000" i="1" dirty="0"/>
              <a:t>p</a:t>
            </a:r>
            <a:r>
              <a:rPr lang="en-US" sz="2000" dirty="0"/>
              <a:t> = .008</a:t>
            </a:r>
          </a:p>
          <a:p>
            <a:pPr lvl="1"/>
            <a:r>
              <a:rPr lang="en-US" sz="2000" dirty="0"/>
              <a:t>No relationship between fairness in discipline, job assignment, and fairness in promotions at neither PDA or PDB</a:t>
            </a:r>
          </a:p>
        </p:txBody>
      </p:sp>
    </p:spTree>
    <p:extLst>
      <p:ext uri="{BB962C8B-B14F-4D97-AF65-F5344CB8AC3E}">
        <p14:creationId xmlns:p14="http://schemas.microsoft.com/office/powerpoint/2010/main" val="28570861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1451579" y="804519"/>
            <a:ext cx="9603275" cy="1049235"/>
          </a:xfrm>
        </p:spPr>
        <p:txBody>
          <a:bodyPr>
            <a:normAutofit/>
          </a:bodyPr>
          <a:lstStyle/>
          <a:p>
            <a:r>
              <a:rPr lang="en-US" dirty="0"/>
              <a:t>Conclusions</a:t>
            </a:r>
          </a:p>
        </p:txBody>
      </p:sp>
      <p:cxnSp>
        <p:nvCxnSpPr>
          <p:cNvPr id="23" name="Straight Connector 22">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Rectangle 24">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1451579" y="2015732"/>
            <a:ext cx="9603275" cy="4111689"/>
          </a:xfrm>
        </p:spPr>
        <p:txBody>
          <a:bodyPr>
            <a:normAutofit lnSpcReduction="10000"/>
          </a:bodyPr>
          <a:lstStyle/>
          <a:p>
            <a:r>
              <a:rPr lang="en-US" sz="2400" dirty="0"/>
              <a:t>The organizational treatment of police officers influences how they treat citizens in the community (Bradford, Quinton, Myhill, &amp; Porter, 2014; Donner, </a:t>
            </a:r>
            <a:r>
              <a:rPr lang="en-US" sz="2400" dirty="0" err="1"/>
              <a:t>Maskaly</a:t>
            </a:r>
            <a:r>
              <a:rPr lang="en-US" sz="2400" dirty="0"/>
              <a:t>, </a:t>
            </a:r>
            <a:r>
              <a:rPr lang="en-US" sz="2400" dirty="0" err="1"/>
              <a:t>Fridell</a:t>
            </a:r>
            <a:r>
              <a:rPr lang="en-US" sz="2400" dirty="0"/>
              <a:t>, &amp; Jennings, 2015).</a:t>
            </a:r>
          </a:p>
          <a:p>
            <a:r>
              <a:rPr lang="en-US" sz="2400" dirty="0"/>
              <a:t>Fairness in discipline, job assignment, and promotions do not have an impact on police officers’ utilization of external procedural justice. </a:t>
            </a:r>
          </a:p>
          <a:p>
            <a:r>
              <a:rPr lang="en-US" sz="2400" dirty="0"/>
              <a:t>While organizational treatment of police officers has an influence on how police officers treat citizens, the dynamics varies from department to department, as organizational justice is perceived differently by police officers (Colquitt, Conlon, Wesson, Porter, &amp; Ng, 2001). </a:t>
            </a:r>
          </a:p>
        </p:txBody>
      </p:sp>
    </p:spTree>
    <p:extLst>
      <p:ext uri="{BB962C8B-B14F-4D97-AF65-F5344CB8AC3E}">
        <p14:creationId xmlns:p14="http://schemas.microsoft.com/office/powerpoint/2010/main" val="2219283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1451579" y="804519"/>
            <a:ext cx="9603275" cy="1049235"/>
          </a:xfrm>
        </p:spPr>
        <p:txBody>
          <a:bodyPr>
            <a:normAutofit/>
          </a:bodyPr>
          <a:lstStyle/>
          <a:p>
            <a:r>
              <a:rPr lang="en-US" dirty="0"/>
              <a:t>Implications</a:t>
            </a:r>
          </a:p>
        </p:txBody>
      </p:sp>
      <p:cxnSp>
        <p:nvCxnSpPr>
          <p:cNvPr id="23" name="Straight Connector 22">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Rectangle 24">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1451579" y="2015732"/>
            <a:ext cx="9603275" cy="4111689"/>
          </a:xfrm>
        </p:spPr>
        <p:txBody>
          <a:bodyPr>
            <a:normAutofit/>
          </a:bodyPr>
          <a:lstStyle/>
          <a:p>
            <a:r>
              <a:rPr lang="en-US" sz="2400" dirty="0"/>
              <a:t>Organizational justice matters, and it should be taken into consideration, utilized, and practiced by police leaders. </a:t>
            </a:r>
          </a:p>
          <a:p>
            <a:pPr lvl="1"/>
            <a:r>
              <a:rPr lang="en-US" sz="2000" dirty="0"/>
              <a:t>Based on previous research, organizations that treat their employees fairly have a better chance of improving their legitimacy in the eyes of the people they serve (Bradford, et al., 2014; Mazerolle</a:t>
            </a:r>
            <a:r>
              <a:rPr lang="nb-NO" sz="2000" dirty="0"/>
              <a:t>, Bennett, Davis, Sargeant, &amp; Manning, </a:t>
            </a:r>
            <a:r>
              <a:rPr lang="en-US" sz="2000" dirty="0"/>
              <a:t>2013).</a:t>
            </a:r>
          </a:p>
          <a:p>
            <a:pPr lvl="1"/>
            <a:r>
              <a:rPr lang="en-US" sz="2000" dirty="0"/>
              <a:t>This also should be used in police departments to enhance legitimacy with the community.</a:t>
            </a:r>
          </a:p>
        </p:txBody>
      </p:sp>
    </p:spTree>
    <p:extLst>
      <p:ext uri="{BB962C8B-B14F-4D97-AF65-F5344CB8AC3E}">
        <p14:creationId xmlns:p14="http://schemas.microsoft.com/office/powerpoint/2010/main" val="21697258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1451579" y="804519"/>
            <a:ext cx="9603275" cy="1049235"/>
          </a:xfrm>
        </p:spPr>
        <p:txBody>
          <a:bodyPr>
            <a:normAutofit/>
          </a:bodyPr>
          <a:lstStyle/>
          <a:p>
            <a:r>
              <a:rPr lang="en-US" dirty="0"/>
              <a:t>Implications</a:t>
            </a:r>
          </a:p>
        </p:txBody>
      </p:sp>
      <p:cxnSp>
        <p:nvCxnSpPr>
          <p:cNvPr id="23" name="Straight Connector 22">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Rectangle 24">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1451579" y="2015732"/>
            <a:ext cx="9603275" cy="4111689"/>
          </a:xfrm>
        </p:spPr>
        <p:txBody>
          <a:bodyPr>
            <a:normAutofit/>
          </a:bodyPr>
          <a:lstStyle/>
          <a:p>
            <a:r>
              <a:rPr lang="en-US" dirty="0"/>
              <a:t>Organizations should begin incorporating and practicing procedural justice to better their relationships with the community they serve.</a:t>
            </a:r>
          </a:p>
          <a:p>
            <a:pPr lvl="1"/>
            <a:r>
              <a:rPr lang="en-US" sz="2000" dirty="0"/>
              <a:t>This begins with upper administration and descend to rank and file police officers.</a:t>
            </a:r>
          </a:p>
          <a:p>
            <a:pPr lvl="1"/>
            <a:r>
              <a:rPr lang="en-US" sz="2000" dirty="0"/>
              <a:t>It should include practicing the four basic principles of PJ: trust, voice, respect, and neutrality (Van Craen, 2016).</a:t>
            </a:r>
          </a:p>
          <a:p>
            <a:r>
              <a:rPr lang="en-US" sz="2000" dirty="0"/>
              <a:t>Based on the President’s Task Force on 21</a:t>
            </a:r>
            <a:r>
              <a:rPr lang="en-US" sz="2000" baseline="30000" dirty="0"/>
              <a:t>st</a:t>
            </a:r>
            <a:r>
              <a:rPr lang="en-US" sz="2000" dirty="0"/>
              <a:t> Century Policing, police departments can and should be able to achieve a more procedurally just police force through engaging and investing in their employees by conducting and providing more training on procedural justice. </a:t>
            </a:r>
          </a:p>
          <a:p>
            <a:pPr lvl="1"/>
            <a:r>
              <a:rPr lang="en-US" dirty="0"/>
              <a:t>Training should be ongoing through annual </a:t>
            </a:r>
            <a:r>
              <a:rPr lang="en-US" dirty="0" err="1"/>
              <a:t>inservices</a:t>
            </a:r>
            <a:r>
              <a:rPr lang="en-US" dirty="0"/>
              <a:t>.</a:t>
            </a:r>
          </a:p>
          <a:p>
            <a:endParaRPr lang="en-US" sz="2200" dirty="0"/>
          </a:p>
        </p:txBody>
      </p:sp>
    </p:spTree>
    <p:extLst>
      <p:ext uri="{BB962C8B-B14F-4D97-AF65-F5344CB8AC3E}">
        <p14:creationId xmlns:p14="http://schemas.microsoft.com/office/powerpoint/2010/main" val="3204226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267EEB-38CC-4CCF-A00F-CF400C7E5601}"/>
              </a:ext>
            </a:extLst>
          </p:cNvPr>
          <p:cNvSpPr>
            <a:spLocks noGrp="1"/>
          </p:cNvSpPr>
          <p:nvPr>
            <p:ph type="title"/>
          </p:nvPr>
        </p:nvSpPr>
        <p:spPr>
          <a:xfrm>
            <a:off x="844476" y="1600199"/>
            <a:ext cx="3539266" cy="4297680"/>
          </a:xfrm>
        </p:spPr>
        <p:txBody>
          <a:bodyPr anchor="ctr">
            <a:normAutofit/>
          </a:bodyPr>
          <a:lstStyle/>
          <a:p>
            <a:r>
              <a:rPr lang="en-US" dirty="0"/>
              <a:t>BACKGROUND</a:t>
            </a:r>
          </a:p>
        </p:txBody>
      </p:sp>
      <p:cxnSp>
        <p:nvCxnSpPr>
          <p:cNvPr id="31" name="Straight Connector 30">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55A39A2-DEF0-4D27-8126-7426A66A1533}"/>
              </a:ext>
            </a:extLst>
          </p:cNvPr>
          <p:cNvSpPr>
            <a:spLocks noGrp="1"/>
          </p:cNvSpPr>
          <p:nvPr>
            <p:ph idx="1"/>
          </p:nvPr>
        </p:nvSpPr>
        <p:spPr>
          <a:xfrm>
            <a:off x="4924851" y="1600199"/>
            <a:ext cx="6130003" cy="4297680"/>
          </a:xfrm>
        </p:spPr>
        <p:txBody>
          <a:bodyPr anchor="ctr">
            <a:normAutofit fontScale="85000" lnSpcReduction="20000"/>
          </a:bodyPr>
          <a:lstStyle/>
          <a:p>
            <a:endParaRPr lang="en-US" dirty="0"/>
          </a:p>
          <a:p>
            <a:endParaRPr lang="en-US" dirty="0"/>
          </a:p>
          <a:p>
            <a:r>
              <a:rPr lang="en-US" sz="2800" dirty="0"/>
              <a:t>Numerous studies on procedural justice (PJ) in the police profession have shown that PJ plays a prominent role “in shaping citizen’s perceptions of and reactions to the police” (Van Craen &amp; Skogan, 2017, p. 4).</a:t>
            </a:r>
          </a:p>
          <a:p>
            <a:r>
              <a:rPr lang="en-US" sz="2800" dirty="0"/>
              <a:t>Only a small number of studies have been done to explore police officers’ perception of their organization and the impact of internal procedural justice (Carr &amp; Maxwell, 2018).</a:t>
            </a:r>
          </a:p>
          <a:p>
            <a:pPr marL="0" indent="0">
              <a:buNone/>
            </a:pPr>
            <a:endParaRPr lang="en-US" dirty="0"/>
          </a:p>
          <a:p>
            <a:endParaRPr lang="en-US" dirty="0"/>
          </a:p>
        </p:txBody>
      </p:sp>
    </p:spTree>
    <p:extLst>
      <p:ext uri="{BB962C8B-B14F-4D97-AF65-F5344CB8AC3E}">
        <p14:creationId xmlns:p14="http://schemas.microsoft.com/office/powerpoint/2010/main" val="17583455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1451579" y="804519"/>
            <a:ext cx="9603275" cy="1049235"/>
          </a:xfrm>
        </p:spPr>
        <p:txBody>
          <a:bodyPr>
            <a:normAutofit/>
          </a:bodyPr>
          <a:lstStyle/>
          <a:p>
            <a:r>
              <a:rPr lang="en-US" dirty="0"/>
              <a:t>LIMITATIONS Of this study</a:t>
            </a:r>
          </a:p>
        </p:txBody>
      </p:sp>
      <p:cxnSp>
        <p:nvCxnSpPr>
          <p:cNvPr id="23" name="Straight Connector 22">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Rectangle 24">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1451579" y="2019475"/>
            <a:ext cx="9603275" cy="4248878"/>
          </a:xfrm>
        </p:spPr>
        <p:txBody>
          <a:bodyPr>
            <a:normAutofit/>
          </a:bodyPr>
          <a:lstStyle/>
          <a:p>
            <a:r>
              <a:rPr lang="en-US" sz="2400" dirty="0"/>
              <a:t>Samples were reached using a convenience method</a:t>
            </a:r>
          </a:p>
          <a:p>
            <a:r>
              <a:rPr lang="en-US" sz="2400" dirty="0"/>
              <a:t>Sample was relatively small</a:t>
            </a:r>
          </a:p>
          <a:p>
            <a:r>
              <a:rPr lang="en-US" sz="2400" dirty="0"/>
              <a:t>All data was self reported</a:t>
            </a:r>
          </a:p>
          <a:p>
            <a:r>
              <a:rPr lang="en-US" sz="2400" dirty="0"/>
              <a:t>Survey was administered electronically</a:t>
            </a:r>
          </a:p>
          <a:p>
            <a:r>
              <a:rPr lang="en-US" sz="2400" dirty="0"/>
              <a:t>Data was collected only once</a:t>
            </a:r>
          </a:p>
          <a:p>
            <a:pPr marL="0" indent="0">
              <a:buNone/>
            </a:pPr>
            <a:endParaRPr lang="en-US" dirty="0"/>
          </a:p>
        </p:txBody>
      </p:sp>
    </p:spTree>
    <p:extLst>
      <p:ext uri="{BB962C8B-B14F-4D97-AF65-F5344CB8AC3E}">
        <p14:creationId xmlns:p14="http://schemas.microsoft.com/office/powerpoint/2010/main" val="38359408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1451579" y="804519"/>
            <a:ext cx="9603275" cy="1049235"/>
          </a:xfrm>
        </p:spPr>
        <p:txBody>
          <a:bodyPr>
            <a:normAutofit/>
          </a:bodyPr>
          <a:lstStyle/>
          <a:p>
            <a:r>
              <a:rPr lang="en-US" dirty="0" err="1"/>
              <a:t>RecommendationS</a:t>
            </a:r>
            <a:endParaRPr lang="en-US" dirty="0"/>
          </a:p>
        </p:txBody>
      </p:sp>
      <p:cxnSp>
        <p:nvCxnSpPr>
          <p:cNvPr id="23" name="Straight Connector 22">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Rectangle 24">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1451579" y="2015732"/>
            <a:ext cx="9603275" cy="4248878"/>
          </a:xfrm>
        </p:spPr>
        <p:txBody>
          <a:bodyPr>
            <a:normAutofit/>
          </a:bodyPr>
          <a:lstStyle/>
          <a:p>
            <a:r>
              <a:rPr lang="en-US" dirty="0"/>
              <a:t>Avoid using a convenience sampling method, and reach out to a greater number of smaller agencies via organizations such as the National Association of Police Organizations or the Fraternal Order of Police.</a:t>
            </a:r>
          </a:p>
          <a:p>
            <a:r>
              <a:rPr lang="en-US" dirty="0"/>
              <a:t>Increase sample size and increase incentive for participants.</a:t>
            </a:r>
          </a:p>
          <a:p>
            <a:r>
              <a:rPr lang="en-US" dirty="0"/>
              <a:t>Dedicate more time to meeting with potential participants. </a:t>
            </a:r>
          </a:p>
          <a:p>
            <a:r>
              <a:rPr lang="en-US" dirty="0"/>
              <a:t>Incorporate personnel records to evaluate if PJ training has an impact on the rate of complaints against police officers.</a:t>
            </a:r>
          </a:p>
          <a:p>
            <a:r>
              <a:rPr lang="en-US" dirty="0"/>
              <a:t>Electronic versus paper surveys – need to dedicate more time for participants </a:t>
            </a:r>
          </a:p>
          <a:p>
            <a:pPr marL="0" indent="0">
              <a:buNone/>
            </a:pPr>
            <a:endParaRPr lang="en-US" dirty="0"/>
          </a:p>
        </p:txBody>
      </p:sp>
    </p:spTree>
    <p:extLst>
      <p:ext uri="{BB962C8B-B14F-4D97-AF65-F5344CB8AC3E}">
        <p14:creationId xmlns:p14="http://schemas.microsoft.com/office/powerpoint/2010/main" val="3377621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1451579" y="804519"/>
            <a:ext cx="9603275" cy="1049235"/>
          </a:xfrm>
        </p:spPr>
        <p:txBody>
          <a:bodyPr>
            <a:normAutofit/>
          </a:bodyPr>
          <a:lstStyle/>
          <a:p>
            <a:r>
              <a:rPr lang="en-US" dirty="0"/>
              <a:t>REFERENCES</a:t>
            </a:r>
          </a:p>
        </p:txBody>
      </p:sp>
      <p:cxnSp>
        <p:nvCxnSpPr>
          <p:cNvPr id="23" name="Straight Connector 22">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Rectangle 24">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1451579" y="2015732"/>
            <a:ext cx="9603275" cy="4248878"/>
          </a:xfrm>
        </p:spPr>
        <p:txBody>
          <a:bodyPr>
            <a:normAutofit/>
          </a:bodyPr>
          <a:lstStyle/>
          <a:p>
            <a:pPr>
              <a:lnSpc>
                <a:spcPct val="100000"/>
              </a:lnSpc>
            </a:pPr>
            <a:r>
              <a:rPr lang="en-US" sz="1500" dirty="0" err="1"/>
              <a:t>Aseltine</a:t>
            </a:r>
            <a:r>
              <a:rPr lang="en-US" sz="1500" dirty="0"/>
              <a:t>, R. H., Gore, S., &amp; Gordon, J. (2000). Life stress, anger and anxiety, and delinquency: An empirical test of general 	strain theory. </a:t>
            </a:r>
            <a:r>
              <a:rPr lang="en-US" sz="1500" i="1" dirty="0"/>
              <a:t>Journal of Health and Social Behavior</a:t>
            </a:r>
            <a:r>
              <a:rPr lang="en-US" sz="1500" dirty="0"/>
              <a:t>, </a:t>
            </a:r>
            <a:r>
              <a:rPr lang="en-US" sz="1500" i="1" dirty="0"/>
              <a:t>41</a:t>
            </a:r>
            <a:r>
              <a:rPr lang="en-US" sz="1500" dirty="0"/>
              <a:t>(3), 256–275. </a:t>
            </a:r>
          </a:p>
          <a:p>
            <a:r>
              <a:rPr lang="en-US" sz="1500" dirty="0"/>
              <a:t>Bandura,  A. (1971). </a:t>
            </a:r>
            <a:r>
              <a:rPr lang="en-US" sz="1500" i="1" dirty="0"/>
              <a:t>Social learning theory</a:t>
            </a:r>
            <a:r>
              <a:rPr lang="en-US" sz="1500" dirty="0"/>
              <a:t>. Morristown, NJ: General Learning Press.</a:t>
            </a:r>
          </a:p>
          <a:p>
            <a:r>
              <a:rPr lang="en-US" sz="1500" dirty="0"/>
              <a:t>Bandura,  A. (1978). </a:t>
            </a:r>
            <a:r>
              <a:rPr lang="en-US" sz="1500" i="1" dirty="0"/>
              <a:t>Social learning theory of aggression</a:t>
            </a:r>
            <a:r>
              <a:rPr lang="en-US" sz="1500" dirty="0"/>
              <a:t>. </a:t>
            </a:r>
            <a:r>
              <a:rPr lang="en-US" sz="1500" i="1" dirty="0"/>
              <a:t>Journal of Communication</a:t>
            </a:r>
            <a:r>
              <a:rPr lang="en-US" sz="1500" dirty="0"/>
              <a:t>, </a:t>
            </a:r>
            <a:r>
              <a:rPr lang="en-US" sz="1500" i="1" dirty="0"/>
              <a:t>28</a:t>
            </a:r>
            <a:r>
              <a:rPr lang="en-US" sz="1500" dirty="0"/>
              <a:t>(3), 12–29. </a:t>
            </a:r>
          </a:p>
          <a:p>
            <a:pPr>
              <a:lnSpc>
                <a:spcPct val="100000"/>
              </a:lnSpc>
            </a:pPr>
            <a:r>
              <a:rPr lang="en-US" sz="1500" dirty="0"/>
              <a:t>Bradford, B., Quinton, P., Myhill, A., &amp; Porter, G. (2014). Why do ‘the </a:t>
            </a:r>
            <a:r>
              <a:rPr lang="en-US" sz="1500" dirty="0" err="1"/>
              <a:t>law’comply</a:t>
            </a:r>
            <a:r>
              <a:rPr lang="en-US" sz="1500" dirty="0"/>
              <a:t>? Procedural justice, group identification and officer motivation in police organizations. </a:t>
            </a:r>
            <a:r>
              <a:rPr lang="en-US" sz="1500" i="1" dirty="0"/>
              <a:t>European Journal of Criminology</a:t>
            </a:r>
            <a:r>
              <a:rPr lang="en-US" sz="1500" dirty="0"/>
              <a:t>, </a:t>
            </a:r>
            <a:r>
              <a:rPr lang="en-US" sz="1500" i="1" dirty="0"/>
              <a:t>11</a:t>
            </a:r>
            <a:r>
              <a:rPr lang="en-US" sz="1500" dirty="0"/>
              <a:t>(1), 110–131.</a:t>
            </a:r>
          </a:p>
          <a:p>
            <a:pPr>
              <a:lnSpc>
                <a:spcPct val="100000"/>
              </a:lnSpc>
            </a:pPr>
            <a:r>
              <a:rPr lang="en-US" sz="1500" dirty="0" err="1"/>
              <a:t>Carr</a:t>
            </a:r>
            <a:r>
              <a:rPr lang="en-US" sz="1500" dirty="0"/>
              <a:t>, J. D., &amp; Maxwell, S. R. (2018). Police officers’ perceptions of organizational justice and their trust in the public. 	</a:t>
            </a:r>
            <a:r>
              <a:rPr lang="en-US" sz="1500" i="1" dirty="0"/>
              <a:t>Police Practice &amp; Research, 19</a:t>
            </a:r>
            <a:r>
              <a:rPr lang="en-US" sz="1500" dirty="0"/>
              <a:t>(4), 365–379. </a:t>
            </a:r>
          </a:p>
          <a:p>
            <a:pPr>
              <a:lnSpc>
                <a:spcPct val="100000"/>
              </a:lnSpc>
            </a:pPr>
            <a:r>
              <a:rPr lang="en-US" sz="1500" dirty="0"/>
              <a:t>Colquitt, J. A., Conlon, D. E., Wesson, M. J., Porter, C., &amp; Ng, K. (2001). Justice at the millennium: A meta–analytic review of 	25 years of organizational justice research. </a:t>
            </a:r>
            <a:r>
              <a:rPr lang="en-US" sz="1500" i="1" dirty="0"/>
              <a:t>The Journal of Applied Psychology, 86</a:t>
            </a:r>
            <a:r>
              <a:rPr lang="en-US" sz="1500" dirty="0"/>
              <a:t>(3), 425–445. </a:t>
            </a:r>
          </a:p>
          <a:p>
            <a:pPr>
              <a:lnSpc>
                <a:spcPct val="100000"/>
              </a:lnSpc>
            </a:pPr>
            <a:r>
              <a:rPr lang="en-US" sz="1500" dirty="0"/>
              <a:t>Cropanzano, R., &amp; Mitchell, M. (2005). Social exchange theory:  An interdisciplinary review. </a:t>
            </a:r>
            <a:r>
              <a:rPr lang="en-US" sz="1500" i="1" dirty="0"/>
              <a:t>Journal of Management, 31</a:t>
            </a:r>
            <a:r>
              <a:rPr lang="en-US" sz="1500" dirty="0"/>
              <a:t>, 	874–900. </a:t>
            </a:r>
            <a:endParaRPr lang="en-US" dirty="0"/>
          </a:p>
        </p:txBody>
      </p:sp>
    </p:spTree>
    <p:extLst>
      <p:ext uri="{BB962C8B-B14F-4D97-AF65-F5344CB8AC3E}">
        <p14:creationId xmlns:p14="http://schemas.microsoft.com/office/powerpoint/2010/main" val="39034239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134E0E-57D7-4D73-82C2-7E5BA9726ABF}"/>
              </a:ext>
            </a:extLst>
          </p:cNvPr>
          <p:cNvSpPr>
            <a:spLocks noGrp="1"/>
          </p:cNvSpPr>
          <p:nvPr>
            <p:ph type="title"/>
          </p:nvPr>
        </p:nvSpPr>
        <p:spPr>
          <a:xfrm>
            <a:off x="1451579" y="804519"/>
            <a:ext cx="9603275" cy="1049235"/>
          </a:xfrm>
        </p:spPr>
        <p:txBody>
          <a:bodyPr>
            <a:normAutofit/>
          </a:bodyPr>
          <a:lstStyle/>
          <a:p>
            <a:r>
              <a:rPr lang="en-US" dirty="0"/>
              <a:t>REFERENCES</a:t>
            </a:r>
          </a:p>
        </p:txBody>
      </p:sp>
      <p:cxnSp>
        <p:nvCxnSpPr>
          <p:cNvPr id="23" name="Straight Connector 22">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Rectangle 24">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 name="Content Placeholder 3">
            <a:extLst>
              <a:ext uri="{FF2B5EF4-FFF2-40B4-BE49-F238E27FC236}">
                <a16:creationId xmlns:a16="http://schemas.microsoft.com/office/drawing/2014/main" id="{ECA2B183-46E5-453A-822B-63A26596E092}"/>
              </a:ext>
            </a:extLst>
          </p:cNvPr>
          <p:cNvSpPr>
            <a:spLocks noGrp="1"/>
          </p:cNvSpPr>
          <p:nvPr>
            <p:ph idx="1"/>
          </p:nvPr>
        </p:nvSpPr>
        <p:spPr>
          <a:xfrm>
            <a:off x="1451579" y="2015732"/>
            <a:ext cx="9603275" cy="4550438"/>
          </a:xfrm>
        </p:spPr>
        <p:txBody>
          <a:bodyPr>
            <a:normAutofit/>
          </a:bodyPr>
          <a:lstStyle/>
          <a:p>
            <a:pPr>
              <a:lnSpc>
                <a:spcPct val="100000"/>
              </a:lnSpc>
            </a:pPr>
            <a:r>
              <a:rPr lang="en-US" sz="1500" dirty="0"/>
              <a:t>Donner, C., </a:t>
            </a:r>
            <a:r>
              <a:rPr lang="en-US" sz="1500" dirty="0" err="1"/>
              <a:t>Maskaly</a:t>
            </a:r>
            <a:r>
              <a:rPr lang="en-US" sz="1500" dirty="0"/>
              <a:t>, J., </a:t>
            </a:r>
            <a:r>
              <a:rPr lang="en-US" sz="1500" dirty="0" err="1"/>
              <a:t>Fridell</a:t>
            </a:r>
            <a:r>
              <a:rPr lang="en-US" sz="1500" dirty="0"/>
              <a:t>, L., &amp; Jennings, W. G. (2015). Policing and procedural justice: a state-of-the-art 	review. </a:t>
            </a:r>
            <a:r>
              <a:rPr lang="en-US" sz="1500" i="1" dirty="0"/>
              <a:t>Policing: An International Journal of Police Strategies &amp; Management</a:t>
            </a:r>
            <a:r>
              <a:rPr lang="en-US" sz="1500" dirty="0"/>
              <a:t>, </a:t>
            </a:r>
            <a:r>
              <a:rPr lang="en-US" sz="1500" i="1" dirty="0"/>
              <a:t>38</a:t>
            </a:r>
            <a:r>
              <a:rPr lang="en-US" sz="1500" dirty="0"/>
              <a:t>(1), 153–172.</a:t>
            </a:r>
          </a:p>
          <a:p>
            <a:pPr>
              <a:lnSpc>
                <a:spcPct val="100000"/>
              </a:lnSpc>
            </a:pPr>
            <a:r>
              <a:rPr lang="en-US" sz="1500" dirty="0" err="1"/>
              <a:t>Merton,R</a:t>
            </a:r>
            <a:r>
              <a:rPr lang="en-US" sz="1500" dirty="0"/>
              <a:t>. K. (1938). Social Structure and Anomie. American Sociological Association, 3(5), 672–682.</a:t>
            </a:r>
          </a:p>
          <a:p>
            <a:pPr>
              <a:lnSpc>
                <a:spcPct val="100000"/>
              </a:lnSpc>
            </a:pPr>
            <a:r>
              <a:rPr lang="en-US" sz="1500" dirty="0"/>
              <a:t>Mazerolle, L., Bennett, S., Davis, J., </a:t>
            </a:r>
            <a:r>
              <a:rPr lang="en-US" sz="1500" dirty="0" err="1"/>
              <a:t>Sargeant</a:t>
            </a:r>
            <a:r>
              <a:rPr lang="en-US" sz="1500" dirty="0"/>
              <a:t>, E., &amp; Manning, M. (2013). Procedural justice and police legitimacy:  A 	systematic review of the research evidence. </a:t>
            </a:r>
            <a:r>
              <a:rPr lang="en-US" sz="1500" i="1" dirty="0"/>
              <a:t>Journal of Experimental Criminology, 9</a:t>
            </a:r>
            <a:r>
              <a:rPr lang="en-US" sz="1500" dirty="0"/>
              <a:t>(3), 245–274. </a:t>
            </a:r>
          </a:p>
          <a:p>
            <a:r>
              <a:rPr lang="en-US" sz="1500" dirty="0"/>
              <a:t>Thibaut, J. W., &amp; Kelley, H. H. (1959). The social psychology of groups. NY: John Wiley &amp; Sons.</a:t>
            </a:r>
          </a:p>
          <a:p>
            <a:r>
              <a:rPr lang="en-US" sz="1500" dirty="0"/>
              <a:t>Van Craen, M. (2016). Fair policing from the inside out. </a:t>
            </a:r>
            <a:r>
              <a:rPr lang="en-US" sz="1500" i="1" dirty="0"/>
              <a:t>Sociology of Crime, Law and Deviance, 21</a:t>
            </a:r>
            <a:r>
              <a:rPr lang="en-US" sz="1500" dirty="0"/>
              <a:t>(3), 3–19. </a:t>
            </a:r>
          </a:p>
          <a:p>
            <a:pPr>
              <a:lnSpc>
                <a:spcPct val="100000"/>
              </a:lnSpc>
            </a:pPr>
            <a:r>
              <a:rPr lang="en-US" sz="1500" dirty="0"/>
              <a:t>Van Craen, M., &amp; Skogan, W. G. (2017). Achieving fairness in policing:  The link between internal and external procedural 	justice. </a:t>
            </a:r>
            <a:r>
              <a:rPr lang="en-US" sz="1500" i="1" dirty="0"/>
              <a:t>Police Quarterly, 20</a:t>
            </a:r>
            <a:r>
              <a:rPr lang="en-US" sz="1500" dirty="0"/>
              <a:t>(1), 3–23. </a:t>
            </a:r>
          </a:p>
          <a:p>
            <a:pPr>
              <a:lnSpc>
                <a:spcPct val="100000"/>
              </a:lnSpc>
            </a:pPr>
            <a:r>
              <a:rPr lang="en-US" sz="1500" dirty="0"/>
              <a:t>Wolfe, S. E., </a:t>
            </a:r>
            <a:r>
              <a:rPr lang="en-US" sz="1500" dirty="0" err="1"/>
              <a:t>Rojek</a:t>
            </a:r>
            <a:r>
              <a:rPr lang="en-US" sz="1500" dirty="0"/>
              <a:t>, J., </a:t>
            </a:r>
            <a:r>
              <a:rPr lang="en-US" sz="1500" dirty="0" err="1"/>
              <a:t>Manjarrez</a:t>
            </a:r>
            <a:r>
              <a:rPr lang="en-US" sz="1500" dirty="0"/>
              <a:t>, V. M., &amp; </a:t>
            </a:r>
            <a:r>
              <a:rPr lang="en-US" sz="1500" dirty="0" err="1"/>
              <a:t>Rojek</a:t>
            </a:r>
            <a:r>
              <a:rPr lang="en-US" sz="1500" dirty="0"/>
              <a:t>, A. (2018). Why does organizational justice matter? Uncertainty 	management among law enforcement officers.  </a:t>
            </a:r>
            <a:r>
              <a:rPr lang="en-US" sz="1500" i="1" dirty="0"/>
              <a:t>Journal of Criminal Justice</a:t>
            </a:r>
            <a:r>
              <a:rPr lang="en-US" sz="1500" dirty="0"/>
              <a:t>, </a:t>
            </a:r>
            <a:r>
              <a:rPr lang="en-US" sz="1500" i="1" dirty="0"/>
              <a:t>54</a:t>
            </a:r>
            <a:r>
              <a:rPr lang="en-US" sz="1500" dirty="0"/>
              <a:t>, 20–29. </a:t>
            </a:r>
          </a:p>
          <a:p>
            <a:pPr marL="0" indent="0">
              <a:buNone/>
            </a:pPr>
            <a:endParaRPr lang="en-US" sz="1400" dirty="0"/>
          </a:p>
          <a:p>
            <a:pPr marL="0" indent="0">
              <a:buNone/>
            </a:pPr>
            <a:endParaRPr lang="en-US" dirty="0"/>
          </a:p>
        </p:txBody>
      </p:sp>
    </p:spTree>
    <p:extLst>
      <p:ext uri="{BB962C8B-B14F-4D97-AF65-F5344CB8AC3E}">
        <p14:creationId xmlns:p14="http://schemas.microsoft.com/office/powerpoint/2010/main" val="3366612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267EEB-38CC-4CCF-A00F-CF400C7E5601}"/>
              </a:ext>
            </a:extLst>
          </p:cNvPr>
          <p:cNvSpPr>
            <a:spLocks noGrp="1"/>
          </p:cNvSpPr>
          <p:nvPr>
            <p:ph type="title"/>
          </p:nvPr>
        </p:nvSpPr>
        <p:spPr>
          <a:xfrm>
            <a:off x="844476" y="1600199"/>
            <a:ext cx="3539266" cy="4297680"/>
          </a:xfrm>
        </p:spPr>
        <p:txBody>
          <a:bodyPr anchor="ctr">
            <a:normAutofit/>
          </a:bodyPr>
          <a:lstStyle/>
          <a:p>
            <a:r>
              <a:rPr lang="en-US" dirty="0"/>
              <a:t>Review of Literature</a:t>
            </a:r>
          </a:p>
        </p:txBody>
      </p:sp>
      <p:cxnSp>
        <p:nvCxnSpPr>
          <p:cNvPr id="24" name="Straight Connector 23">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55A39A2-DEF0-4D27-8126-7426A66A1533}"/>
              </a:ext>
            </a:extLst>
          </p:cNvPr>
          <p:cNvSpPr>
            <a:spLocks noGrp="1"/>
          </p:cNvSpPr>
          <p:nvPr>
            <p:ph idx="1"/>
          </p:nvPr>
        </p:nvSpPr>
        <p:spPr>
          <a:xfrm>
            <a:off x="4924851" y="1600199"/>
            <a:ext cx="6130003" cy="4297680"/>
          </a:xfrm>
        </p:spPr>
        <p:txBody>
          <a:bodyPr anchor="ctr">
            <a:normAutofit/>
          </a:bodyPr>
          <a:lstStyle/>
          <a:p>
            <a:pPr marL="0" indent="0">
              <a:buNone/>
            </a:pPr>
            <a:endParaRPr lang="en-US" dirty="0"/>
          </a:p>
          <a:p>
            <a:r>
              <a:rPr lang="en-US" sz="2400" dirty="0"/>
              <a:t>In general, employees who are treated fairly by their organizations are more likely to exhibit positive organizational citizenship behaviors (Wolfe, </a:t>
            </a:r>
            <a:r>
              <a:rPr lang="en-US" sz="2400" dirty="0" err="1"/>
              <a:t>Rojek</a:t>
            </a:r>
            <a:r>
              <a:rPr lang="en-US" sz="2400" dirty="0"/>
              <a:t>, </a:t>
            </a:r>
            <a:r>
              <a:rPr lang="en-US" sz="2400" dirty="0" err="1"/>
              <a:t>Manjarrez</a:t>
            </a:r>
            <a:r>
              <a:rPr lang="en-US" sz="2400" dirty="0"/>
              <a:t>, &amp; </a:t>
            </a:r>
            <a:r>
              <a:rPr lang="en-US" sz="2400" dirty="0" err="1"/>
              <a:t>Rojek</a:t>
            </a:r>
            <a:r>
              <a:rPr lang="en-US" sz="2400" dirty="0"/>
              <a:t>, 2018).</a:t>
            </a:r>
          </a:p>
          <a:p>
            <a:pPr marL="0" indent="0">
              <a:buNone/>
            </a:pPr>
            <a:endParaRPr lang="en-US" dirty="0"/>
          </a:p>
        </p:txBody>
      </p:sp>
    </p:spTree>
    <p:extLst>
      <p:ext uri="{BB962C8B-B14F-4D97-AF65-F5344CB8AC3E}">
        <p14:creationId xmlns:p14="http://schemas.microsoft.com/office/powerpoint/2010/main" val="3616044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4" name="Rectangle 63">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6E92BB-53DC-4617-B649-674FFFDA86DB}"/>
              </a:ext>
            </a:extLst>
          </p:cNvPr>
          <p:cNvSpPr>
            <a:spLocks noGrp="1"/>
          </p:cNvSpPr>
          <p:nvPr>
            <p:ph type="title"/>
          </p:nvPr>
        </p:nvSpPr>
        <p:spPr>
          <a:xfrm>
            <a:off x="1451579" y="804519"/>
            <a:ext cx="9603275" cy="1049235"/>
          </a:xfrm>
        </p:spPr>
        <p:txBody>
          <a:bodyPr>
            <a:normAutofit/>
          </a:bodyPr>
          <a:lstStyle/>
          <a:p>
            <a:r>
              <a:rPr lang="en-US" dirty="0"/>
              <a:t>Review of Literature</a:t>
            </a:r>
          </a:p>
        </p:txBody>
      </p:sp>
      <p:cxnSp>
        <p:nvCxnSpPr>
          <p:cNvPr id="66" name="Straight Connector 65">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68" name="Rectangle 67">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 name="TextBox 3">
            <a:extLst>
              <a:ext uri="{FF2B5EF4-FFF2-40B4-BE49-F238E27FC236}">
                <a16:creationId xmlns:a16="http://schemas.microsoft.com/office/drawing/2014/main" id="{E382F647-3988-429B-A807-955FA91AD702}"/>
              </a:ext>
            </a:extLst>
          </p:cNvPr>
          <p:cNvSpPr txBox="1"/>
          <p:nvPr/>
        </p:nvSpPr>
        <p:spPr>
          <a:xfrm>
            <a:off x="466165" y="5348937"/>
            <a:ext cx="184731" cy="369332"/>
          </a:xfrm>
          <a:prstGeom prst="rect">
            <a:avLst/>
          </a:prstGeom>
          <a:noFill/>
        </p:spPr>
        <p:txBody>
          <a:bodyPr wrap="none" rtlCol="0">
            <a:spAutoFit/>
          </a:bodyPr>
          <a:lstStyle/>
          <a:p>
            <a:endParaRPr lang="en-US" dirty="0"/>
          </a:p>
        </p:txBody>
      </p:sp>
      <p:graphicFrame>
        <p:nvGraphicFramePr>
          <p:cNvPr id="5" name="Content Placeholder 2">
            <a:extLst>
              <a:ext uri="{FF2B5EF4-FFF2-40B4-BE49-F238E27FC236}">
                <a16:creationId xmlns:a16="http://schemas.microsoft.com/office/drawing/2014/main" id="{B1C78F0F-CC26-4F26-BA8C-6FEE2B8B12ED}"/>
              </a:ext>
            </a:extLst>
          </p:cNvPr>
          <p:cNvGraphicFramePr>
            <a:graphicFrameLocks noGrp="1"/>
          </p:cNvGraphicFramePr>
          <p:nvPr>
            <p:ph idx="1"/>
            <p:extLst>
              <p:ext uri="{D42A27DB-BD31-4B8C-83A1-F6EECF244321}">
                <p14:modId xmlns:p14="http://schemas.microsoft.com/office/powerpoint/2010/main" val="3694176476"/>
              </p:ext>
            </p:extLst>
          </p:nvPr>
        </p:nvGraphicFramePr>
        <p:xfrm>
          <a:off x="1450975" y="2331497"/>
          <a:ext cx="9604375" cy="37232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E33E7B3A-BCD3-47B0-BA30-3B423B58F929}"/>
              </a:ext>
            </a:extLst>
          </p:cNvPr>
          <p:cNvSpPr txBox="1"/>
          <p:nvPr/>
        </p:nvSpPr>
        <p:spPr>
          <a:xfrm>
            <a:off x="1218007" y="2520693"/>
            <a:ext cx="3495252" cy="1200329"/>
          </a:xfrm>
          <a:prstGeom prst="rect">
            <a:avLst/>
          </a:prstGeom>
          <a:noFill/>
        </p:spPr>
        <p:txBody>
          <a:bodyPr wrap="none" rtlCol="0">
            <a:spAutoFit/>
          </a:bodyPr>
          <a:lstStyle/>
          <a:p>
            <a:r>
              <a:rPr lang="en-US" dirty="0"/>
              <a:t>Outside pressures on the individual</a:t>
            </a:r>
          </a:p>
          <a:p>
            <a:r>
              <a:rPr lang="en-US" dirty="0"/>
              <a:t>will generate negative emotions </a:t>
            </a:r>
          </a:p>
          <a:p>
            <a:r>
              <a:rPr lang="en-US" dirty="0"/>
              <a:t>and frustration in the person</a:t>
            </a:r>
          </a:p>
          <a:p>
            <a:r>
              <a:rPr lang="en-US" dirty="0"/>
              <a:t>(</a:t>
            </a:r>
            <a:r>
              <a:rPr lang="en-US" dirty="0" err="1"/>
              <a:t>Aseltine</a:t>
            </a:r>
            <a:r>
              <a:rPr lang="en-US" dirty="0"/>
              <a:t>, Gore, &amp; Gordon, 2000).</a:t>
            </a:r>
          </a:p>
        </p:txBody>
      </p:sp>
      <p:sp>
        <p:nvSpPr>
          <p:cNvPr id="6" name="TextBox 5">
            <a:extLst>
              <a:ext uri="{FF2B5EF4-FFF2-40B4-BE49-F238E27FC236}">
                <a16:creationId xmlns:a16="http://schemas.microsoft.com/office/drawing/2014/main" id="{4398A365-3531-40A5-992C-29FD08EAD37E}"/>
              </a:ext>
            </a:extLst>
          </p:cNvPr>
          <p:cNvSpPr txBox="1"/>
          <p:nvPr/>
        </p:nvSpPr>
        <p:spPr>
          <a:xfrm>
            <a:off x="3893830" y="5971364"/>
            <a:ext cx="4718664" cy="646331"/>
          </a:xfrm>
          <a:prstGeom prst="rect">
            <a:avLst/>
          </a:prstGeom>
          <a:noFill/>
        </p:spPr>
        <p:txBody>
          <a:bodyPr wrap="none" rtlCol="0">
            <a:spAutoFit/>
          </a:bodyPr>
          <a:lstStyle/>
          <a:p>
            <a:r>
              <a:rPr lang="en-US" dirty="0"/>
              <a:t>Most behaviors are learned from our models or </a:t>
            </a:r>
          </a:p>
          <a:p>
            <a:r>
              <a:rPr lang="en-US" dirty="0"/>
              <a:t>other people (Bandura, 1978).</a:t>
            </a:r>
          </a:p>
        </p:txBody>
      </p:sp>
      <p:sp>
        <p:nvSpPr>
          <p:cNvPr id="7" name="TextBox 6">
            <a:extLst>
              <a:ext uri="{FF2B5EF4-FFF2-40B4-BE49-F238E27FC236}">
                <a16:creationId xmlns:a16="http://schemas.microsoft.com/office/drawing/2014/main" id="{BF9A5A25-C9B5-4EFF-81CB-E182A92C7704}"/>
              </a:ext>
            </a:extLst>
          </p:cNvPr>
          <p:cNvSpPr txBox="1"/>
          <p:nvPr/>
        </p:nvSpPr>
        <p:spPr>
          <a:xfrm>
            <a:off x="8022866" y="2655736"/>
            <a:ext cx="184731" cy="369332"/>
          </a:xfrm>
          <a:prstGeom prst="rect">
            <a:avLst/>
          </a:prstGeom>
          <a:noFill/>
        </p:spPr>
        <p:txBody>
          <a:bodyPr wrap="none" rtlCol="0">
            <a:spAutoFit/>
          </a:bodyPr>
          <a:lstStyle/>
          <a:p>
            <a:endParaRPr lang="en-US" dirty="0"/>
          </a:p>
        </p:txBody>
      </p:sp>
      <p:sp>
        <p:nvSpPr>
          <p:cNvPr id="8" name="TextBox 7">
            <a:extLst>
              <a:ext uri="{FF2B5EF4-FFF2-40B4-BE49-F238E27FC236}">
                <a16:creationId xmlns:a16="http://schemas.microsoft.com/office/drawing/2014/main" id="{619A70D6-308C-444B-92C0-F52151E7486F}"/>
              </a:ext>
            </a:extLst>
          </p:cNvPr>
          <p:cNvSpPr txBox="1"/>
          <p:nvPr/>
        </p:nvSpPr>
        <p:spPr>
          <a:xfrm>
            <a:off x="8022866" y="2424903"/>
            <a:ext cx="3141566" cy="1200329"/>
          </a:xfrm>
          <a:prstGeom prst="rect">
            <a:avLst/>
          </a:prstGeom>
          <a:noFill/>
        </p:spPr>
        <p:txBody>
          <a:bodyPr wrap="none" rtlCol="0">
            <a:spAutoFit/>
          </a:bodyPr>
          <a:lstStyle/>
          <a:p>
            <a:r>
              <a:rPr lang="en-US" dirty="0"/>
              <a:t>Transactional exchange: you do </a:t>
            </a:r>
          </a:p>
          <a:p>
            <a:r>
              <a:rPr lang="en-US" dirty="0"/>
              <a:t>something for me, and I will do</a:t>
            </a:r>
          </a:p>
          <a:p>
            <a:r>
              <a:rPr lang="en-US" dirty="0"/>
              <a:t>something similar for you</a:t>
            </a:r>
          </a:p>
          <a:p>
            <a:r>
              <a:rPr lang="en-US" dirty="0"/>
              <a:t>(Cropanzano &amp; Mitchell, 2005).</a:t>
            </a:r>
          </a:p>
        </p:txBody>
      </p:sp>
    </p:spTree>
    <p:extLst>
      <p:ext uri="{BB962C8B-B14F-4D97-AF65-F5344CB8AC3E}">
        <p14:creationId xmlns:p14="http://schemas.microsoft.com/office/powerpoint/2010/main" val="1275737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CCF35448-37B2-404A-A4C8-6138D6120DE1}"/>
                                            </p:graphicEl>
                                          </p:spTgt>
                                        </p:tgtEl>
                                        <p:attrNameLst>
                                          <p:attrName>style.visibility</p:attrName>
                                        </p:attrNameLst>
                                      </p:cBhvr>
                                      <p:to>
                                        <p:strVal val="visible"/>
                                      </p:to>
                                    </p:set>
                                    <p:anim calcmode="lin" valueType="num">
                                      <p:cBhvr additive="base">
                                        <p:cTn id="7" dur="500" fill="hold"/>
                                        <p:tgtEl>
                                          <p:spTgt spid="5">
                                            <p:graphicEl>
                                              <a:dgm id="{CCF35448-37B2-404A-A4C8-6138D6120DE1}"/>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CCF35448-37B2-404A-A4C8-6138D6120DE1}"/>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6309F23B-E7CE-4625-8063-4FF015A248F6}"/>
                                            </p:graphicEl>
                                          </p:spTgt>
                                        </p:tgtEl>
                                        <p:attrNameLst>
                                          <p:attrName>style.visibility</p:attrName>
                                        </p:attrNameLst>
                                      </p:cBhvr>
                                      <p:to>
                                        <p:strVal val="visible"/>
                                      </p:to>
                                    </p:set>
                                    <p:anim calcmode="lin" valueType="num">
                                      <p:cBhvr additive="base">
                                        <p:cTn id="13" dur="500" fill="hold"/>
                                        <p:tgtEl>
                                          <p:spTgt spid="5">
                                            <p:graphicEl>
                                              <a:dgm id="{6309F23B-E7CE-4625-8063-4FF015A248F6}"/>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6309F23B-E7CE-4625-8063-4FF015A248F6}"/>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graphicEl>
                                              <a:dgm id="{57D08F9C-616D-4AFE-B7F7-3ABE29BFE569}"/>
                                            </p:graphicEl>
                                          </p:spTgt>
                                        </p:tgtEl>
                                        <p:attrNameLst>
                                          <p:attrName>style.visibility</p:attrName>
                                        </p:attrNameLst>
                                      </p:cBhvr>
                                      <p:to>
                                        <p:strVal val="visible"/>
                                      </p:to>
                                    </p:set>
                                    <p:anim calcmode="lin" valueType="num">
                                      <p:cBhvr additive="base">
                                        <p:cTn id="17" dur="500" fill="hold"/>
                                        <p:tgtEl>
                                          <p:spTgt spid="5">
                                            <p:graphicEl>
                                              <a:dgm id="{57D08F9C-616D-4AFE-B7F7-3ABE29BFE569}"/>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57D08F9C-616D-4AFE-B7F7-3ABE29BFE569}"/>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graphicEl>
                                              <a:dgm id="{5543D4AB-4977-4473-AE95-9976FE2BF193}"/>
                                            </p:graphicEl>
                                          </p:spTgt>
                                        </p:tgtEl>
                                        <p:attrNameLst>
                                          <p:attrName>style.visibility</p:attrName>
                                        </p:attrNameLst>
                                      </p:cBhvr>
                                      <p:to>
                                        <p:strVal val="visible"/>
                                      </p:to>
                                    </p:set>
                                    <p:anim calcmode="lin" valueType="num">
                                      <p:cBhvr additive="base">
                                        <p:cTn id="23" dur="500" fill="hold"/>
                                        <p:tgtEl>
                                          <p:spTgt spid="5">
                                            <p:graphicEl>
                                              <a:dgm id="{5543D4AB-4977-4473-AE95-9976FE2BF193}"/>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5543D4AB-4977-4473-AE95-9976FE2BF193}"/>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graphicEl>
                                              <a:dgm id="{406CE6C1-B9FC-4B19-B6CB-FA770E82534B}"/>
                                            </p:graphicEl>
                                          </p:spTgt>
                                        </p:tgtEl>
                                        <p:attrNameLst>
                                          <p:attrName>style.visibility</p:attrName>
                                        </p:attrNameLst>
                                      </p:cBhvr>
                                      <p:to>
                                        <p:strVal val="visible"/>
                                      </p:to>
                                    </p:set>
                                    <p:anim calcmode="lin" valueType="num">
                                      <p:cBhvr additive="base">
                                        <p:cTn id="27" dur="500" fill="hold"/>
                                        <p:tgtEl>
                                          <p:spTgt spid="5">
                                            <p:graphicEl>
                                              <a:dgm id="{406CE6C1-B9FC-4B19-B6CB-FA770E82534B}"/>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406CE6C1-B9FC-4B19-B6CB-FA770E82534B}"/>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
                                            <p:graphicEl>
                                              <a:dgm id="{A418FCAB-A795-4FF1-9E0A-5740EF50CBE1}"/>
                                            </p:graphicEl>
                                          </p:spTgt>
                                        </p:tgtEl>
                                        <p:attrNameLst>
                                          <p:attrName>style.visibility</p:attrName>
                                        </p:attrNameLst>
                                      </p:cBhvr>
                                      <p:to>
                                        <p:strVal val="visible"/>
                                      </p:to>
                                    </p:set>
                                    <p:anim calcmode="lin" valueType="num">
                                      <p:cBhvr additive="base">
                                        <p:cTn id="33" dur="500" fill="hold"/>
                                        <p:tgtEl>
                                          <p:spTgt spid="5">
                                            <p:graphicEl>
                                              <a:dgm id="{A418FCAB-A795-4FF1-9E0A-5740EF50CBE1}"/>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A418FCAB-A795-4FF1-9E0A-5740EF50CBE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4C335A5-B8B2-461A-96AA-C2A76B983EEB}"/>
              </a:ext>
            </a:extLst>
          </p:cNvPr>
          <p:cNvSpPr>
            <a:spLocks noGrp="1"/>
          </p:cNvSpPr>
          <p:nvPr>
            <p:ph type="title"/>
          </p:nvPr>
        </p:nvSpPr>
        <p:spPr>
          <a:xfrm>
            <a:off x="844476" y="1600199"/>
            <a:ext cx="3539266" cy="4297680"/>
          </a:xfrm>
        </p:spPr>
        <p:txBody>
          <a:bodyPr anchor="ctr">
            <a:normAutofit/>
          </a:bodyPr>
          <a:lstStyle/>
          <a:p>
            <a:r>
              <a:rPr lang="en-US" dirty="0"/>
              <a:t>Problem Statement </a:t>
            </a:r>
          </a:p>
        </p:txBody>
      </p:sp>
      <p:cxnSp>
        <p:nvCxnSpPr>
          <p:cNvPr id="41" name="Straight Connector 40">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3CFD6A8F-A383-435E-AD1C-20A6E7F54464}"/>
              </a:ext>
            </a:extLst>
          </p:cNvPr>
          <p:cNvSpPr>
            <a:spLocks noGrp="1"/>
          </p:cNvSpPr>
          <p:nvPr>
            <p:ph idx="1"/>
          </p:nvPr>
        </p:nvSpPr>
        <p:spPr>
          <a:xfrm>
            <a:off x="4924851" y="1600199"/>
            <a:ext cx="6130003" cy="4297680"/>
          </a:xfrm>
        </p:spPr>
        <p:txBody>
          <a:bodyPr anchor="ctr">
            <a:normAutofit/>
          </a:bodyPr>
          <a:lstStyle/>
          <a:p>
            <a:r>
              <a:rPr lang="en-US" sz="2400" dirty="0"/>
              <a:t>Police officers that are treated unfairly by their organization exhibit frustration and anger toward their police department which in turn could translate into unfair and unethical policing practices with the public (Van Craen, 2016).</a:t>
            </a:r>
          </a:p>
          <a:p>
            <a:endParaRPr lang="en-US" dirty="0"/>
          </a:p>
        </p:txBody>
      </p:sp>
    </p:spTree>
    <p:extLst>
      <p:ext uri="{BB962C8B-B14F-4D97-AF65-F5344CB8AC3E}">
        <p14:creationId xmlns:p14="http://schemas.microsoft.com/office/powerpoint/2010/main" val="4168400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78D1679-2073-4A13-B783-FC3F5215BF94}"/>
              </a:ext>
            </a:extLst>
          </p:cNvPr>
          <p:cNvSpPr>
            <a:spLocks noGrp="1"/>
          </p:cNvSpPr>
          <p:nvPr>
            <p:ph type="title"/>
          </p:nvPr>
        </p:nvSpPr>
        <p:spPr>
          <a:xfrm>
            <a:off x="1249961" y="1600199"/>
            <a:ext cx="3173482" cy="4297680"/>
          </a:xfrm>
        </p:spPr>
        <p:txBody>
          <a:bodyPr anchor="ctr">
            <a:normAutofit/>
          </a:bodyPr>
          <a:lstStyle/>
          <a:p>
            <a:r>
              <a:rPr lang="en-US" dirty="0"/>
              <a:t>Purpose Statement </a:t>
            </a:r>
          </a:p>
        </p:txBody>
      </p:sp>
      <p:cxnSp>
        <p:nvCxnSpPr>
          <p:cNvPr id="25" name="Straight Connector 24">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199"/>
            <a:ext cx="0" cy="429768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BC45022-14CE-465A-82C6-A836E58B1A45}"/>
              </a:ext>
            </a:extLst>
          </p:cNvPr>
          <p:cNvSpPr>
            <a:spLocks noGrp="1"/>
          </p:cNvSpPr>
          <p:nvPr>
            <p:ph idx="1"/>
          </p:nvPr>
        </p:nvSpPr>
        <p:spPr>
          <a:xfrm>
            <a:off x="4885151" y="1600199"/>
            <a:ext cx="6169703" cy="4297680"/>
          </a:xfrm>
        </p:spPr>
        <p:txBody>
          <a:bodyPr anchor="ctr">
            <a:normAutofit/>
          </a:bodyPr>
          <a:lstStyle/>
          <a:p>
            <a:r>
              <a:rPr lang="en-US" sz="2400" dirty="0"/>
              <a:t>The purpose of this study was to explore the correlation with the way police organizations treat their police officers (internal procedural justice - IPJ) and the manner in which police officers treat and interact with the public (external procedural justice - EPJ) in order to improve the relationship between police command staff, police officers, and the citizens they serve.</a:t>
            </a:r>
          </a:p>
        </p:txBody>
      </p:sp>
    </p:spTree>
    <p:extLst>
      <p:ext uri="{BB962C8B-B14F-4D97-AF65-F5344CB8AC3E}">
        <p14:creationId xmlns:p14="http://schemas.microsoft.com/office/powerpoint/2010/main" val="2707099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C9BC60-8810-4740-B290-6FC7D2EC1D58}"/>
              </a:ext>
            </a:extLst>
          </p:cNvPr>
          <p:cNvSpPr>
            <a:spLocks noGrp="1"/>
          </p:cNvSpPr>
          <p:nvPr>
            <p:ph type="title"/>
          </p:nvPr>
        </p:nvSpPr>
        <p:spPr>
          <a:xfrm>
            <a:off x="844476" y="1600199"/>
            <a:ext cx="3539266" cy="4297680"/>
          </a:xfrm>
        </p:spPr>
        <p:txBody>
          <a:bodyPr anchor="ctr">
            <a:normAutofit/>
          </a:bodyPr>
          <a:lstStyle/>
          <a:p>
            <a:r>
              <a:rPr lang="en-US" dirty="0"/>
              <a:t>Significance of the study</a:t>
            </a:r>
          </a:p>
        </p:txBody>
      </p:sp>
      <p:cxnSp>
        <p:nvCxnSpPr>
          <p:cNvPr id="17" name="Straight Connector 16">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12B1705-3E94-4A9A-A827-8B0D6204A48B}"/>
              </a:ext>
            </a:extLst>
          </p:cNvPr>
          <p:cNvSpPr>
            <a:spLocks noGrp="1"/>
          </p:cNvSpPr>
          <p:nvPr>
            <p:ph idx="1"/>
          </p:nvPr>
        </p:nvSpPr>
        <p:spPr>
          <a:xfrm>
            <a:off x="4924851" y="1600199"/>
            <a:ext cx="6130003" cy="4297680"/>
          </a:xfrm>
        </p:spPr>
        <p:txBody>
          <a:bodyPr anchor="ctr">
            <a:normAutofit/>
          </a:bodyPr>
          <a:lstStyle/>
          <a:p>
            <a:pPr lvl="1"/>
            <a:r>
              <a:rPr lang="en-US" sz="2400" dirty="0"/>
              <a:t>Struggle within police departments due to negative publicity and police encounters</a:t>
            </a:r>
          </a:p>
          <a:p>
            <a:pPr lvl="1"/>
            <a:r>
              <a:rPr lang="en-US" sz="2400" dirty="0"/>
              <a:t>Trickle-down effect within police department</a:t>
            </a:r>
          </a:p>
          <a:p>
            <a:pPr lvl="1"/>
            <a:r>
              <a:rPr lang="en-US" sz="2400" dirty="0"/>
              <a:t>Criticism of procedural justice</a:t>
            </a:r>
          </a:p>
          <a:p>
            <a:pPr lvl="1"/>
            <a:r>
              <a:rPr lang="en-US" sz="2400" dirty="0"/>
              <a:t>Focus on small police department </a:t>
            </a:r>
          </a:p>
        </p:txBody>
      </p:sp>
    </p:spTree>
    <p:extLst>
      <p:ext uri="{BB962C8B-B14F-4D97-AF65-F5344CB8AC3E}">
        <p14:creationId xmlns:p14="http://schemas.microsoft.com/office/powerpoint/2010/main" val="3245398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a:extLst>
              <a:ext uri="{FF2B5EF4-FFF2-40B4-BE49-F238E27FC236}">
                <a16:creationId xmlns:a16="http://schemas.microsoft.com/office/drawing/2014/main" id="{598922A4-504D-4391-975D-3FA3CFA16E43}"/>
              </a:ext>
            </a:extLst>
          </p:cNvPr>
          <p:cNvSpPr>
            <a:spLocks noGrp="1"/>
          </p:cNvSpPr>
          <p:nvPr>
            <p:ph type="title"/>
          </p:nvPr>
        </p:nvSpPr>
        <p:spPr>
          <a:xfrm>
            <a:off x="844476" y="1600199"/>
            <a:ext cx="3539266" cy="4297680"/>
          </a:xfrm>
        </p:spPr>
        <p:txBody>
          <a:bodyPr anchor="ctr">
            <a:normAutofit/>
          </a:bodyPr>
          <a:lstStyle/>
          <a:p>
            <a:r>
              <a:rPr lang="en-US" dirty="0"/>
              <a:t>Research </a:t>
            </a:r>
            <a:br>
              <a:rPr lang="en-US" dirty="0"/>
            </a:br>
            <a:r>
              <a:rPr lang="en-US" dirty="0"/>
              <a:t>Design</a:t>
            </a:r>
          </a:p>
        </p:txBody>
      </p:sp>
      <p:cxnSp>
        <p:nvCxnSpPr>
          <p:cNvPr id="17" name="Straight Connector 9">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148839"/>
            <a:ext cx="0" cy="32004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9838137-6C35-4731-89F2-0EEE5ACA1B9D}"/>
              </a:ext>
            </a:extLst>
          </p:cNvPr>
          <p:cNvSpPr>
            <a:spLocks noGrp="1"/>
          </p:cNvSpPr>
          <p:nvPr>
            <p:ph idx="1"/>
          </p:nvPr>
        </p:nvSpPr>
        <p:spPr>
          <a:xfrm>
            <a:off x="4924851" y="1600199"/>
            <a:ext cx="6130003" cy="4297680"/>
          </a:xfrm>
        </p:spPr>
        <p:txBody>
          <a:bodyPr anchor="ctr">
            <a:normAutofit fontScale="92500" lnSpcReduction="10000"/>
          </a:bodyPr>
          <a:lstStyle/>
          <a:p>
            <a:r>
              <a:rPr lang="en-US" sz="2400" dirty="0"/>
              <a:t>Skogan’s survey which was used at the Chicago Police Department in 2013 and published in 2017 (Van Craen &amp; Skogan, 2017)</a:t>
            </a:r>
          </a:p>
          <a:p>
            <a:r>
              <a:rPr lang="en-US" sz="2400" dirty="0"/>
              <a:t>Did not utilize all of </a:t>
            </a:r>
            <a:r>
              <a:rPr lang="en-US" sz="2400" dirty="0" err="1"/>
              <a:t>Skogan’s</a:t>
            </a:r>
            <a:r>
              <a:rPr lang="en-US" sz="2400" dirty="0"/>
              <a:t> subscales</a:t>
            </a:r>
          </a:p>
          <a:p>
            <a:r>
              <a:rPr lang="en-US" sz="2400" dirty="0"/>
              <a:t>IPJ </a:t>
            </a:r>
            <a:r>
              <a:rPr lang="en-US" sz="2400" dirty="0">
                <a:solidFill>
                  <a:prstClr val="white"/>
                </a:solidFill>
              </a:rPr>
              <a:t>(predictor variable) </a:t>
            </a:r>
            <a:r>
              <a:rPr lang="en-US" sz="2400" dirty="0"/>
              <a:t>versus EPJ </a:t>
            </a:r>
            <a:r>
              <a:rPr lang="en-US" sz="2400" dirty="0">
                <a:solidFill>
                  <a:prstClr val="white"/>
                </a:solidFill>
              </a:rPr>
              <a:t>(outcome variable) </a:t>
            </a:r>
            <a:endParaRPr lang="en-US" sz="2400" dirty="0"/>
          </a:p>
          <a:p>
            <a:r>
              <a:rPr lang="en-US" sz="2400" dirty="0"/>
              <a:t>IPJ – 20 questions </a:t>
            </a:r>
          </a:p>
          <a:p>
            <a:r>
              <a:rPr lang="en-US" sz="2400" dirty="0"/>
              <a:t>EPJ – 20 questions </a:t>
            </a:r>
          </a:p>
          <a:p>
            <a:r>
              <a:rPr lang="en-US" sz="2400" dirty="0"/>
              <a:t>Organizational Dynamics – 10 questions</a:t>
            </a:r>
          </a:p>
        </p:txBody>
      </p:sp>
    </p:spTree>
    <p:extLst>
      <p:ext uri="{BB962C8B-B14F-4D97-AF65-F5344CB8AC3E}">
        <p14:creationId xmlns:p14="http://schemas.microsoft.com/office/powerpoint/2010/main" val="610364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9C51009-A09A-4689-8E6C-F8FC99E6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a:extLst>
              <a:ext uri="{FF2B5EF4-FFF2-40B4-BE49-F238E27FC236}">
                <a16:creationId xmlns:a16="http://schemas.microsoft.com/office/drawing/2014/main" id="{90C9BC60-8810-4740-B290-6FC7D2EC1D58}"/>
              </a:ext>
            </a:extLst>
          </p:cNvPr>
          <p:cNvSpPr>
            <a:spLocks noGrp="1"/>
          </p:cNvSpPr>
          <p:nvPr>
            <p:ph type="title"/>
          </p:nvPr>
        </p:nvSpPr>
        <p:spPr>
          <a:xfrm>
            <a:off x="1249961" y="1600199"/>
            <a:ext cx="3173482" cy="4297680"/>
          </a:xfrm>
        </p:spPr>
        <p:txBody>
          <a:bodyPr anchor="ctr">
            <a:normAutofit/>
          </a:bodyPr>
          <a:lstStyle/>
          <a:p>
            <a:r>
              <a:rPr lang="en-US" dirty="0"/>
              <a:t>Participants</a:t>
            </a:r>
          </a:p>
        </p:txBody>
      </p:sp>
      <p:cxnSp>
        <p:nvCxnSpPr>
          <p:cNvPr id="10" name="Straight Connector 9">
            <a:extLst>
              <a:ext uri="{FF2B5EF4-FFF2-40B4-BE49-F238E27FC236}">
                <a16:creationId xmlns:a16="http://schemas.microsoft.com/office/drawing/2014/main" id="{9EC65442-F244-409C-BF44-C5D6472E8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600199"/>
            <a:ext cx="0" cy="429768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12B1705-3E94-4A9A-A827-8B0D6204A48B}"/>
              </a:ext>
            </a:extLst>
          </p:cNvPr>
          <p:cNvSpPr>
            <a:spLocks noGrp="1"/>
          </p:cNvSpPr>
          <p:nvPr>
            <p:ph idx="1"/>
          </p:nvPr>
        </p:nvSpPr>
        <p:spPr>
          <a:xfrm>
            <a:off x="4892970" y="1600199"/>
            <a:ext cx="6169703" cy="4297680"/>
          </a:xfrm>
        </p:spPr>
        <p:txBody>
          <a:bodyPr anchor="ctr">
            <a:normAutofit/>
          </a:bodyPr>
          <a:lstStyle/>
          <a:p>
            <a:pPr lvl="1"/>
            <a:r>
              <a:rPr lang="en-US" sz="2400" dirty="0"/>
              <a:t>Police Department Alpha (PDA) versus Police Department Beta (PDB)</a:t>
            </a:r>
          </a:p>
          <a:p>
            <a:pPr lvl="1"/>
            <a:r>
              <a:rPr lang="en-US" sz="2400" dirty="0"/>
              <a:t>PDA – 126 police officers and 20 sergeants</a:t>
            </a:r>
          </a:p>
          <a:p>
            <a:pPr lvl="1"/>
            <a:r>
              <a:rPr lang="en-US" sz="2400" dirty="0"/>
              <a:t>PDB – 94 police officers and 14 sergeants </a:t>
            </a:r>
          </a:p>
          <a:p>
            <a:pPr lvl="1"/>
            <a:r>
              <a:rPr lang="en-US" sz="2400" dirty="0"/>
              <a:t>Total of 254 participants were invited to partake in this study</a:t>
            </a:r>
          </a:p>
          <a:p>
            <a:pPr lvl="1"/>
            <a:r>
              <a:rPr lang="en-US" sz="2400" dirty="0"/>
              <a:t>Convenience sampling method </a:t>
            </a:r>
          </a:p>
        </p:txBody>
      </p:sp>
    </p:spTree>
    <p:extLst>
      <p:ext uri="{BB962C8B-B14F-4D97-AF65-F5344CB8AC3E}">
        <p14:creationId xmlns:p14="http://schemas.microsoft.com/office/powerpoint/2010/main" val="3758910913"/>
      </p:ext>
    </p:extLst>
  </p:cSld>
  <p:clrMapOvr>
    <a:masterClrMapping/>
  </p:clrMapOvr>
</p:sld>
</file>

<file path=ppt/theme/theme1.xml><?xml version="1.0" encoding="utf-8"?>
<a:theme xmlns:a="http://schemas.openxmlformats.org/drawingml/2006/main" name="Gallery">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Gallery">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1_Gallery">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Gallery">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C69334A5ACCF48AE85CCB3010FBB1A" ma:contentTypeVersion="7" ma:contentTypeDescription="Create a new document." ma:contentTypeScope="" ma:versionID="bba972a19e50bf175f985e619eebbda0">
  <xsd:schema xmlns:xsd="http://www.w3.org/2001/XMLSchema" xmlns:xs="http://www.w3.org/2001/XMLSchema" xmlns:p="http://schemas.microsoft.com/office/2006/metadata/properties" xmlns:ns3="1e913430-395c-4cc1-aa09-869938c98eb9" xmlns:ns4="9b772028-7269-41e9-bda5-db2a9d66f6ae" targetNamespace="http://schemas.microsoft.com/office/2006/metadata/properties" ma:root="true" ma:fieldsID="e39025665612c44c04360447e91b9dba" ns3:_="" ns4:_="">
    <xsd:import namespace="1e913430-395c-4cc1-aa09-869938c98eb9"/>
    <xsd:import namespace="9b772028-7269-41e9-bda5-db2a9d66f6ae"/>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913430-395c-4cc1-aa09-869938c98e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b772028-7269-41e9-bda5-db2a9d66f6a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A6E12D3-8566-475F-8765-B03C79643D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913430-395c-4cc1-aa09-869938c98eb9"/>
    <ds:schemaRef ds:uri="9b772028-7269-41e9-bda5-db2a9d66f6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713BCB5-BBBD-44EE-AEED-63F7720A7282}">
  <ds:schemaRefs>
    <ds:schemaRef ds:uri="http://schemas.microsoft.com/sharepoint/v3/contenttype/forms"/>
  </ds:schemaRefs>
</ds:datastoreItem>
</file>

<file path=customXml/itemProps3.xml><?xml version="1.0" encoding="utf-8"?>
<ds:datastoreItem xmlns:ds="http://schemas.openxmlformats.org/officeDocument/2006/customXml" ds:itemID="{15667A88-B6DF-4206-BB64-2052C5754103}">
  <ds:schemaRefs>
    <ds:schemaRef ds:uri="http://schemas.microsoft.com/office/2006/metadata/properties"/>
    <ds:schemaRef ds:uri="9b772028-7269-41e9-bda5-db2a9d66f6a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1e913430-395c-4cc1-aa09-869938c98eb9"/>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2615</TotalTime>
  <Words>1974</Words>
  <Application>Microsoft Office PowerPoint</Application>
  <PresentationFormat>Widescreen</PresentationFormat>
  <Paragraphs>156</Paragraphs>
  <Slides>23</Slides>
  <Notes>23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23</vt:i4>
      </vt:variant>
    </vt:vector>
  </HeadingPairs>
  <TitlesOfParts>
    <vt:vector size="28" baseType="lpstr">
      <vt:lpstr>Arial</vt:lpstr>
      <vt:lpstr>Calibri</vt:lpstr>
      <vt:lpstr>Gill Sans MT</vt:lpstr>
      <vt:lpstr>Gallery</vt:lpstr>
      <vt:lpstr>1_Gallery</vt:lpstr>
      <vt:lpstr>IMPACT OF ORGANIZATIONAL FAIRNESS ON ETHICAL POLICING IN THE COMMUNITY</vt:lpstr>
      <vt:lpstr>BACKGROUND</vt:lpstr>
      <vt:lpstr>Review of Literature</vt:lpstr>
      <vt:lpstr>Review of Literature</vt:lpstr>
      <vt:lpstr>Problem Statement </vt:lpstr>
      <vt:lpstr>Purpose Statement </vt:lpstr>
      <vt:lpstr>Significance of the study</vt:lpstr>
      <vt:lpstr>Research  Design</vt:lpstr>
      <vt:lpstr>Participants</vt:lpstr>
      <vt:lpstr>PROCEDURES</vt:lpstr>
      <vt:lpstr>Research question #1</vt:lpstr>
      <vt:lpstr>Findings for Research question #1</vt:lpstr>
      <vt:lpstr>Research question #2</vt:lpstr>
      <vt:lpstr>Findings for Research question #2</vt:lpstr>
      <vt:lpstr>Research question #3</vt:lpstr>
      <vt:lpstr>Findings for Research question #3</vt:lpstr>
      <vt:lpstr>Conclusions</vt:lpstr>
      <vt:lpstr>Implications</vt:lpstr>
      <vt:lpstr>Implications</vt:lpstr>
      <vt:lpstr>LIMITATIONS Of this study</vt:lpstr>
      <vt:lpstr>RecommendationS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ORGANIZATIONAL FAIRNESS ON ETHICAL POLICING IN THE COMMUNITY</dc:title>
  <dc:creator>David Cepiel</dc:creator>
  <cp:lastModifiedBy>Kelly Brown</cp:lastModifiedBy>
  <cp:revision>123</cp:revision>
  <cp:lastPrinted>2020-10-08T19:33:06Z</cp:lastPrinted>
  <dcterms:created xsi:type="dcterms:W3CDTF">2020-10-02T18:51:55Z</dcterms:created>
  <dcterms:modified xsi:type="dcterms:W3CDTF">2021-02-22T16:37:40Z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0x01010006C69334A5ACCF48AE85CCB3010FBB1A</vt:lpwstr>
  </property>
</Properties>
</file>