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61" r:id="rId5"/>
    <p:sldId id="268"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67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6FEAA-9F29-4F79-8F4A-6C292A4DF3E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B6A232A-28CD-490B-98B4-A8E3B67489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5CFD879-B195-4782-B7B8-38F3144C2956}"/>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5" name="Footer Placeholder 4">
            <a:extLst>
              <a:ext uri="{FF2B5EF4-FFF2-40B4-BE49-F238E27FC236}">
                <a16:creationId xmlns:a16="http://schemas.microsoft.com/office/drawing/2014/main" id="{D68DC5C3-CC84-42CC-A7E7-E2E4FBBE69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78AD3C-F5B9-4198-BE60-A202627B8942}"/>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2362819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F3762-0C17-42C6-A550-45FE0221EC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29BA64-02BA-409B-AC97-C9AE1B76E8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E3FDF4-5A8D-498B-8C8D-336B7ACA3FE7}"/>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5" name="Footer Placeholder 4">
            <a:extLst>
              <a:ext uri="{FF2B5EF4-FFF2-40B4-BE49-F238E27FC236}">
                <a16:creationId xmlns:a16="http://schemas.microsoft.com/office/drawing/2014/main" id="{5606429F-F10C-4723-AB5B-4BA494D6C5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45066C-45F8-4BD0-A585-3C77D4667AC8}"/>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2713718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AD8AEE-B3FC-46A5-BC4F-F6DD7F93D83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341443-8810-4A53-B7AF-CD545CE92C4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17E2CF-02B5-47A8-AE3B-E57599140AE9}"/>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5" name="Footer Placeholder 4">
            <a:extLst>
              <a:ext uri="{FF2B5EF4-FFF2-40B4-BE49-F238E27FC236}">
                <a16:creationId xmlns:a16="http://schemas.microsoft.com/office/drawing/2014/main" id="{4F2DE8DD-3AD7-4ED0-A4B2-374248BC8D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916399-5973-4294-91A0-EA06D134D97E}"/>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2239168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BEB3B-9383-4926-98F8-5C2262C532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FB59CB-6270-4DEC-9D6F-B6540DD8C8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A8D336-63D7-41B5-864E-B5B33F1893F6}"/>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5" name="Footer Placeholder 4">
            <a:extLst>
              <a:ext uri="{FF2B5EF4-FFF2-40B4-BE49-F238E27FC236}">
                <a16:creationId xmlns:a16="http://schemas.microsoft.com/office/drawing/2014/main" id="{57CE09BE-6AB2-4EB2-BFA8-A797C6263E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874DE1-67BC-4D89-AEBF-8526FEB42D49}"/>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3719694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E6C58-BA35-462E-A856-C6D6C8A0EA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283823F-4409-4DF9-A27C-D8BBC34788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966397E-8FBE-4A03-AE94-4C66A228EA7F}"/>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5" name="Footer Placeholder 4">
            <a:extLst>
              <a:ext uri="{FF2B5EF4-FFF2-40B4-BE49-F238E27FC236}">
                <a16:creationId xmlns:a16="http://schemas.microsoft.com/office/drawing/2014/main" id="{9B3BD72E-3125-4180-BCFF-65FEAEE9E6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F2DCE-438B-4A04-960C-1777CC7FBAAE}"/>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946796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EB472-672C-407C-8C03-092019909F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04ECDF0-A59D-404D-9A0F-EAFF215974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F9D99A-8C5C-479B-ACF3-087CE9C265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0F758F8-31BB-432E-8466-42FF5D73F231}"/>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6" name="Footer Placeholder 5">
            <a:extLst>
              <a:ext uri="{FF2B5EF4-FFF2-40B4-BE49-F238E27FC236}">
                <a16:creationId xmlns:a16="http://schemas.microsoft.com/office/drawing/2014/main" id="{B70A7D9E-1D9F-4667-AE4C-A010A5B80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589FE5-56AF-45F5-8F60-4F549BE62BB4}"/>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4157788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EB2CE-8CCE-4066-88C0-07066ECE64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6D2612A-16F9-4444-9F26-4F0D3F0041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86F7D7-73FF-466C-8590-3FD0762EAA9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938722A-3878-405B-9B77-6E0B522A65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3724A40-873F-4455-989D-BE5B4AD8DB3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F0FFE47-9E42-4C9E-952B-81D4269B1432}"/>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8" name="Footer Placeholder 7">
            <a:extLst>
              <a:ext uri="{FF2B5EF4-FFF2-40B4-BE49-F238E27FC236}">
                <a16:creationId xmlns:a16="http://schemas.microsoft.com/office/drawing/2014/main" id="{3B392D4F-D36C-4E54-BE84-A44A5BB5360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9BC9979-ED81-431E-A6AB-4A9845E54A72}"/>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1509431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B1BCB-27CF-4503-B72E-30BECE934D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478A415-1401-42AB-9675-AD3666408589}"/>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4" name="Footer Placeholder 3">
            <a:extLst>
              <a:ext uri="{FF2B5EF4-FFF2-40B4-BE49-F238E27FC236}">
                <a16:creationId xmlns:a16="http://schemas.microsoft.com/office/drawing/2014/main" id="{5347713B-D4AE-48F3-AB55-A105D7DFB4E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67A1758-99A5-4514-AF4E-0B2D7CC14BF3}"/>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2168370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086BFA-32F8-43B4-AEFE-EEF76D354C02}"/>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3" name="Footer Placeholder 2">
            <a:extLst>
              <a:ext uri="{FF2B5EF4-FFF2-40B4-BE49-F238E27FC236}">
                <a16:creationId xmlns:a16="http://schemas.microsoft.com/office/drawing/2014/main" id="{B7F192FE-9FC6-4A0B-9312-0DA8C9FE048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F94DF82-23D9-49BD-A558-9EE8D60061E3}"/>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4218078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47908-DC8F-487F-AC95-72322DAE57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2C89C70-3BC6-4B9B-A805-9FBD42D7C8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1E22110-6B47-4A68-91CC-DA6B3B382B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02BC44-ACA8-4584-9491-DC597B63ABF4}"/>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6" name="Footer Placeholder 5">
            <a:extLst>
              <a:ext uri="{FF2B5EF4-FFF2-40B4-BE49-F238E27FC236}">
                <a16:creationId xmlns:a16="http://schemas.microsoft.com/office/drawing/2014/main" id="{40C409C0-C945-4B35-A4F1-42883C2C0C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605038-3BE5-47EC-ADE0-F26B886F75FC}"/>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4234116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45C59-D8FA-430E-8CD4-F5333DA69F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16E3B73-F126-4175-AE36-D99789927A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33287C6-8F64-49A4-8823-44D89B0422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8CEC35-556E-4681-AA01-E4EE9E29495F}"/>
              </a:ext>
            </a:extLst>
          </p:cNvPr>
          <p:cNvSpPr>
            <a:spLocks noGrp="1"/>
          </p:cNvSpPr>
          <p:nvPr>
            <p:ph type="dt" sz="half" idx="10"/>
          </p:nvPr>
        </p:nvSpPr>
        <p:spPr/>
        <p:txBody>
          <a:bodyPr/>
          <a:lstStyle/>
          <a:p>
            <a:fld id="{AD5F62B8-5C1A-4B85-AFE2-2C63DDF4D9EC}" type="datetimeFigureOut">
              <a:rPr lang="en-US" smtClean="0"/>
              <a:t>4/8/2020</a:t>
            </a:fld>
            <a:endParaRPr lang="en-US"/>
          </a:p>
        </p:txBody>
      </p:sp>
      <p:sp>
        <p:nvSpPr>
          <p:cNvPr id="6" name="Footer Placeholder 5">
            <a:extLst>
              <a:ext uri="{FF2B5EF4-FFF2-40B4-BE49-F238E27FC236}">
                <a16:creationId xmlns:a16="http://schemas.microsoft.com/office/drawing/2014/main" id="{0F75EFA7-1DD4-40F2-B1D3-0F0C71CA52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872922-F469-4614-9E71-530934120DE3}"/>
              </a:ext>
            </a:extLst>
          </p:cNvPr>
          <p:cNvSpPr>
            <a:spLocks noGrp="1"/>
          </p:cNvSpPr>
          <p:nvPr>
            <p:ph type="sldNum" sz="quarter" idx="12"/>
          </p:nvPr>
        </p:nvSpPr>
        <p:spPr/>
        <p:txBody>
          <a:bodyPr/>
          <a:lstStyle/>
          <a:p>
            <a:fld id="{9E66A0FB-1B8E-4F84-9010-AD90ACB34F62}" type="slidenum">
              <a:rPr lang="en-US" smtClean="0"/>
              <a:t>‹#›</a:t>
            </a:fld>
            <a:endParaRPr lang="en-US"/>
          </a:p>
        </p:txBody>
      </p:sp>
    </p:spTree>
    <p:extLst>
      <p:ext uri="{BB962C8B-B14F-4D97-AF65-F5344CB8AC3E}">
        <p14:creationId xmlns:p14="http://schemas.microsoft.com/office/powerpoint/2010/main" val="1512637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2E4B2D9-4B71-49B9-B102-8D602BCEB6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1985575-CE7D-4A0E-85B8-887DA6EA1C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68B03C-C842-4E2E-B135-128F617284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5F62B8-5C1A-4B85-AFE2-2C63DDF4D9EC}" type="datetimeFigureOut">
              <a:rPr lang="en-US" smtClean="0"/>
              <a:t>4/8/2020</a:t>
            </a:fld>
            <a:endParaRPr lang="en-US"/>
          </a:p>
        </p:txBody>
      </p:sp>
      <p:sp>
        <p:nvSpPr>
          <p:cNvPr id="5" name="Footer Placeholder 4">
            <a:extLst>
              <a:ext uri="{FF2B5EF4-FFF2-40B4-BE49-F238E27FC236}">
                <a16:creationId xmlns:a16="http://schemas.microsoft.com/office/drawing/2014/main" id="{D7B43A3B-2367-4ACC-9583-4C87699D1E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FBE76F-FABA-42C9-926E-D47F3F88CA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66A0FB-1B8E-4F84-9010-AD90ACB34F62}" type="slidenum">
              <a:rPr lang="en-US" smtClean="0"/>
              <a:t>‹#›</a:t>
            </a:fld>
            <a:endParaRPr lang="en-US"/>
          </a:p>
        </p:txBody>
      </p:sp>
    </p:spTree>
    <p:extLst>
      <p:ext uri="{BB962C8B-B14F-4D97-AF65-F5344CB8AC3E}">
        <p14:creationId xmlns:p14="http://schemas.microsoft.com/office/powerpoint/2010/main" val="37800323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6AEE4-1018-4A81-AF00-488395122423}"/>
              </a:ext>
            </a:extLst>
          </p:cNvPr>
          <p:cNvSpPr>
            <a:spLocks noGrp="1"/>
          </p:cNvSpPr>
          <p:nvPr>
            <p:ph type="ctrTitle"/>
          </p:nvPr>
        </p:nvSpPr>
        <p:spPr/>
        <p:txBody>
          <a:bodyPr>
            <a:normAutofit fontScale="90000"/>
          </a:bodyPr>
          <a:lstStyle/>
          <a:p>
            <a:pPr algn="ctr"/>
            <a:r>
              <a:rPr lang="en-US" sz="3600" b="1" dirty="0"/>
              <a:t>SYNTHESIS OF CYCLOPROPYL ANALOGS OF STEREOCHEMICALLY RIGID PROBES OF CERTAIN PHARMACOLOGICAL RECEPTORS</a:t>
            </a:r>
            <a:br>
              <a:rPr lang="en-US" dirty="0"/>
            </a:br>
            <a:endParaRPr lang="en-US" dirty="0"/>
          </a:p>
        </p:txBody>
      </p:sp>
      <p:sp>
        <p:nvSpPr>
          <p:cNvPr id="3" name="Subtitle 2">
            <a:extLst>
              <a:ext uri="{FF2B5EF4-FFF2-40B4-BE49-F238E27FC236}">
                <a16:creationId xmlns:a16="http://schemas.microsoft.com/office/drawing/2014/main" id="{FE1A6400-EF64-406A-AEF6-8F7BA428CCC1}"/>
              </a:ext>
            </a:extLst>
          </p:cNvPr>
          <p:cNvSpPr>
            <a:spLocks noGrp="1"/>
          </p:cNvSpPr>
          <p:nvPr>
            <p:ph type="subTitle" idx="1"/>
          </p:nvPr>
        </p:nvSpPr>
        <p:spPr/>
        <p:txBody>
          <a:bodyPr>
            <a:normAutofit/>
          </a:bodyPr>
          <a:lstStyle/>
          <a:p>
            <a:pPr algn="ctr"/>
            <a:r>
              <a:rPr lang="en-US" sz="2200" dirty="0"/>
              <a:t>Dr. Douglas Armstrong, Zach Emptage, and Anderson Verhoeven</a:t>
            </a:r>
          </a:p>
          <a:p>
            <a:pPr algn="ctr"/>
            <a:endParaRPr lang="en-US" sz="2200" dirty="0"/>
          </a:p>
          <a:p>
            <a:pPr algn="ctr"/>
            <a:r>
              <a:rPr lang="en-US" sz="2200" dirty="0"/>
              <a:t>Olivet Nazarene University</a:t>
            </a:r>
          </a:p>
          <a:p>
            <a:endParaRPr lang="en-US" dirty="0"/>
          </a:p>
        </p:txBody>
      </p:sp>
    </p:spTree>
    <p:extLst>
      <p:ext uri="{BB962C8B-B14F-4D97-AF65-F5344CB8AC3E}">
        <p14:creationId xmlns:p14="http://schemas.microsoft.com/office/powerpoint/2010/main" val="1720767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112CF4-4544-40C5-AF26-1712D1F4152F}"/>
              </a:ext>
            </a:extLst>
          </p:cNvPr>
          <p:cNvSpPr>
            <a:spLocks noGrp="1"/>
          </p:cNvSpPr>
          <p:nvPr>
            <p:ph idx="1"/>
          </p:nvPr>
        </p:nvSpPr>
        <p:spPr>
          <a:xfrm>
            <a:off x="369277" y="483577"/>
            <a:ext cx="11262946" cy="5667009"/>
          </a:xfrm>
        </p:spPr>
        <p:txBody>
          <a:bodyPr>
            <a:normAutofit/>
          </a:bodyPr>
          <a:lstStyle/>
          <a:p>
            <a:pPr marL="514350" lvl="0" indent="-514350">
              <a:buFont typeface="+mj-lt"/>
              <a:buAutoNum type="arabicPeriod" startAt="4"/>
            </a:pPr>
            <a:r>
              <a:rPr lang="en-US" i="1" dirty="0" err="1"/>
              <a:t>Ramachandraih</a:t>
            </a:r>
            <a:r>
              <a:rPr lang="en-US" i="1" dirty="0"/>
              <a:t>, C. T., Subramanyam, N., Bar, K. J., Baker, G., &amp; </a:t>
            </a:r>
            <a:r>
              <a:rPr lang="en-US" i="1" dirty="0" err="1"/>
              <a:t>Yeragani</a:t>
            </a:r>
            <a:r>
              <a:rPr lang="en-US" i="1" dirty="0"/>
              <a:t>, V. K. (2011). Antidepressants: From MAOIs to SSRIs and more. Indian Journal of Psychiatry 53(2), 180-182. </a:t>
            </a:r>
            <a:r>
              <a:rPr lang="en-US" i="1" dirty="0" err="1"/>
              <a:t>doi</a:t>
            </a:r>
            <a:r>
              <a:rPr lang="en-US" i="1" dirty="0"/>
              <a:t>: 10.4103/0019-5545.82567</a:t>
            </a:r>
            <a:endParaRPr lang="en-US" dirty="0"/>
          </a:p>
          <a:p>
            <a:pPr marL="514350" lvl="0" indent="-514350">
              <a:buFont typeface="+mj-lt"/>
              <a:buAutoNum type="arabicPeriod" startAt="4"/>
            </a:pPr>
            <a:r>
              <a:rPr lang="en-US" i="1" dirty="0"/>
              <a:t>Smith, R. D., &amp; Simmons, H. E. (1973). Norcarane. Organic Syntheses 5, 855. </a:t>
            </a:r>
            <a:r>
              <a:rPr lang="en-US" i="1" dirty="0" err="1"/>
              <a:t>doi</a:t>
            </a:r>
            <a:r>
              <a:rPr lang="en-US" i="1" dirty="0"/>
              <a:t>: 10.15227/orgsyn.041.0072</a:t>
            </a:r>
            <a:endParaRPr lang="en-US" dirty="0"/>
          </a:p>
          <a:p>
            <a:pPr marL="514350" lvl="0" indent="-514350">
              <a:buFont typeface="+mj-lt"/>
              <a:buAutoNum type="arabicPeriod" startAt="4"/>
            </a:pPr>
            <a:r>
              <a:rPr lang="en-US" i="1" dirty="0" err="1"/>
              <a:t>Szalata</a:t>
            </a:r>
            <a:r>
              <a:rPr lang="en-US" i="1" dirty="0"/>
              <a:t>, C., Szymoniak, J., </a:t>
            </a:r>
            <a:r>
              <a:rPr lang="en-US" i="1" dirty="0" err="1"/>
              <a:t>Fabis</a:t>
            </a:r>
            <a:r>
              <a:rPr lang="en-US" i="1" dirty="0"/>
              <a:t>, F., Butt-</a:t>
            </a:r>
            <a:r>
              <a:rPr lang="en-US" i="1" dirty="0" err="1"/>
              <a:t>Gueulle</a:t>
            </a:r>
            <a:r>
              <a:rPr lang="en-US" i="1" dirty="0"/>
              <a:t>, S., </a:t>
            </a:r>
            <a:r>
              <a:rPr lang="en-US" i="1" dirty="0" err="1"/>
              <a:t>Rault</a:t>
            </a:r>
            <a:r>
              <a:rPr lang="en-US" i="1" dirty="0"/>
              <a:t>, S., Bertus, P., … &amp; </a:t>
            </a:r>
            <a:r>
              <a:rPr lang="en-US" i="1" dirty="0" err="1"/>
              <a:t>Sapi</a:t>
            </a:r>
            <a:r>
              <a:rPr lang="en-US" i="1" dirty="0"/>
              <a:t>, J.(2013). Cyclopropyl tryptamine Analogues: Synthesis and Biological Evaluation as 5-HT₆ Receptor Ligands. </a:t>
            </a:r>
            <a:r>
              <a:rPr lang="en-US" i="1" dirty="0" err="1"/>
              <a:t>ChemMedChem</a:t>
            </a:r>
            <a:r>
              <a:rPr lang="en-US" i="1" dirty="0"/>
              <a:t> 8(1), 70. </a:t>
            </a:r>
            <a:r>
              <a:rPr lang="en-US" i="1" dirty="0" err="1"/>
              <a:t>doi</a:t>
            </a:r>
            <a:r>
              <a:rPr lang="en-US" i="1" dirty="0"/>
              <a:t>: 10.1002/cmdc.201200396</a:t>
            </a:r>
            <a:endParaRPr lang="en-US" dirty="0"/>
          </a:p>
          <a:p>
            <a:pPr marL="514350" indent="-514350">
              <a:buFont typeface="+mj-lt"/>
              <a:buAutoNum type="arabicPeriod" startAt="4"/>
            </a:pPr>
            <a:r>
              <a:rPr lang="en-US" i="1" dirty="0" err="1"/>
              <a:t>Vanveravong</a:t>
            </a:r>
            <a:r>
              <a:rPr lang="en-US" i="1" dirty="0"/>
              <a:t>, S., </a:t>
            </a:r>
            <a:r>
              <a:rPr lang="en-US" i="1" dirty="0" err="1"/>
              <a:t>Kanthasamy</a:t>
            </a:r>
            <a:r>
              <a:rPr lang="en-US" i="1" dirty="0"/>
              <a:t>, A., </a:t>
            </a:r>
            <a:r>
              <a:rPr lang="en-US" i="1" dirty="0" err="1"/>
              <a:t>Lucaites</a:t>
            </a:r>
            <a:r>
              <a:rPr lang="en-US" i="1" dirty="0"/>
              <a:t>, V. L., Nelson, D. L., &amp; Nichols, D. E. (1998). 	Synthesis and Serotonin Receptor Affinities of a Series of trans-2-(Indol-3-yl)cyclopropylamine 	Derivatives. Journal of Medicinal Chemistry. 41, 4995-500. doi.10.1021/jm980318q</a:t>
            </a:r>
            <a:endParaRPr lang="en-US" dirty="0"/>
          </a:p>
        </p:txBody>
      </p:sp>
    </p:spTree>
    <p:extLst>
      <p:ext uri="{BB962C8B-B14F-4D97-AF65-F5344CB8AC3E}">
        <p14:creationId xmlns:p14="http://schemas.microsoft.com/office/powerpoint/2010/main" val="1702253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3E18-1106-426E-A368-51576D647ADB}"/>
              </a:ext>
            </a:extLst>
          </p:cNvPr>
          <p:cNvSpPr>
            <a:spLocks noGrp="1"/>
          </p:cNvSpPr>
          <p:nvPr>
            <p:ph type="title"/>
          </p:nvPr>
        </p:nvSpPr>
        <p:spPr>
          <a:xfrm>
            <a:off x="369277" y="365126"/>
            <a:ext cx="10984523" cy="566859"/>
          </a:xfrm>
        </p:spPr>
        <p:txBody>
          <a:bodyPr>
            <a:normAutofit fontScale="90000"/>
          </a:bodyPr>
          <a:lstStyle/>
          <a:p>
            <a:r>
              <a:rPr lang="en-US" sz="4000" u="sng" dirty="0"/>
              <a:t>Acknowledgment</a:t>
            </a:r>
            <a:endParaRPr lang="en-US" u="sng" dirty="0"/>
          </a:p>
        </p:txBody>
      </p:sp>
      <p:sp>
        <p:nvSpPr>
          <p:cNvPr id="3" name="Content Placeholder 2">
            <a:extLst>
              <a:ext uri="{FF2B5EF4-FFF2-40B4-BE49-F238E27FC236}">
                <a16:creationId xmlns:a16="http://schemas.microsoft.com/office/drawing/2014/main" id="{A3112CF4-4544-40C5-AF26-1712D1F4152F}"/>
              </a:ext>
            </a:extLst>
          </p:cNvPr>
          <p:cNvSpPr>
            <a:spLocks noGrp="1"/>
          </p:cNvSpPr>
          <p:nvPr>
            <p:ph idx="1"/>
          </p:nvPr>
        </p:nvSpPr>
        <p:spPr>
          <a:xfrm>
            <a:off x="369277" y="1257300"/>
            <a:ext cx="11262946" cy="5424854"/>
          </a:xfrm>
        </p:spPr>
        <p:txBody>
          <a:bodyPr>
            <a:normAutofit/>
          </a:bodyPr>
          <a:lstStyle/>
          <a:p>
            <a:pPr marL="0" indent="0">
              <a:buNone/>
            </a:pPr>
            <a:r>
              <a:rPr lang="en-US" dirty="0"/>
              <a:t>We wish to thank </a:t>
            </a:r>
            <a:r>
              <a:rPr lang="en-US" dirty="0" err="1"/>
              <a:t>Craighton</a:t>
            </a:r>
            <a:r>
              <a:rPr lang="en-US" dirty="0"/>
              <a:t> and Linda Hippenhammer for this </a:t>
            </a:r>
            <a:r>
              <a:rPr lang="en-US" u="sng" dirty="0"/>
              <a:t>second</a:t>
            </a:r>
            <a:r>
              <a:rPr lang="en-US" dirty="0"/>
              <a:t> grant.</a:t>
            </a:r>
          </a:p>
        </p:txBody>
      </p:sp>
    </p:spTree>
    <p:extLst>
      <p:ext uri="{BB962C8B-B14F-4D97-AF65-F5344CB8AC3E}">
        <p14:creationId xmlns:p14="http://schemas.microsoft.com/office/powerpoint/2010/main" val="432786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5E9222-6C4E-45BA-AB33-822052684BF6}"/>
              </a:ext>
            </a:extLst>
          </p:cNvPr>
          <p:cNvSpPr>
            <a:spLocks noGrp="1"/>
          </p:cNvSpPr>
          <p:nvPr>
            <p:ph idx="1"/>
          </p:nvPr>
        </p:nvSpPr>
        <p:spPr>
          <a:xfrm>
            <a:off x="565639" y="773724"/>
            <a:ext cx="10899530" cy="5802922"/>
          </a:xfrm>
        </p:spPr>
        <p:txBody>
          <a:bodyPr/>
          <a:lstStyle/>
          <a:p>
            <a:pPr marL="0" indent="0">
              <a:lnSpc>
                <a:spcPts val="3700"/>
              </a:lnSpc>
              <a:spcBef>
                <a:spcPts val="1200"/>
              </a:spcBef>
              <a:buNone/>
            </a:pPr>
            <a:r>
              <a:rPr lang="en-US" i="1" dirty="0"/>
              <a:t>Douglas Armstrong, the lead ONU faculty researcher has expanded the research done on his </a:t>
            </a:r>
            <a:r>
              <a:rPr lang="en-US" i="1" u="sng" dirty="0"/>
              <a:t>first</a:t>
            </a:r>
            <a:r>
              <a:rPr lang="en-US" i="1" dirty="0"/>
              <a:t> Hippenhammer Grant, which related to acetylcholine, to this </a:t>
            </a:r>
            <a:r>
              <a:rPr lang="en-US" i="1" u="sng" dirty="0"/>
              <a:t>second</a:t>
            </a:r>
            <a:r>
              <a:rPr lang="en-US" i="1" dirty="0"/>
              <a:t> Hippenhammer Grant, which is the synthesis of </a:t>
            </a:r>
            <a:r>
              <a:rPr lang="en-US" i="1" u="sng" dirty="0"/>
              <a:t>cis</a:t>
            </a:r>
            <a:r>
              <a:rPr lang="en-US" i="1" dirty="0"/>
              <a:t>- and </a:t>
            </a:r>
            <a:r>
              <a:rPr lang="en-US" i="1" u="sng" dirty="0"/>
              <a:t>trans</a:t>
            </a:r>
            <a:r>
              <a:rPr lang="en-US" i="1" dirty="0"/>
              <a:t>- </a:t>
            </a:r>
            <a:r>
              <a:rPr lang="en-US" i="1" dirty="0" err="1"/>
              <a:t>phenlycyclopropylamine</a:t>
            </a:r>
            <a:r>
              <a:rPr lang="en-US" i="1" dirty="0"/>
              <a:t> analogs of certain compounds related to several types of pharmacological receptors other than the receptor for acetylcholine, such as, for example, the receptors for antidepressant, and/or antihistamine, and/or anti-anxiety medications. </a:t>
            </a:r>
            <a:endParaRPr lang="en-US" dirty="0"/>
          </a:p>
        </p:txBody>
      </p:sp>
    </p:spTree>
    <p:extLst>
      <p:ext uri="{BB962C8B-B14F-4D97-AF65-F5344CB8AC3E}">
        <p14:creationId xmlns:p14="http://schemas.microsoft.com/office/powerpoint/2010/main" val="1787644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5E9222-6C4E-45BA-AB33-822052684BF6}"/>
              </a:ext>
            </a:extLst>
          </p:cNvPr>
          <p:cNvSpPr>
            <a:spLocks noGrp="1"/>
          </p:cNvSpPr>
          <p:nvPr>
            <p:ph idx="1"/>
          </p:nvPr>
        </p:nvSpPr>
        <p:spPr>
          <a:xfrm>
            <a:off x="501162" y="492370"/>
            <a:ext cx="10964007" cy="6084276"/>
          </a:xfrm>
        </p:spPr>
        <p:txBody>
          <a:bodyPr>
            <a:normAutofit/>
          </a:bodyPr>
          <a:lstStyle/>
          <a:p>
            <a:pPr marL="0" indent="0">
              <a:lnSpc>
                <a:spcPts val="3700"/>
              </a:lnSpc>
              <a:spcBef>
                <a:spcPts val="1200"/>
              </a:spcBef>
              <a:buNone/>
            </a:pPr>
            <a:r>
              <a:rPr lang="en-US" i="1" dirty="0"/>
              <a:t>Although interest in the chemistry of cyclopropyl compounds was high when Dr. Armstrong was doing his Ph.D. research, in recent years, there has been increased interest. Referring to his </a:t>
            </a:r>
            <a:r>
              <a:rPr lang="en-US" i="1" u="sng" dirty="0"/>
              <a:t>first</a:t>
            </a:r>
            <a:r>
              <a:rPr lang="en-US" i="1" dirty="0"/>
              <a:t> grant, both the </a:t>
            </a:r>
            <a:r>
              <a:rPr lang="en-US" i="1" u="sng" dirty="0"/>
              <a:t>trans</a:t>
            </a:r>
            <a:r>
              <a:rPr lang="en-US" i="1" dirty="0"/>
              <a:t> isomer and the </a:t>
            </a:r>
            <a:r>
              <a:rPr lang="en-US" i="1" u="sng" dirty="0"/>
              <a:t>cis</a:t>
            </a:r>
            <a:r>
              <a:rPr lang="en-US" i="1" dirty="0"/>
              <a:t> isomer of the cyclopropyl analogs of acetylcholine have very high significance in pharmacological/medicinal chemistry theory, as follows: “The most significant study in this regard is that of Armstrong et al. They synthesized and evaluated the muscarinic and nicotinic activity of cis- and trans-isomers of a conformationally rigid model of acetylcholine.” (Direct quote, pp. 370-371.) Lemke, T., Williams, D., Roche, V. &amp; Zito, S.W.  </a:t>
            </a:r>
            <a:r>
              <a:rPr lang="en-US" i="1" u="sng" dirty="0" err="1"/>
              <a:t>Foye’s</a:t>
            </a:r>
            <a:r>
              <a:rPr lang="en-US" i="1" u="sng" dirty="0"/>
              <a:t> Principles of Medicinal Chemistry</a:t>
            </a:r>
            <a:r>
              <a:rPr lang="en-US" i="1" dirty="0"/>
              <a:t>. Sixth edition. Lippincott, Williams and Wilkins, 2008.  </a:t>
            </a:r>
            <a:endParaRPr lang="en-US" dirty="0"/>
          </a:p>
        </p:txBody>
      </p:sp>
    </p:spTree>
    <p:extLst>
      <p:ext uri="{BB962C8B-B14F-4D97-AF65-F5344CB8AC3E}">
        <p14:creationId xmlns:p14="http://schemas.microsoft.com/office/powerpoint/2010/main" val="4138935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5E9222-6C4E-45BA-AB33-822052684BF6}"/>
              </a:ext>
            </a:extLst>
          </p:cNvPr>
          <p:cNvSpPr>
            <a:spLocks noGrp="1"/>
          </p:cNvSpPr>
          <p:nvPr>
            <p:ph idx="1"/>
          </p:nvPr>
        </p:nvSpPr>
        <p:spPr>
          <a:xfrm>
            <a:off x="565639" y="703386"/>
            <a:ext cx="10899530" cy="5873260"/>
          </a:xfrm>
        </p:spPr>
        <p:txBody>
          <a:bodyPr>
            <a:normAutofit/>
          </a:bodyPr>
          <a:lstStyle/>
          <a:p>
            <a:pPr marL="0" indent="0">
              <a:lnSpc>
                <a:spcPts val="3700"/>
              </a:lnSpc>
              <a:spcBef>
                <a:spcPts val="1200"/>
              </a:spcBef>
              <a:buNone/>
            </a:pPr>
            <a:r>
              <a:rPr lang="en-US" i="1" dirty="0"/>
              <a:t>Turning now to this second grant, we used the Simmons-Smith Reaction to react the double bond of an alkene with a carbene. The methods for the reaction and carbene formation come from the experiment done by Simmons and Smith (Smith &amp; Simmons, 1973, 855) but modified as necessary to fit our compounds. </a:t>
            </a:r>
          </a:p>
          <a:p>
            <a:pPr marL="0" indent="0">
              <a:lnSpc>
                <a:spcPts val="3700"/>
              </a:lnSpc>
              <a:spcBef>
                <a:spcPts val="1200"/>
              </a:spcBef>
              <a:buNone/>
            </a:pPr>
            <a:endParaRPr lang="en-US" i="1" dirty="0"/>
          </a:p>
          <a:p>
            <a:pPr marL="0" indent="0">
              <a:lnSpc>
                <a:spcPts val="3700"/>
              </a:lnSpc>
              <a:spcBef>
                <a:spcPts val="1200"/>
              </a:spcBef>
              <a:buNone/>
            </a:pPr>
            <a:r>
              <a:rPr lang="en-US" i="1" dirty="0"/>
              <a:t>The research (literature searching) we have completed suggests that our compounds may be effective as anti-depressants, and/or antihistamines, and/or as anti-anxiety agents, and/or as cytochrome P-450 inhibitors, and/or as ligands for the human 5-hydroxytryptamine (5-HT) (AKA serotonin) receptor.</a:t>
            </a:r>
          </a:p>
        </p:txBody>
      </p:sp>
    </p:spTree>
    <p:extLst>
      <p:ext uri="{BB962C8B-B14F-4D97-AF65-F5344CB8AC3E}">
        <p14:creationId xmlns:p14="http://schemas.microsoft.com/office/powerpoint/2010/main" val="2296218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5E9222-6C4E-45BA-AB33-822052684BF6}"/>
              </a:ext>
            </a:extLst>
          </p:cNvPr>
          <p:cNvSpPr>
            <a:spLocks noGrp="1"/>
          </p:cNvSpPr>
          <p:nvPr>
            <p:ph idx="1"/>
          </p:nvPr>
        </p:nvSpPr>
        <p:spPr>
          <a:xfrm>
            <a:off x="565639" y="703386"/>
            <a:ext cx="10899530" cy="5873260"/>
          </a:xfrm>
        </p:spPr>
        <p:txBody>
          <a:bodyPr>
            <a:normAutofit/>
          </a:bodyPr>
          <a:lstStyle/>
          <a:p>
            <a:pPr marL="0" indent="0">
              <a:lnSpc>
                <a:spcPts val="3700"/>
              </a:lnSpc>
              <a:spcBef>
                <a:spcPts val="1200"/>
              </a:spcBef>
              <a:buNone/>
            </a:pPr>
            <a:r>
              <a:rPr lang="en-US" i="1" dirty="0"/>
              <a:t>If our compounds have anti-depressant activity, could be due to structural similarities between our compounds and other compounds that are Monoamine Oxidase inhibitors (MAOIs), as well as potential use as 5-HT receptor ligands. Monoamine oxidase (MAO) regulates the presence of certain neurotransmitters, including dopamine and serotonin in the body (</a:t>
            </a:r>
            <a:r>
              <a:rPr lang="en-US" i="1" dirty="0" err="1"/>
              <a:t>Ramachandraih</a:t>
            </a:r>
            <a:r>
              <a:rPr lang="en-US" i="1" dirty="0"/>
              <a:t>, Subramanyam, Bar, Baker, &amp; </a:t>
            </a:r>
            <a:r>
              <a:rPr lang="en-US" i="1" dirty="0" err="1"/>
              <a:t>Yeragani</a:t>
            </a:r>
            <a:r>
              <a:rPr lang="en-US" i="1" dirty="0"/>
              <a:t>, 2011, 108-182). When dopamine and serotonin levels are imbalanced, the result is depression. According to Christmas, Coulson, Maxwell, and Riddell, (1972), cyclopropylamines are often effective as MAO inhibitors. </a:t>
            </a:r>
            <a:endParaRPr lang="en-US" dirty="0"/>
          </a:p>
        </p:txBody>
      </p:sp>
    </p:spTree>
    <p:extLst>
      <p:ext uri="{BB962C8B-B14F-4D97-AF65-F5344CB8AC3E}">
        <p14:creationId xmlns:p14="http://schemas.microsoft.com/office/powerpoint/2010/main" val="767330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5E9222-6C4E-45BA-AB33-822052684BF6}"/>
              </a:ext>
            </a:extLst>
          </p:cNvPr>
          <p:cNvSpPr>
            <a:spLocks noGrp="1"/>
          </p:cNvSpPr>
          <p:nvPr>
            <p:ph idx="1"/>
          </p:nvPr>
        </p:nvSpPr>
        <p:spPr>
          <a:xfrm>
            <a:off x="565639" y="386862"/>
            <a:ext cx="10899530" cy="6189784"/>
          </a:xfrm>
        </p:spPr>
        <p:txBody>
          <a:bodyPr>
            <a:normAutofit/>
          </a:bodyPr>
          <a:lstStyle/>
          <a:p>
            <a:pPr marL="0" indent="0">
              <a:lnSpc>
                <a:spcPts val="3700"/>
              </a:lnSpc>
              <a:spcBef>
                <a:spcPts val="1200"/>
              </a:spcBef>
              <a:buNone/>
            </a:pPr>
            <a:r>
              <a:rPr lang="en-US" i="1" dirty="0"/>
              <a:t>The article also mentioned that the receptor is highly selective. It is possible that one of the two stereoisomers (</a:t>
            </a:r>
            <a:r>
              <a:rPr lang="en-US" i="1" u="sng" dirty="0"/>
              <a:t>cis</a:t>
            </a:r>
            <a:r>
              <a:rPr lang="en-US" i="1" dirty="0"/>
              <a:t> and </a:t>
            </a:r>
            <a:r>
              <a:rPr lang="en-US" i="1" u="sng" dirty="0"/>
              <a:t>trans</a:t>
            </a:r>
            <a:r>
              <a:rPr lang="en-US" i="1" dirty="0"/>
              <a:t>) which our reaction yields, may be more active than the other. For more information on MAOIs, please refer to the article “Antidepressants: From MAOIs to SSRIs [Selective Serotonin Reuptake Inhibitors] and More” by </a:t>
            </a:r>
            <a:r>
              <a:rPr lang="en-US" i="1" dirty="0" err="1"/>
              <a:t>Ramachandraih</a:t>
            </a:r>
            <a:r>
              <a:rPr lang="en-US" i="1" dirty="0"/>
              <a:t>, Subramanyam, Bar, Baker, &amp; </a:t>
            </a:r>
            <a:r>
              <a:rPr lang="en-US" i="1" dirty="0" err="1"/>
              <a:t>Yeragani</a:t>
            </a:r>
            <a:r>
              <a:rPr lang="en-US" i="1" dirty="0"/>
              <a:t>, (2011). </a:t>
            </a:r>
          </a:p>
          <a:p>
            <a:pPr marL="0" indent="0">
              <a:lnSpc>
                <a:spcPts val="3700"/>
              </a:lnSpc>
              <a:spcBef>
                <a:spcPts val="1200"/>
              </a:spcBef>
              <a:buNone/>
            </a:pPr>
            <a:endParaRPr lang="en-US" i="1" dirty="0"/>
          </a:p>
          <a:p>
            <a:pPr marL="0" indent="0">
              <a:lnSpc>
                <a:spcPts val="3700"/>
              </a:lnSpc>
              <a:spcBef>
                <a:spcPts val="1200"/>
              </a:spcBef>
              <a:buNone/>
            </a:pPr>
            <a:r>
              <a:rPr lang="en-US" i="1" dirty="0"/>
              <a:t>The 5-HT receptor and ligand are also involved in the regulation of serotonin levels as described by </a:t>
            </a:r>
            <a:r>
              <a:rPr lang="en-US" i="1" dirty="0" err="1"/>
              <a:t>Szalata,et</a:t>
            </a:r>
            <a:r>
              <a:rPr lang="en-US" i="1" dirty="0"/>
              <a:t>. al. (2013). </a:t>
            </a:r>
            <a:r>
              <a:rPr lang="en-US" i="1" dirty="0" err="1"/>
              <a:t>Szalata</a:t>
            </a:r>
            <a:r>
              <a:rPr lang="en-US" i="1" dirty="0"/>
              <a:t> and his colleagues found that cyclopropyl tryptamines could be used as ligands (signals) for the 5-HT receptor in humans. Although our compounds are not a tryptamines, they are phenylcyclopropylamines. Other work,</a:t>
            </a:r>
          </a:p>
        </p:txBody>
      </p:sp>
    </p:spTree>
    <p:extLst>
      <p:ext uri="{BB962C8B-B14F-4D97-AF65-F5344CB8AC3E}">
        <p14:creationId xmlns:p14="http://schemas.microsoft.com/office/powerpoint/2010/main" val="357175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5E9222-6C4E-45BA-AB33-822052684BF6}"/>
              </a:ext>
            </a:extLst>
          </p:cNvPr>
          <p:cNvSpPr>
            <a:spLocks noGrp="1"/>
          </p:cNvSpPr>
          <p:nvPr>
            <p:ph idx="1"/>
          </p:nvPr>
        </p:nvSpPr>
        <p:spPr>
          <a:xfrm>
            <a:off x="565639" y="703386"/>
            <a:ext cx="10899530" cy="5873260"/>
          </a:xfrm>
        </p:spPr>
        <p:txBody>
          <a:bodyPr>
            <a:normAutofit/>
          </a:bodyPr>
          <a:lstStyle/>
          <a:p>
            <a:pPr marL="0" indent="0">
              <a:lnSpc>
                <a:spcPts val="3700"/>
              </a:lnSpc>
              <a:spcBef>
                <a:spcPts val="1200"/>
              </a:spcBef>
              <a:buNone/>
            </a:pPr>
            <a:r>
              <a:rPr lang="en-US" i="1" dirty="0"/>
              <a:t>done by </a:t>
            </a:r>
            <a:r>
              <a:rPr lang="en-US" i="1" dirty="0" err="1"/>
              <a:t>Vanveravong</a:t>
            </a:r>
            <a:r>
              <a:rPr lang="en-US" i="1" dirty="0"/>
              <a:t>, </a:t>
            </a:r>
            <a:r>
              <a:rPr lang="en-US" i="1" dirty="0" err="1"/>
              <a:t>Kanthasamy</a:t>
            </a:r>
            <a:r>
              <a:rPr lang="en-US" i="1" dirty="0"/>
              <a:t>, </a:t>
            </a:r>
            <a:r>
              <a:rPr lang="en-US" i="1" dirty="0" err="1"/>
              <a:t>Lucaites</a:t>
            </a:r>
            <a:r>
              <a:rPr lang="en-US" i="1" dirty="0"/>
              <a:t>, Nelson, &amp; Nichols, (1998) found that other cyclopropylamines were effective as ligands at certain other 5-HT receptors, by inhibiting MAO and binding with the 5-HT receptor. Our compounds could be used to regulate the amount of these neuro-transmitters in the body and, by extension, to regulate depression. </a:t>
            </a:r>
          </a:p>
          <a:p>
            <a:pPr marL="0" indent="0">
              <a:lnSpc>
                <a:spcPts val="3700"/>
              </a:lnSpc>
              <a:spcBef>
                <a:spcPts val="1200"/>
              </a:spcBef>
              <a:buNone/>
            </a:pPr>
            <a:endParaRPr lang="en-US" i="1" dirty="0"/>
          </a:p>
          <a:p>
            <a:pPr marL="0" indent="0">
              <a:lnSpc>
                <a:spcPts val="3700"/>
              </a:lnSpc>
              <a:spcBef>
                <a:spcPts val="1200"/>
              </a:spcBef>
              <a:buNone/>
            </a:pPr>
            <a:r>
              <a:rPr lang="en-US" i="1" dirty="0"/>
              <a:t>Another possible use for our compounds could be the inhibition of cytochrome P450. Cytochrome P450 is involved in various metabolic processes and the regulation of many other cellular processes. The research of Ortiz de </a:t>
            </a:r>
            <a:r>
              <a:rPr lang="en-US" i="1" dirty="0" err="1"/>
              <a:t>Montellano</a:t>
            </a:r>
            <a:r>
              <a:rPr lang="en-US" i="1" dirty="0"/>
              <a:t>, &amp; Amira Correia, (1983) states that some</a:t>
            </a:r>
          </a:p>
          <a:p>
            <a:pPr marL="0" indent="0">
              <a:lnSpc>
                <a:spcPts val="3700"/>
              </a:lnSpc>
              <a:spcBef>
                <a:spcPts val="1200"/>
              </a:spcBef>
              <a:buNone/>
            </a:pPr>
            <a:endParaRPr lang="en-US" i="1" dirty="0"/>
          </a:p>
          <a:p>
            <a:pPr marL="0" indent="0">
              <a:lnSpc>
                <a:spcPts val="3700"/>
              </a:lnSpc>
              <a:spcBef>
                <a:spcPts val="1200"/>
              </a:spcBef>
              <a:buNone/>
            </a:pPr>
            <a:endParaRPr lang="en-US" dirty="0"/>
          </a:p>
        </p:txBody>
      </p:sp>
    </p:spTree>
    <p:extLst>
      <p:ext uri="{BB962C8B-B14F-4D97-AF65-F5344CB8AC3E}">
        <p14:creationId xmlns:p14="http://schemas.microsoft.com/office/powerpoint/2010/main" val="3582852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5E9222-6C4E-45BA-AB33-822052684BF6}"/>
              </a:ext>
            </a:extLst>
          </p:cNvPr>
          <p:cNvSpPr>
            <a:spLocks noGrp="1"/>
          </p:cNvSpPr>
          <p:nvPr>
            <p:ph idx="1"/>
          </p:nvPr>
        </p:nvSpPr>
        <p:spPr>
          <a:xfrm>
            <a:off x="565639" y="703386"/>
            <a:ext cx="10899530" cy="5873260"/>
          </a:xfrm>
        </p:spPr>
        <p:txBody>
          <a:bodyPr>
            <a:normAutofit/>
          </a:bodyPr>
          <a:lstStyle/>
          <a:p>
            <a:pPr marL="0" indent="0">
              <a:lnSpc>
                <a:spcPts val="3700"/>
              </a:lnSpc>
              <a:spcBef>
                <a:spcPts val="1200"/>
              </a:spcBef>
              <a:buNone/>
            </a:pPr>
            <a:r>
              <a:rPr lang="en-US" i="1" dirty="0"/>
              <a:t>cyclopropylamines will destroy the cytochrome, inhibiting multiple processes of the cell. Arvidsson, et.al. (1988) also found that phenylcyclopropylamines, especially those found in the </a:t>
            </a:r>
            <a:r>
              <a:rPr lang="en-US" i="1" u="sng" dirty="0"/>
              <a:t>trans</a:t>
            </a:r>
            <a:r>
              <a:rPr lang="en-US" i="1" dirty="0"/>
              <a:t> configuration, can be used as 5-HT receptor ligands. Our compounds are in the category of phenylcyclopropylamines.</a:t>
            </a:r>
            <a:endParaRPr lang="en-US" dirty="0"/>
          </a:p>
        </p:txBody>
      </p:sp>
    </p:spTree>
    <p:extLst>
      <p:ext uri="{BB962C8B-B14F-4D97-AF65-F5344CB8AC3E}">
        <p14:creationId xmlns:p14="http://schemas.microsoft.com/office/powerpoint/2010/main" val="1128581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83E18-1106-426E-A368-51576D647ADB}"/>
              </a:ext>
            </a:extLst>
          </p:cNvPr>
          <p:cNvSpPr>
            <a:spLocks noGrp="1"/>
          </p:cNvSpPr>
          <p:nvPr>
            <p:ph type="title"/>
          </p:nvPr>
        </p:nvSpPr>
        <p:spPr>
          <a:xfrm>
            <a:off x="369277" y="0"/>
            <a:ext cx="10984523" cy="1169378"/>
          </a:xfrm>
        </p:spPr>
        <p:txBody>
          <a:bodyPr>
            <a:normAutofit/>
          </a:bodyPr>
          <a:lstStyle/>
          <a:p>
            <a:r>
              <a:rPr lang="en-US" sz="3600" u="sng" dirty="0"/>
              <a:t>References</a:t>
            </a:r>
            <a:r>
              <a:rPr lang="en-US" sz="3600" dirty="0"/>
              <a:t> </a:t>
            </a:r>
            <a:endParaRPr lang="en-US" dirty="0"/>
          </a:p>
        </p:txBody>
      </p:sp>
      <p:sp>
        <p:nvSpPr>
          <p:cNvPr id="3" name="Content Placeholder 2">
            <a:extLst>
              <a:ext uri="{FF2B5EF4-FFF2-40B4-BE49-F238E27FC236}">
                <a16:creationId xmlns:a16="http://schemas.microsoft.com/office/drawing/2014/main" id="{A3112CF4-4544-40C5-AF26-1712D1F4152F}"/>
              </a:ext>
            </a:extLst>
          </p:cNvPr>
          <p:cNvSpPr>
            <a:spLocks noGrp="1"/>
          </p:cNvSpPr>
          <p:nvPr>
            <p:ph idx="1"/>
          </p:nvPr>
        </p:nvSpPr>
        <p:spPr>
          <a:xfrm>
            <a:off x="369277" y="931985"/>
            <a:ext cx="11262946" cy="5750169"/>
          </a:xfrm>
        </p:spPr>
        <p:txBody>
          <a:bodyPr>
            <a:normAutofit/>
          </a:bodyPr>
          <a:lstStyle/>
          <a:p>
            <a:pPr marL="514350" lvl="0" indent="-514350">
              <a:lnSpc>
                <a:spcPts val="3700"/>
              </a:lnSpc>
              <a:spcBef>
                <a:spcPts val="1200"/>
              </a:spcBef>
              <a:buFont typeface="+mj-lt"/>
              <a:buAutoNum type="arabicPeriod"/>
            </a:pPr>
            <a:r>
              <a:rPr lang="es-MX" i="1" dirty="0" err="1"/>
              <a:t>Arvidsson</a:t>
            </a:r>
            <a:r>
              <a:rPr lang="es-MX" i="1" dirty="0"/>
              <a:t>, L. E., Johansson, A. M., </a:t>
            </a:r>
            <a:r>
              <a:rPr lang="es-MX" i="1" dirty="0" err="1"/>
              <a:t>Hacksell</a:t>
            </a:r>
            <a:r>
              <a:rPr lang="es-MX" i="1" dirty="0"/>
              <a:t>, U., Nilsson, J. L. G., </a:t>
            </a:r>
            <a:r>
              <a:rPr lang="es-MX" i="1" dirty="0" err="1"/>
              <a:t>Svensson</a:t>
            </a:r>
            <a:r>
              <a:rPr lang="es-MX" i="1" dirty="0"/>
              <a:t>, K., </a:t>
            </a:r>
            <a:r>
              <a:rPr lang="es-MX" i="1" dirty="0" err="1"/>
              <a:t>Hjorth</a:t>
            </a:r>
            <a:r>
              <a:rPr lang="es-MX" i="1" dirty="0"/>
              <a:t>, S., … </a:t>
            </a:r>
            <a:r>
              <a:rPr lang="es-MX" i="1" dirty="0" err="1"/>
              <a:t>Sundell</a:t>
            </a:r>
            <a:r>
              <a:rPr lang="es-MX" i="1" dirty="0"/>
              <a:t> S. (1988). N,N-</a:t>
            </a:r>
            <a:r>
              <a:rPr lang="es-MX" i="1" dirty="0" err="1"/>
              <a:t>Dialkylated</a:t>
            </a:r>
            <a:r>
              <a:rPr lang="es-MX" i="1" dirty="0"/>
              <a:t> </a:t>
            </a:r>
            <a:r>
              <a:rPr lang="es-MX" i="1" dirty="0" err="1"/>
              <a:t>Monophenolic</a:t>
            </a:r>
            <a:r>
              <a:rPr lang="es-MX" i="1" dirty="0"/>
              <a:t> trans-2-Phenylcyclopropylamines: Novel Central 5-Hydroxytryptamine Receptor </a:t>
            </a:r>
            <a:r>
              <a:rPr lang="es-MX" i="1" dirty="0" err="1"/>
              <a:t>Agonists</a:t>
            </a:r>
            <a:r>
              <a:rPr lang="es-MX" i="1" dirty="0"/>
              <a:t>. </a:t>
            </a:r>
            <a:r>
              <a:rPr lang="es-MX" i="1" dirty="0" err="1"/>
              <a:t>Journal</a:t>
            </a:r>
            <a:r>
              <a:rPr lang="es-MX" i="1" dirty="0"/>
              <a:t> </a:t>
            </a:r>
            <a:r>
              <a:rPr lang="es-MX" i="1" dirty="0" err="1"/>
              <a:t>of</a:t>
            </a:r>
            <a:r>
              <a:rPr lang="es-MX" i="1" dirty="0"/>
              <a:t> Medicinal </a:t>
            </a:r>
            <a:r>
              <a:rPr lang="es-MX" i="1" dirty="0" err="1"/>
              <a:t>Chemistry</a:t>
            </a:r>
            <a:r>
              <a:rPr lang="es-MX" i="1" dirty="0"/>
              <a:t> 31(1), 92-99.</a:t>
            </a:r>
          </a:p>
          <a:p>
            <a:pPr marL="514350" lvl="0" indent="-514350">
              <a:lnSpc>
                <a:spcPts val="3700"/>
              </a:lnSpc>
              <a:spcBef>
                <a:spcPts val="1200"/>
              </a:spcBef>
              <a:buFont typeface="+mj-lt"/>
              <a:buAutoNum type="arabicPeriod"/>
            </a:pPr>
            <a:r>
              <a:rPr lang="en-US" i="1" dirty="0"/>
              <a:t>Christmas, A. J., Coulson, C. J., Maxwell, D. R., &amp; Riddell, D. (1972). A comparison of the pharmacological 	and biochemical properties of substrate-selective monoamine oxidase inhibitors. British Journal of Pharmacology. 45, 490-503</a:t>
            </a:r>
          </a:p>
          <a:p>
            <a:pPr marL="514350" indent="-514350">
              <a:lnSpc>
                <a:spcPts val="3700"/>
              </a:lnSpc>
              <a:spcBef>
                <a:spcPts val="1200"/>
              </a:spcBef>
              <a:buFont typeface="+mj-lt"/>
              <a:buAutoNum type="arabicPeriod"/>
            </a:pPr>
            <a:r>
              <a:rPr lang="es-MX" i="1" dirty="0"/>
              <a:t>Ortiz de Montellano, P.R., &amp; Amira Correia, M. (1983). </a:t>
            </a:r>
            <a:r>
              <a:rPr lang="en-US" i="1" dirty="0"/>
              <a:t>Suicidal destruction of cytochrome P-450 during oxidative drug metabolism. Annual Review of Pharmacology and Toxicology 23(1), 481-503.</a:t>
            </a:r>
          </a:p>
          <a:p>
            <a:pPr marL="0" lvl="0" indent="0">
              <a:lnSpc>
                <a:spcPts val="3700"/>
              </a:lnSpc>
              <a:spcBef>
                <a:spcPts val="1200"/>
              </a:spcBef>
              <a:buNone/>
            </a:pPr>
            <a:endParaRPr lang="en-US" dirty="0"/>
          </a:p>
          <a:p>
            <a:endParaRPr lang="en-US" dirty="0"/>
          </a:p>
        </p:txBody>
      </p:sp>
    </p:spTree>
    <p:extLst>
      <p:ext uri="{BB962C8B-B14F-4D97-AF65-F5344CB8AC3E}">
        <p14:creationId xmlns:p14="http://schemas.microsoft.com/office/powerpoint/2010/main" val="882590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272</TotalTime>
  <Words>1145</Words>
  <Application>Microsoft Office PowerPoint</Application>
  <PresentationFormat>Widescreen</PresentationFormat>
  <Paragraphs>27</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SYNTHESIS OF CYCLOPROPYL ANALOGS OF STEREOCHEMICALLY RIGID PROBES OF CERTAIN PHARMACOLOGICAL RECEPTORS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 </vt:lpstr>
      <vt:lpstr>PowerPoint Presentation</vt:lpstr>
      <vt:lpstr>Acknowledgment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SYNTHESIS OF CYCLOPROPYL ANALOGS OF STEREOCHEMICALLY RIGID PROBES OF CERTAIN PHARMACOLOGICAL RECEPTORS</dc:title>
  <dc:creator>Tina Bruner</dc:creator>
  <cp:lastModifiedBy>Tina Bruner</cp:lastModifiedBy>
  <cp:revision>11</cp:revision>
  <dcterms:created xsi:type="dcterms:W3CDTF">2020-04-08T15:19:00Z</dcterms:created>
  <dcterms:modified xsi:type="dcterms:W3CDTF">2020-04-08T19:51:44Z</dcterms:modified>
</cp:coreProperties>
</file>