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1" r:id="rId3"/>
    <p:sldId id="294" r:id="rId4"/>
    <p:sldId id="289" r:id="rId5"/>
    <p:sldId id="285" r:id="rId6"/>
    <p:sldId id="328" r:id="rId7"/>
    <p:sldId id="292" r:id="rId8"/>
    <p:sldId id="278" r:id="rId9"/>
    <p:sldId id="322" r:id="rId10"/>
    <p:sldId id="303" r:id="rId11"/>
    <p:sldId id="307" r:id="rId12"/>
    <p:sldId id="308" r:id="rId13"/>
    <p:sldId id="309" r:id="rId14"/>
    <p:sldId id="283" r:id="rId15"/>
    <p:sldId id="280" r:id="rId16"/>
    <p:sldId id="263" r:id="rId17"/>
    <p:sldId id="284" r:id="rId18"/>
    <p:sldId id="323" r:id="rId19"/>
    <p:sldId id="324" r:id="rId20"/>
    <p:sldId id="335" r:id="rId21"/>
    <p:sldId id="305" r:id="rId22"/>
    <p:sldId id="325" r:id="rId23"/>
    <p:sldId id="290" r:id="rId24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 autoAdjust="0"/>
    <p:restoredTop sz="59578" autoAdjust="0"/>
  </p:normalViewPr>
  <p:slideViewPr>
    <p:cSldViewPr snapToGrid="0">
      <p:cViewPr varScale="1">
        <p:scale>
          <a:sx n="48" d="100"/>
          <a:sy n="48" d="100"/>
        </p:scale>
        <p:origin x="3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2028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r>
              <a:rPr lang="en-US" sz="2400" dirty="0">
                <a:solidFill>
                  <a:schemeClr val="bg1"/>
                </a:solidFill>
                <a:latin typeface="Franklin Gothic Book" panose="020B0503020102020204" pitchFamily="34" charset="0"/>
              </a:rPr>
              <a:t>Licensure Area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Licensure Area</c:v>
                </c:pt>
              </c:strCache>
            </c:strRef>
          </c:tx>
          <c:explosion val="7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584-6A42-989A-7C5E48E3B7B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584-6A42-989A-7C5E48E3B7B2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584-6A42-989A-7C5E48E3B7B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584-6A42-989A-7C5E48E3B7B2}"/>
              </c:ext>
            </c:extLst>
          </c:dPt>
          <c:dLbls>
            <c:dLbl>
              <c:idx val="0"/>
              <c:layout>
                <c:manualLayout>
                  <c:x val="-0.17646801181102362"/>
                  <c:y val="7.667162422049556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/>
                      <a:t>32</a:t>
                    </a:r>
                    <a:r>
                      <a:rPr lang="en-US" sz="2400" b="1" baseline="0"/>
                      <a:t> Elementary</a:t>
                    </a:r>
                    <a:endParaRPr lang="en-US" sz="2400" b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84-6A42-989A-7C5E48E3B7B2}"/>
                </c:ext>
              </c:extLst>
            </c:dLbl>
            <c:dLbl>
              <c:idx val="1"/>
              <c:layout>
                <c:manualLayout>
                  <c:x val="-0.17188639593873092"/>
                  <c:y val="-0.33320595809146314"/>
                </c:manualLayout>
              </c:layout>
              <c:tx>
                <c:rich>
                  <a:bodyPr/>
                  <a:lstStyle/>
                  <a:p>
                    <a:fld id="{01E7402C-2DA7-C247-8E2B-2BEFACAEEE76}" type="VALUE">
                      <a:rPr lang="en-US" smtClean="0"/>
                      <a:pPr/>
                      <a:t>[VALUE]</a:t>
                    </a:fld>
                    <a:endParaRPr lang="en-US"/>
                  </a:p>
                  <a:p>
                    <a:r>
                      <a:rPr lang="en-US"/>
                      <a:t>Secondary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584-6A42-989A-7C5E48E3B7B2}"/>
                </c:ext>
              </c:extLst>
            </c:dLbl>
            <c:dLbl>
              <c:idx val="2"/>
              <c:layout>
                <c:manualLayout>
                  <c:x val="0.20036070183907972"/>
                  <c:y val="-0.2071820085383378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defRPr>
                    </a:pPr>
                    <a:r>
                      <a:rPr lang="en-US" sz="2400" b="1" dirty="0"/>
                      <a:t>22</a:t>
                    </a:r>
                  </a:p>
                  <a:p>
                    <a:pPr>
                      <a:defRPr sz="2400" b="1">
                        <a:latin typeface="Franklin Gothic Book" panose="020B0503020102020204" pitchFamily="34" charset="0"/>
                      </a:defRPr>
                    </a:pPr>
                    <a:r>
                      <a:rPr lang="en-US" sz="2400" b="1" dirty="0"/>
                      <a:t>K-12</a:t>
                    </a:r>
                  </a:p>
                  <a:p>
                    <a:pPr>
                      <a:defRPr sz="2400" b="1">
                        <a:latin typeface="Franklin Gothic Book" panose="020B0503020102020204" pitchFamily="34" charset="0"/>
                      </a:defRPr>
                    </a:pPr>
                    <a:endParaRPr lang="en-US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562501305619237"/>
                      <c:h val="0.1376182697861166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A584-6A42-989A-7C5E48E3B7B2}"/>
                </c:ext>
              </c:extLst>
            </c:dLbl>
            <c:dLbl>
              <c:idx val="3"/>
              <c:layout>
                <c:manualLayout>
                  <c:x val="0.17198474409448819"/>
                  <c:y val="0.11622286440558165"/>
                </c:manualLayout>
              </c:layout>
              <c:tx>
                <c:rich>
                  <a:bodyPr/>
                  <a:lstStyle/>
                  <a:p>
                    <a:r>
                      <a:rPr lang="en-US" sz="2400" b="1"/>
                      <a:t> 24</a:t>
                    </a:r>
                  </a:p>
                  <a:p>
                    <a:r>
                      <a:rPr lang="en-US" sz="2400" b="1"/>
                      <a:t>Special</a:t>
                    </a:r>
                    <a:r>
                      <a:rPr lang="en-US" sz="2400" b="1" baseline="0"/>
                      <a:t> Education</a:t>
                    </a:r>
                    <a:endParaRPr lang="en-US" sz="24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003125000000002"/>
                      <c:h val="0.1983515502982560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A584-6A42-989A-7C5E48E3B7B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Elementary</c:v>
                </c:pt>
                <c:pt idx="1">
                  <c:v>Secondary</c:v>
                </c:pt>
                <c:pt idx="2">
                  <c:v>K-12</c:v>
                </c:pt>
                <c:pt idx="3">
                  <c:v>Special Education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</c:v>
                </c:pt>
                <c:pt idx="1">
                  <c:v>22</c:v>
                </c:pt>
                <c:pt idx="2">
                  <c:v>22</c:v>
                </c:pt>
                <c:pt idx="3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584-6A42-989A-7C5E48E3B7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General Teahcer Leadership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Elementary</c:v>
                </c:pt>
                <c:pt idx="1">
                  <c:v>Secondary</c:v>
                </c:pt>
                <c:pt idx="2">
                  <c:v>K-12</c:v>
                </c:pt>
                <c:pt idx="3">
                  <c:v>SPED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8</c:v>
                </c:pt>
                <c:pt idx="2">
                  <c:v>10</c:v>
                </c:pt>
                <c:pt idx="3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E2-5240-A5D8-EC431021A6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Instructional Innovator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Elementary</c:v>
                </c:pt>
                <c:pt idx="1">
                  <c:v>Secondary</c:v>
                </c:pt>
                <c:pt idx="2">
                  <c:v>K-12</c:v>
                </c:pt>
                <c:pt idx="3">
                  <c:v>SPED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E2-5240-A5D8-EC431021A6B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Professional Learning Leader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Elementary</c:v>
                </c:pt>
                <c:pt idx="1">
                  <c:v>Secondary</c:v>
                </c:pt>
                <c:pt idx="2">
                  <c:v>K-12</c:v>
                </c:pt>
                <c:pt idx="3">
                  <c:v>SPED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E2-5240-A5D8-EC431021A6B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Administrative Teacher Leader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Elementary</c:v>
                </c:pt>
                <c:pt idx="1">
                  <c:v>Secondary</c:v>
                </c:pt>
                <c:pt idx="2">
                  <c:v>K-12</c:v>
                </c:pt>
                <c:pt idx="3">
                  <c:v>SPED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E2-5240-A5D8-EC431021A6B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8243328"/>
        <c:axId val="188249216"/>
      </c:barChart>
      <c:catAx>
        <c:axId val="188243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8249216"/>
        <c:crosses val="autoZero"/>
        <c:auto val="1"/>
        <c:lblAlgn val="ctr"/>
        <c:lblOffset val="100"/>
        <c:noMultiLvlLbl val="0"/>
      </c:catAx>
      <c:valAx>
        <c:axId val="18824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8243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3152645837300188"/>
          <c:w val="0.99864280890860269"/>
          <c:h val="0.154108027909063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Franklin Gothic Book" panose="020B0503020102020204" pitchFamily="34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0.61168</cdr:x>
      <cdr:y>0.87898</cdr:y>
    </cdr:from>
    <cdr:to>
      <cdr:x>1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85876CC4-B22E-CA44-BAD5-624CDBBE826F}"/>
            </a:ext>
          </a:extLst>
        </cdr:cNvPr>
        <cdr:cNvSpPr txBox="1"/>
      </cdr:nvSpPr>
      <cdr:spPr>
        <a:xfrm xmlns:a="http://schemas.openxmlformats.org/drawingml/2006/main">
          <a:off x="5869819" y="4762896"/>
          <a:ext cx="3156252" cy="6557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0.70959</cdr:x>
      <cdr:y>0.82104</cdr:y>
    </cdr:from>
    <cdr:to>
      <cdr:x>1</cdr:x>
      <cdr:y>0.92482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9BAD3617-A820-DC48-BAAA-DC0C2A0183DC}"/>
            </a:ext>
          </a:extLst>
        </cdr:cNvPr>
        <cdr:cNvSpPr txBox="1"/>
      </cdr:nvSpPr>
      <cdr:spPr>
        <a:xfrm xmlns:a="http://schemas.openxmlformats.org/drawingml/2006/main">
          <a:off x="6284121" y="4600159"/>
          <a:ext cx="2571830" cy="5814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en-US" sz="3200" dirty="0">
              <a:latin typeface="Franklin Gothic Book" panose="020B0503020102020204" pitchFamily="34" charset="0"/>
            </a:rPr>
            <a:t>N = 100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450" cy="466566"/>
          </a:xfrm>
          <a:prstGeom prst="rect">
            <a:avLst/>
          </a:prstGeom>
        </p:spPr>
        <p:txBody>
          <a:bodyPr vert="horz" lIns="91402" tIns="45701" rIns="91402" bIns="4570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065" y="1"/>
            <a:ext cx="3043450" cy="466566"/>
          </a:xfrm>
          <a:prstGeom prst="rect">
            <a:avLst/>
          </a:prstGeom>
        </p:spPr>
        <p:txBody>
          <a:bodyPr vert="horz" lIns="91402" tIns="45701" rIns="91402" bIns="45701" rtlCol="0"/>
          <a:lstStyle>
            <a:lvl1pPr algn="r">
              <a:defRPr sz="1200"/>
            </a:lvl1pPr>
          </a:lstStyle>
          <a:p>
            <a:r>
              <a:rPr lang="en-US" dirty="0" smtClean="0"/>
              <a:t>Lenarz     #5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934616" y="8849470"/>
            <a:ext cx="3043450" cy="466566"/>
          </a:xfrm>
          <a:prstGeom prst="rect">
            <a:avLst/>
          </a:prstGeom>
        </p:spPr>
        <p:txBody>
          <a:bodyPr vert="horz" lIns="91402" tIns="45701" rIns="91402" bIns="45701" rtlCol="0" anchor="b"/>
          <a:lstStyle>
            <a:lvl1pPr algn="r">
              <a:defRPr sz="1200"/>
            </a:lvl1pPr>
          </a:lstStyle>
          <a:p>
            <a:fld id="{511A86E0-5007-422B-A48E-6EE263AC3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23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43343" cy="467071"/>
          </a:xfrm>
          <a:prstGeom prst="rect">
            <a:avLst/>
          </a:prstGeom>
        </p:spPr>
        <p:txBody>
          <a:bodyPr vert="horz" lIns="93322" tIns="46660" rIns="93322" bIns="4666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2"/>
            <a:ext cx="3043343" cy="467071"/>
          </a:xfrm>
          <a:prstGeom prst="rect">
            <a:avLst/>
          </a:prstGeom>
        </p:spPr>
        <p:txBody>
          <a:bodyPr vert="horz" lIns="93322" tIns="46660" rIns="93322" bIns="46660" rtlCol="0"/>
          <a:lstStyle>
            <a:lvl1pPr algn="r">
              <a:defRPr sz="1200"/>
            </a:lvl1pPr>
          </a:lstStyle>
          <a:p>
            <a:fld id="{830EB223-FFC0-462A-A3B8-EAA7CE0F8CBD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2" tIns="46660" rIns="93322" bIns="4666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2" tIns="46660" rIns="93322" bIns="4666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42031"/>
            <a:ext cx="3043343" cy="467070"/>
          </a:xfrm>
          <a:prstGeom prst="rect">
            <a:avLst/>
          </a:prstGeom>
        </p:spPr>
        <p:txBody>
          <a:bodyPr vert="horz" lIns="93322" tIns="46660" rIns="93322" bIns="4666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1"/>
            <a:ext cx="3043343" cy="467070"/>
          </a:xfrm>
          <a:prstGeom prst="rect">
            <a:avLst/>
          </a:prstGeom>
        </p:spPr>
        <p:txBody>
          <a:bodyPr vert="horz" lIns="93322" tIns="46660" rIns="93322" bIns="46660" rtlCol="0" anchor="b"/>
          <a:lstStyle>
            <a:lvl1pPr algn="r">
              <a:defRPr sz="1200"/>
            </a:lvl1pPr>
          </a:lstStyle>
          <a:p>
            <a:fld id="{BC849E9A-41F7-4779-A581-48A7C374A2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18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25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3213">
              <a:defRPr/>
            </a:pPr>
            <a:fld id="{BC849E9A-41F7-4779-A581-48A7C374A227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3213">
                <a:defRPr/>
              </a:pPr>
              <a:t>10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05636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b="1" i="0" dirty="0">
              <a:solidFill>
                <a:srgbClr val="35393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806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b="1" i="0" dirty="0">
              <a:solidFill>
                <a:srgbClr val="35393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12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i="0" dirty="0">
              <a:solidFill>
                <a:srgbClr val="35393C"/>
              </a:solidFill>
              <a:effectLst/>
              <a:latin typeface="ingr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4822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13">
              <a:lnSpc>
                <a:spcPct val="150000"/>
              </a:lnSpc>
              <a:defRPr/>
            </a:pPr>
            <a:endParaRPr lang="en-US" b="1" i="0" dirty="0">
              <a:solidFill>
                <a:srgbClr val="35393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1158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b="1" dirty="0">
              <a:solidFill>
                <a:srgbClr val="35393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076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13">
              <a:lnSpc>
                <a:spcPct val="150000"/>
              </a:lnSpc>
              <a:defRPr/>
            </a:pP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341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1071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66607" defTabSz="466607">
              <a:lnSpc>
                <a:spcPct val="200000"/>
              </a:lnSpc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66607" defTabSz="466607">
              <a:lnSpc>
                <a:spcPct val="200000"/>
              </a:lnSpc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66607" defTabSz="466607">
              <a:lnSpc>
                <a:spcPct val="200000"/>
              </a:lnSpc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969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13">
              <a:lnSpc>
                <a:spcPct val="150000"/>
              </a:lnSpc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30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0686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019">
              <a:lnSpc>
                <a:spcPct val="150000"/>
              </a:lnSpc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b="1" i="0" dirty="0">
              <a:solidFill>
                <a:srgbClr val="35393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901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3213">
              <a:defRPr/>
            </a:pPr>
            <a:fld id="{BC849E9A-41F7-4779-A581-48A7C374A227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3213">
                <a:defRPr/>
              </a:pPr>
              <a:t>21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945734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3213">
              <a:defRPr/>
            </a:pPr>
            <a:fld id="{BC849E9A-41F7-4779-A581-48A7C374A227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3213">
                <a:defRPr/>
              </a:pPr>
              <a:t>22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212985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715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13">
              <a:lnSpc>
                <a:spcPct val="150000"/>
              </a:lnSpc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198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43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029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45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6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7966">
              <a:lnSpc>
                <a:spcPct val="150000"/>
              </a:lnSpc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3213">
              <a:defRPr/>
            </a:pPr>
            <a:fld id="{BC849E9A-41F7-4779-A581-48A7C374A227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3213">
                <a:defRPr/>
              </a:pPr>
              <a:t>8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321859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9E9A-41F7-4779-A581-48A7C374A22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331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718B7-7F68-4CC9-8291-332587FA31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1D6BB-0446-49E8-8677-EADF274E95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AEE24-534A-40F1-99E4-00B7D5FD9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94011-48FF-493D-8286-F62D3455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0EFCD-7E72-4882-86DC-2F371D7D9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813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47D73-EDDA-49A6-BA12-1CA980DA9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89B82E-4CA1-47A5-B133-FBD4D8A83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A267F-D142-4D04-9F03-6CB099E6F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127CA-154D-4E90-B776-A2EE71F78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F0BA5-F4EE-4282-B111-76B869BE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40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56E92A-52E0-4710-BDEF-0A15346854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A240E1-5EB0-47FD-AA37-BF945D136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14243-F1E4-487A-ABEC-30516A01D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58244-98FD-472D-AB8C-075F71C10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98D5A-820D-4519-967F-33320971C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334F3-0709-471B-A734-C4B404F55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95016-AF78-4708-9C5F-21110C197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EA2D1-B124-4454-AFDC-EA60A14BA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58000-F9D7-4A53-A6C5-E5E815422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22AAD-0D08-4F47-8D5A-EFE29017E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04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6159-1280-4EE9-96D3-A56BD5826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A27A78-1874-488A-B215-7D763D338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BB3D1-3138-4B69-BF5D-4B1A21345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F90C5-31F4-4A22-AC00-3FB5ED291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F787E-B946-4091-ABC6-F9DB06BBE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27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CAA11-CC97-44E5-AE4D-808FD741A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AB6CB-9460-4BCA-86C5-5F26357AB8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FAB0F6-401D-4BAF-A300-65AD684DF9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61BBA-B185-4B45-B152-3D320E15F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1CD760-96AC-4821-A56B-0B805F2FA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750665-D5B5-4D0B-B2F0-CB6B027CD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061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A47C3-C498-415A-A057-E19BCEB5F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F6677F-2712-4810-A3AA-56FA75386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71B54A-6775-4978-8E19-32694C9B5E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BA1303-B245-476D-BD02-A4E4A359F6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8E898F-5B79-46F1-89C1-F827997CC4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417A4D-2EC9-4294-BFF4-EAE22EE10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50E317-3602-42A1-BB7F-0184072E8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CE2C97-E26C-4A8B-93A0-B01E2C7F4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698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F68FC-5755-447A-8D7F-9ADED3E9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50287-81AA-46CA-8CB3-53A7F8313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1BA4AA-02C9-459E-9362-3DA60E3B5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2A2C8F-DBB4-4235-A67E-FB4039D9A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395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6ACAA5-F8E7-46E9-8BA7-A510948B6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F2DEE8-5654-4DCA-A8D0-D883E52B6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179A5-4329-4057-9DEB-5B6E3AD11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790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1DA80-336B-4DBB-91A1-6E3E4B3C2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0D456-F0A3-4789-A310-A23F01B2E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A8B05-7071-44D4-80F7-3E8191C9A4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D8562E-E6F1-449B-909C-98426BA86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47A9A-FB08-407B-A73A-0AC513F0F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FF841F-796A-4FE6-B5E0-C8A49867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84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D474D-6779-4C23-BD3C-82F5DC3E3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21096C-E430-49C7-A801-21C0BD95DC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4828F-334F-4A50-850D-10684F245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3293F4-2B70-4BB5-A982-219E4133E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9A86F-B378-4759-B50E-2E0BFAE62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A95BDC-FC58-4638-AA59-A3DA9931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833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80BC3B-525F-4038-9330-0729879F9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29186-93D7-46FA-AE02-36D942604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F1CEB-0530-4996-BAEF-2E6A04DAD6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F21A4-E71B-4D3A-AF45-E989C23A7BB1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CFF3D-7353-4B4D-9E75-FA835E06E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2C8D6-8B0B-4982-9EE4-AA823C69C3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F1B4E-90EC-4A51-B6E5-B702C054EC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604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8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8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5.svg"/><Relationship Id="rId4" Type="http://schemas.openxmlformats.org/officeDocument/2006/relationships/image" Target="../media/image6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4.png"/><Relationship Id="rId10" Type="http://schemas.openxmlformats.org/officeDocument/2006/relationships/image" Target="../media/image2.svg"/><Relationship Id="rId4" Type="http://schemas.openxmlformats.org/officeDocument/2006/relationships/image" Target="../media/image6.svg"/><Relationship Id="rId9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4.png"/><Relationship Id="rId10" Type="http://schemas.openxmlformats.org/officeDocument/2006/relationships/image" Target="../media/image2.svg"/><Relationship Id="rId4" Type="http://schemas.openxmlformats.org/officeDocument/2006/relationships/image" Target="../media/image6.svg"/><Relationship Id="rId9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1AC0E-7195-4ACF-AA0A-5E2923A98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1676" y="3977244"/>
            <a:ext cx="8199400" cy="1363215"/>
          </a:xfrm>
        </p:spPr>
        <p:txBody>
          <a:bodyPr anchor="t">
            <a:noAutofit/>
          </a:bodyPr>
          <a:lstStyle/>
          <a:p>
            <a:pPr algn="l"/>
            <a:r>
              <a:rPr lang="en-US" sz="5400" dirty="0">
                <a:latin typeface="Franklin Gothic Book" panose="020B0503020102020204" pitchFamily="34" charset="0"/>
                <a:cs typeface="Segoe UI" panose="020B0502040204020203" pitchFamily="34" charset="0"/>
              </a:rPr>
              <a:t>LEADERSHIP PREPARATION OF PRESERVICE TEACHERS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253EE-4FA2-4843-BE27-C7D5B08FFB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3117" y="6216610"/>
            <a:ext cx="6644670" cy="576738"/>
          </a:xfrm>
        </p:spPr>
        <p:txBody>
          <a:bodyPr anchor="b">
            <a:noAutofit/>
          </a:bodyPr>
          <a:lstStyle/>
          <a:p>
            <a:pPr algn="r"/>
            <a:r>
              <a:rPr lang="en-US" sz="3200" dirty="0">
                <a:latin typeface="Franklin Gothic Book" panose="020B0503020102020204" pitchFamily="34" charset="0"/>
              </a:rPr>
              <a:t>Kelly Lenarz  </a:t>
            </a:r>
          </a:p>
          <a:p>
            <a:pPr algn="r"/>
            <a:r>
              <a:rPr lang="en-US" sz="3200" dirty="0">
                <a:latin typeface="Franklin Gothic Book" panose="020B0503020102020204" pitchFamily="34" charset="0"/>
              </a:rPr>
              <a:t>Colloquium – April 18, 2020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6E384F5-137A-40B1-97F0-694CC6ECD59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22218"/>
            <a:ext cx="3730752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BA87361-6D30-46E4-834B-719CF59055E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8332"/>
            <a:ext cx="3564638" cy="4569668"/>
          </a:xfrm>
          <a:custGeom>
            <a:avLst/>
            <a:gdLst>
              <a:gd name="connsiteX0" fmla="*/ 640080 w 3564638"/>
              <a:gd name="connsiteY0" fmla="*/ 0 h 4569668"/>
              <a:gd name="connsiteX1" fmla="*/ 3564638 w 3564638"/>
              <a:gd name="connsiteY1" fmla="*/ 2924558 h 4569668"/>
              <a:gd name="connsiteX2" fmla="*/ 3065170 w 3564638"/>
              <a:gd name="connsiteY2" fmla="*/ 4559707 h 4569668"/>
              <a:gd name="connsiteX3" fmla="*/ 3057720 w 3564638"/>
              <a:gd name="connsiteY3" fmla="*/ 4569668 h 4569668"/>
              <a:gd name="connsiteX4" fmla="*/ 0 w 3564638"/>
              <a:gd name="connsiteY4" fmla="*/ 4569668 h 4569668"/>
              <a:gd name="connsiteX5" fmla="*/ 0 w 3564638"/>
              <a:gd name="connsiteY5" fmla="*/ 72448 h 4569668"/>
              <a:gd name="connsiteX6" fmla="*/ 50679 w 3564638"/>
              <a:gd name="connsiteY6" fmla="*/ 59417 h 4569668"/>
              <a:gd name="connsiteX7" fmla="*/ 640080 w 3564638"/>
              <a:gd name="connsiteY7" fmla="*/ 0 h 456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DBC4630-03DA-474F-BBCB-BA3AE6B317A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1982" y="-4332"/>
            <a:ext cx="4242816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89DB1C0-FEEC-4CB6-88B2-F9C5562E09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574" y="0"/>
            <a:ext cx="3913632" cy="2285234"/>
          </a:xfrm>
          <a:custGeom>
            <a:avLst/>
            <a:gdLst>
              <a:gd name="connsiteX0" fmla="*/ 29691 w 3913632"/>
              <a:gd name="connsiteY0" fmla="*/ 0 h 2285234"/>
              <a:gd name="connsiteX1" fmla="*/ 3883942 w 3913632"/>
              <a:gd name="connsiteY1" fmla="*/ 0 h 2285234"/>
              <a:gd name="connsiteX2" fmla="*/ 3903529 w 3913632"/>
              <a:gd name="connsiteY2" fmla="*/ 128345 h 2285234"/>
              <a:gd name="connsiteX3" fmla="*/ 3913632 w 3913632"/>
              <a:gd name="connsiteY3" fmla="*/ 328418 h 2285234"/>
              <a:gd name="connsiteX4" fmla="*/ 1956816 w 3913632"/>
              <a:gd name="connsiteY4" fmla="*/ 2285234 h 2285234"/>
              <a:gd name="connsiteX5" fmla="*/ 0 w 3913632"/>
              <a:gd name="connsiteY5" fmla="*/ 328418 h 2285234"/>
              <a:gd name="connsiteX6" fmla="*/ 10103 w 3913632"/>
              <a:gd name="connsiteY6" fmla="*/ 128345 h 22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Graphic 8" descr="Open Book">
            <a:extLst>
              <a:ext uri="{FF2B5EF4-FFF2-40B4-BE49-F238E27FC236}">
                <a16:creationId xmlns:a16="http://schemas.microsoft.com/office/drawing/2014/main" id="{93E427C7-0218-4592-82DA-2431E4BF87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85250" y="164573"/>
            <a:ext cx="1636279" cy="1636279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78418A25-6EAC-4140-BFE6-284E1925B5E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3117" y="615908"/>
            <a:ext cx="3182112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8163D1C-ED91-4D5F-A33B-CF1256B270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67709" y="780500"/>
            <a:ext cx="2852928" cy="285292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phic 4" descr="Chat">
            <a:extLst>
              <a:ext uri="{FF2B5EF4-FFF2-40B4-BE49-F238E27FC236}">
                <a16:creationId xmlns:a16="http://schemas.microsoft.com/office/drawing/2014/main" id="{EB71843F-0A0B-4317-B205-4B0A0B97C0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80302" y="1293093"/>
            <a:ext cx="1827742" cy="1827742"/>
          </a:xfrm>
          <a:prstGeom prst="rect">
            <a:avLst/>
          </a:prstGeom>
        </p:spPr>
      </p:pic>
      <p:pic>
        <p:nvPicPr>
          <p:cNvPr id="7" name="Graphic 6" descr="Blackboard">
            <a:extLst>
              <a:ext uri="{FF2B5EF4-FFF2-40B4-BE49-F238E27FC236}">
                <a16:creationId xmlns:a16="http://schemas.microsoft.com/office/drawing/2014/main" id="{2696A1A4-8E43-47F6-A6DC-A9ADAB053D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0924" y="3621724"/>
            <a:ext cx="2594886" cy="2594886"/>
          </a:xfrm>
          <a:prstGeom prst="rect">
            <a:avLst/>
          </a:prstGeom>
        </p:spPr>
      </p:pic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1103AB2-C090-458F-B752-294F23AFA8A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2568" y="-4331"/>
            <a:ext cx="3439432" cy="3785157"/>
          </a:xfrm>
          <a:custGeom>
            <a:avLst/>
            <a:gdLst>
              <a:gd name="connsiteX0" fmla="*/ 198262 w 3439432"/>
              <a:gd name="connsiteY0" fmla="*/ 0 h 3785157"/>
              <a:gd name="connsiteX1" fmla="*/ 3439432 w 3439432"/>
              <a:gd name="connsiteY1" fmla="*/ 0 h 3785157"/>
              <a:gd name="connsiteX2" fmla="*/ 3439432 w 3439432"/>
              <a:gd name="connsiteY2" fmla="*/ 3697836 h 3785157"/>
              <a:gd name="connsiteX3" fmla="*/ 3318024 w 3439432"/>
              <a:gd name="connsiteY3" fmla="*/ 3729054 h 3785157"/>
              <a:gd name="connsiteX4" fmla="*/ 2761488 w 3439432"/>
              <a:gd name="connsiteY4" fmla="*/ 3785157 h 3785157"/>
              <a:gd name="connsiteX5" fmla="*/ 0 w 3439432"/>
              <a:gd name="connsiteY5" fmla="*/ 1023669 h 3785157"/>
              <a:gd name="connsiteX6" fmla="*/ 124151 w 3439432"/>
              <a:gd name="connsiteY6" fmla="*/ 202487 h 3785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785157">
                <a:moveTo>
                  <a:pt x="198262" y="0"/>
                </a:moveTo>
                <a:lnTo>
                  <a:pt x="3439432" y="0"/>
                </a:lnTo>
                <a:lnTo>
                  <a:pt x="3439432" y="3697836"/>
                </a:lnTo>
                <a:lnTo>
                  <a:pt x="3318024" y="3729054"/>
                </a:lnTo>
                <a:cubicBezTo>
                  <a:pt x="3138258" y="3765839"/>
                  <a:pt x="2952129" y="3785157"/>
                  <a:pt x="2761488" y="3785157"/>
                </a:cubicBezTo>
                <a:cubicBezTo>
                  <a:pt x="1236360" y="3785157"/>
                  <a:pt x="0" y="2548797"/>
                  <a:pt x="0" y="1023669"/>
                </a:cubicBezTo>
                <a:cubicBezTo>
                  <a:pt x="0" y="737708"/>
                  <a:pt x="43466" y="461898"/>
                  <a:pt x="124151" y="20248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3D471F3-782A-4BA1-9CAB-FF5CDF0A75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8761" y="-4332"/>
            <a:ext cx="3273238" cy="3618965"/>
          </a:xfrm>
          <a:custGeom>
            <a:avLst/>
            <a:gdLst>
              <a:gd name="connsiteX0" fmla="*/ 210437 w 3273238"/>
              <a:gd name="connsiteY0" fmla="*/ 0 h 3618965"/>
              <a:gd name="connsiteX1" fmla="*/ 3273238 w 3273238"/>
              <a:gd name="connsiteY1" fmla="*/ 0 h 3618965"/>
              <a:gd name="connsiteX2" fmla="*/ 3273238 w 3273238"/>
              <a:gd name="connsiteY2" fmla="*/ 3526409 h 3618965"/>
              <a:gd name="connsiteX3" fmla="*/ 3118338 w 3273238"/>
              <a:gd name="connsiteY3" fmla="*/ 3566238 h 3618965"/>
              <a:gd name="connsiteX4" fmla="*/ 2595295 w 3273238"/>
              <a:gd name="connsiteY4" fmla="*/ 3618965 h 3618965"/>
              <a:gd name="connsiteX5" fmla="*/ 0 w 3273238"/>
              <a:gd name="connsiteY5" fmla="*/ 1023670 h 3618965"/>
              <a:gd name="connsiteX6" fmla="*/ 203951 w 3273238"/>
              <a:gd name="connsiteY6" fmla="*/ 13464 h 3618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3238" h="3618965">
                <a:moveTo>
                  <a:pt x="210437" y="0"/>
                </a:moveTo>
                <a:lnTo>
                  <a:pt x="3273238" y="0"/>
                </a:lnTo>
                <a:lnTo>
                  <a:pt x="3273238" y="3526409"/>
                </a:lnTo>
                <a:lnTo>
                  <a:pt x="3118338" y="3566238"/>
                </a:lnTo>
                <a:cubicBezTo>
                  <a:pt x="2949390" y="3600810"/>
                  <a:pt x="2774463" y="3618965"/>
                  <a:pt x="2595295" y="3618965"/>
                </a:cubicBezTo>
                <a:cubicBezTo>
                  <a:pt x="1161953" y="3618965"/>
                  <a:pt x="0" y="2457012"/>
                  <a:pt x="0" y="1023670"/>
                </a:cubicBezTo>
                <a:cubicBezTo>
                  <a:pt x="0" y="665335"/>
                  <a:pt x="72622" y="323961"/>
                  <a:pt x="203951" y="1346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Graphic 10" descr="Books on Shelf">
            <a:extLst>
              <a:ext uri="{FF2B5EF4-FFF2-40B4-BE49-F238E27FC236}">
                <a16:creationId xmlns:a16="http://schemas.microsoft.com/office/drawing/2014/main" id="{18A239E6-97C0-4A74-8E7A-C9FD39A8C9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25024" y="327889"/>
            <a:ext cx="2260711" cy="22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989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1AC0E-7195-4ACF-AA0A-5E2923A98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7" y="-203867"/>
            <a:ext cx="5180329" cy="2889114"/>
          </a:xfrm>
        </p:spPr>
        <p:txBody>
          <a:bodyPr anchor="b">
            <a:normAutofit/>
          </a:bodyPr>
          <a:lstStyle/>
          <a:p>
            <a:pPr algn="l"/>
            <a:r>
              <a:rPr lang="en-US" sz="5400" dirty="0">
                <a:latin typeface="Franklin Gothic Book" panose="020B0503020102020204" pitchFamily="34" charset="0"/>
                <a:cs typeface="Segoe UI" panose="020B0502040204020203" pitchFamily="34" charset="0"/>
              </a:rPr>
              <a:t>Research Design</a:t>
            </a:r>
            <a:br>
              <a:rPr lang="en-US" sz="5400" dirty="0">
                <a:latin typeface="Franklin Gothic Book" panose="020B0503020102020204" pitchFamily="34" charset="0"/>
                <a:cs typeface="Segoe UI" panose="020B0502040204020203" pitchFamily="34" charset="0"/>
              </a:rPr>
            </a:br>
            <a:endParaRPr lang="en-US" sz="54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253EE-4FA2-4843-BE27-C7D5B08FFB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8226" y="4492476"/>
            <a:ext cx="7162800" cy="1928203"/>
          </a:xfrm>
        </p:spPr>
        <p:txBody>
          <a:bodyPr anchor="t">
            <a:normAutofit fontScale="62500" lnSpcReduction="20000"/>
          </a:bodyPr>
          <a:lstStyle/>
          <a:p>
            <a:pPr algn="l"/>
            <a:r>
              <a:rPr lang="en-US" sz="4600" i="1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The Teacher Leadership Readiness Survey</a:t>
            </a:r>
            <a:r>
              <a:rPr lang="en-US" sz="4600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 by Katzenmeyer and Moller (2009)</a:t>
            </a:r>
          </a:p>
          <a:p>
            <a:pPr algn="l"/>
            <a:endParaRPr lang="en-US" sz="4600" dirty="0"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457200" indent="-457200" algn="l">
              <a:buFont typeface=".SF NS Symbols Regular"/>
              <a:buChar char="★"/>
            </a:pPr>
            <a:r>
              <a:rPr lang="en-US" sz="4600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Related to various characteristics and </a:t>
            </a:r>
            <a:br>
              <a:rPr lang="en-US" sz="4600" dirty="0">
                <a:latin typeface="Franklin Gothic Book" panose="020B0503020102020204" pitchFamily="34" charset="0"/>
                <a:ea typeface="Times New Roman" panose="02020603050405020304" pitchFamily="18" charset="0"/>
              </a:rPr>
            </a:br>
            <a:r>
              <a:rPr lang="en-US" sz="4600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aspects of teacher leadership work </a:t>
            </a:r>
          </a:p>
          <a:p>
            <a:pPr algn="l"/>
            <a:endParaRPr lang="en-US" sz="20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1E251F-2910-B743-B3DD-1BAFAE3D4C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2" r="1" b="11430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23" name="Content Placeholder 4" descr="Scales of Justice">
            <a:extLst>
              <a:ext uri="{FF2B5EF4-FFF2-40B4-BE49-F238E27FC236}">
                <a16:creationId xmlns:a16="http://schemas.microsoft.com/office/drawing/2014/main" id="{0866E043-40F1-CF4B-93A8-930A509BFA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91648" y="1999344"/>
            <a:ext cx="2162688" cy="205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624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4A2F755-5219-4C4E-9378-2C80BB08DF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9A87AD7E-457F-4836-8DDE-FFE0F009388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60983" y="498143"/>
            <a:ext cx="10269613" cy="1278902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Franklin Gothic Book" panose="020B0503020102020204" pitchFamily="34" charset="0"/>
              </a:rPr>
              <a:t>Data Collection</a:t>
            </a:r>
          </a:p>
        </p:txBody>
      </p:sp>
      <p:pic>
        <p:nvPicPr>
          <p:cNvPr id="4" name="Graphic 3" descr="Books on Shelf">
            <a:extLst>
              <a:ext uri="{FF2B5EF4-FFF2-40B4-BE49-F238E27FC236}">
                <a16:creationId xmlns:a16="http://schemas.microsoft.com/office/drawing/2014/main" id="{3DE94ADA-0031-43D4-A79A-B89B959930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2463" y="2989536"/>
            <a:ext cx="2603386" cy="2603386"/>
          </a:xfrm>
          <a:prstGeom prst="rect">
            <a:avLst/>
          </a:prstGeom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FD88C-EC41-4850-9D1D-676D6AEE0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062" y="2944460"/>
            <a:ext cx="6841534" cy="286631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240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>
              <a:latin typeface="Avenir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>
              <a:latin typeface="Avenir Book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2DBC1D-32A4-6D44-9EFF-8C7BA1341350}"/>
              </a:ext>
            </a:extLst>
          </p:cNvPr>
          <p:cNvSpPr txBox="1"/>
          <p:nvPr/>
        </p:nvSpPr>
        <p:spPr>
          <a:xfrm>
            <a:off x="4134678" y="2643809"/>
            <a:ext cx="76332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latin typeface="Franklin Gothic Book" panose="020B0503020102020204" pitchFamily="34" charset="0"/>
              </a:rPr>
              <a:t>Survey Monkey®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latin typeface="Franklin Gothic Book" panose="020B0503020102020204" pitchFamily="34" charset="0"/>
              </a:rPr>
              <a:t>Student teachers at private liberal arts institutions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latin typeface="Franklin Gothic Book" panose="020B0503020102020204" pitchFamily="34" charset="0"/>
              </a:rPr>
              <a:t>2 onsite disseminations during 2018-2019 academic year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latin typeface="Franklin Gothic Book" panose="020B0503020102020204" pitchFamily="34" charset="0"/>
              </a:rPr>
              <a:t>Average completion time = 10 minutes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latin typeface="Franklin Gothic Book" panose="020B0503020102020204" pitchFamily="34" charset="0"/>
              </a:rPr>
              <a:t>100% completion rate</a:t>
            </a:r>
          </a:p>
          <a:p>
            <a:endParaRPr lang="en-US" sz="3200" dirty="0">
              <a:latin typeface="Franklin Gothic Book" panose="020B0503020102020204" pitchFamily="34" charset="0"/>
            </a:endParaRPr>
          </a:p>
          <a:p>
            <a:endParaRPr lang="en-US" sz="3200" dirty="0">
              <a:latin typeface="Franklin Gothic Book" panose="020B0503020102020204" pitchFamily="34" charset="0"/>
            </a:endParaRPr>
          </a:p>
          <a:p>
            <a:endParaRPr lang="en-US" sz="32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383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4A2F755-5219-4C4E-9378-2C80BB08DF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9A87AD7E-457F-4836-8DDE-FFE0F009388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60983" y="498143"/>
            <a:ext cx="10269613" cy="1278902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Franklin Gothic Book" panose="020B0503020102020204" pitchFamily="34" charset="0"/>
              </a:rPr>
              <a:t>Participants</a:t>
            </a:r>
          </a:p>
        </p:txBody>
      </p:sp>
      <p:pic>
        <p:nvPicPr>
          <p:cNvPr id="4" name="Graphic 3" descr="Books on Shelf">
            <a:extLst>
              <a:ext uri="{FF2B5EF4-FFF2-40B4-BE49-F238E27FC236}">
                <a16:creationId xmlns:a16="http://schemas.microsoft.com/office/drawing/2014/main" id="{3DE94ADA-0031-43D4-A79A-B89B959930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2463" y="2989536"/>
            <a:ext cx="2603386" cy="2603386"/>
          </a:xfrm>
          <a:prstGeom prst="rect">
            <a:avLst/>
          </a:prstGeom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FD88C-EC41-4850-9D1D-676D6AEE0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062" y="2944460"/>
            <a:ext cx="6841534" cy="286631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24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Avenir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Avenir Book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BFD44F-B7C2-ED47-BEED-582F0A4457D7}"/>
              </a:ext>
            </a:extLst>
          </p:cNvPr>
          <p:cNvSpPr txBox="1"/>
          <p:nvPr/>
        </p:nvSpPr>
        <p:spPr>
          <a:xfrm>
            <a:off x="4134678" y="2643809"/>
            <a:ext cx="753386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latin typeface="Franklin Gothic Book" panose="020B0503020102020204" pitchFamily="34" charset="0"/>
              </a:rPr>
              <a:t>Convenience sample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latin typeface="Franklin Gothic Book" panose="020B0503020102020204" pitchFamily="34" charset="0"/>
              </a:rPr>
              <a:t>100 preservice teachers seeking initial licensure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80 females, 20 males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Ages 21 – 46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68 enrolled in traditional undergraduate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32 enrolled in adult undergraduate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endParaRPr lang="en-US" sz="3200" dirty="0">
              <a:solidFill>
                <a:prstClr val="black"/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endParaRPr lang="en-US" sz="3200" dirty="0">
              <a:solidFill>
                <a:prstClr val="black"/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endParaRPr lang="en-US" sz="3200" i="1" dirty="0">
              <a:solidFill>
                <a:prstClr val="black"/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endParaRPr lang="en-US" sz="32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931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4A2F755-5219-4C4E-9378-2C80BB08DF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9A87AD7E-457F-4836-8DDE-FFE0F009388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60983" y="498143"/>
            <a:ext cx="10269613" cy="1278902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Franklin Gothic Book" panose="020B0503020102020204" pitchFamily="34" charset="0"/>
              </a:rPr>
              <a:t>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FD88C-EC41-4850-9D1D-676D6AEE0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062" y="2944460"/>
            <a:ext cx="6841534" cy="286631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24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Avenir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Avenir Book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BFD44F-B7C2-ED47-BEED-582F0A4457D7}"/>
              </a:ext>
            </a:extLst>
          </p:cNvPr>
          <p:cNvSpPr txBox="1"/>
          <p:nvPr/>
        </p:nvSpPr>
        <p:spPr>
          <a:xfrm>
            <a:off x="4134678" y="2643809"/>
            <a:ext cx="75338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en-US" sz="3200" dirty="0">
              <a:solidFill>
                <a:prstClr val="black"/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endParaRPr lang="en-US" sz="3200" i="1" dirty="0">
              <a:solidFill>
                <a:prstClr val="black"/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endParaRPr lang="en-US" sz="3200" dirty="0">
              <a:latin typeface="Franklin Gothic Book" panose="020B050302010202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E9D4374-5AA7-1E41-8EA0-864A0EAB5A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0236784"/>
              </p:ext>
            </p:extLst>
          </p:nvPr>
        </p:nvGraphicFramePr>
        <p:xfrm>
          <a:off x="2095583" y="1516089"/>
          <a:ext cx="8855951" cy="5602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33054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 descr="Books on Shelf">
            <a:extLst>
              <a:ext uri="{FF2B5EF4-FFF2-40B4-BE49-F238E27FC236}">
                <a16:creationId xmlns:a16="http://schemas.microsoft.com/office/drawing/2014/main" id="{3DE94ADA-0031-43D4-A79A-B89B959930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8587" y="492716"/>
            <a:ext cx="1097280" cy="109728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84A409A-26BF-476C-858A-CFA0EBFAB6F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25867" y="378574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Statistical procedure – RQs 1,2,&amp; 3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11F2C1-F581-2947-9BEB-D7BC169CB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3943" y="1704137"/>
            <a:ext cx="10515600" cy="5225327"/>
          </a:xfrm>
        </p:spPr>
        <p:txBody>
          <a:bodyPr vert="horz" lIns="91440" tIns="45720" rIns="91440" bIns="45720" numCol="2" rtlCol="0"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600" dirty="0"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Central tendency and Variability Leadership (DV)	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00" dirty="0"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00" dirty="0"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ANOVA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00" dirty="0"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Licensure area (IV)			</a:t>
            </a:r>
            <a:endParaRPr lang="en-US" sz="2600" dirty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600" dirty="0">
              <a:solidFill>
                <a:schemeClr val="accent1">
                  <a:lumMod val="75000"/>
                </a:schemeClr>
              </a:solidFill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600" dirty="0">
              <a:solidFill>
                <a:schemeClr val="accent1">
                  <a:lumMod val="75000"/>
                </a:schemeClr>
              </a:solidFill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solidFill>
                <a:srgbClr val="17365D"/>
              </a:solidFill>
              <a:latin typeface="Avenir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17365D"/>
              </a:solidFill>
              <a:latin typeface="Avenir Book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54BE85-F2A1-1F41-9543-E3EA4631F51E}"/>
              </a:ext>
            </a:extLst>
          </p:cNvPr>
          <p:cNvSpPr txBox="1"/>
          <p:nvPr/>
        </p:nvSpPr>
        <p:spPr>
          <a:xfrm>
            <a:off x="1132962" y="2610366"/>
            <a:ext cx="6231916" cy="1754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600" dirty="0">
                <a:solidFill>
                  <a:srgbClr val="4472C4">
                    <a:lumMod val="75000"/>
                  </a:srgb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behaviors</a:t>
            </a:r>
            <a:r>
              <a:rPr lang="en-US" sz="2600" dirty="0">
                <a:solidFill>
                  <a:srgbClr val="002060"/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600" dirty="0">
                <a:solidFill>
                  <a:prstClr val="black"/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(RQ1) M=4.4 , SD = 0.37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600" dirty="0">
                <a:solidFill>
                  <a:srgbClr val="4472C4">
                    <a:lumMod val="75000"/>
                  </a:srgb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opportunities </a:t>
            </a:r>
            <a:r>
              <a:rPr lang="en-US" sz="2600" dirty="0">
                <a:solidFill>
                  <a:prstClr val="black"/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(RQ2) M = 4.3, SD = 0.32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600" dirty="0">
                <a:solidFill>
                  <a:srgbClr val="4472C4">
                    <a:lumMod val="75000"/>
                  </a:srgb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aspirations</a:t>
            </a:r>
            <a:r>
              <a:rPr lang="en-US" sz="2600" dirty="0">
                <a:solidFill>
                  <a:prstClr val="black"/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(RQ3) M= 4.3 SD = 0.30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868E27-EF17-1B48-ACA3-6474C8D85521}"/>
              </a:ext>
            </a:extLst>
          </p:cNvPr>
          <p:cNvSpPr txBox="1"/>
          <p:nvPr/>
        </p:nvSpPr>
        <p:spPr>
          <a:xfrm>
            <a:off x="7405859" y="2610366"/>
            <a:ext cx="3099790" cy="2354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600" dirty="0">
                <a:solidFill>
                  <a:srgbClr val="4472C4">
                    <a:lumMod val="75000"/>
                  </a:srgb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elementary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600" dirty="0">
                <a:solidFill>
                  <a:srgbClr val="4472C4">
                    <a:lumMod val="75000"/>
                  </a:srgb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secondary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600" dirty="0">
                <a:solidFill>
                  <a:srgbClr val="4472C4">
                    <a:lumMod val="75000"/>
                  </a:srgb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K-12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§"/>
            </a:pPr>
            <a:r>
              <a:rPr lang="en-US" sz="2600" dirty="0">
                <a:solidFill>
                  <a:srgbClr val="4472C4">
                    <a:lumMod val="75000"/>
                  </a:srgb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special education</a:t>
            </a:r>
          </a:p>
        </p:txBody>
      </p:sp>
    </p:spTree>
    <p:extLst>
      <p:ext uri="{BB962C8B-B14F-4D97-AF65-F5344CB8AC3E}">
        <p14:creationId xmlns:p14="http://schemas.microsoft.com/office/powerpoint/2010/main" val="1764601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FD88C-EC41-4850-9D1D-676D6AEE0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8587" y="1589995"/>
            <a:ext cx="10938171" cy="52253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600" dirty="0">
                <a:solidFill>
                  <a:prstClr val="black"/>
                </a:solidFill>
                <a:latin typeface="Franklin Gothic Book" panose="020B0503020102020204" pitchFamily="34" charset="0"/>
                <a:ea typeface="+mj-ea"/>
                <a:cs typeface="+mj-cs"/>
              </a:rPr>
              <a:t>Chi-square</a:t>
            </a: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600" dirty="0"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Typology of Teacher Leadership </a:t>
            </a:r>
            <a:r>
              <a:rPr lang="en-US" sz="1800" dirty="0"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(Bae, Hayes, O’Connor, Seitz, &amp; DiStefano, 2016)</a:t>
            </a:r>
          </a:p>
          <a:p>
            <a:pPr indent="51593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General teacher leadership</a:t>
            </a:r>
          </a:p>
          <a:p>
            <a:pPr indent="51593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Instructional innovator</a:t>
            </a:r>
          </a:p>
          <a:p>
            <a:pPr indent="51593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Professional learning leader</a:t>
            </a:r>
          </a:p>
          <a:p>
            <a:pPr indent="51593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Administrative teacher leader</a:t>
            </a:r>
          </a:p>
          <a:p>
            <a:pPr marL="0" lvl="0" indent="0">
              <a:buNone/>
            </a:pPr>
            <a:r>
              <a:rPr lang="en-US" sz="2600" dirty="0"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Licensure area </a:t>
            </a:r>
            <a:endParaRPr lang="en-US" sz="2600" dirty="0">
              <a:solidFill>
                <a:schemeClr val="accent1">
                  <a:lumMod val="75000"/>
                </a:schemeClr>
              </a:solidFill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indent="51593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elementary</a:t>
            </a:r>
          </a:p>
          <a:p>
            <a:pPr lvl="0" indent="51593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secondary</a:t>
            </a:r>
          </a:p>
          <a:p>
            <a:pPr lvl="0" indent="51593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K-12</a:t>
            </a:r>
          </a:p>
          <a:p>
            <a:pPr lvl="0" indent="51593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special education</a:t>
            </a:r>
          </a:p>
          <a:p>
            <a:pPr indent="0">
              <a:buNone/>
            </a:pPr>
            <a:endParaRPr lang="en-US" sz="26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515938">
              <a:buFont typeface="Wingdings" panose="05000000000000000000" pitchFamily="2" charset="2"/>
              <a:buChar char="§"/>
            </a:pPr>
            <a:endParaRPr lang="en-US" dirty="0">
              <a:solidFill>
                <a:srgbClr val="17365D"/>
              </a:solidFill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solidFill>
                <a:srgbClr val="17365D"/>
              </a:solidFill>
              <a:latin typeface="Avenir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17365D"/>
              </a:solidFill>
              <a:latin typeface="Avenir Book"/>
              <a:cs typeface="Calibri" panose="020F0502020204030204" pitchFamily="34" charset="0"/>
            </a:endParaRPr>
          </a:p>
        </p:txBody>
      </p:sp>
      <p:pic>
        <p:nvPicPr>
          <p:cNvPr id="4" name="Graphic 3" descr="Books on Shelf">
            <a:extLst>
              <a:ext uri="{FF2B5EF4-FFF2-40B4-BE49-F238E27FC236}">
                <a16:creationId xmlns:a16="http://schemas.microsoft.com/office/drawing/2014/main" id="{3DE94ADA-0031-43D4-A79A-B89B959930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8587" y="492716"/>
            <a:ext cx="1097280" cy="109728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84A409A-26BF-476C-858A-CFA0EBFAB6F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25867" y="378574"/>
            <a:ext cx="10515600" cy="1325563"/>
          </a:xfrm>
        </p:spPr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Statistical procedure – RQ 4</a:t>
            </a:r>
          </a:p>
        </p:txBody>
      </p:sp>
    </p:spTree>
    <p:extLst>
      <p:ext uri="{BB962C8B-B14F-4D97-AF65-F5344CB8AC3E}">
        <p14:creationId xmlns:p14="http://schemas.microsoft.com/office/powerpoint/2010/main" val="1532470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48CF1-C72A-4313-8FC7-BF6DD4642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6745" y="70219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  <a:cs typeface="Segoe UI" panose="020B0502040204020203" pitchFamily="34" charset="0"/>
              </a:rPr>
              <a:t>Findings – RQs 1, 2, &amp; 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56D755-2374-40B4-B692-603C5E92738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58838" y="2344738"/>
            <a:ext cx="11333162" cy="37639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There was a not a significant effect of 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Franklin Gothic Book" panose="020B0503020102020204" pitchFamily="34" charset="0"/>
              </a:rPr>
              <a:t>licensure area </a:t>
            </a: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on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6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RQ1 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Franklin Gothic Book" panose="020B0503020102020204" pitchFamily="34" charset="0"/>
              </a:rPr>
              <a:t>leadership behaviors</a:t>
            </a: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 F(3,96) = 1.05, </a:t>
            </a:r>
            <a:r>
              <a:rPr lang="en-US" sz="2600" i="1" dirty="0">
                <a:solidFill>
                  <a:srgbClr val="000000"/>
                </a:solidFill>
                <a:latin typeface="Franklin Gothic Book" panose="020B0503020102020204" pitchFamily="34" charset="0"/>
              </a:rPr>
              <a:t>p</a:t>
            </a: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 = 0.37, R² = .03</a:t>
            </a:r>
            <a:endParaRPr lang="en-US" sz="2600" dirty="0">
              <a:solidFill>
                <a:prstClr val="black"/>
              </a:solidFill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6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RQ2 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Franklin Gothic Book" panose="020B0503020102020204" pitchFamily="34" charset="0"/>
              </a:rPr>
              <a:t>leadership opportunities  </a:t>
            </a: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F(3,96) = 1.36, </a:t>
            </a:r>
            <a:r>
              <a:rPr lang="en-US" sz="2600" i="1" dirty="0">
                <a:solidFill>
                  <a:srgbClr val="000000"/>
                </a:solidFill>
                <a:latin typeface="Franklin Gothic Book" panose="020B0503020102020204" pitchFamily="34" charset="0"/>
              </a:rPr>
              <a:t>p</a:t>
            </a: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 = 0.26, R² = .04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6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RQ3 </a:t>
            </a:r>
            <a:r>
              <a:rPr lang="en-US" sz="2600" dirty="0">
                <a:solidFill>
                  <a:schemeClr val="accent4">
                    <a:lumMod val="75000"/>
                  </a:schemeClr>
                </a:solidFill>
                <a:latin typeface="Franklin Gothic Book" panose="020B0503020102020204" pitchFamily="34" charset="0"/>
              </a:rPr>
              <a:t>leadership aspirations </a:t>
            </a: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F(3, 96) = .48, </a:t>
            </a:r>
            <a:r>
              <a:rPr lang="en-US" sz="2600" i="1" dirty="0">
                <a:solidFill>
                  <a:srgbClr val="000000"/>
                </a:solidFill>
                <a:latin typeface="Franklin Gothic Book" panose="020B0503020102020204" pitchFamily="34" charset="0"/>
              </a:rPr>
              <a:t>p</a:t>
            </a:r>
            <a:r>
              <a:rPr lang="en-US" sz="26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 = .70, R² = .02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600" dirty="0">
              <a:solidFill>
                <a:srgbClr val="000000"/>
              </a:solidFill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US" sz="2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Graphic 3" descr="Blackboard">
            <a:extLst>
              <a:ext uri="{FF2B5EF4-FFF2-40B4-BE49-F238E27FC236}">
                <a16:creationId xmlns:a16="http://schemas.microsoft.com/office/drawing/2014/main" id="{A4298283-DDB8-4365-95A1-90935E16B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9465" y="816337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92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48CF1-C72A-4313-8FC7-BF6DD4642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00" y="978102"/>
            <a:ext cx="10588434" cy="1062644"/>
          </a:xfrm>
        </p:spPr>
        <p:txBody>
          <a:bodyPr anchor="b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  <a:cs typeface="Segoe UI" panose="020B0502040204020203" pitchFamily="34" charset="0"/>
              </a:rPr>
              <a:t>Conclusions – RQs 1, 2, &amp; 3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B7FDC9-F0CE-43A7-9F2A-83DD09DC345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624" y="2265037"/>
            <a:ext cx="10125012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 descr="Blackboard">
            <a:extLst>
              <a:ext uri="{FF2B5EF4-FFF2-40B4-BE49-F238E27FC236}">
                <a16:creationId xmlns:a16="http://schemas.microsoft.com/office/drawing/2014/main" id="{A4298283-DDB8-4365-95A1-90935E16B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7624" y="2557871"/>
            <a:ext cx="2928114" cy="2928114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56D755-2374-40B4-B692-603C5E927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698" y="2682433"/>
            <a:ext cx="7090825" cy="3675832"/>
          </a:xfrm>
        </p:spPr>
        <p:txBody>
          <a:bodyPr vert="horz" lIns="91440" tIns="45720" rIns="91440" bIns="45720" rtlCol="0">
            <a:normAutofit/>
          </a:bodyPr>
          <a:lstStyle/>
          <a:p>
            <a:pPr marL="514350" indent="-514350">
              <a:buAutoNum type="arabicPeriod"/>
            </a:pPr>
            <a:r>
              <a:rPr lang="en-US" sz="2600" kern="0" dirty="0"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Teacher preparation programs have the opportunity to include teacher leadership in their curriculum in all licensure areas. 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600" kern="0" dirty="0"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Preservice teachers  can look at pedagogy and content knowledge through the lens of leadership 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600" kern="0" dirty="0"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Teacher preparation programs have the potential to launch preservice teachers into a lifelong career of leadership. </a:t>
            </a:r>
            <a:endParaRPr lang="en-US" sz="26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US" sz="2200" kern="0" dirty="0">
              <a:latin typeface="Franklin Gothic Book" panose="020B0503020102020204" pitchFamily="34" charset="0"/>
              <a:ea typeface="Times New Roman" panose="02020603050405020304" pitchFamily="18" charset="0"/>
              <a:sym typeface="Helvetica Neue"/>
            </a:endParaRPr>
          </a:p>
          <a:p>
            <a:pPr marL="514350" indent="-514350">
              <a:buAutoNum type="arabicPeriod"/>
            </a:pPr>
            <a:endParaRPr lang="en-US" sz="2200" kern="0" dirty="0">
              <a:latin typeface="Franklin Gothic Book" panose="020B0503020102020204" pitchFamily="34" charset="0"/>
              <a:ea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83678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48CF1-C72A-4313-8FC7-BF6DD4642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4044" y="-58113"/>
            <a:ext cx="8410803" cy="1469965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  <a:cs typeface="Segoe UI" panose="020B0502040204020203" pitchFamily="34" charset="0"/>
              </a:rPr>
              <a:t>Findings – RQ 4   </a:t>
            </a:r>
          </a:p>
        </p:txBody>
      </p:sp>
      <p:pic>
        <p:nvPicPr>
          <p:cNvPr id="4" name="Graphic 3" descr="Blackboard">
            <a:extLst>
              <a:ext uri="{FF2B5EF4-FFF2-40B4-BE49-F238E27FC236}">
                <a16:creationId xmlns:a16="http://schemas.microsoft.com/office/drawing/2014/main" id="{A4298283-DDB8-4365-95A1-90935E16B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6764" y="141779"/>
            <a:ext cx="1097280" cy="109728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6C7BDF7-D7AC-4209-A6A9-11B953F882E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56D755-2374-40B4-B692-603C5E927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465" y="1913617"/>
            <a:ext cx="11332535" cy="478489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200" dirty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B43DB3B-1407-F54D-8F10-28ECA6A6E1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4984455"/>
              </p:ext>
            </p:extLst>
          </p:nvPr>
        </p:nvGraphicFramePr>
        <p:xfrm>
          <a:off x="859465" y="1239059"/>
          <a:ext cx="11007293" cy="5304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254495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48CF1-C72A-4313-8FC7-BF6DD4642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00" y="978102"/>
            <a:ext cx="10588434" cy="1062644"/>
          </a:xfrm>
        </p:spPr>
        <p:txBody>
          <a:bodyPr anchor="b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  <a:cs typeface="Segoe UI" panose="020B0502040204020203" pitchFamily="34" charset="0"/>
              </a:rPr>
              <a:t>Conclusion – RQ 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B7FDC9-F0CE-43A7-9F2A-83DD09DC345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624" y="2265037"/>
            <a:ext cx="10125012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 descr="Blackboard">
            <a:extLst>
              <a:ext uri="{FF2B5EF4-FFF2-40B4-BE49-F238E27FC236}">
                <a16:creationId xmlns:a16="http://schemas.microsoft.com/office/drawing/2014/main" id="{A4298283-DDB8-4365-95A1-90935E16B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100" y="2489329"/>
            <a:ext cx="2774669" cy="2774669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56D755-2374-40B4-B692-603C5E927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1319" y="2664149"/>
            <a:ext cx="6282169" cy="3215749"/>
          </a:xfrm>
        </p:spPr>
        <p:txBody>
          <a:bodyPr vert="horz" lIns="91440" tIns="45720" rIns="91440" bIns="45720" rtlCol="0">
            <a:normAutofit/>
          </a:bodyPr>
          <a:lstStyle/>
          <a:p>
            <a:pPr marL="514350" indent="-514350">
              <a:buAutoNum type="arabicPeriod" startAt="4"/>
            </a:pPr>
            <a:r>
              <a:rPr lang="en-US" sz="2600" kern="0" dirty="0"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Preservice teachers have the most confidence in their general leadership skills and behaviors however do not see leadership as an option for staying in the classroom. </a:t>
            </a:r>
          </a:p>
          <a:p>
            <a:pPr marL="514350" indent="-514350">
              <a:buAutoNum type="arabicPeriod" startAt="4"/>
            </a:pPr>
            <a:endParaRPr lang="en-US" sz="26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092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7D788E-2C1B-4EF4-8719-12613771FF9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452"/>
          </a:xfrm>
          <a:prstGeom prst="rect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634CB8-E9F7-C34A-A222-1E0F25B0F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0915" y="1849177"/>
            <a:ext cx="7182470" cy="242477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sz="6000" dirty="0">
                <a:solidFill>
                  <a:srgbClr val="FFFFFF"/>
                </a:solidFill>
                <a:latin typeface="Franklin Gothic Book" panose="020B0503020102020204" pitchFamily="34" charset="0"/>
              </a:rPr>
              <a:t>Context </a:t>
            </a:r>
            <a:endParaRPr lang="en-US" sz="600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C54E824-C0F4-480B-BC88-689F50C45F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8DEA6A1-FC5C-4E6E-BBBF-7E472949B3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6AAAC3B-1954-46B7-BBAC-27DFF5B529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9395" y="0"/>
            <a:ext cx="4023360" cy="298024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63B552-C717-B949-B715-976A56A68D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55173" y="-162649"/>
            <a:ext cx="3753888" cy="314288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200" kern="0" dirty="0">
                <a:solidFill>
                  <a:sysClr val="windowText" lastClr="0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Leadership for teachers is important to the education profession.</a:t>
            </a:r>
            <a:r>
              <a:rPr lang="en-US" sz="2600" kern="0" dirty="0">
                <a:solidFill>
                  <a:sysClr val="windowText" lastClr="0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 </a:t>
            </a:r>
            <a:endParaRPr lang="en-US" sz="2600" dirty="0">
              <a:latin typeface="Franklin Gothic Medium" panose="020B060302010202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5AD6500-BB62-4AAC-9D2F-C10DDC90CB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53BC0E-3135-2F4F-BDA7-CD12B16D6178}"/>
              </a:ext>
            </a:extLst>
          </p:cNvPr>
          <p:cNvSpPr/>
          <p:nvPr/>
        </p:nvSpPr>
        <p:spPr>
          <a:xfrm>
            <a:off x="7998751" y="3428726"/>
            <a:ext cx="4193249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3120"/>
              </a:lnSpc>
            </a:pPr>
            <a:r>
              <a:rPr lang="en-US" sz="3200" dirty="0">
                <a:latin typeface="Franklin Gothic Book" panose="020B0503020102020204" pitchFamily="34" charset="0"/>
              </a:rPr>
              <a:t>A teacher’s role is </a:t>
            </a:r>
          </a:p>
          <a:p>
            <a:pPr algn="r">
              <a:lnSpc>
                <a:spcPts val="3120"/>
              </a:lnSpc>
            </a:pPr>
            <a:r>
              <a:rPr lang="en-US" sz="3200" dirty="0">
                <a:latin typeface="Franklin Gothic Book" panose="020B0503020102020204" pitchFamily="34" charset="0"/>
              </a:rPr>
              <a:t>changing, therefore </a:t>
            </a:r>
          </a:p>
          <a:p>
            <a:pPr algn="r">
              <a:lnSpc>
                <a:spcPts val="3120"/>
              </a:lnSpc>
            </a:pPr>
            <a:r>
              <a:rPr lang="en-US" sz="3200" dirty="0">
                <a:latin typeface="Franklin Gothic Book" panose="020B0503020102020204" pitchFamily="34" charset="0"/>
              </a:rPr>
              <a:t>educator preparation       providers must </a:t>
            </a:r>
          </a:p>
          <a:p>
            <a:pPr algn="r">
              <a:lnSpc>
                <a:spcPts val="3120"/>
              </a:lnSpc>
            </a:pPr>
            <a:r>
              <a:rPr lang="en-US" sz="3200" dirty="0">
                <a:latin typeface="Franklin Gothic Book" panose="020B0503020102020204" pitchFamily="34" charset="0"/>
              </a:rPr>
              <a:t>change as well. </a:t>
            </a:r>
          </a:p>
          <a:p>
            <a:pPr algn="r">
              <a:lnSpc>
                <a:spcPts val="3120"/>
              </a:lnSpc>
            </a:pPr>
            <a:r>
              <a:rPr lang="en-US" sz="3200" dirty="0">
                <a:latin typeface="Franklin Gothic Book" panose="020B0503020102020204" pitchFamily="34" charset="0"/>
              </a:rPr>
              <a:t> </a:t>
            </a:r>
          </a:p>
        </p:txBody>
      </p:sp>
      <p:pic>
        <p:nvPicPr>
          <p:cNvPr id="12" name="Graphic 11" descr="Chat">
            <a:extLst>
              <a:ext uri="{FF2B5EF4-FFF2-40B4-BE49-F238E27FC236}">
                <a16:creationId xmlns:a16="http://schemas.microsoft.com/office/drawing/2014/main" id="{861BE8C3-692F-A047-9238-4D2239449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0470" y="4269195"/>
            <a:ext cx="1641888" cy="164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718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4A2F755-5219-4C4E-9378-2C80BB08DF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9A87AD7E-457F-4836-8DDE-FFE0F009388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5341" y="577688"/>
            <a:ext cx="10269613" cy="1278902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Implications</a:t>
            </a:r>
            <a:br>
              <a:rPr lang="en-US" sz="54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endParaRPr lang="en-US" sz="540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FD88C-EC41-4850-9D1D-676D6AEE0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062" y="2944460"/>
            <a:ext cx="6841534" cy="286631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2400" dirty="0">
              <a:latin typeface="Franklin Gothic Book" panose="020B05030201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Avenir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Avenir Book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2DBC1D-32A4-6D44-9EFF-8C7BA1341350}"/>
              </a:ext>
            </a:extLst>
          </p:cNvPr>
          <p:cNvSpPr txBox="1"/>
          <p:nvPr/>
        </p:nvSpPr>
        <p:spPr>
          <a:xfrm>
            <a:off x="4075776" y="2434278"/>
            <a:ext cx="71548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3200" dirty="0">
                <a:latin typeface="Franklin Gothic Book" panose="020B0503020102020204" pitchFamily="34" charset="0"/>
              </a:rPr>
              <a:t>The results of this study can be used 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n-US" sz="3200" dirty="0">
              <a:latin typeface="Franklin Gothic Book" panose="020B0503020102020204" pitchFamily="34" charset="0"/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Font typeface="System Font Regular"/>
              <a:buChar char="→"/>
            </a:pPr>
            <a:r>
              <a:rPr lang="en-US" sz="3200" dirty="0">
                <a:latin typeface="Franklin Gothic Book" panose="020B0503020102020204" pitchFamily="34" charset="0"/>
              </a:rPr>
              <a:t>for preservice teacher leadership development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Font typeface="System Font Regular"/>
              <a:buChar char="→"/>
            </a:pPr>
            <a:r>
              <a:rPr lang="en-US" sz="3200" dirty="0">
                <a:latin typeface="Franklin Gothic Book" panose="020B0503020102020204" pitchFamily="34" charset="0"/>
              </a:rPr>
              <a:t>as a resource for teacher preparation programs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Font typeface="System Font Regular"/>
              <a:buChar char="→"/>
            </a:pPr>
            <a:r>
              <a:rPr lang="en-US" sz="3200" dirty="0">
                <a:latin typeface="Franklin Gothic Book" panose="020B0503020102020204" pitchFamily="34" charset="0"/>
              </a:rPr>
              <a:t>to attract and retain the best classroom teachers for their students</a:t>
            </a:r>
          </a:p>
        </p:txBody>
      </p:sp>
      <p:pic>
        <p:nvPicPr>
          <p:cNvPr id="8" name="Graphic 7" descr="Chat">
            <a:extLst>
              <a:ext uri="{FF2B5EF4-FFF2-40B4-BE49-F238E27FC236}">
                <a16:creationId xmlns:a16="http://schemas.microsoft.com/office/drawing/2014/main" id="{7B800D2F-1683-114A-9097-D5BC753805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5341" y="2944460"/>
            <a:ext cx="2646677" cy="264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003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FDA47BC-3069-47F5-8257-24B3B1F76A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29276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Blackboard">
            <a:extLst>
              <a:ext uri="{FF2B5EF4-FFF2-40B4-BE49-F238E27FC236}">
                <a16:creationId xmlns:a16="http://schemas.microsoft.com/office/drawing/2014/main" id="{2696A1A4-8E43-47F6-A6DC-A9ADAB053D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56859" y="982364"/>
            <a:ext cx="2648371" cy="264837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AE95D8F-9825-4222-8846-E3461598CC6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61AC0E-7195-4ACF-AA0A-5E2923A98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538" y="4756638"/>
            <a:ext cx="11139854" cy="930447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Limitations</a:t>
            </a:r>
          </a:p>
        </p:txBody>
      </p:sp>
      <p:pic>
        <p:nvPicPr>
          <p:cNvPr id="11" name="Graphic 10" descr="Books on Shelf">
            <a:extLst>
              <a:ext uri="{FF2B5EF4-FFF2-40B4-BE49-F238E27FC236}">
                <a16:creationId xmlns:a16="http://schemas.microsoft.com/office/drawing/2014/main" id="{18A239E6-97C0-4A74-8E7A-C9FD39A8C9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0041" y="982364"/>
            <a:ext cx="2659472" cy="2659472"/>
          </a:xfrm>
          <a:prstGeom prst="rect">
            <a:avLst/>
          </a:prstGeom>
        </p:spPr>
      </p:pic>
      <p:pic>
        <p:nvPicPr>
          <p:cNvPr id="5" name="Graphic 4" descr="Chat">
            <a:extLst>
              <a:ext uri="{FF2B5EF4-FFF2-40B4-BE49-F238E27FC236}">
                <a16:creationId xmlns:a16="http://schemas.microsoft.com/office/drawing/2014/main" id="{EB71843F-0A0B-4317-B205-4B0A0B97C0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90143" y="983211"/>
            <a:ext cx="2646677" cy="2646677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42B920A-73AD-402A-8EEF-B88E1A9398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7686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0C9EB70-BC82-414A-BF8D-AD7FC672761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66096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 descr="Open Book">
            <a:extLst>
              <a:ext uri="{FF2B5EF4-FFF2-40B4-BE49-F238E27FC236}">
                <a16:creationId xmlns:a16="http://schemas.microsoft.com/office/drawing/2014/main" id="{93E427C7-0218-4592-82DA-2431E4BF875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225269" y="1004677"/>
            <a:ext cx="2648372" cy="2648372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217665F-0036-444A-8D4A-33AF36A36A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9EC55CF-8B69-024B-905A-FE587A649A8C}"/>
              </a:ext>
            </a:extLst>
          </p:cNvPr>
          <p:cNvSpPr txBox="1"/>
          <p:nvPr/>
        </p:nvSpPr>
        <p:spPr>
          <a:xfrm>
            <a:off x="3530359" y="3410750"/>
            <a:ext cx="21645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Franklin Gothic Book" panose="020B0503020102020204" pitchFamily="34" charset="0"/>
                <a:cs typeface="Segoe UI" panose="020B0502040204020203" pitchFamily="34" charset="0"/>
              </a:rPr>
              <a:t>Internal</a:t>
            </a:r>
            <a:r>
              <a:rPr lang="en-US" sz="260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 consistency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204D7C-5CD3-B943-8839-FC165C7DC794}"/>
              </a:ext>
            </a:extLst>
          </p:cNvPr>
          <p:cNvSpPr txBox="1"/>
          <p:nvPr/>
        </p:nvSpPr>
        <p:spPr>
          <a:xfrm>
            <a:off x="464923" y="3423424"/>
            <a:ext cx="21645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Licensure area </a:t>
            </a:r>
            <a:r>
              <a:rPr lang="en-US" sz="2600" dirty="0">
                <a:latin typeface="Franklin Gothic Book" panose="020B0503020102020204" pitchFamily="34" charset="0"/>
                <a:cs typeface="Segoe UI" panose="020B0502040204020203" pitchFamily="34" charset="0"/>
              </a:rPr>
              <a:t>groups</a:t>
            </a:r>
            <a:r>
              <a:rPr lang="en-US" sz="260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8D723C-5C9A-E642-B3CA-8B0EA1389153}"/>
              </a:ext>
            </a:extLst>
          </p:cNvPr>
          <p:cNvSpPr txBox="1"/>
          <p:nvPr/>
        </p:nvSpPr>
        <p:spPr>
          <a:xfrm>
            <a:off x="6436622" y="3457170"/>
            <a:ext cx="21645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Age of survey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951749-CEC0-E848-B254-6600EC95256D}"/>
              </a:ext>
            </a:extLst>
          </p:cNvPr>
          <p:cNvSpPr txBox="1"/>
          <p:nvPr/>
        </p:nvSpPr>
        <p:spPr>
          <a:xfrm>
            <a:off x="9467179" y="3473497"/>
            <a:ext cx="21645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Program format</a:t>
            </a:r>
          </a:p>
        </p:txBody>
      </p:sp>
    </p:spTree>
    <p:extLst>
      <p:ext uri="{BB962C8B-B14F-4D97-AF65-F5344CB8AC3E}">
        <p14:creationId xmlns:p14="http://schemas.microsoft.com/office/powerpoint/2010/main" val="2084745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FDA47BC-3069-47F5-8257-24B3B1F76A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29276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Blackboard">
            <a:extLst>
              <a:ext uri="{FF2B5EF4-FFF2-40B4-BE49-F238E27FC236}">
                <a16:creationId xmlns:a16="http://schemas.microsoft.com/office/drawing/2014/main" id="{2696A1A4-8E43-47F6-A6DC-A9ADAB053D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23933" y="516140"/>
            <a:ext cx="2648371" cy="264837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AE95D8F-9825-4222-8846-E3461598CC6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61AC0E-7195-4ACF-AA0A-5E2923A98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538" y="4756638"/>
            <a:ext cx="11139854" cy="930447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Recommendations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253EE-4FA2-4843-BE27-C7D5B08FFB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9362" y="5815698"/>
            <a:ext cx="9144000" cy="662104"/>
          </a:xfrm>
        </p:spPr>
        <p:txBody>
          <a:bodyPr>
            <a:noAutofit/>
          </a:bodyPr>
          <a:lstStyle/>
          <a:p>
            <a:endParaRPr lang="en-US" sz="2600" dirty="0">
              <a:solidFill>
                <a:srgbClr val="E7E6E6"/>
              </a:solidFill>
              <a:latin typeface="Franklin Gothic Book" panose="020B0503020102020204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Graphic 10" descr="Books on Shelf">
            <a:extLst>
              <a:ext uri="{FF2B5EF4-FFF2-40B4-BE49-F238E27FC236}">
                <a16:creationId xmlns:a16="http://schemas.microsoft.com/office/drawing/2014/main" id="{18A239E6-97C0-4A74-8E7A-C9FD39A8C9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9963" y="510590"/>
            <a:ext cx="2659472" cy="2659472"/>
          </a:xfrm>
          <a:prstGeom prst="rect">
            <a:avLst/>
          </a:prstGeom>
        </p:spPr>
      </p:pic>
      <p:pic>
        <p:nvPicPr>
          <p:cNvPr id="5" name="Graphic 4" descr="Chat">
            <a:extLst>
              <a:ext uri="{FF2B5EF4-FFF2-40B4-BE49-F238E27FC236}">
                <a16:creationId xmlns:a16="http://schemas.microsoft.com/office/drawing/2014/main" id="{EB71843F-0A0B-4317-B205-4B0A0B97C0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57218" y="500398"/>
            <a:ext cx="2646677" cy="2646677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42B920A-73AD-402A-8EEF-B88E1A9398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7686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0C9EB70-BC82-414A-BF8D-AD7FC672761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66096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 descr="Open Book">
            <a:extLst>
              <a:ext uri="{FF2B5EF4-FFF2-40B4-BE49-F238E27FC236}">
                <a16:creationId xmlns:a16="http://schemas.microsoft.com/office/drawing/2014/main" id="{93E427C7-0218-4592-82DA-2431E4BF875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92341" y="494080"/>
            <a:ext cx="2648372" cy="2648372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217665F-0036-444A-8D4A-33AF36A36A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1204D7C-5CD3-B943-8839-FC165C7DC794}"/>
              </a:ext>
            </a:extLst>
          </p:cNvPr>
          <p:cNvSpPr txBox="1"/>
          <p:nvPr/>
        </p:nvSpPr>
        <p:spPr>
          <a:xfrm>
            <a:off x="490196" y="3164511"/>
            <a:ext cx="216455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Enlarge pool of  participants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8D723C-5C9A-E642-B3CA-8B0EA1389153}"/>
              </a:ext>
            </a:extLst>
          </p:cNvPr>
          <p:cNvSpPr txBox="1"/>
          <p:nvPr/>
        </p:nvSpPr>
        <p:spPr>
          <a:xfrm>
            <a:off x="6405666" y="3091786"/>
            <a:ext cx="216455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Use more recent instrument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AFC3F5-567B-5A4C-B7CD-189D11D1682E}"/>
              </a:ext>
            </a:extLst>
          </p:cNvPr>
          <p:cNvSpPr txBox="1"/>
          <p:nvPr/>
        </p:nvSpPr>
        <p:spPr>
          <a:xfrm>
            <a:off x="9272140" y="2763617"/>
            <a:ext cx="242244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Differentiate between undergraduate programs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A29238-D54A-C14F-B989-40E32EAC8F73}"/>
              </a:ext>
            </a:extLst>
          </p:cNvPr>
          <p:cNvSpPr txBox="1"/>
          <p:nvPr/>
        </p:nvSpPr>
        <p:spPr>
          <a:xfrm>
            <a:off x="3431363" y="3130853"/>
            <a:ext cx="216455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Conduct a longitudinal study</a:t>
            </a:r>
          </a:p>
        </p:txBody>
      </p:sp>
    </p:spTree>
    <p:extLst>
      <p:ext uri="{BB962C8B-B14F-4D97-AF65-F5344CB8AC3E}">
        <p14:creationId xmlns:p14="http://schemas.microsoft.com/office/powerpoint/2010/main" val="26753551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9568F-7936-1F47-A3BF-2898DC036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256" y="0"/>
            <a:ext cx="2030506" cy="711219"/>
          </a:xfrm>
        </p:spPr>
        <p:txBody>
          <a:bodyPr>
            <a:normAutofit/>
          </a:bodyPr>
          <a:lstStyle/>
          <a:p>
            <a:pPr algn="ctr"/>
            <a:r>
              <a:rPr lang="en-US" sz="1600" dirty="0">
                <a:latin typeface="Franklin Gothic Book" panose="020B0503020102020204" pitchFamily="34" charset="0"/>
              </a:rPr>
              <a:t/>
            </a:r>
            <a:br>
              <a:rPr lang="en-US" sz="1600" dirty="0">
                <a:latin typeface="Franklin Gothic Book" panose="020B0503020102020204" pitchFamily="34" charset="0"/>
              </a:rPr>
            </a:br>
            <a:r>
              <a:rPr lang="en-US" sz="1600" dirty="0">
                <a:latin typeface="Franklin Gothic Book" panose="020B0503020102020204" pitchFamily="34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EE379-4FEA-CB46-AC0D-DB40DAB09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102" y="711219"/>
            <a:ext cx="11342815" cy="5435562"/>
          </a:xfrm>
        </p:spPr>
        <p:txBody>
          <a:bodyPr>
            <a:noAutofit/>
          </a:bodyPr>
          <a:lstStyle/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Angelle, P. S. (2017). Leading beyond the classroom. </a:t>
            </a:r>
            <a:r>
              <a:rPr lang="en-US" sz="1400" i="1" dirty="0">
                <a:latin typeface="Franklin Gothic Book" panose="020B0503020102020204" pitchFamily="34" charset="0"/>
              </a:rPr>
              <a:t>International Studies in Educational Administration (Commonwealth Council for Educational 	Administration &amp; Management (CCEAM))</a:t>
            </a:r>
            <a:r>
              <a:rPr lang="en-US" sz="1400" dirty="0">
                <a:latin typeface="Franklin Gothic Book" panose="020B0503020102020204" pitchFamily="34" charset="0"/>
              </a:rPr>
              <a:t>, </a:t>
            </a:r>
            <a:r>
              <a:rPr lang="en-US" sz="1400" i="1" dirty="0">
                <a:latin typeface="Franklin Gothic Book" panose="020B0503020102020204" pitchFamily="34" charset="0"/>
              </a:rPr>
              <a:t>45</a:t>
            </a:r>
            <a:r>
              <a:rPr lang="en-US" sz="1400" dirty="0">
                <a:latin typeface="Franklin Gothic Book" panose="020B0503020102020204" pitchFamily="34" charset="0"/>
              </a:rPr>
              <a:t>(3), 101-106. 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Angelle, P.S. &amp; Teague, G. (2014). Teacher leadership and collective efficacy: Teacher perceptions in three US school districts. </a:t>
            </a:r>
            <a:r>
              <a:rPr lang="en-US" sz="1400" i="1" dirty="0">
                <a:latin typeface="Franklin Gothic Book" panose="020B0503020102020204" pitchFamily="34" charset="0"/>
              </a:rPr>
              <a:t>Journal of Educational 	Administration, 52</a:t>
            </a:r>
            <a:r>
              <a:rPr lang="en-US" sz="1400" dirty="0">
                <a:latin typeface="Franklin Gothic Book" panose="020B0503020102020204" pitchFamily="34" charset="0"/>
              </a:rPr>
              <a:t>(6), 738-753.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Bae, C., Hayes, K., O’Connor, D., Seitz, J., &amp; DiStefano, R. (2016). The diverse faces of teacher leadership: A typology and survey tool for middle school 	science. </a:t>
            </a:r>
            <a:r>
              <a:rPr lang="en-US" sz="1400" i="1" dirty="0">
                <a:latin typeface="Franklin Gothic Book" panose="020B0503020102020204" pitchFamily="34" charset="0"/>
              </a:rPr>
              <a:t>Journal of School Leadership, 26</a:t>
            </a:r>
            <a:r>
              <a:rPr lang="en-US" sz="1400" dirty="0">
                <a:latin typeface="Franklin Gothic Book" panose="020B0503020102020204" pitchFamily="34" charset="0"/>
              </a:rPr>
              <a:t>, 907-937.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Barth, R. S. (2001). Teacher leader. </a:t>
            </a:r>
            <a:r>
              <a:rPr lang="en-US" sz="1400" i="1" dirty="0">
                <a:latin typeface="Franklin Gothic Book" panose="020B0503020102020204" pitchFamily="34" charset="0"/>
              </a:rPr>
              <a:t>Phi Delta </a:t>
            </a:r>
            <a:r>
              <a:rPr lang="en-US" sz="1400" i="1" dirty="0" err="1">
                <a:latin typeface="Franklin Gothic Book" panose="020B0503020102020204" pitchFamily="34" charset="0"/>
              </a:rPr>
              <a:t>Kappan</a:t>
            </a:r>
            <a:r>
              <a:rPr lang="en-US" sz="1400" dirty="0">
                <a:latin typeface="Franklin Gothic Book" panose="020B0503020102020204" pitchFamily="34" charset="0"/>
              </a:rPr>
              <a:t>, </a:t>
            </a:r>
            <a:r>
              <a:rPr lang="en-US" sz="1400" i="1" dirty="0">
                <a:latin typeface="Franklin Gothic Book" panose="020B0503020102020204" pitchFamily="34" charset="0"/>
              </a:rPr>
              <a:t>82</a:t>
            </a:r>
            <a:r>
              <a:rPr lang="en-US" sz="1400" dirty="0">
                <a:latin typeface="Franklin Gothic Book" panose="020B0503020102020204" pitchFamily="34" charset="0"/>
              </a:rPr>
              <a:t>(6), 443-449.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Bond, N. (2011). Preparing preservice teachers to become teacher leaders. </a:t>
            </a:r>
            <a:r>
              <a:rPr lang="en-US" sz="1400" i="1" dirty="0">
                <a:latin typeface="Franklin Gothic Book" panose="020B0503020102020204" pitchFamily="34" charset="0"/>
              </a:rPr>
              <a:t>The Educational Forum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i="1" dirty="0">
                <a:latin typeface="Franklin Gothic Book" panose="020B0503020102020204" pitchFamily="34" charset="0"/>
              </a:rPr>
              <a:t>75</a:t>
            </a:r>
            <a:r>
              <a:rPr lang="en-US" sz="1400" dirty="0">
                <a:latin typeface="Franklin Gothic Book" panose="020B0503020102020204" pitchFamily="34" charset="0"/>
              </a:rPr>
              <a:t>(4), 280-297. 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Danielson, C. (2006). </a:t>
            </a:r>
            <a:r>
              <a:rPr lang="en-US" sz="1400" i="1" dirty="0">
                <a:latin typeface="Franklin Gothic Book" panose="020B0503020102020204" pitchFamily="34" charset="0"/>
              </a:rPr>
              <a:t>Teacher leadership that strengthens professional practice</a:t>
            </a:r>
            <a:r>
              <a:rPr lang="en-US" sz="1400" dirty="0">
                <a:latin typeface="Franklin Gothic Book" panose="020B0503020102020204" pitchFamily="34" charset="0"/>
              </a:rPr>
              <a:t>. Alexandria, VA: ASCD.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Friedman, H. (2011). The myth behind the subject leader as a school key player. </a:t>
            </a:r>
            <a:r>
              <a:rPr lang="en-US" sz="1400" i="1" dirty="0">
                <a:latin typeface="Franklin Gothic Book" panose="020B0503020102020204" pitchFamily="34" charset="0"/>
              </a:rPr>
              <a:t>Teachers and Teaching: Theory and  Practice</a:t>
            </a:r>
            <a:r>
              <a:rPr lang="en-US" sz="1400" dirty="0">
                <a:latin typeface="Franklin Gothic Book" panose="020B0503020102020204" pitchFamily="34" charset="0"/>
              </a:rPr>
              <a:t>, </a:t>
            </a:r>
            <a:r>
              <a:rPr lang="en-US" sz="1400" i="1" dirty="0">
                <a:latin typeface="Franklin Gothic Book" panose="020B0503020102020204" pitchFamily="34" charset="0"/>
              </a:rPr>
              <a:t>17</a:t>
            </a:r>
            <a:r>
              <a:rPr lang="en-US" sz="1400" dirty="0">
                <a:latin typeface="Franklin Gothic Book" panose="020B0503020102020204" pitchFamily="34" charset="0"/>
              </a:rPr>
              <a:t>(3), 289-302.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Katzenmeyer, M., &amp; Moller, G. (2009). </a:t>
            </a:r>
            <a:r>
              <a:rPr lang="en-US" sz="1400" i="1" dirty="0">
                <a:latin typeface="Franklin Gothic Book" panose="020B0503020102020204" pitchFamily="34" charset="0"/>
              </a:rPr>
              <a:t>Awakening the sleeping giant: Helping teachers to develop as leaders. </a:t>
            </a:r>
            <a:r>
              <a:rPr lang="en-US" sz="1400" dirty="0">
                <a:latin typeface="Franklin Gothic Book" panose="020B0503020102020204" pitchFamily="34" charset="0"/>
              </a:rPr>
              <a:t>Portland, OR: Corwin Press.</a:t>
            </a:r>
          </a:p>
          <a:p>
            <a:pPr marL="0" indent="0" defTabSz="457200">
              <a:buNone/>
            </a:pPr>
            <a:r>
              <a:rPr lang="en-US" sz="1400" dirty="0">
                <a:solidFill>
                  <a:prstClr val="black"/>
                </a:solidFill>
                <a:latin typeface="Franklin Gothic Book" panose="020B0503020102020204" pitchFamily="34" charset="0"/>
              </a:rPr>
              <a:t>Lieberman, A., &amp; Miller, L. (2005, June). Teachers as leaders. In </a:t>
            </a:r>
            <a:r>
              <a:rPr lang="en-US" sz="1400" i="1" dirty="0">
                <a:solidFill>
                  <a:prstClr val="black"/>
                </a:solidFill>
                <a:latin typeface="Franklin Gothic Book" panose="020B0503020102020204" pitchFamily="34" charset="0"/>
              </a:rPr>
              <a:t>The educational forum</a:t>
            </a:r>
            <a:r>
              <a:rPr lang="en-US" sz="1400" dirty="0">
                <a:solidFill>
                  <a:prstClr val="black"/>
                </a:solidFill>
                <a:latin typeface="Franklin Gothic Book" panose="020B0503020102020204" pitchFamily="34" charset="0"/>
              </a:rPr>
              <a:t> (Vol. 69, No. 2, pp. 151-162). Taylor &amp; Francis Group. </a:t>
            </a:r>
          </a:p>
          <a:p>
            <a:pPr marL="0" lvl="0" indent="0" defTabSz="457200">
              <a:buNone/>
            </a:pPr>
            <a:r>
              <a:rPr lang="en-US" sz="1400" dirty="0">
                <a:solidFill>
                  <a:prstClr val="black"/>
                </a:solidFill>
                <a:latin typeface="Franklin Gothic Book" panose="020B0503020102020204" pitchFamily="34" charset="0"/>
              </a:rPr>
              <a:t>Muijs, D., Chapman, C., &amp; Armstrong, P. (2013). Can early careers teachers be teacher leaders? A study of second-year  trainees in the teach first 	alternative certification </a:t>
            </a:r>
            <a:r>
              <a:rPr lang="en-US" sz="1400" dirty="0" err="1">
                <a:solidFill>
                  <a:prstClr val="black"/>
                </a:solidFill>
                <a:latin typeface="Franklin Gothic Book" panose="020B0503020102020204" pitchFamily="34" charset="0"/>
              </a:rPr>
              <a:t>programme</a:t>
            </a:r>
            <a:r>
              <a:rPr lang="en-US" sz="1400" dirty="0">
                <a:solidFill>
                  <a:prstClr val="black"/>
                </a:solidFill>
                <a:latin typeface="Franklin Gothic Book" panose="020B0503020102020204" pitchFamily="34" charset="0"/>
              </a:rPr>
              <a:t>. </a:t>
            </a:r>
            <a:r>
              <a:rPr lang="en-US" sz="1400" i="1" dirty="0">
                <a:solidFill>
                  <a:prstClr val="black"/>
                </a:solidFill>
                <a:latin typeface="Franklin Gothic Book" panose="020B0503020102020204" pitchFamily="34" charset="0"/>
              </a:rPr>
              <a:t>Educational Management Administration &amp; Leadership, 41</a:t>
            </a:r>
            <a:r>
              <a:rPr lang="en-US" sz="1400" dirty="0">
                <a:solidFill>
                  <a:prstClr val="black"/>
                </a:solidFill>
                <a:latin typeface="Franklin Gothic Book" panose="020B0503020102020204" pitchFamily="34" charset="0"/>
              </a:rPr>
              <a:t>(6), 767-781.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Nordengren, C. (2016). Teaching new dogs new tricks: Teacher leadership in the performance assessment for California teachers (PACT). </a:t>
            </a:r>
            <a:r>
              <a:rPr lang="en-US" sz="1400" i="1" dirty="0">
                <a:latin typeface="Franklin Gothic Book" panose="020B0503020102020204" pitchFamily="34" charset="0"/>
              </a:rPr>
              <a:t>Issues in 	Teacher Education</a:t>
            </a:r>
            <a:r>
              <a:rPr lang="en-US" sz="1400" dirty="0">
                <a:latin typeface="Franklin Gothic Book" panose="020B0503020102020204" pitchFamily="34" charset="0"/>
              </a:rPr>
              <a:t>, </a:t>
            </a:r>
            <a:r>
              <a:rPr lang="en-US" sz="1400" i="1" dirty="0">
                <a:latin typeface="Franklin Gothic Book" panose="020B0503020102020204" pitchFamily="34" charset="0"/>
              </a:rPr>
              <a:t>25</a:t>
            </a:r>
            <a:r>
              <a:rPr lang="en-US" sz="1400" dirty="0">
                <a:latin typeface="Franklin Gothic Book" panose="020B0503020102020204" pitchFamily="34" charset="0"/>
              </a:rPr>
              <a:t>(1), 91-106.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Smylie, M. A. (1995). New perspectives on teacher leadership. </a:t>
            </a:r>
            <a:r>
              <a:rPr lang="en-US" sz="1400" i="1" dirty="0">
                <a:latin typeface="Franklin Gothic Book" panose="020B0503020102020204" pitchFamily="34" charset="0"/>
              </a:rPr>
              <a:t>The Elementary School Journal</a:t>
            </a:r>
            <a:r>
              <a:rPr lang="en-US" sz="1400" dirty="0">
                <a:latin typeface="Franklin Gothic Book" panose="020B0503020102020204" pitchFamily="34" charset="0"/>
              </a:rPr>
              <a:t>, </a:t>
            </a:r>
            <a:r>
              <a:rPr lang="en-US" sz="1400" i="1" dirty="0">
                <a:latin typeface="Franklin Gothic Book" panose="020B0503020102020204" pitchFamily="34" charset="0"/>
              </a:rPr>
              <a:t>96</a:t>
            </a:r>
            <a:r>
              <a:rPr lang="en-US" sz="1400" dirty="0">
                <a:latin typeface="Franklin Gothic Book" panose="020B0503020102020204" pitchFamily="34" charset="0"/>
              </a:rPr>
              <a:t>(1), 3-7. 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Smylie, M. A., &amp; Eckert, J. (2017). Beyond superheroes and advocacy: The pathway of teacher leadership development. </a:t>
            </a:r>
            <a:r>
              <a:rPr lang="en-US" sz="1400" i="1" dirty="0">
                <a:latin typeface="Franklin Gothic Book" panose="020B0503020102020204" pitchFamily="34" charset="0"/>
              </a:rPr>
              <a:t>Educational Management 	Administration &amp; Leadership 46</a:t>
            </a:r>
            <a:r>
              <a:rPr lang="en-US" sz="1400" dirty="0">
                <a:latin typeface="Franklin Gothic Book" panose="020B0503020102020204" pitchFamily="34" charset="0"/>
              </a:rPr>
              <a:t>(4), 556-577. 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Wenner, J. A., &amp; Campbell, T. (2017). The theoretical and empirical basis of teacher leadership. </a:t>
            </a:r>
            <a:r>
              <a:rPr lang="en-US" sz="1400" i="1" dirty="0">
                <a:latin typeface="Franklin Gothic Book" panose="020B0503020102020204" pitchFamily="34" charset="0"/>
              </a:rPr>
              <a:t>Review of Educational Research</a:t>
            </a:r>
            <a:r>
              <a:rPr lang="en-US" sz="1400" dirty="0">
                <a:latin typeface="Franklin Gothic Book" panose="020B0503020102020204" pitchFamily="34" charset="0"/>
              </a:rPr>
              <a:t>, </a:t>
            </a:r>
            <a:r>
              <a:rPr lang="en-US" sz="1400" i="1" dirty="0">
                <a:latin typeface="Franklin Gothic Book" panose="020B0503020102020204" pitchFamily="34" charset="0"/>
              </a:rPr>
              <a:t>87</a:t>
            </a:r>
            <a:r>
              <a:rPr lang="en-US" sz="1400" dirty="0">
                <a:latin typeface="Franklin Gothic Book" panose="020B0503020102020204" pitchFamily="34" charset="0"/>
              </a:rPr>
              <a:t>(1), 134-171. </a:t>
            </a:r>
          </a:p>
          <a:p>
            <a:pPr marL="0" indent="0" defTabSz="457200">
              <a:buNone/>
            </a:pPr>
            <a:r>
              <a:rPr lang="en-US" sz="1400" dirty="0">
                <a:latin typeface="Franklin Gothic Book" panose="020B0503020102020204" pitchFamily="34" charset="0"/>
              </a:rPr>
              <a:t>York-Barr, J., &amp; Duke, K. (2004). What do we know about teacher leadership? Findings from two decades of scholarship. </a:t>
            </a:r>
            <a:r>
              <a:rPr lang="en-US" sz="1400" i="1" dirty="0">
                <a:latin typeface="Franklin Gothic Book" panose="020B0503020102020204" pitchFamily="34" charset="0"/>
              </a:rPr>
              <a:t>Review of Educational 	Research</a:t>
            </a:r>
            <a:r>
              <a:rPr lang="en-US" sz="1400" dirty="0">
                <a:latin typeface="Franklin Gothic Book" panose="020B0503020102020204" pitchFamily="34" charset="0"/>
              </a:rPr>
              <a:t>, </a:t>
            </a:r>
            <a:r>
              <a:rPr lang="en-US" sz="1400" i="1" dirty="0">
                <a:latin typeface="Franklin Gothic Book" panose="020B0503020102020204" pitchFamily="34" charset="0"/>
              </a:rPr>
              <a:t>74</a:t>
            </a:r>
            <a:r>
              <a:rPr lang="en-US" sz="1400" dirty="0">
                <a:latin typeface="Franklin Gothic Book" panose="020B0503020102020204" pitchFamily="34" charset="0"/>
              </a:rPr>
              <a:t>(3), 255-316. </a:t>
            </a:r>
          </a:p>
          <a:p>
            <a:pPr marL="0" indent="0" defTabSz="457200">
              <a:buNone/>
            </a:pPr>
            <a:endParaRPr lang="en-US" sz="1400" dirty="0">
              <a:latin typeface="Franklin Gothic Book" panose="020B0503020102020204" pitchFamily="34" charset="0"/>
            </a:endParaRPr>
          </a:p>
          <a:p>
            <a:pPr marL="0" indent="0">
              <a:buNone/>
              <a:tabLst>
                <a:tab pos="457200" algn="l"/>
                <a:tab pos="1208088" algn="l"/>
              </a:tabLst>
            </a:pPr>
            <a:endParaRPr lang="en-US" sz="16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235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7D788E-2C1B-4EF4-8719-12613771FF9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452"/>
          </a:xfrm>
          <a:prstGeom prst="rect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634CB8-E9F7-C34A-A222-1E0F25B0F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111" y="3714564"/>
            <a:ext cx="6053558" cy="242477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sz="5400" dirty="0">
                <a:solidFill>
                  <a:srgbClr val="FFFFFF"/>
                </a:solidFill>
                <a:latin typeface="Franklin Gothic Book" panose="020B0503020102020204" pitchFamily="34" charset="0"/>
              </a:rPr>
              <a:t>Problem </a:t>
            </a:r>
            <a:r>
              <a:rPr lang="en-US" dirty="0">
                <a:latin typeface="Franklin Gothic Book" panose="020B0503020102020204" pitchFamily="34" charset="0"/>
              </a:rPr>
              <a:t/>
            </a:r>
            <a:br>
              <a:rPr lang="en-US" dirty="0">
                <a:latin typeface="Franklin Gothic Book" panose="020B0503020102020204" pitchFamily="34" charset="0"/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C54E824-C0F4-480B-BC88-689F50C45F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8DEA6A1-FC5C-4E6E-BBBF-7E472949B3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6AAAC3B-1954-46B7-BBAC-27DFF5B529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9395" y="0"/>
            <a:ext cx="4023360" cy="298024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63B552-C717-B949-B715-976A56A68D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48903" y="-493360"/>
            <a:ext cx="3844540" cy="314288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200" dirty="0">
                <a:latin typeface="Franklin Gothic Book" panose="020B0503020102020204" pitchFamily="34" charset="0"/>
              </a:rPr>
              <a:t>Preservice teachers need training in and experiences for leadership.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5AD6500-BB62-4AAC-9D2F-C10DDC90CB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E7DBCF-481F-D942-95A3-8FA1E17B0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89089" y="2410407"/>
            <a:ext cx="4202912" cy="4610183"/>
          </a:xfrm>
        </p:spPr>
        <p:txBody>
          <a:bodyPr anchor="ctr">
            <a:normAutofit/>
          </a:bodyPr>
          <a:lstStyle/>
          <a:p>
            <a:pPr marL="0" indent="0" algn="r">
              <a:buNone/>
            </a:pPr>
            <a:r>
              <a:rPr lang="en-US" sz="3200" kern="0" dirty="0">
                <a:solidFill>
                  <a:sysClr val="windowText" lastClr="0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The preparation and potential of preservice teachers for leadership has received little attention.  </a:t>
            </a:r>
            <a:endParaRPr lang="en-US" sz="3200" dirty="0">
              <a:latin typeface="Franklin Gothic Book" panose="020B0503020102020204" pitchFamily="34" charset="0"/>
            </a:endParaRPr>
          </a:p>
          <a:p>
            <a:endParaRPr lang="en-US" sz="2400" dirty="0"/>
          </a:p>
        </p:txBody>
      </p:sp>
      <p:pic>
        <p:nvPicPr>
          <p:cNvPr id="10" name="Graphic 9" descr="Blackboard">
            <a:extLst>
              <a:ext uri="{FF2B5EF4-FFF2-40B4-BE49-F238E27FC236}">
                <a16:creationId xmlns:a16="http://schemas.microsoft.com/office/drawing/2014/main" id="{665C64FD-66AE-5E4A-9FFD-87A36B9ED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8243" y="3949246"/>
            <a:ext cx="2063280" cy="206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248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7D788E-2C1B-4EF4-8719-12613771FF9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452"/>
          </a:xfrm>
          <a:prstGeom prst="rect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634CB8-E9F7-C34A-A222-1E0F25B0F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111" y="3697640"/>
            <a:ext cx="6053558" cy="242477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sz="5400" dirty="0">
                <a:solidFill>
                  <a:srgbClr val="FFFFFF"/>
                </a:solidFill>
                <a:latin typeface="Franklin Gothic Book" panose="020B0503020102020204" pitchFamily="34" charset="0"/>
              </a:rPr>
              <a:t>Purpose</a:t>
            </a:r>
            <a:r>
              <a:rPr lang="en-US" dirty="0">
                <a:latin typeface="Franklin Gothic Book" panose="020B0503020102020204" pitchFamily="34" charset="0"/>
              </a:rPr>
              <a:t/>
            </a:r>
            <a:br>
              <a:rPr lang="en-US" dirty="0">
                <a:latin typeface="Franklin Gothic Book" panose="020B0503020102020204" pitchFamily="34" charset="0"/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C54E824-C0F4-480B-BC88-689F50C45F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8DEA6A1-FC5C-4E6E-BBBF-7E472949B3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6AAAC3B-1954-46B7-BBAC-27DFF5B529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9395" y="0"/>
            <a:ext cx="4023360" cy="298024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63B552-C717-B949-B715-976A56A68D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393" y="114452"/>
            <a:ext cx="3844540" cy="3142889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kern="0" dirty="0">
                <a:solidFill>
                  <a:sysClr val="windowText" lastClr="0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Elementary</a:t>
            </a:r>
          </a:p>
          <a:p>
            <a:pPr algn="ctr"/>
            <a:r>
              <a:rPr lang="en-US" sz="3200" kern="0" dirty="0">
                <a:solidFill>
                  <a:sysClr val="windowText" lastClr="0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Secondary</a:t>
            </a:r>
          </a:p>
          <a:p>
            <a:pPr algn="ctr"/>
            <a:r>
              <a:rPr lang="en-US" sz="3200" kern="0" dirty="0">
                <a:solidFill>
                  <a:sysClr val="windowText" lastClr="0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K-12</a:t>
            </a:r>
          </a:p>
          <a:p>
            <a:pPr algn="ctr"/>
            <a:r>
              <a:rPr lang="en-US" sz="3200" kern="0" dirty="0">
                <a:solidFill>
                  <a:sysClr val="windowText" lastClr="0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Special Education</a:t>
            </a:r>
            <a:endParaRPr lang="en-US" sz="3200" dirty="0">
              <a:solidFill>
                <a:srgbClr val="000000"/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endParaRPr lang="en-US" sz="2600" dirty="0">
              <a:latin typeface="Franklin Gothic Book" panose="020B050302010202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5AD6500-BB62-4AAC-9D2F-C10DDC90CB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E7DBCF-481F-D942-95A3-8FA1E17B0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00670" y="2410407"/>
            <a:ext cx="4091332" cy="4610183"/>
          </a:xfrm>
        </p:spPr>
        <p:txBody>
          <a:bodyPr anchor="ctr">
            <a:normAutofit/>
          </a:bodyPr>
          <a:lstStyle/>
          <a:p>
            <a:pPr marL="0" indent="0" algn="r">
              <a:buNone/>
            </a:pPr>
            <a:r>
              <a:rPr lang="en-US" sz="3200" kern="0" dirty="0">
                <a:solidFill>
                  <a:sysClr val="windowText" lastClr="0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This study examined the extent to which teacher preparation programs focused on leadership in different licensure areas.</a:t>
            </a:r>
          </a:p>
          <a:p>
            <a:endParaRPr lang="en-US" sz="2400" dirty="0"/>
          </a:p>
        </p:txBody>
      </p:sp>
      <p:pic>
        <p:nvPicPr>
          <p:cNvPr id="10" name="Graphic 9" descr="Books on Shelf">
            <a:extLst>
              <a:ext uri="{FF2B5EF4-FFF2-40B4-BE49-F238E27FC236}">
                <a16:creationId xmlns:a16="http://schemas.microsoft.com/office/drawing/2014/main" id="{0F43198D-EF29-FD42-B93D-AD2125F8D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64018" y="4139678"/>
            <a:ext cx="1419549" cy="141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1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D9B4E-C292-45AA-8116-562703040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2802" y="379678"/>
            <a:ext cx="8396931" cy="1469965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  <a:cs typeface="Segoe UI" panose="020B0502040204020203" pitchFamily="34" charset="0"/>
              </a:rPr>
              <a:t>Definition of Teacher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FAC-EEE9-4F26-A784-BC07EACCB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2802" y="1663301"/>
            <a:ext cx="9179139" cy="168874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Teacher leadership influences and impacts student learning and school culture. </a:t>
            </a:r>
            <a:r>
              <a:rPr lang="en-US" sz="2000">
                <a:latin typeface="Franklin Gothic Book" panose="020B0503020102020204" pitchFamily="34" charset="0"/>
                <a:ea typeface="Calibri" panose="020F0502020204030204" pitchFamily="34" charset="0"/>
              </a:rPr>
              <a:t>(</a:t>
            </a:r>
            <a:r>
              <a:rPr lang="en-US" sz="2000">
                <a:solidFill>
                  <a:prstClr val="black"/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York-Barr &amp; Duke, 2004</a:t>
            </a:r>
            <a:r>
              <a:rPr lang="en-US" sz="2000">
                <a:latin typeface="Franklin Gothic Book" panose="020B0503020102020204" pitchFamily="34" charset="0"/>
                <a:ea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endParaRPr lang="en-US" sz="3200">
              <a:latin typeface="Franklin Gothic Book" panose="020B0503020102020204" pitchFamily="34" charset="0"/>
              <a:ea typeface="Calibri" panose="020F050202020403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320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Teacher leaders maintain K-12 classroom-based teaching while taking on leadership opportunities outside the classroom. </a:t>
            </a:r>
            <a:r>
              <a:rPr lang="en-US" sz="2000">
                <a:latin typeface="Franklin Gothic Book" panose="020B0503020102020204" pitchFamily="34" charset="0"/>
                <a:ea typeface="Calibri" panose="020F0502020204030204" pitchFamily="34" charset="0"/>
              </a:rPr>
              <a:t>(Wenner &amp; Campbell, 2017) </a:t>
            </a:r>
            <a:endParaRPr lang="en-US" sz="200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3200">
              <a:solidFill>
                <a:schemeClr val="accent6">
                  <a:lumMod val="75000"/>
                </a:schemeClr>
              </a:solidFill>
              <a:latin typeface="Franklin Gothic Book" panose="020B0503020102020204" pitchFamily="34" charset="0"/>
              <a:ea typeface="Calibri" panose="020F050202020403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320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Teacher leadership includes a range of formal and informal responsibilities. </a:t>
            </a:r>
            <a:r>
              <a:rPr lang="en-US" sz="2000">
                <a:latin typeface="Franklin Gothic Book" panose="020B0503020102020204" pitchFamily="34" charset="0"/>
                <a:ea typeface="Calibri" panose="020F0502020204030204" pitchFamily="34" charset="0"/>
              </a:rPr>
              <a:t>(Katzenmeyer &amp; Moller, 2009)</a:t>
            </a:r>
          </a:p>
          <a:p>
            <a:pPr>
              <a:buFont typeface="Wingdings" pitchFamily="2" charset="2"/>
              <a:buChar char="§"/>
            </a:pPr>
            <a:endParaRPr lang="en-US" sz="3200" dirty="0">
              <a:latin typeface="Franklin Gothic Book" panose="020B050302010202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Graphic 4" descr="Open Book">
            <a:extLst>
              <a:ext uri="{FF2B5EF4-FFF2-40B4-BE49-F238E27FC236}">
                <a16:creationId xmlns:a16="http://schemas.microsoft.com/office/drawing/2014/main" id="{DEFE964D-9F1C-4F69-ADD3-0E1AB324E1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1459" y="566021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5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D9B4E-C292-45AA-8116-562703040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2802" y="379678"/>
            <a:ext cx="8396931" cy="1469965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  <a:cs typeface="Segoe UI" panose="020B0502040204020203" pitchFamily="34" charset="0"/>
              </a:rPr>
              <a:t>Development of Teacher Leaders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FAC-EEE9-4F26-A784-BC07EACCB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8738" y="1516344"/>
            <a:ext cx="9920180" cy="168874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US" sz="20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Teacher leaders need quality leadership preparation and development. </a:t>
            </a:r>
            <a:r>
              <a:rPr lang="en-US" sz="2000" dirty="0">
                <a:solidFill>
                  <a:prstClr val="black"/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(Lieberman &amp; Miller, 2005; Katzenmeyer &amp; Moller, 2009; Smylie &amp; Eckert, 2017)</a:t>
            </a:r>
            <a:endParaRPr lang="en-US" sz="2000" dirty="0">
              <a:latin typeface="Franklin Gothic Book" panose="020B05030201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3200" dirty="0">
              <a:solidFill>
                <a:schemeClr val="accent6">
                  <a:lumMod val="75000"/>
                </a:schemeClr>
              </a:solidFill>
              <a:latin typeface="Franklin Gothic Book" panose="020B0503020102020204" pitchFamily="34" charset="0"/>
              <a:ea typeface="Calibri" panose="020F050202020403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Rationale for preservice teacher leadership preparation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timing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expectations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contributions  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     (Angelle, 2017; Bond, 2011; Muijs, Chapman, &amp; Armstrong, 2013; Nordengren, 2016;</a:t>
            </a:r>
            <a:br>
              <a:rPr lang="en-US" sz="2000" dirty="0">
                <a:solidFill>
                  <a:prstClr val="black"/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</a:br>
            <a:r>
              <a:rPr lang="en-US" sz="2000" dirty="0">
                <a:solidFill>
                  <a:prstClr val="black"/>
                </a:solidFill>
                <a:latin typeface="Franklin Gothic Book" panose="020B0503020102020204" pitchFamily="34" charset="0"/>
                <a:ea typeface="Calibri" panose="020F0502020204030204" pitchFamily="34" charset="0"/>
              </a:rPr>
              <a:t>      Wenner &amp; Campbell, 2017) </a:t>
            </a:r>
            <a:endParaRPr lang="en-US" sz="3200" dirty="0">
              <a:latin typeface="Franklin Gothic Book" panose="020B050302010202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Graphic 4" descr="Open Book">
            <a:extLst>
              <a:ext uri="{FF2B5EF4-FFF2-40B4-BE49-F238E27FC236}">
                <a16:creationId xmlns:a16="http://schemas.microsoft.com/office/drawing/2014/main" id="{DEFE964D-9F1C-4F69-ADD3-0E1AB324E1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1459" y="566021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614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FAC-EEE9-4F26-A784-BC07EACCBE9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93825" y="1484313"/>
            <a:ext cx="10798175" cy="5016500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0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“There’s a great deal in teacher leadership for everybody” </a:t>
            </a:r>
          </a:p>
          <a:p>
            <a:pPr marL="179388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Franklin Gothic Book" panose="020B0503020102020204" pitchFamily="34" charset="0"/>
                <a:cs typeface="Segoe UI" panose="020B0502040204020203" pitchFamily="34" charset="0"/>
              </a:rPr>
              <a:t>(Barth, 2001, p. 444).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Teacher leaders have a positive impact on themselves.    </a:t>
            </a:r>
            <a:r>
              <a:rPr lang="en-US" sz="2000" dirty="0">
                <a:latin typeface="Franklin Gothic Book" panose="020B0503020102020204" pitchFamily="34" charset="0"/>
                <a:cs typeface="Segoe UI" panose="020B0502040204020203" pitchFamily="34" charset="0"/>
              </a:rPr>
              <a:t>(Katzenmeyer &amp; Moller, 2009) 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None/>
            </a:pPr>
            <a:endParaRPr lang="en-US" sz="20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Teacher leaders influence other teachers. 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None/>
            </a:pPr>
            <a:r>
              <a:rPr lang="en-US" sz="2000" dirty="0">
                <a:latin typeface="Franklin Gothic Book" panose="020B0503020102020204" pitchFamily="34" charset="0"/>
                <a:cs typeface="Segoe UI" panose="020B0502040204020203" pitchFamily="34" charset="0"/>
              </a:rPr>
              <a:t>    (Friedman, 2011; </a:t>
            </a:r>
            <a:r>
              <a:rPr lang="en-US" sz="2000" dirty="0">
                <a:solidFill>
                  <a:prstClr val="black"/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Smylie, 1995</a:t>
            </a:r>
            <a:r>
              <a:rPr lang="en-US" sz="2000" dirty="0">
                <a:latin typeface="Franklin Gothic Book" panose="020B0503020102020204" pitchFamily="34" charset="0"/>
                <a:cs typeface="Segoe UI" panose="020B0502040204020203" pitchFamily="34" charset="0"/>
              </a:rPr>
              <a:t>; </a:t>
            </a:r>
            <a:r>
              <a:rPr lang="en-US" sz="2000" dirty="0">
                <a:solidFill>
                  <a:prstClr val="black"/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Wenner &amp; Campbell, 2017</a:t>
            </a:r>
            <a:r>
              <a:rPr lang="en-US" sz="2000" dirty="0">
                <a:latin typeface="Franklin Gothic Book" panose="020B0503020102020204" pitchFamily="34" charset="0"/>
                <a:cs typeface="Segoe UI" panose="020B0502040204020203" pitchFamily="34" charset="0"/>
              </a:rPr>
              <a:t>)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None/>
            </a:pPr>
            <a:endParaRPr lang="en-US" sz="20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The most ideal effect of teacher leadership is impact on student learning. </a:t>
            </a:r>
            <a:r>
              <a:rPr lang="en-US" sz="2000" dirty="0">
                <a:latin typeface="Franklin Gothic Book" panose="020B0503020102020204" pitchFamily="34" charset="0"/>
                <a:cs typeface="Segoe UI" panose="020B0502040204020203" pitchFamily="34" charset="0"/>
              </a:rPr>
              <a:t>(Danielson, 2006)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en-US" sz="20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cs typeface="Segoe UI" panose="020B0502040204020203" pitchFamily="34" charset="0"/>
              </a:rPr>
              <a:t>The benefits of teacher leadership naturally extend to the entire school. </a:t>
            </a:r>
            <a:r>
              <a:rPr lang="en-US" sz="2000" dirty="0">
                <a:latin typeface="Franklin Gothic Book" panose="020B0503020102020204" pitchFamily="34" charset="0"/>
                <a:cs typeface="Segoe UI" panose="020B0502040204020203" pitchFamily="34" charset="0"/>
              </a:rPr>
              <a:t>(Angelle &amp; Teague, 2014</a:t>
            </a:r>
            <a:r>
              <a:rPr lang="en-US" sz="2000" dirty="0">
                <a:solidFill>
                  <a:srgbClr val="000000"/>
                </a:solidFill>
                <a:ea typeface="Calibri" panose="020F0502020204030204" pitchFamily="34" charset="0"/>
              </a:rPr>
              <a:t>)</a:t>
            </a:r>
            <a:endParaRPr lang="en-US" sz="20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en-US" sz="28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en-US" sz="28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en-US" sz="2800" dirty="0">
              <a:latin typeface="Franklin Gothic Book" panose="020B0503020102020204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0D9B4E-C292-45AA-8116-56270304038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12938" y="365125"/>
            <a:ext cx="10279062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  <a:cs typeface="Segoe UI" panose="020B0502040204020203" pitchFamily="34" charset="0"/>
              </a:rPr>
              <a:t>Impact of Teacher Leadership </a:t>
            </a:r>
          </a:p>
        </p:txBody>
      </p:sp>
      <p:pic>
        <p:nvPicPr>
          <p:cNvPr id="5" name="Graphic 4" descr="Open Book">
            <a:extLst>
              <a:ext uri="{FF2B5EF4-FFF2-40B4-BE49-F238E27FC236}">
                <a16:creationId xmlns:a16="http://schemas.microsoft.com/office/drawing/2014/main" id="{DEFE964D-9F1C-4F69-ADD3-0E1AB324E19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200" y="57070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465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3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911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B36793-7C97-F04D-80C3-37C2C742A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Questions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16BF-8737-FB42-A856-A5DF07712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08" y="3144473"/>
            <a:ext cx="12192000" cy="4946903"/>
          </a:xfrm>
        </p:spPr>
        <p:txBody>
          <a:bodyPr anchor="ctr">
            <a:normAutofit/>
          </a:bodyPr>
          <a:lstStyle/>
          <a:p>
            <a:pPr marL="514350" lvl="0" indent="-457200">
              <a:spcAft>
                <a:spcPts val="600"/>
              </a:spcAft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What differences exist between the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leadership behaviors </a:t>
            </a:r>
            <a:r>
              <a:rPr lang="en-US" dirty="0">
                <a:latin typeface="Franklin Gothic Book" panose="020B0503020102020204" pitchFamily="34" charset="0"/>
              </a:rPr>
              <a:t>of preservice teachers and their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licensure area </a:t>
            </a:r>
            <a:r>
              <a:rPr lang="en-US" dirty="0">
                <a:latin typeface="Franklin Gothic Book" panose="020B0503020102020204" pitchFamily="34" charset="0"/>
              </a:rPr>
              <a:t>upon completion of their teacher preparation programs?</a:t>
            </a:r>
          </a:p>
          <a:p>
            <a:pPr marL="514350" indent="-457200">
              <a:spcAft>
                <a:spcPts val="600"/>
              </a:spcAft>
              <a:buFont typeface="Arial" panose="020B0604020202020204" pitchFamily="34" charset="0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How do preservice teachers perceive professional responsibilities as possible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opportunities for leadership </a:t>
            </a:r>
            <a:r>
              <a:rPr lang="en-US" dirty="0">
                <a:latin typeface="Franklin Gothic Book" panose="020B0503020102020204" pitchFamily="34" charset="0"/>
              </a:rPr>
              <a:t>according to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licensure area</a:t>
            </a:r>
            <a:r>
              <a:rPr lang="en-US" dirty="0">
                <a:latin typeface="Franklin Gothic Book" panose="020B0503020102020204" pitchFamily="34" charset="0"/>
              </a:rPr>
              <a:t>? </a:t>
            </a:r>
          </a:p>
          <a:p>
            <a:pPr marL="514350" indent="-457200">
              <a:spcAft>
                <a:spcPts val="600"/>
              </a:spcAft>
              <a:buFont typeface="Arial" panose="020B0604020202020204" pitchFamily="34" charset="0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What difference does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licensure area </a:t>
            </a:r>
            <a:r>
              <a:rPr lang="en-US" dirty="0">
                <a:latin typeface="Franklin Gothic Book" panose="020B0503020102020204" pitchFamily="34" charset="0"/>
              </a:rPr>
              <a:t>make in preservice teachers’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aspirations for leadership roles </a:t>
            </a:r>
            <a:r>
              <a:rPr lang="en-US" dirty="0">
                <a:latin typeface="Franklin Gothic Book" panose="020B0503020102020204" pitchFamily="34" charset="0"/>
              </a:rPr>
              <a:t>within and beyond the classroom?</a:t>
            </a:r>
          </a:p>
          <a:p>
            <a:pPr marL="514350" indent="-457200">
              <a:spcAft>
                <a:spcPts val="600"/>
              </a:spcAft>
              <a:buFont typeface="Arial" panose="020B0604020202020204" pitchFamily="34" charset="0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What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typology of teacher leadership </a:t>
            </a:r>
            <a:r>
              <a:rPr lang="en-US" dirty="0">
                <a:latin typeface="Franklin Gothic Book" panose="020B0503020102020204" pitchFamily="34" charset="0"/>
              </a:rPr>
              <a:t>do preservice teachers represent according to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licensure area</a:t>
            </a:r>
            <a:r>
              <a:rPr lang="en-US" dirty="0">
                <a:latin typeface="Franklin Gothic Book" panose="020B0503020102020204" pitchFamily="34" charset="0"/>
              </a:rPr>
              <a:t>? </a:t>
            </a:r>
          </a:p>
          <a:p>
            <a:pPr marL="57150" indent="0">
              <a:spcAft>
                <a:spcPts val="600"/>
              </a:spcAft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514350" indent="-457200">
              <a:spcAft>
                <a:spcPts val="600"/>
              </a:spcAft>
              <a:buFont typeface="Arial" panose="020B0604020202020204" pitchFamily="34" charset="0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514350" lvl="0" indent="-457200">
              <a:spcAft>
                <a:spcPts val="600"/>
              </a:spcAft>
              <a:buAutoNum type="arabicPeriod"/>
            </a:pPr>
            <a:endParaRPr lang="en-US" sz="2200" dirty="0"/>
          </a:p>
          <a:p>
            <a:pPr marL="514350" lvl="0" indent="-457200">
              <a:spcAft>
                <a:spcPts val="600"/>
              </a:spcAft>
              <a:buAutoNum type="arabicPeriod"/>
            </a:pPr>
            <a:endParaRPr lang="en-US" sz="2200" dirty="0"/>
          </a:p>
          <a:p>
            <a:pPr marL="285750" lvl="0" indent="0">
              <a:spcAft>
                <a:spcPts val="600"/>
              </a:spcAft>
              <a:buNone/>
            </a:pPr>
            <a:endParaRPr lang="en-US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7034" r="1" b="15205"/>
          <a:stretch/>
        </p:blipFill>
        <p:spPr>
          <a:xfrm>
            <a:off x="5420871" y="443906"/>
            <a:ext cx="1745474" cy="135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880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7D788E-2C1B-4EF4-8719-12613771FF9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452"/>
          </a:xfrm>
          <a:prstGeom prst="rect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634CB8-E9F7-C34A-A222-1E0F25B0F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111" y="3697640"/>
            <a:ext cx="6053558" cy="242477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Franklin Gothic Book" panose="020B0503020102020204" pitchFamily="34" charset="0"/>
              </a:rPr>
            </a:br>
            <a:r>
              <a:rPr lang="en-US" sz="5400" dirty="0">
                <a:solidFill>
                  <a:srgbClr val="FFFFFF"/>
                </a:solidFill>
                <a:latin typeface="Franklin Gothic Book" panose="020B0503020102020204" pitchFamily="34" charset="0"/>
              </a:rPr>
              <a:t>Significance</a:t>
            </a:r>
            <a:r>
              <a:rPr lang="en-US" dirty="0">
                <a:latin typeface="Franklin Gothic Book" panose="020B0503020102020204" pitchFamily="34" charset="0"/>
              </a:rPr>
              <a:t/>
            </a:r>
            <a:br>
              <a:rPr lang="en-US" dirty="0">
                <a:latin typeface="Franklin Gothic Book" panose="020B0503020102020204" pitchFamily="34" charset="0"/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C54E824-C0F4-480B-BC88-689F50C45F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8DEA6A1-FC5C-4E6E-BBBF-7E472949B3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6AAAC3B-1954-46B7-BBAC-27DFF5B529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9395" y="0"/>
            <a:ext cx="4023360" cy="298024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63B552-C717-B949-B715-976A56A68D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393" y="114452"/>
            <a:ext cx="3844540" cy="314288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endParaRPr lang="en-US" sz="2600" dirty="0">
              <a:latin typeface="Franklin Gothic Book" panose="020B050302010202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5AD6500-BB62-4AAC-9D2F-C10DDC90CB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E7DBCF-481F-D942-95A3-8FA1E17B0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044907" y="2604935"/>
            <a:ext cx="4091332" cy="4610183"/>
          </a:xfrm>
        </p:spPr>
        <p:txBody>
          <a:bodyPr anchor="ctr">
            <a:normAutofit/>
          </a:bodyPr>
          <a:lstStyle/>
          <a:p>
            <a:pPr marL="0" indent="0" algn="r">
              <a:buNone/>
            </a:pPr>
            <a:r>
              <a:rPr lang="en-US" sz="3200" kern="0" dirty="0">
                <a:solidFill>
                  <a:sysClr val="windowText" lastClr="0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sym typeface="Helvetica Neue"/>
              </a:rPr>
              <a:t>This study will benefit educator preparation providers, K-12 administrators, preservice and practicing teachers, students, and the school community.</a:t>
            </a:r>
          </a:p>
          <a:p>
            <a:endParaRPr lang="en-US" sz="2400" dirty="0"/>
          </a:p>
        </p:txBody>
      </p:sp>
      <p:pic>
        <p:nvPicPr>
          <p:cNvPr id="14" name="Content Placeholder 4" descr="Scales of Justice">
            <a:extLst>
              <a:ext uri="{FF2B5EF4-FFF2-40B4-BE49-F238E27FC236}">
                <a16:creationId xmlns:a16="http://schemas.microsoft.com/office/drawing/2014/main" id="{BD2D6AB0-F745-9F41-974D-A785D045A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03455" y="4058739"/>
            <a:ext cx="1379943" cy="13117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0E474A-8B64-1846-B5AB-69B87B462FDE}"/>
              </a:ext>
            </a:extLst>
          </p:cNvPr>
          <p:cNvSpPr txBox="1"/>
          <p:nvPr/>
        </p:nvSpPr>
        <p:spPr>
          <a:xfrm>
            <a:off x="3618140" y="-84386"/>
            <a:ext cx="39585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Franklin Gothic Book" panose="020B0503020102020204" pitchFamily="34" charset="0"/>
              </a:rPr>
              <a:t>Targets the leadership behaviors, opportunities, and aspirations of preservice </a:t>
            </a:r>
            <a:br>
              <a:rPr lang="en-US" sz="3200" dirty="0">
                <a:latin typeface="Franklin Gothic Book" panose="020B0503020102020204" pitchFamily="34" charset="0"/>
              </a:rPr>
            </a:br>
            <a:r>
              <a:rPr lang="en-US" sz="3200" dirty="0">
                <a:latin typeface="Franklin Gothic Book" panose="020B0503020102020204" pitchFamily="34" charset="0"/>
              </a:rPr>
              <a:t>teachers</a:t>
            </a:r>
          </a:p>
        </p:txBody>
      </p:sp>
    </p:spTree>
    <p:extLst>
      <p:ext uri="{BB962C8B-B14F-4D97-AF65-F5344CB8AC3E}">
        <p14:creationId xmlns:p14="http://schemas.microsoft.com/office/powerpoint/2010/main" val="4056850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search Presentation.potx" id="{56FA722C-F846-4CAB-B731-AD623A5E3E2F}" vid="{D64B6417-52F1-44C8-A69F-2D9066A046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Mincho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873</Words>
  <Application>Microsoft Office PowerPoint</Application>
  <PresentationFormat>Widescreen</PresentationFormat>
  <Paragraphs>206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7" baseType="lpstr">
      <vt:lpstr>.SF NS Symbols Regular</vt:lpstr>
      <vt:lpstr>Arial</vt:lpstr>
      <vt:lpstr>Avenir Book</vt:lpstr>
      <vt:lpstr>Calibri</vt:lpstr>
      <vt:lpstr>Calibri Light</vt:lpstr>
      <vt:lpstr>Franklin Gothic Book</vt:lpstr>
      <vt:lpstr>Franklin Gothic Medium</vt:lpstr>
      <vt:lpstr>Helvetica Neue</vt:lpstr>
      <vt:lpstr>ingra</vt:lpstr>
      <vt:lpstr>Segoe UI</vt:lpstr>
      <vt:lpstr>System Font Regular</vt:lpstr>
      <vt:lpstr>Times New Roman</vt:lpstr>
      <vt:lpstr>Wingdings</vt:lpstr>
      <vt:lpstr>Office Theme</vt:lpstr>
      <vt:lpstr>LEADERSHIP PREPARATION OF PRESERVICE TEACHERS </vt:lpstr>
      <vt:lpstr>       Context </vt:lpstr>
      <vt:lpstr> Problem  </vt:lpstr>
      <vt:lpstr> Purpose </vt:lpstr>
      <vt:lpstr>Definition of Teacher Leadership</vt:lpstr>
      <vt:lpstr>Development of Teacher Leaders</vt:lpstr>
      <vt:lpstr>Impact of Teacher Leadership </vt:lpstr>
      <vt:lpstr>Research Questions</vt:lpstr>
      <vt:lpstr> Significance </vt:lpstr>
      <vt:lpstr>Research Design </vt:lpstr>
      <vt:lpstr>Data Collection</vt:lpstr>
      <vt:lpstr>Participants</vt:lpstr>
      <vt:lpstr>Participants</vt:lpstr>
      <vt:lpstr>Statistical procedure – RQs 1,2,&amp; 3</vt:lpstr>
      <vt:lpstr>Statistical procedure – RQ 4</vt:lpstr>
      <vt:lpstr>Findings – RQs 1, 2, &amp; 3</vt:lpstr>
      <vt:lpstr>Conclusions – RQs 1, 2, &amp; 3</vt:lpstr>
      <vt:lpstr>Findings – RQ 4   </vt:lpstr>
      <vt:lpstr>Conclusion – RQ 4</vt:lpstr>
      <vt:lpstr>Implications </vt:lpstr>
      <vt:lpstr>Limitations</vt:lpstr>
      <vt:lpstr>Recommendations</vt:lpstr>
      <vt:lpstr> 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2020-02-29T01:53:53Z</dcterms:created>
  <dcterms:modified xsi:type="dcterms:W3CDTF">2020-04-02T16:50:18Z</dcterms:modified>
</cp:coreProperties>
</file>