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  <p:sldMasterId id="2147483673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7559675" cy="10691813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Roboto" panose="020B060402020202020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font" Target="fonts/font8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7365e97639_0_269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g7365e97639_0_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73c3949f68_2_0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g73c3949f68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73330314b8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73330314b8_0_43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73c3949f68_1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73c3949f68_1_24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73c3949f68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73c3949f68_1_4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73c3949f68_1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73c3949f68_1_32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73c3949f68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73c3949f68_1_14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73c3949f68_1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73c3949f68_1_45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73330314b8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73330314b8_0_5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7365e97639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7365e97639_0_74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73330314b8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73330314b8_0_9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7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73330314b8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73330314b8_0_1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73c3949f68_2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73c3949f68_2_16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72a17dd3cf_1_3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g72a17dd3cf_1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73330314b8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73330314b8_0_19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73bfa6a882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73bfa6a882_0_4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837a25e203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837a25e203_2_0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837a25e203_2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837a25e203_2_62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837a25e203_2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837a25e203_2_124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837a25e203_2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837a25e203_2_184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7365e97639_0_83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7365e97639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9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9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0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1"/>
          <p:cNvSpPr txBox="1">
            <a:spLocks noGrp="1"/>
          </p:cNvSpPr>
          <p:nvPr>
            <p:ph type="subTitle" idx="1"/>
          </p:nvPr>
        </p:nvSpPr>
        <p:spPr>
          <a:xfrm>
            <a:off x="2698200" y="365040"/>
            <a:ext cx="8655480" cy="6145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2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2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2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3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3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3"/>
          <p:cNvSpPr txBox="1"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4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4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4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4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5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5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5"/>
          <p:cNvSpPr txBox="1"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6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6"/>
          <p:cNvSpPr txBox="1"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6"/>
          <p:cNvSpPr txBox="1"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6"/>
          <p:cNvSpPr txBox="1"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6"/>
          <p:cNvSpPr txBox="1"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6"/>
          <p:cNvSpPr txBox="1"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>
            <a:spLocks noGrp="1"/>
          </p:cNvSpPr>
          <p:nvPr>
            <p:ph type="subTitle" idx="1"/>
          </p:nvPr>
        </p:nvSpPr>
        <p:spPr>
          <a:xfrm>
            <a:off x="2698200" y="365040"/>
            <a:ext cx="8655480" cy="6145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901760" y="2040840"/>
            <a:ext cx="5766120" cy="146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320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80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320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" name="Google Shape;10;p1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 idx="2"/>
          </p:nvPr>
        </p:nvSpPr>
        <p:spPr>
          <a:xfrm>
            <a:off x="838080" y="1825560"/>
            <a:ext cx="10515600" cy="4351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14929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ftr" idx="11"/>
          </p:nvPr>
        </p:nvSpPr>
        <p:spPr>
          <a:xfrm>
            <a:off x="2563200" y="6356520"/>
            <a:ext cx="581616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14929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7"/>
          <p:cNvSpPr txBox="1"/>
          <p:nvPr/>
        </p:nvSpPr>
        <p:spPr>
          <a:xfrm>
            <a:off x="4641600" y="2058975"/>
            <a:ext cx="7550400" cy="14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ONU Robotics </a:t>
            </a:r>
            <a:r>
              <a:rPr lang="en-US" sz="4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Final Presentation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7"/>
          <p:cNvSpPr txBox="1"/>
          <p:nvPr/>
        </p:nvSpPr>
        <p:spPr>
          <a:xfrm>
            <a:off x="5533798" y="3728685"/>
            <a:ext cx="5766000" cy="14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1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rgbClr val="A6A6A6"/>
                </a:solidFill>
                <a:latin typeface="Calibri"/>
                <a:ea typeface="Calibri"/>
                <a:cs typeface="Calibri"/>
                <a:sym typeface="Calibri"/>
              </a:rPr>
              <a:t>Allann Davidson, Jared Haworth, Nick Mills,</a:t>
            </a:r>
            <a:endParaRPr sz="2200" b="0" i="0" u="none" strike="noStrike" cap="none">
              <a:solidFill>
                <a:srgbClr val="A6A6A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rgbClr val="A6A6A6"/>
                </a:solidFill>
                <a:latin typeface="Calibri"/>
                <a:ea typeface="Calibri"/>
                <a:cs typeface="Calibri"/>
                <a:sym typeface="Calibri"/>
              </a:rPr>
              <a:t> and Caroline Orndorff</a:t>
            </a:r>
            <a:endParaRPr sz="22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6"/>
          <p:cNvSpPr txBox="1"/>
          <p:nvPr/>
        </p:nvSpPr>
        <p:spPr>
          <a:xfrm>
            <a:off x="2698200" y="365040"/>
            <a:ext cx="86556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Design Alternatives</a:t>
            </a:r>
            <a:endParaRPr sz="3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36"/>
          <p:cNvSpPr txBox="1"/>
          <p:nvPr/>
        </p:nvSpPr>
        <p:spPr>
          <a:xfrm>
            <a:off x="838080" y="1825560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US" sz="2800" b="0" strike="noStrike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Primary Function</a:t>
            </a:r>
            <a:endParaRPr sz="2800" b="0" strike="noStrike"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lang="en-US" sz="3600" b="1" strike="noStrike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Multiplier Towers</a:t>
            </a:r>
            <a:endParaRPr sz="3600" b="0" strike="noStrike"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US" sz="2800" b="0" strike="noStrike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Autonomous Strategy</a:t>
            </a:r>
            <a:endParaRPr sz="28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36"/>
          <p:cNvSpPr txBox="1"/>
          <p:nvPr/>
        </p:nvSpPr>
        <p:spPr>
          <a:xfrm>
            <a:off x="8610480" y="6356520"/>
            <a:ext cx="149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36" descr="A screen shot of a social media post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62560" y="4001400"/>
            <a:ext cx="9615601" cy="1558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7"/>
          <p:cNvSpPr txBox="1"/>
          <p:nvPr/>
        </p:nvSpPr>
        <p:spPr>
          <a:xfrm>
            <a:off x="2698200" y="365040"/>
            <a:ext cx="86556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Design Alternatives</a:t>
            </a:r>
            <a:endParaRPr sz="3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37"/>
          <p:cNvSpPr txBox="1"/>
          <p:nvPr/>
        </p:nvSpPr>
        <p:spPr>
          <a:xfrm>
            <a:off x="838080" y="1825560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 sz="2800"/>
          </a:p>
          <a:p>
            <a:pPr marL="45720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 sz="2800"/>
          </a:p>
          <a:p>
            <a:pPr marL="45720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 sz="2800"/>
          </a:p>
          <a:p>
            <a:pPr marL="45720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 sz="2800"/>
          </a:p>
          <a:p>
            <a:pPr marL="45720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 sz="2800"/>
          </a:p>
          <a:p>
            <a:pPr marL="45720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 sz="2800"/>
          </a:p>
          <a:p>
            <a:pPr marL="45720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 sz="2800"/>
          </a:p>
          <a:p>
            <a:pPr marL="45720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lang="en-US"/>
              <a:t>													 	Inspiration: R13D robot [3]</a:t>
            </a:r>
            <a:endParaRPr/>
          </a:p>
        </p:txBody>
      </p:sp>
      <p:sp>
        <p:nvSpPr>
          <p:cNvPr id="196" name="Google Shape;196;p37"/>
          <p:cNvSpPr txBox="1"/>
          <p:nvPr/>
        </p:nvSpPr>
        <p:spPr>
          <a:xfrm>
            <a:off x="8610480" y="6356520"/>
            <a:ext cx="149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7" name="Google Shape;197;p37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1175" y="1847000"/>
            <a:ext cx="4858450" cy="364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37" descr="C:\Users\cornd\AppData\Local\Microsoft\Windows\INetCache\Content.MSO\CEA2508C.tmp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72800" y="1847000"/>
            <a:ext cx="3672275" cy="364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8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9F9F9"/>
                </a:solidFill>
              </a:rPr>
              <a:t>Final Design</a:t>
            </a:r>
            <a:endParaRPr sz="3000" b="1">
              <a:solidFill>
                <a:srgbClr val="F9F9F9"/>
              </a:solidFill>
            </a:endParaRPr>
          </a:p>
        </p:txBody>
      </p:sp>
      <p:pic>
        <p:nvPicPr>
          <p:cNvPr id="204" name="Google Shape;204;p38" descr="Image preview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4375" y="1843950"/>
            <a:ext cx="3430274" cy="4573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38" descr="Image preview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100" y="1843950"/>
            <a:ext cx="3430274" cy="4573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9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9F9F9"/>
                </a:solidFill>
              </a:rPr>
              <a:t>Final Design-Base and Drive Systems</a:t>
            </a:r>
            <a:endParaRPr sz="3000" b="1">
              <a:solidFill>
                <a:srgbClr val="F9F9F9"/>
              </a:solidFill>
            </a:endParaRPr>
          </a:p>
        </p:txBody>
      </p:sp>
      <p:pic>
        <p:nvPicPr>
          <p:cNvPr id="211" name="Google Shape;211;p39" descr="C:\Users\cornd\AppData\Local\Microsoft\Windows\INetCache\Content.MSO\21BFE6AA.tmp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7925" y="1888524"/>
            <a:ext cx="4066900" cy="389005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39"/>
          <p:cNvSpPr txBox="1"/>
          <p:nvPr/>
        </p:nvSpPr>
        <p:spPr>
          <a:xfrm>
            <a:off x="6215050" y="1044775"/>
            <a:ext cx="5009700" cy="44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Char char="○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Stability and Simplicity 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○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Complete Movement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40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9F9F9"/>
                </a:solidFill>
              </a:rPr>
              <a:t>Final Design- Large Robot</a:t>
            </a:r>
            <a:endParaRPr sz="3000" b="1">
              <a:solidFill>
                <a:srgbClr val="F9F9F9"/>
              </a:solidFill>
            </a:endParaRPr>
          </a:p>
        </p:txBody>
      </p:sp>
      <p:pic>
        <p:nvPicPr>
          <p:cNvPr id="218" name="Google Shape;218;p40" descr="Image preview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1175" y="1596675"/>
            <a:ext cx="3475975" cy="4634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1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9F9F9"/>
                </a:solidFill>
              </a:rPr>
              <a:t>Large Robot(Intake System)</a:t>
            </a:r>
            <a:endParaRPr sz="3000" b="1">
              <a:solidFill>
                <a:srgbClr val="F9F9F9"/>
              </a:solidFill>
            </a:endParaRPr>
          </a:p>
        </p:txBody>
      </p:sp>
      <p:sp>
        <p:nvSpPr>
          <p:cNvPr id="224" name="Google Shape;224;p41"/>
          <p:cNvSpPr txBox="1"/>
          <p:nvPr/>
        </p:nvSpPr>
        <p:spPr>
          <a:xfrm>
            <a:off x="8063525" y="1312575"/>
            <a:ext cx="3686400" cy="35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●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Ramp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○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Retractable to save space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●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Intake Arms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●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Intake Claws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5" name="Google Shape;225;p41" descr="Image preview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8750" y="1690475"/>
            <a:ext cx="3275050" cy="4366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41" descr="Image preview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225" y="1690475"/>
            <a:ext cx="3275050" cy="43667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42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9F9F9"/>
                </a:solidFill>
              </a:rPr>
              <a:t>Final Design- Small Robot</a:t>
            </a:r>
            <a:endParaRPr sz="3000" b="1">
              <a:solidFill>
                <a:srgbClr val="F9F9F9"/>
              </a:solidFill>
            </a:endParaRPr>
          </a:p>
        </p:txBody>
      </p:sp>
      <p:pic>
        <p:nvPicPr>
          <p:cNvPr id="232" name="Google Shape;232;p42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5700" y="1690440"/>
            <a:ext cx="3647071" cy="4862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3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9F9F9"/>
                </a:solidFill>
              </a:rPr>
              <a:t>Small Robot(Intake System)</a:t>
            </a:r>
            <a:endParaRPr sz="3000" b="1">
              <a:solidFill>
                <a:srgbClr val="F9F9F9"/>
              </a:solidFill>
            </a:endParaRPr>
          </a:p>
        </p:txBody>
      </p:sp>
      <p:sp>
        <p:nvSpPr>
          <p:cNvPr id="238" name="Google Shape;238;p43"/>
          <p:cNvSpPr txBox="1"/>
          <p:nvPr/>
        </p:nvSpPr>
        <p:spPr>
          <a:xfrm>
            <a:off x="8063525" y="1312575"/>
            <a:ext cx="3686400" cy="35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●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Lift 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●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Claw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9" name="Google Shape;239;p43" descr="Image preview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625" y="1690450"/>
            <a:ext cx="3159950" cy="4213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43" descr="Image preview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8200" y="1690450"/>
            <a:ext cx="3159950" cy="4213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4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9F9F9"/>
                </a:solidFill>
              </a:rPr>
              <a:t>Design Validation</a:t>
            </a:r>
            <a:endParaRPr sz="3000" b="1">
              <a:solidFill>
                <a:srgbClr val="F9F9F9"/>
              </a:solidFill>
            </a:endParaRPr>
          </a:p>
        </p:txBody>
      </p:sp>
      <p:sp>
        <p:nvSpPr>
          <p:cNvPr id="246" name="Google Shape;246;p44"/>
          <p:cNvSpPr txBox="1">
            <a:spLocks noGrp="1"/>
          </p:cNvSpPr>
          <p:nvPr>
            <p:ph type="body" idx="1"/>
          </p:nvPr>
        </p:nvSpPr>
        <p:spPr>
          <a:xfrm>
            <a:off x="609475" y="1604524"/>
            <a:ext cx="5354400" cy="412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Analysis of Constraints</a:t>
            </a:r>
            <a:endParaRPr sz="30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000"/>
              <a:buFont typeface="Calibri"/>
              <a:buChar char="●"/>
            </a:pPr>
            <a:r>
              <a:rPr lang="en-US" sz="30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Volume</a:t>
            </a:r>
            <a:endParaRPr sz="30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000"/>
              <a:buFont typeface="Calibri"/>
              <a:buChar char="●"/>
            </a:pPr>
            <a:r>
              <a:rPr lang="en-US" sz="30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Budget</a:t>
            </a:r>
            <a:endParaRPr sz="30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000"/>
              <a:buFont typeface="Calibri"/>
              <a:buChar char="●"/>
            </a:pPr>
            <a:r>
              <a:rPr lang="en-US" sz="30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Damage</a:t>
            </a:r>
            <a:endParaRPr sz="30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000"/>
              <a:buFont typeface="Calibri"/>
              <a:buChar char="●"/>
            </a:pPr>
            <a:r>
              <a:rPr lang="en-US" sz="30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VEX Approved Parts</a:t>
            </a:r>
            <a:endParaRPr sz="30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03152"/>
              </a:solidFill>
            </a:endParaRPr>
          </a:p>
        </p:txBody>
      </p:sp>
      <p:sp>
        <p:nvSpPr>
          <p:cNvPr id="247" name="Google Shape;247;p44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400" cy="189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Experimental Design: Design Objectives</a:t>
            </a:r>
            <a:endParaRPr sz="30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000"/>
              <a:buFont typeface="Calibri"/>
              <a:buChar char="●"/>
            </a:pPr>
            <a:r>
              <a:rPr lang="en-US" sz="30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Speed</a:t>
            </a:r>
            <a:endParaRPr sz="30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000"/>
              <a:buFont typeface="Calibri"/>
              <a:buChar char="●"/>
            </a:pPr>
            <a:r>
              <a:rPr lang="en-US" sz="30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Carrying Blocks</a:t>
            </a:r>
            <a:endParaRPr sz="30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000"/>
              <a:buFont typeface="Calibri"/>
              <a:buChar char="●"/>
            </a:pPr>
            <a:r>
              <a:rPr lang="en-US" sz="30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Stacking Blocks</a:t>
            </a:r>
            <a:endParaRPr sz="30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000"/>
              <a:buFont typeface="Calibri"/>
              <a:buChar char="●"/>
            </a:pPr>
            <a:r>
              <a:rPr lang="en-US" sz="30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Multiplier Towers</a:t>
            </a:r>
            <a:endParaRPr sz="30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03152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5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9F9F9"/>
                </a:solidFill>
              </a:rPr>
              <a:t>Design Validation</a:t>
            </a:r>
            <a:endParaRPr sz="3000" b="1">
              <a:solidFill>
                <a:srgbClr val="F9F9F9"/>
              </a:solidFill>
            </a:endParaRPr>
          </a:p>
        </p:txBody>
      </p:sp>
      <p:sp>
        <p:nvSpPr>
          <p:cNvPr id="253" name="Google Shape;253;p45"/>
          <p:cNvSpPr txBox="1">
            <a:spLocks noGrp="1"/>
          </p:cNvSpPr>
          <p:nvPr>
            <p:ph type="body" idx="1"/>
          </p:nvPr>
        </p:nvSpPr>
        <p:spPr>
          <a:xfrm>
            <a:off x="609475" y="1604524"/>
            <a:ext cx="5354400" cy="412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4" name="Google Shape;254;p45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700" y="2408975"/>
            <a:ext cx="10742600" cy="252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8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9F9F9"/>
                </a:solidFill>
                <a:latin typeface="Calibri"/>
                <a:ea typeface="Calibri"/>
                <a:cs typeface="Calibri"/>
                <a:sym typeface="Calibri"/>
              </a:rPr>
              <a:t>Agenda</a:t>
            </a:r>
            <a:endParaRPr sz="3000" b="1">
              <a:solidFill>
                <a:srgbClr val="F9F9F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28"/>
          <p:cNvSpPr txBox="1">
            <a:spLocks noGrp="1"/>
          </p:cNvSpPr>
          <p:nvPr>
            <p:ph type="body" idx="1"/>
          </p:nvPr>
        </p:nvSpPr>
        <p:spPr>
          <a:xfrm>
            <a:off x="1204575" y="1604525"/>
            <a:ext cx="10149000" cy="4314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03152"/>
              </a:solidFill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2400"/>
              <a:buFont typeface="Calibri"/>
              <a:buChar char="●"/>
            </a:pPr>
            <a:r>
              <a:rPr lang="en-US" sz="24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Background</a:t>
            </a:r>
            <a:endParaRPr sz="24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2400"/>
              <a:buFont typeface="Calibri"/>
              <a:buChar char="●"/>
            </a:pPr>
            <a:r>
              <a:rPr lang="en-US" sz="24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Problem Statement</a:t>
            </a:r>
            <a:endParaRPr sz="24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2400"/>
              <a:buFont typeface="Calibri"/>
              <a:buChar char="●"/>
            </a:pPr>
            <a:r>
              <a:rPr lang="en-US" sz="24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Design Alternatives</a:t>
            </a:r>
            <a:endParaRPr sz="24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2400"/>
              <a:buFont typeface="Calibri"/>
              <a:buChar char="●"/>
            </a:pPr>
            <a:r>
              <a:rPr lang="en-US" sz="24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Final Design </a:t>
            </a:r>
            <a:endParaRPr sz="24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2400"/>
              <a:buFont typeface="Calibri"/>
              <a:buChar char="●"/>
            </a:pPr>
            <a:r>
              <a:rPr lang="en-US" sz="24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Design Validation</a:t>
            </a:r>
            <a:endParaRPr sz="24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2400"/>
              <a:buFont typeface="Calibri"/>
              <a:buChar char="●"/>
            </a:pPr>
            <a:r>
              <a:rPr lang="en-US" sz="24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24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2400"/>
              <a:buFont typeface="Calibri"/>
              <a:buChar char="●"/>
            </a:pPr>
            <a:r>
              <a:rPr lang="en-US" sz="24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Acknowledgements</a:t>
            </a:r>
            <a:endParaRPr sz="24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2400"/>
              <a:buFont typeface="Calibri"/>
              <a:buChar char="●"/>
            </a:pPr>
            <a:r>
              <a:rPr lang="en-US" sz="24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24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6"/>
          <p:cNvSpPr txBox="1"/>
          <p:nvPr/>
        </p:nvSpPr>
        <p:spPr>
          <a:xfrm>
            <a:off x="2698200" y="365040"/>
            <a:ext cx="8655480" cy="132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3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46"/>
          <p:cNvSpPr txBox="1"/>
          <p:nvPr/>
        </p:nvSpPr>
        <p:spPr>
          <a:xfrm>
            <a:off x="838080" y="1825560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19100" algn="l" rtl="0">
              <a:spcBef>
                <a:spcPts val="499"/>
              </a:spcBef>
              <a:spcAft>
                <a:spcPts val="0"/>
              </a:spcAft>
              <a:buClr>
                <a:srgbClr val="403152"/>
              </a:buClr>
              <a:buSzPts val="3000"/>
              <a:buFont typeface="Calibri"/>
              <a:buChar char="●"/>
            </a:pPr>
            <a:r>
              <a:rPr lang="en-US" sz="30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The robots were designed, fabricated, and competed in competition</a:t>
            </a:r>
            <a:endParaRPr sz="30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50000"/>
              </a:lnSpc>
              <a:spcBef>
                <a:spcPts val="499"/>
              </a:spcBef>
              <a:spcAft>
                <a:spcPts val="0"/>
              </a:spcAft>
              <a:buNone/>
            </a:pPr>
            <a:endParaRPr sz="30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100" algn="l" rtl="0">
              <a:lnSpc>
                <a:spcPct val="200000"/>
              </a:lnSpc>
              <a:spcBef>
                <a:spcPts val="499"/>
              </a:spcBef>
              <a:spcAft>
                <a:spcPts val="0"/>
              </a:spcAft>
              <a:buClr>
                <a:srgbClr val="403152"/>
              </a:buClr>
              <a:buSzPts val="3000"/>
              <a:buFont typeface="Calibri"/>
              <a:buChar char="●"/>
            </a:pPr>
            <a:r>
              <a:rPr lang="en-US" sz="30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Almost all FRs and DOs were met</a:t>
            </a:r>
            <a:endParaRPr sz="30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000"/>
              <a:buFont typeface="Calibri"/>
              <a:buChar char="●"/>
            </a:pPr>
            <a:r>
              <a:rPr lang="en-US" sz="30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With all factors considered, ORSeT is satisfied with the results of this project</a:t>
            </a:r>
            <a:endParaRPr sz="30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46"/>
          <p:cNvSpPr txBox="1"/>
          <p:nvPr/>
        </p:nvSpPr>
        <p:spPr>
          <a:xfrm>
            <a:off x="8610480" y="6356520"/>
            <a:ext cx="14929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2" name="Google Shape;262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5275" y="5149624"/>
            <a:ext cx="2200700" cy="157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7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9F9F9"/>
                </a:solidFill>
              </a:rPr>
              <a:t>Acknowledgements</a:t>
            </a:r>
            <a:endParaRPr sz="3000" b="1">
              <a:solidFill>
                <a:srgbClr val="F9F9F9"/>
              </a:solidFill>
            </a:endParaRPr>
          </a:p>
        </p:txBody>
      </p:sp>
      <p:sp>
        <p:nvSpPr>
          <p:cNvPr id="268" name="Google Shape;268;p47"/>
          <p:cNvSpPr txBox="1">
            <a:spLocks noGrp="1"/>
          </p:cNvSpPr>
          <p:nvPr>
            <p:ph type="body" idx="1"/>
          </p:nvPr>
        </p:nvSpPr>
        <p:spPr>
          <a:xfrm>
            <a:off x="877625" y="1604525"/>
            <a:ext cx="10556700" cy="3974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31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200"/>
              <a:buFont typeface="Calibri"/>
              <a:buChar char="●"/>
            </a:pPr>
            <a:r>
              <a:rPr lang="en-US" sz="32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ONU</a:t>
            </a:r>
            <a:endParaRPr sz="32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31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200"/>
              <a:buFont typeface="Calibri"/>
              <a:buChar char="●"/>
            </a:pPr>
            <a:r>
              <a:rPr lang="en-US" sz="32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Joe Makarewicz </a:t>
            </a:r>
            <a:endParaRPr sz="32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31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200"/>
              <a:buFont typeface="Calibri"/>
              <a:buChar char="●"/>
            </a:pPr>
            <a:r>
              <a:rPr lang="en-US" sz="32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David Burnett</a:t>
            </a:r>
            <a:endParaRPr sz="32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31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200"/>
              <a:buFont typeface="Calibri"/>
              <a:buChar char="●"/>
            </a:pPr>
            <a:r>
              <a:rPr lang="en-US" sz="32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Jake Bagley</a:t>
            </a:r>
            <a:endParaRPr sz="32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31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200"/>
              <a:buFont typeface="Calibri"/>
              <a:buChar char="●"/>
            </a:pPr>
            <a:r>
              <a:rPr lang="en-US" sz="32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Other volunteers</a:t>
            </a:r>
            <a:endParaRPr sz="32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47"/>
          <p:cNvSpPr txBox="1">
            <a:spLocks noGrp="1"/>
          </p:cNvSpPr>
          <p:nvPr>
            <p:ph type="body" idx="2"/>
          </p:nvPr>
        </p:nvSpPr>
        <p:spPr>
          <a:xfrm>
            <a:off x="2207435" y="7020720"/>
            <a:ext cx="5354400" cy="189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47"/>
          <p:cNvSpPr txBox="1">
            <a:spLocks noGrp="1"/>
          </p:cNvSpPr>
          <p:nvPr>
            <p:ph type="body" idx="3"/>
          </p:nvPr>
        </p:nvSpPr>
        <p:spPr>
          <a:xfrm>
            <a:off x="5436405" y="6941830"/>
            <a:ext cx="5354400" cy="189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47"/>
          <p:cNvSpPr txBox="1">
            <a:spLocks noGrp="1"/>
          </p:cNvSpPr>
          <p:nvPr>
            <p:ph type="body" idx="4"/>
          </p:nvPr>
        </p:nvSpPr>
        <p:spPr>
          <a:xfrm>
            <a:off x="5999410" y="6941830"/>
            <a:ext cx="5354400" cy="189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72" name="Google Shape;272;p47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9899" y="1803299"/>
            <a:ext cx="5101347" cy="382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8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 b="1">
                <a:solidFill>
                  <a:srgbClr val="F9F9F9"/>
                </a:solidFill>
                <a:latin typeface="Calibri"/>
                <a:ea typeface="Calibri"/>
                <a:cs typeface="Calibri"/>
                <a:sym typeface="Calibri"/>
              </a:rPr>
              <a:t>References</a:t>
            </a:r>
            <a:endParaRPr sz="3000" b="1">
              <a:solidFill>
                <a:srgbClr val="F9F9F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48"/>
          <p:cNvSpPr txBox="1">
            <a:spLocks noGrp="1"/>
          </p:cNvSpPr>
          <p:nvPr>
            <p:ph type="body" idx="1"/>
          </p:nvPr>
        </p:nvSpPr>
        <p:spPr>
          <a:xfrm>
            <a:off x="609470" y="1604532"/>
            <a:ext cx="10744200" cy="438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[1]  VEX Robotics Competition Tower Takeover 2019-2020 Game Manual. (2019). Accessed Oct. 22,		 2019. [Online].																				 Available: https://content.vexrobotics.com/docs/vrc-tower-takeover/GameManual-20190816.pdf   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[2] “59990Z | 26982E Ri3D 2019 | VEX Tower Takeover” Youtube										 https://www.youtube.com/watch?v=uL-kknexi9E (Accessed April 17, 2020).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[3] A. Wadhwa and N. Hosaka. “VEX 2019 Tower Takeover R13D Reveal.” 								 Youtube https://www.youtube.com/watch?v=QJI29QI5COM (accessed Oct. 27, 2019). 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9"/>
          <p:cNvSpPr txBox="1"/>
          <p:nvPr/>
        </p:nvSpPr>
        <p:spPr>
          <a:xfrm>
            <a:off x="2698200" y="365040"/>
            <a:ext cx="86556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3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49"/>
          <p:cNvSpPr txBox="1"/>
          <p:nvPr/>
        </p:nvSpPr>
        <p:spPr>
          <a:xfrm>
            <a:off x="838080" y="1825560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200000"/>
              </a:lnSpc>
              <a:spcBef>
                <a:spcPts val="499"/>
              </a:spcBef>
              <a:spcAft>
                <a:spcPts val="0"/>
              </a:spcAft>
              <a:buNone/>
            </a:pPr>
            <a:r>
              <a:rPr lang="en-US" sz="60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Questions</a:t>
            </a:r>
            <a:r>
              <a:rPr lang="en-US" sz="6000">
                <a:solidFill>
                  <a:srgbClr val="403152"/>
                </a:solidFill>
              </a:rPr>
              <a:t>?</a:t>
            </a:r>
            <a:endParaRPr sz="6000">
              <a:solidFill>
                <a:srgbClr val="403152"/>
              </a:solidFill>
            </a:endParaRPr>
          </a:p>
        </p:txBody>
      </p:sp>
      <p:sp>
        <p:nvSpPr>
          <p:cNvPr id="285" name="Google Shape;285;p49"/>
          <p:cNvSpPr txBox="1"/>
          <p:nvPr/>
        </p:nvSpPr>
        <p:spPr>
          <a:xfrm>
            <a:off x="8610480" y="6356520"/>
            <a:ext cx="149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9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9F9F9"/>
                </a:solidFill>
                <a:latin typeface="Calibri"/>
                <a:ea typeface="Calibri"/>
                <a:cs typeface="Calibri"/>
                <a:sym typeface="Calibri"/>
              </a:rPr>
              <a:t>Background</a:t>
            </a:r>
            <a:endParaRPr sz="3000" b="1">
              <a:solidFill>
                <a:srgbClr val="F9F9F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29"/>
          <p:cNvSpPr txBox="1">
            <a:spLocks noGrp="1"/>
          </p:cNvSpPr>
          <p:nvPr>
            <p:ph type="body" idx="1"/>
          </p:nvPr>
        </p:nvSpPr>
        <p:spPr>
          <a:xfrm>
            <a:off x="739700" y="1567175"/>
            <a:ext cx="9302700" cy="5052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31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200"/>
              <a:buFont typeface="Calibri"/>
              <a:buChar char="●"/>
            </a:pPr>
            <a:r>
              <a:rPr lang="en-US" sz="32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ORSeT + ONU Robotics</a:t>
            </a:r>
            <a:endParaRPr sz="32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31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200"/>
              <a:buFont typeface="Calibri"/>
              <a:buChar char="●"/>
            </a:pPr>
            <a:r>
              <a:rPr lang="en-US" sz="32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VEX Robotics Tower Takeover</a:t>
            </a:r>
            <a:endParaRPr sz="32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31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200"/>
              <a:buFont typeface="Calibri"/>
              <a:buChar char="●"/>
            </a:pPr>
            <a:r>
              <a:rPr lang="en-US" sz="32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Sponsor</a:t>
            </a:r>
            <a:endParaRPr sz="32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2" name="Google Shape;132;p29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975" y="2239399"/>
            <a:ext cx="4888826" cy="274995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9"/>
          <p:cNvSpPr txBox="1"/>
          <p:nvPr/>
        </p:nvSpPr>
        <p:spPr>
          <a:xfrm>
            <a:off x="8262650" y="4989350"/>
            <a:ext cx="9518700" cy="11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VEX Logo [1]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0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F9F9F9"/>
                </a:solidFill>
                <a:latin typeface="Calibri"/>
                <a:ea typeface="Calibri"/>
                <a:cs typeface="Calibri"/>
                <a:sym typeface="Calibri"/>
              </a:rPr>
              <a:t>Background (Cont.)</a:t>
            </a:r>
            <a:endParaRPr sz="3000" b="1">
              <a:solidFill>
                <a:srgbClr val="F9F9F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30"/>
          <p:cNvSpPr txBox="1">
            <a:spLocks noGrp="1"/>
          </p:cNvSpPr>
          <p:nvPr>
            <p:ph type="body" idx="1"/>
          </p:nvPr>
        </p:nvSpPr>
        <p:spPr>
          <a:xfrm>
            <a:off x="739700" y="1567175"/>
            <a:ext cx="9302700" cy="5052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●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4 Robots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○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2 per team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■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1 large, 1 small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●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12’ x 12’ field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●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Move blocks into goal zones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49250" algn="l" rtl="0"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○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66 blocks, 22 of each color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●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2 Portions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○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Autonomous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○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Driver Controlled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●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Tower multipliers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○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5 Neutral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■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4 x 18”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■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1 x 38”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○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2 Alliance specific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■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2 x 25”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●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Scoring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○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+6 for autonomous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1900"/>
              <a:buFont typeface="Calibri"/>
              <a:buChar char="○"/>
            </a:pPr>
            <a:r>
              <a:rPr lang="en-US" sz="19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2 purple cubes</a:t>
            </a:r>
            <a:endParaRPr sz="19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30"/>
          <p:cNvSpPr txBox="1">
            <a:spLocks noGrp="1"/>
          </p:cNvSpPr>
          <p:nvPr>
            <p:ph type="body" idx="2"/>
          </p:nvPr>
        </p:nvSpPr>
        <p:spPr>
          <a:xfrm>
            <a:off x="5417035" y="7004520"/>
            <a:ext cx="5354400" cy="189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30"/>
          <p:cNvSpPr txBox="1">
            <a:spLocks noGrp="1"/>
          </p:cNvSpPr>
          <p:nvPr>
            <p:ph type="body" idx="3"/>
          </p:nvPr>
        </p:nvSpPr>
        <p:spPr>
          <a:xfrm>
            <a:off x="-243070" y="7004530"/>
            <a:ext cx="5354400" cy="189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30"/>
          <p:cNvSpPr txBox="1">
            <a:spLocks noGrp="1"/>
          </p:cNvSpPr>
          <p:nvPr>
            <p:ph type="body" idx="4"/>
          </p:nvPr>
        </p:nvSpPr>
        <p:spPr>
          <a:xfrm>
            <a:off x="5963885" y="7004530"/>
            <a:ext cx="5354400" cy="189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3" name="Google Shape;143;p30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5225" y="1743000"/>
            <a:ext cx="6150750" cy="3459775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30"/>
          <p:cNvSpPr txBox="1"/>
          <p:nvPr/>
        </p:nvSpPr>
        <p:spPr>
          <a:xfrm>
            <a:off x="7386825" y="5337675"/>
            <a:ext cx="9518700" cy="11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2019-2020 Tower Takeover Field [1]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1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Problem Statement</a:t>
            </a:r>
            <a:endParaRPr sz="3200">
              <a:solidFill>
                <a:schemeClr val="dk1"/>
              </a:solidFill>
            </a:endParaRPr>
          </a:p>
        </p:txBody>
      </p:sp>
      <p:sp>
        <p:nvSpPr>
          <p:cNvPr id="150" name="Google Shape;150;p31"/>
          <p:cNvSpPr txBox="1">
            <a:spLocks noGrp="1"/>
          </p:cNvSpPr>
          <p:nvPr>
            <p:ph type="body" idx="1"/>
          </p:nvPr>
        </p:nvSpPr>
        <p:spPr>
          <a:xfrm>
            <a:off x="609475" y="1604525"/>
            <a:ext cx="5578800" cy="4505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Problem Overview</a:t>
            </a:r>
            <a:endParaRPr sz="3600" b="1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191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403152"/>
              </a:buClr>
              <a:buSzPts val="3000"/>
              <a:buFont typeface="Calibri"/>
              <a:buChar char="○"/>
            </a:pPr>
            <a:r>
              <a:rPr lang="en-US" sz="30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Design and build two robots and create an effective strategy for the VEX U 2019-2020 robotics competition.</a:t>
            </a:r>
            <a:endParaRPr sz="12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31"/>
          <p:cNvSpPr txBox="1"/>
          <p:nvPr/>
        </p:nvSpPr>
        <p:spPr>
          <a:xfrm>
            <a:off x="10637375" y="4216900"/>
            <a:ext cx="2559600" cy="5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highlight>
                  <a:srgbClr val="F9F9F9"/>
                </a:highlight>
                <a:latin typeface="Roboto"/>
                <a:ea typeface="Roboto"/>
                <a:cs typeface="Roboto"/>
                <a:sym typeface="Roboto"/>
              </a:rPr>
              <a:t>VEX Robotics</a:t>
            </a:r>
            <a:r>
              <a:rPr lang="en-US" sz="2300">
                <a:solidFill>
                  <a:schemeClr val="dk1"/>
                </a:solidFill>
                <a:highlight>
                  <a:srgbClr val="F9F9F9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sz="2300">
              <a:solidFill>
                <a:schemeClr val="dk1"/>
              </a:solidFill>
              <a:highlight>
                <a:srgbClr val="F9F9F9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2" name="Google Shape;152;p31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280" y="2248800"/>
            <a:ext cx="5429349" cy="305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31"/>
          <p:cNvSpPr txBox="1"/>
          <p:nvPr/>
        </p:nvSpPr>
        <p:spPr>
          <a:xfrm>
            <a:off x="7386825" y="5337675"/>
            <a:ext cx="9518700" cy="11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2019-2020 Tower Takeover Field [1]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2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Problem Statement</a:t>
            </a:r>
            <a:endParaRPr sz="3200">
              <a:solidFill>
                <a:schemeClr val="dk1"/>
              </a:solidFill>
            </a:endParaRPr>
          </a:p>
        </p:txBody>
      </p:sp>
      <p:sp>
        <p:nvSpPr>
          <p:cNvPr id="159" name="Google Shape;159;p32"/>
          <p:cNvSpPr txBox="1">
            <a:spLocks noGrp="1"/>
          </p:cNvSpPr>
          <p:nvPr>
            <p:ph type="body" idx="1"/>
          </p:nvPr>
        </p:nvSpPr>
        <p:spPr>
          <a:xfrm>
            <a:off x="609475" y="1604525"/>
            <a:ext cx="5142600" cy="4505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Design Objectives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○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Gather blocks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Char char="○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Hold blocks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○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Place blocks in the scoring goals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○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Autonomous 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>
              <a:solidFill>
                <a:srgbClr val="403152"/>
              </a:solidFill>
            </a:endParaRPr>
          </a:p>
        </p:txBody>
      </p:sp>
      <p:sp>
        <p:nvSpPr>
          <p:cNvPr id="160" name="Google Shape;160;p32"/>
          <p:cNvSpPr txBox="1"/>
          <p:nvPr/>
        </p:nvSpPr>
        <p:spPr>
          <a:xfrm>
            <a:off x="8373400" y="4315225"/>
            <a:ext cx="3276900" cy="5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9F9F9"/>
                </a:highlight>
                <a:latin typeface="Roboto"/>
                <a:ea typeface="Roboto"/>
                <a:cs typeface="Roboto"/>
                <a:sym typeface="Roboto"/>
              </a:rPr>
              <a:t>Inspiration: VEX Team26982E [2]</a:t>
            </a:r>
            <a:endParaRPr>
              <a:solidFill>
                <a:schemeClr val="dk1"/>
              </a:solidFill>
              <a:highlight>
                <a:srgbClr val="F9F9F9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1" name="Google Shape;161;p3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92" r="11257"/>
          <a:stretch/>
        </p:blipFill>
        <p:spPr>
          <a:xfrm>
            <a:off x="7824300" y="1690450"/>
            <a:ext cx="3677275" cy="2624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3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Problem Statement</a:t>
            </a:r>
            <a:endParaRPr/>
          </a:p>
        </p:txBody>
      </p:sp>
      <p:sp>
        <p:nvSpPr>
          <p:cNvPr id="167" name="Google Shape;167;p33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500" cy="397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Functional Requirements </a:t>
            </a:r>
            <a:endParaRPr sz="3600" b="1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○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Move at 3ft/s around the arena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○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Have a carrying capacity of 6 blocks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○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Place a full stack in the goal zone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○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Place one block in the each sized tower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40315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0315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4"/>
          <p:cNvSpPr txBox="1">
            <a:spLocks noGrp="1"/>
          </p:cNvSpPr>
          <p:nvPr>
            <p:ph type="title"/>
          </p:nvPr>
        </p:nvSpPr>
        <p:spPr>
          <a:xfrm>
            <a:off x="2698200" y="365040"/>
            <a:ext cx="8655600" cy="1325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Problem Statement</a:t>
            </a:r>
            <a:endParaRPr/>
          </a:p>
        </p:txBody>
      </p:sp>
      <p:sp>
        <p:nvSpPr>
          <p:cNvPr id="173" name="Google Shape;173;p34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500" cy="397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Design constraints</a:t>
            </a:r>
            <a:endParaRPr sz="3600" b="1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Char char="○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Robot volume limits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○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Budget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○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Damage 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600"/>
              <a:buFont typeface="Calibri"/>
              <a:buChar char="○"/>
            </a:pPr>
            <a:r>
              <a:rPr lang="en-US" sz="3600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Parts</a:t>
            </a: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4031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>
              <a:solidFill>
                <a:srgbClr val="40315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0315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5"/>
          <p:cNvSpPr txBox="1"/>
          <p:nvPr/>
        </p:nvSpPr>
        <p:spPr>
          <a:xfrm>
            <a:off x="2698200" y="365040"/>
            <a:ext cx="86556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Design Alternatives</a:t>
            </a:r>
            <a:endParaRPr sz="3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35"/>
          <p:cNvSpPr txBox="1"/>
          <p:nvPr/>
        </p:nvSpPr>
        <p:spPr>
          <a:xfrm>
            <a:off x="838080" y="1825560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lang="en-US" sz="3600" b="1" strike="noStrike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Base</a:t>
            </a:r>
            <a:endParaRPr sz="3600" b="0" strike="noStrike"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US" sz="2800" b="0" strike="noStrike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Intake</a:t>
            </a:r>
            <a:endParaRPr sz="2800" b="0" strike="noStrike"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US" sz="2800" b="0" strike="noStrike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rPr>
              <a:t>Storage</a:t>
            </a:r>
            <a:endParaRPr sz="2800" b="0" strike="noStrike"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endParaRPr sz="28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35"/>
          <p:cNvSpPr txBox="1"/>
          <p:nvPr/>
        </p:nvSpPr>
        <p:spPr>
          <a:xfrm>
            <a:off x="8610480" y="6356520"/>
            <a:ext cx="149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1" name="Google Shape;181;p35" descr="A screenshot of a cell phone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6960" y="3569400"/>
            <a:ext cx="6998761" cy="193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371</Words>
  <Application>Microsoft Office PowerPoint</Application>
  <PresentationFormat>Widescreen</PresentationFormat>
  <Paragraphs>135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Calibri</vt:lpstr>
      <vt:lpstr>Roboto</vt:lpstr>
      <vt:lpstr>Arial</vt:lpstr>
      <vt:lpstr>Times New Roman</vt:lpstr>
      <vt:lpstr>Office Theme</vt:lpstr>
      <vt:lpstr>Office Theme</vt:lpstr>
      <vt:lpstr>PowerPoint Presentation</vt:lpstr>
      <vt:lpstr>Agenda</vt:lpstr>
      <vt:lpstr>Background</vt:lpstr>
      <vt:lpstr>Background (Cont.)</vt:lpstr>
      <vt:lpstr>Problem Statement</vt:lpstr>
      <vt:lpstr>Problem Statement</vt:lpstr>
      <vt:lpstr>Problem Statement</vt:lpstr>
      <vt:lpstr>Problem Statement</vt:lpstr>
      <vt:lpstr>PowerPoint Presentation</vt:lpstr>
      <vt:lpstr>PowerPoint Presentation</vt:lpstr>
      <vt:lpstr>PowerPoint Presentation</vt:lpstr>
      <vt:lpstr>Final Design</vt:lpstr>
      <vt:lpstr>Final Design-Base and Drive Systems</vt:lpstr>
      <vt:lpstr>Final Design- Large Robot</vt:lpstr>
      <vt:lpstr>Large Robot(Intake System)</vt:lpstr>
      <vt:lpstr>Final Design- Small Robot</vt:lpstr>
      <vt:lpstr>Small Robot(Intake System)</vt:lpstr>
      <vt:lpstr>Design Validation</vt:lpstr>
      <vt:lpstr>Design Validation</vt:lpstr>
      <vt:lpstr>PowerPoint Presentation</vt:lpstr>
      <vt:lpstr>Acknowledgements</vt:lpstr>
      <vt:lpstr>References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Jasmine Cieszynski</cp:lastModifiedBy>
  <cp:revision>1</cp:revision>
  <dcterms:modified xsi:type="dcterms:W3CDTF">2020-05-11T16:24:14Z</dcterms:modified>
</cp:coreProperties>
</file>