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2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9144000" cy="5143500" type="screen16x9"/>
  <p:notesSz cx="6858000" cy="9144000"/>
  <p:embeddedFontLst>
    <p:embeddedFont>
      <p:font typeface="Lato" panose="020F0502020204030203" pitchFamily="34" charset="77"/>
      <p:regular r:id="rId24"/>
      <p:bold r:id="rId25"/>
      <p:italic r:id="rId26"/>
      <p:boldItalic r:id="rId27"/>
    </p:embeddedFont>
    <p:embeddedFont>
      <p:font typeface="Raleway" pitchFamily="2" charset="77"/>
      <p:regular r:id="rId28"/>
      <p:bold r:id="rId29"/>
      <p:italic r:id="rId30"/>
      <p:boldItalic r:id="rId31"/>
    </p:embeddedFont>
    <p:embeddedFont>
      <p:font typeface="Roboto" panose="02000000000000000000" pitchFamily="2" charset="0"/>
      <p:regular r:id="rId32"/>
      <p:bold r:id="rId33"/>
      <p:italic r:id="rId34"/>
      <p:boldItalic r:id="rId3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DBE5A1E6-474A-4DB0-908E-DC3017DAF04E}">
  <a:tblStyle styleId="{DBE5A1E6-474A-4DB0-908E-DC3017DAF04E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76"/>
  </p:normalViewPr>
  <p:slideViewPr>
    <p:cSldViewPr snapToGrid="0">
      <p:cViewPr varScale="1">
        <p:scale>
          <a:sx n="141" d="100"/>
          <a:sy n="141" d="100"/>
        </p:scale>
        <p:origin x="800" y="17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openxmlformats.org/officeDocument/2006/relationships/font" Target="fonts/font10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openxmlformats.org/officeDocument/2006/relationships/font" Target="fonts/font9.fntdata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font" Target="fonts/font5.fntdata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35" Type="http://schemas.openxmlformats.org/officeDocument/2006/relationships/font" Target="fonts/font12.fntdata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gd0a831fe3b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1" name="Google Shape;181;gd0a831fe3b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gcce40a2a72_0_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8" name="Google Shape;188;gcce40a2a72_0_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gcce40a2a72_0_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3" name="Google Shape;193;gcce40a2a72_0_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gc911261c21_0_3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8" name="Google Shape;198;gc911261c21_0_3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gcce40a2a72_0_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4" name="Google Shape;204;gcce40a2a72_0_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gcf53a1f7e9_0_8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1" name="Google Shape;211;gcf53a1f7e9_0_8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Paul</a:t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gcf53a1f7e9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8" name="Google Shape;218;gcf53a1f7e9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Paul Koch</a:t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gcf53a1f7e9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4" name="Google Shape;224;gcf53a1f7e9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Paul</a:t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gcf53a1f7e9_0_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2" name="Google Shape;232;gcf53a1f7e9_0_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Paul</a:t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gcf53a1f7e9_0_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0" name="Google Shape;240;gcf53a1f7e9_0_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Paul</a:t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c911261c21_0_3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gc911261c21_0_3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gc911261c21_0_3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8" name="Google Shape;248;gc911261c21_0_35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Paul </a:t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gc911261c21_0_3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4" name="Google Shape;254;gc911261c21_0_3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Rachel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Beagle is accessible as an external tool in canvas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Students can buy Beagle licenses through the bookstore for classes that offer it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You can contact Beagle for more information by going to the website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(Make another QR code?) Learn more about inquiry learning on Faculty Focus website: https://www.facultyfocus.com/articles/teaching-and-learning/five-ways-to-teach-students-to-be-learning-centered-too/</a:t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gcf53a1f7e9_0_6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" name="Google Shape;101;gcf53a1f7e9_0_65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Dr. Koch wanted to bridge this gap and and try a new type of teaching that would be ‘pandemic-proof.’ 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Inquiry learning is a teaching method helps students participate and think critically about the subject matter. Their questions dictate what they research and learn to get to the goal.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Here’s how it works...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cf53a1f7e9_0_6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" name="Google Shape;107;gcf53a1f7e9_0_66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Students start this iterative cycle by receiving a goal from the instructor or posing a goal themselves....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gcf53a1f7e9_0_6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Google Shape;120;gcf53a1f7e9_0_67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Students then find a source which partially or fully addresses that question...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cf53a1f7e9_0_6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Google Shape;132;gcf53a1f7e9_0_6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And then summarize what they’ve learned to share with their group….</a:t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gcf53a1f7e9_0_69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3" name="Google Shape;143;gcf53a1f7e9_0_69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Lastly, they write a Natural Next Question, or a bite-sized research question that they think they need to answer to increase the degree of certainty in fully answering the Goal Question.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Together as a class, we would then discuss what we felt was the answer to the Goal Question, along with our level of certainty and what we would need to research next to feel 100% confident.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gcf53a1f7e9_0_7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7" name="Google Shape;157;gcf53a1f7e9_0_7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Dr. Koch would then set new goal questions for students on a regular basis to repeat the cycle.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Other classes might work on iteratively researching the same goal throughout the semester.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For example, in Dr. Koch’s upper division courses, students would research the same goal for 6 for 7 weeks. Halfway through they would distill what they learned in an infographic to show their learning across all inquiry cycles. </a:t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gcf53a1f7e9_0_5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4" name="Google Shape;174;gcf53a1f7e9_0_57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All of their work is then automatically populated into a visual mind map. </a:t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chemeClr val="lt2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12" name="Google Shape;12;p2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" name="Google Shape;14;p2"/>
          <p:cNvSpPr txBox="1">
            <a:spLocks noGrp="1"/>
          </p:cNvSpPr>
          <p:nvPr>
            <p:ph type="ctrTitle"/>
          </p:nvPr>
        </p:nvSpPr>
        <p:spPr>
          <a:xfrm>
            <a:off x="729450" y="1322450"/>
            <a:ext cx="7688100" cy="166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15" name="Google Shape;15;p2"/>
          <p:cNvSpPr txBox="1">
            <a:spLocks noGrp="1"/>
          </p:cNvSpPr>
          <p:nvPr>
            <p:ph type="subTitle" idx="1"/>
          </p:nvPr>
        </p:nvSpPr>
        <p:spPr>
          <a:xfrm>
            <a:off x="729627" y="3172900"/>
            <a:ext cx="7688100" cy="54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bg>
      <p:bgPr>
        <a:solidFill>
          <a:schemeClr val="dk1"/>
        </a:solidFill>
        <a:effectLst/>
      </p:bgPr>
    </p:bg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Google Shape;74;p11"/>
          <p:cNvGrpSpPr/>
          <p:nvPr/>
        </p:nvGrpSpPr>
        <p:grpSpPr>
          <a:xfrm>
            <a:off x="830392" y="4169130"/>
            <a:ext cx="745763" cy="45826"/>
            <a:chOff x="4580561" y="2589004"/>
            <a:chExt cx="1064464" cy="25200"/>
          </a:xfrm>
        </p:grpSpPr>
        <p:sp>
          <p:nvSpPr>
            <p:cNvPr id="75" name="Google Shape;75;p11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76;p11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7" name="Google Shape;77;p11"/>
          <p:cNvSpPr txBox="1">
            <a:spLocks noGrp="1"/>
          </p:cNvSpPr>
          <p:nvPr>
            <p:ph type="title" hasCustomPrompt="1"/>
          </p:nvPr>
        </p:nvSpPr>
        <p:spPr>
          <a:xfrm>
            <a:off x="729450" y="733950"/>
            <a:ext cx="7688400" cy="124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78" name="Google Shape;78;p11"/>
          <p:cNvSpPr txBox="1">
            <a:spLocks noGrp="1"/>
          </p:cNvSpPr>
          <p:nvPr>
            <p:ph type="body" idx="1"/>
          </p:nvPr>
        </p:nvSpPr>
        <p:spPr>
          <a:xfrm>
            <a:off x="729450" y="2272888"/>
            <a:ext cx="7688400" cy="158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Char char="●"/>
              <a:defRPr>
                <a:solidFill>
                  <a:schemeClr val="lt1"/>
                </a:solidFill>
              </a:defRPr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79" name="Google Shape;79;p11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2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solidFill>
          <a:schemeClr val="dk1"/>
        </a:solidFill>
        <a:effectLst/>
      </p:bgPr>
    </p:bg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oogle Shape;18;p3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19" name="Google Shape;19;p3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20;p3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" name="Google Shape;21;p3"/>
          <p:cNvSpPr txBox="1">
            <a:spLocks noGrp="1"/>
          </p:cNvSpPr>
          <p:nvPr>
            <p:ph type="title"/>
          </p:nvPr>
        </p:nvSpPr>
        <p:spPr>
          <a:xfrm>
            <a:off x="729450" y="1322450"/>
            <a:ext cx="7688400" cy="1518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2" name="Google Shape;22;p3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5" name="Google Shape;25;p4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26" name="Google Shape;26;p4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7;p4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8" name="Google Shape;28;p4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>
            <a:endParaRPr/>
          </a:p>
        </p:txBody>
      </p:sp>
      <p:sp>
        <p:nvSpPr>
          <p:cNvPr id="29" name="Google Shape;29;p4"/>
          <p:cNvSpPr txBox="1">
            <a:spLocks noGrp="1"/>
          </p:cNvSpPr>
          <p:nvPr>
            <p:ph type="body" idx="1"/>
          </p:nvPr>
        </p:nvSpPr>
        <p:spPr>
          <a:xfrm>
            <a:off x="729450" y="2078875"/>
            <a:ext cx="76887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30" name="Google Shape;30;p4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5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3" name="Google Shape;33;p5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34" name="Google Shape;34;p5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35;p5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6" name="Google Shape;36;p5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4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>
            <a:endParaRPr/>
          </a:p>
        </p:txBody>
      </p:sp>
      <p:sp>
        <p:nvSpPr>
          <p:cNvPr id="37" name="Google Shape;37;p5"/>
          <p:cNvSpPr txBox="1">
            <a:spLocks noGrp="1"/>
          </p:cNvSpPr>
          <p:nvPr>
            <p:ph type="body" idx="1"/>
          </p:nvPr>
        </p:nvSpPr>
        <p:spPr>
          <a:xfrm>
            <a:off x="729325" y="2078875"/>
            <a:ext cx="37743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38" name="Google Shape;38;p5"/>
          <p:cNvSpPr txBox="1">
            <a:spLocks noGrp="1"/>
          </p:cNvSpPr>
          <p:nvPr>
            <p:ph type="body" idx="2"/>
          </p:nvPr>
        </p:nvSpPr>
        <p:spPr>
          <a:xfrm>
            <a:off x="4643604" y="2078875"/>
            <a:ext cx="37743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39" name="Google Shape;39;p5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6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2" name="Google Shape;42;p6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43" name="Google Shape;43;p6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44;p6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5" name="Google Shape;45;p6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4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>
            <a:endParaRPr/>
          </a:p>
        </p:txBody>
      </p:sp>
      <p:sp>
        <p:nvSpPr>
          <p:cNvPr id="46" name="Google Shape;46;p6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7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9" name="Google Shape;49;p7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50" name="Google Shape;50;p7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51;p7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2" name="Google Shape;52;p7"/>
          <p:cNvSpPr txBox="1">
            <a:spLocks noGrp="1"/>
          </p:cNvSpPr>
          <p:nvPr>
            <p:ph type="title"/>
          </p:nvPr>
        </p:nvSpPr>
        <p:spPr>
          <a:xfrm>
            <a:off x="730000" y="1318650"/>
            <a:ext cx="3300900" cy="1381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>
            <a:endParaRPr/>
          </a:p>
        </p:txBody>
      </p:sp>
      <p:sp>
        <p:nvSpPr>
          <p:cNvPr id="53" name="Google Shape;53;p7"/>
          <p:cNvSpPr txBox="1">
            <a:spLocks noGrp="1"/>
          </p:cNvSpPr>
          <p:nvPr>
            <p:ph type="body" idx="1"/>
          </p:nvPr>
        </p:nvSpPr>
        <p:spPr>
          <a:xfrm>
            <a:off x="721225" y="2781725"/>
            <a:ext cx="3300900" cy="1597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54" name="Google Shape;54;p7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solidFill>
          <a:schemeClr val="accent3"/>
        </a:solidFill>
        <a:effectLst/>
      </p:bgPr>
    </p:bg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Google Shape;56;p8"/>
          <p:cNvGrpSpPr/>
          <p:nvPr/>
        </p:nvGrpSpPr>
        <p:grpSpPr>
          <a:xfrm>
            <a:off x="830392" y="4169130"/>
            <a:ext cx="745763" cy="45826"/>
            <a:chOff x="4580561" y="2589004"/>
            <a:chExt cx="1064464" cy="25200"/>
          </a:xfrm>
        </p:grpSpPr>
        <p:sp>
          <p:nvSpPr>
            <p:cNvPr id="57" name="Google Shape;57;p8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58;p8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9" name="Google Shape;59;p8"/>
          <p:cNvSpPr txBox="1">
            <a:spLocks noGrp="1"/>
          </p:cNvSpPr>
          <p:nvPr>
            <p:ph type="title"/>
          </p:nvPr>
        </p:nvSpPr>
        <p:spPr>
          <a:xfrm>
            <a:off x="729450" y="864300"/>
            <a:ext cx="7021200" cy="2985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0" name="Google Shape;60;p8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9"/>
          <p:cNvSpPr/>
          <p:nvPr/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3" name="Google Shape;63;p9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64" name="Google Shape;64;p9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65;p9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6" name="Google Shape;66;p9"/>
          <p:cNvSpPr txBox="1">
            <a:spLocks noGrp="1"/>
          </p:cNvSpPr>
          <p:nvPr>
            <p:ph type="title"/>
          </p:nvPr>
        </p:nvSpPr>
        <p:spPr>
          <a:xfrm>
            <a:off x="730000" y="1318650"/>
            <a:ext cx="3300900" cy="168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>
            <a:endParaRPr/>
          </a:p>
        </p:txBody>
      </p:sp>
      <p:sp>
        <p:nvSpPr>
          <p:cNvPr id="67" name="Google Shape;67;p9"/>
          <p:cNvSpPr txBox="1">
            <a:spLocks noGrp="1"/>
          </p:cNvSpPr>
          <p:nvPr>
            <p:ph type="subTitle" idx="1"/>
          </p:nvPr>
        </p:nvSpPr>
        <p:spPr>
          <a:xfrm>
            <a:off x="724950" y="3161525"/>
            <a:ext cx="3300900" cy="75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68" name="Google Shape;68;p9"/>
          <p:cNvSpPr txBox="1">
            <a:spLocks noGrp="1"/>
          </p:cNvSpPr>
          <p:nvPr>
            <p:ph type="body" idx="2"/>
          </p:nvPr>
        </p:nvSpPr>
        <p:spPr>
          <a:xfrm>
            <a:off x="5174225" y="1352625"/>
            <a:ext cx="3374400" cy="302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69" name="Google Shape;69;p9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0"/>
          <p:cNvSpPr txBox="1">
            <a:spLocks noGrp="1"/>
          </p:cNvSpPr>
          <p:nvPr>
            <p:ph type="body" idx="1"/>
          </p:nvPr>
        </p:nvSpPr>
        <p:spPr>
          <a:xfrm>
            <a:off x="724950" y="4372551"/>
            <a:ext cx="7697400" cy="460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</a:lstStyle>
          <a:p>
            <a:endParaRPr/>
          </a:p>
        </p:txBody>
      </p:sp>
      <p:sp>
        <p:nvSpPr>
          <p:cNvPr id="72" name="Google Shape;72;p10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treamline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Lato"/>
              <a:buChar char="●"/>
              <a:defRPr sz="13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lvl="1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lvl="2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lvl="3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lvl="4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lvl="5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lvl="6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lvl="7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lvl="8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.jp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6.png"/><Relationship Id="rId4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Relationship Id="rId6" Type="http://schemas.openxmlformats.org/officeDocument/2006/relationships/hyperlink" Target="https://www.worldfinance.com/the-econoclast/gdp-economic-wellbeing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7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7.jp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6.png"/><Relationship Id="rId4" Type="http://schemas.openxmlformats.org/officeDocument/2006/relationships/image" Target="../media/image4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3"/>
          <p:cNvSpPr txBox="1">
            <a:spLocks noGrp="1"/>
          </p:cNvSpPr>
          <p:nvPr>
            <p:ph type="ctrTitle"/>
          </p:nvPr>
        </p:nvSpPr>
        <p:spPr>
          <a:xfrm>
            <a:off x="729450" y="1322450"/>
            <a:ext cx="7688100" cy="166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What’s Your Next Natural Question?</a:t>
            </a:r>
            <a:endParaRPr/>
          </a:p>
        </p:txBody>
      </p:sp>
      <p:sp>
        <p:nvSpPr>
          <p:cNvPr id="87" name="Google Shape;87;p13"/>
          <p:cNvSpPr txBox="1">
            <a:spLocks noGrp="1"/>
          </p:cNvSpPr>
          <p:nvPr>
            <p:ph type="subTitle" idx="1"/>
          </p:nvPr>
        </p:nvSpPr>
        <p:spPr>
          <a:xfrm>
            <a:off x="729627" y="3172900"/>
            <a:ext cx="7688100" cy="54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Dr. Paul Koch and Rachel Carlassare </a:t>
            </a:r>
            <a:endParaRPr/>
          </a:p>
        </p:txBody>
      </p:sp>
      <p:pic>
        <p:nvPicPr>
          <p:cNvPr id="88" name="Google Shape;88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49553" y="4361295"/>
            <a:ext cx="1530810" cy="444789"/>
          </a:xfrm>
          <a:prstGeom prst="rect">
            <a:avLst/>
          </a:prstGeom>
          <a:noFill/>
          <a:ln>
            <a:noFill/>
          </a:ln>
        </p:spPr>
      </p:pic>
      <p:pic>
        <p:nvPicPr>
          <p:cNvPr id="89" name="Google Shape;89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066988" y="4079324"/>
            <a:ext cx="1086758" cy="82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22"/>
          <p:cNvSpPr txBox="1">
            <a:spLocks noGrp="1"/>
          </p:cNvSpPr>
          <p:nvPr>
            <p:ph type="ctrTitle"/>
          </p:nvPr>
        </p:nvSpPr>
        <p:spPr>
          <a:xfrm>
            <a:off x="729450" y="1322450"/>
            <a:ext cx="7688100" cy="166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Student Survey Analysis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4" name="Google Shape;184;p22"/>
          <p:cNvSpPr txBox="1">
            <a:spLocks noGrp="1"/>
          </p:cNvSpPr>
          <p:nvPr>
            <p:ph type="subTitle" idx="1"/>
          </p:nvPr>
        </p:nvSpPr>
        <p:spPr>
          <a:xfrm>
            <a:off x="729452" y="2301150"/>
            <a:ext cx="7688100" cy="54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55000" lnSpcReduction="2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5"/>
              <a:buFont typeface="Arial"/>
              <a:buNone/>
            </a:pPr>
            <a:r>
              <a:rPr lang="en" sz="5200">
                <a:solidFill>
                  <a:schemeClr val="dk1"/>
                </a:solidFill>
              </a:rPr>
              <a:t>54 responses</a:t>
            </a:r>
            <a:endParaRPr/>
          </a:p>
        </p:txBody>
      </p:sp>
      <p:sp>
        <p:nvSpPr>
          <p:cNvPr id="185" name="Google Shape;185;p22"/>
          <p:cNvSpPr txBox="1"/>
          <p:nvPr/>
        </p:nvSpPr>
        <p:spPr>
          <a:xfrm>
            <a:off x="796025" y="3714100"/>
            <a:ext cx="3000000" cy="3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0" name="Google Shape;190;p23" title="Points scored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59300" y="152400"/>
            <a:ext cx="7825389" cy="48386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5" name="Google Shape;195;p24" title="Points scor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66863" y="215737"/>
            <a:ext cx="7610274" cy="47120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25"/>
          <p:cNvSpPr txBox="1">
            <a:spLocks noGrp="1"/>
          </p:cNvSpPr>
          <p:nvPr>
            <p:ph type="title"/>
          </p:nvPr>
        </p:nvSpPr>
        <p:spPr>
          <a:xfrm>
            <a:off x="2898900" y="1085400"/>
            <a:ext cx="33462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Student Perspectives</a:t>
            </a:r>
            <a:endParaRPr/>
          </a:p>
        </p:txBody>
      </p:sp>
      <p:sp>
        <p:nvSpPr>
          <p:cNvPr id="201" name="Google Shape;201;p25"/>
          <p:cNvSpPr txBox="1">
            <a:spLocks noGrp="1"/>
          </p:cNvSpPr>
          <p:nvPr>
            <p:ph type="body" idx="1"/>
          </p:nvPr>
        </p:nvSpPr>
        <p:spPr>
          <a:xfrm>
            <a:off x="727650" y="2215800"/>
            <a:ext cx="7688700" cy="711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What has been the value of the Beagle exercises to you?</a:t>
            </a:r>
            <a:endParaRPr sz="2000" b="1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5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/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endParaRPr sz="120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26"/>
          <p:cNvSpPr txBox="1">
            <a:spLocks noGrp="1"/>
          </p:cNvSpPr>
          <p:nvPr>
            <p:ph type="body" idx="4294967295"/>
          </p:nvPr>
        </p:nvSpPr>
        <p:spPr>
          <a:xfrm>
            <a:off x="1731175" y="464700"/>
            <a:ext cx="5804400" cy="1020600"/>
          </a:xfrm>
          <a:prstGeom prst="rect">
            <a:avLst/>
          </a:prstGeom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“I like the way it </a:t>
            </a:r>
            <a:r>
              <a:rPr lang="en" sz="1500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organizes</a:t>
            </a:r>
            <a:r>
              <a:rPr lang="en"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my thoughts and creates a mind map. This will be very beneficial when it comes time to write the capstone paper.”</a:t>
            </a:r>
            <a:endParaRPr sz="15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5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7" name="Google Shape;207;p26"/>
          <p:cNvSpPr txBox="1"/>
          <p:nvPr/>
        </p:nvSpPr>
        <p:spPr>
          <a:xfrm>
            <a:off x="2018700" y="2231238"/>
            <a:ext cx="5106600" cy="681000"/>
          </a:xfrm>
          <a:prstGeom prst="rect">
            <a:avLst/>
          </a:prstGeom>
          <a:noFill/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/>
              <a:t>“These assignments helped me learn how to research and find the </a:t>
            </a:r>
            <a:r>
              <a:rPr lang="en" sz="1500" b="1"/>
              <a:t>answer to complex questions</a:t>
            </a:r>
            <a:r>
              <a:rPr lang="en" sz="1500"/>
              <a:t>.” </a:t>
            </a:r>
            <a:endParaRPr sz="1500"/>
          </a:p>
        </p:txBody>
      </p:sp>
      <p:sp>
        <p:nvSpPr>
          <p:cNvPr id="208" name="Google Shape;208;p26"/>
          <p:cNvSpPr txBox="1"/>
          <p:nvPr/>
        </p:nvSpPr>
        <p:spPr>
          <a:xfrm>
            <a:off x="2478900" y="3658200"/>
            <a:ext cx="4186200" cy="681000"/>
          </a:xfrm>
          <a:prstGeom prst="rect">
            <a:avLst/>
          </a:prstGeom>
          <a:noFill/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/>
              <a:t>“It challenges me to </a:t>
            </a:r>
            <a:r>
              <a:rPr lang="en" sz="1500" b="1"/>
              <a:t>think for myself</a:t>
            </a:r>
            <a:r>
              <a:rPr lang="en" sz="1500"/>
              <a:t> and walk through my own thought process.” </a:t>
            </a:r>
            <a:endParaRPr sz="15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27"/>
          <p:cNvSpPr txBox="1">
            <a:spLocks noGrp="1"/>
          </p:cNvSpPr>
          <p:nvPr>
            <p:ph type="ctrTitle"/>
          </p:nvPr>
        </p:nvSpPr>
        <p:spPr>
          <a:xfrm>
            <a:off x="729450" y="1322450"/>
            <a:ext cx="7688100" cy="166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ECON 110 Student Survey Analysis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2019 v 2020</a:t>
            </a:r>
            <a:endParaRPr/>
          </a:p>
        </p:txBody>
      </p:sp>
      <p:sp>
        <p:nvSpPr>
          <p:cNvPr id="214" name="Google Shape;214;p27"/>
          <p:cNvSpPr txBox="1">
            <a:spLocks noGrp="1"/>
          </p:cNvSpPr>
          <p:nvPr>
            <p:ph type="subTitle" idx="1"/>
          </p:nvPr>
        </p:nvSpPr>
        <p:spPr>
          <a:xfrm>
            <a:off x="729627" y="3172900"/>
            <a:ext cx="7688100" cy="54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25000" lnSpcReduction="1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5"/>
              <a:buFont typeface="Arial"/>
              <a:buNone/>
            </a:pPr>
            <a:r>
              <a:rPr lang="en" sz="5200">
                <a:solidFill>
                  <a:schemeClr val="dk1"/>
                </a:solidFill>
              </a:rPr>
              <a:t>Fall 2019 - 114 responses </a:t>
            </a:r>
            <a:endParaRPr sz="52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5"/>
              <a:buFont typeface="Arial"/>
              <a:buNone/>
            </a:pPr>
            <a:r>
              <a:rPr lang="en" sz="5200">
                <a:solidFill>
                  <a:schemeClr val="dk1"/>
                </a:solidFill>
              </a:rPr>
              <a:t>Fall 2020 - 116 responses</a:t>
            </a:r>
            <a:endParaRPr/>
          </a:p>
        </p:txBody>
      </p:sp>
      <p:sp>
        <p:nvSpPr>
          <p:cNvPr id="215" name="Google Shape;215;p27"/>
          <p:cNvSpPr txBox="1"/>
          <p:nvPr/>
        </p:nvSpPr>
        <p:spPr>
          <a:xfrm>
            <a:off x="796025" y="3714100"/>
            <a:ext cx="3000000" cy="4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rPr>
              <a:t>Out of a 5 point scale</a:t>
            </a:r>
            <a:endParaRPr sz="1000">
              <a:solidFill>
                <a:schemeClr val="accent1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rPr>
              <a:t>Calculated Weighted Averages</a:t>
            </a:r>
            <a:endParaRPr sz="100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28"/>
          <p:cNvSpPr txBox="1">
            <a:spLocks noGrp="1"/>
          </p:cNvSpPr>
          <p:nvPr>
            <p:ph type="title"/>
          </p:nvPr>
        </p:nvSpPr>
        <p:spPr>
          <a:xfrm>
            <a:off x="729450" y="733950"/>
            <a:ext cx="7688400" cy="124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54%</a:t>
            </a:r>
            <a:endParaRPr/>
          </a:p>
        </p:txBody>
      </p:sp>
      <p:sp>
        <p:nvSpPr>
          <p:cNvPr id="221" name="Google Shape;221;p28"/>
          <p:cNvSpPr txBox="1">
            <a:spLocks noGrp="1"/>
          </p:cNvSpPr>
          <p:nvPr>
            <p:ph type="body" idx="1"/>
          </p:nvPr>
        </p:nvSpPr>
        <p:spPr>
          <a:xfrm>
            <a:off x="311700" y="2121425"/>
            <a:ext cx="5704200" cy="96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2500"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" sz="1900"/>
              <a:t>of the survey questions received more ‘agree’ or ‘strongly agree’ responses in Fall 2020 over Fall 2019. </a:t>
            </a:r>
            <a:endParaRPr sz="190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29"/>
          <p:cNvSpPr txBox="1">
            <a:spLocks noGrp="1"/>
          </p:cNvSpPr>
          <p:nvPr>
            <p:ph type="title"/>
          </p:nvPr>
        </p:nvSpPr>
        <p:spPr>
          <a:xfrm>
            <a:off x="311700" y="410200"/>
            <a:ext cx="8832300" cy="623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On average more students agreed that the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course </a:t>
            </a:r>
            <a:r>
              <a:rPr lang="en" b="1"/>
              <a:t>actively involves them in their learning</a:t>
            </a:r>
            <a:endParaRPr b="1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7" name="Google Shape;227;p29"/>
          <p:cNvSpPr txBox="1"/>
          <p:nvPr/>
        </p:nvSpPr>
        <p:spPr>
          <a:xfrm>
            <a:off x="4782000" y="4804800"/>
            <a:ext cx="4362000" cy="3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i="1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Calculated using a 5 point scale. Strongly Agree = 5, Strongly Disagree = 1.</a:t>
            </a:r>
            <a:endParaRPr sz="1000" i="1"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graphicFrame>
        <p:nvGraphicFramePr>
          <p:cNvPr id="228" name="Google Shape;228;p29"/>
          <p:cNvGraphicFramePr/>
          <p:nvPr/>
        </p:nvGraphicFramePr>
        <p:xfrm>
          <a:off x="908175" y="4017978"/>
          <a:ext cx="7081425" cy="701800"/>
        </p:xfrm>
        <a:graphic>
          <a:graphicData uri="http://schemas.openxmlformats.org/drawingml/2006/table">
            <a:tbl>
              <a:tblPr>
                <a:noFill/>
                <a:tableStyleId>{DBE5A1E6-474A-4DB0-908E-DC3017DAF04E}</a:tableStyleId>
              </a:tblPr>
              <a:tblGrid>
                <a:gridCol w="21556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092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165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50900">
                <a:tc rowSpan="2"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/>
                        <a:t>Weighted Average of </a:t>
                      </a:r>
                      <a:endParaRPr sz="1100"/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/>
                        <a:t>Students’ Survey Responses </a:t>
                      </a:r>
                      <a:endParaRPr sz="1100"/>
                    </a:p>
                  </a:txBody>
                  <a:tcPr marL="91425" marR="91425" marT="91425" marB="91425" anchor="b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 b="1"/>
                        <a:t>Fall 2019</a:t>
                      </a:r>
                      <a:endParaRPr sz="1100" b="1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 b="1"/>
                        <a:t>Fall 2020</a:t>
                      </a:r>
                      <a:endParaRPr sz="1100" b="1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09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/>
                        <a:t>4.06</a:t>
                      </a:r>
                      <a:endParaRPr sz="11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/>
                        <a:t>4.34</a:t>
                      </a:r>
                      <a:endParaRPr sz="1100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229" name="Google Shape;229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08176" y="1428124"/>
            <a:ext cx="7081426" cy="25898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30"/>
          <p:cNvSpPr txBox="1">
            <a:spLocks noGrp="1"/>
          </p:cNvSpPr>
          <p:nvPr>
            <p:ph type="title"/>
          </p:nvPr>
        </p:nvSpPr>
        <p:spPr>
          <a:xfrm>
            <a:off x="311700" y="371675"/>
            <a:ext cx="8832300" cy="623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On average more students agreed the course developed their </a:t>
            </a:r>
            <a:r>
              <a:rPr lang="en" b="1"/>
              <a:t>ability to think critically about the subject </a:t>
            </a:r>
            <a:endParaRPr b="1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5" name="Google Shape;235;p30"/>
          <p:cNvSpPr txBox="1"/>
          <p:nvPr/>
        </p:nvSpPr>
        <p:spPr>
          <a:xfrm>
            <a:off x="4782000" y="4804800"/>
            <a:ext cx="4362000" cy="3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i="1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Calculated using a 5 point scale. Strongly Agree = 5, Strongly Disagree = 1.</a:t>
            </a:r>
            <a:endParaRPr sz="1000" i="1"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graphicFrame>
        <p:nvGraphicFramePr>
          <p:cNvPr id="236" name="Google Shape;236;p30"/>
          <p:cNvGraphicFramePr/>
          <p:nvPr/>
        </p:nvGraphicFramePr>
        <p:xfrm>
          <a:off x="984800" y="4017978"/>
          <a:ext cx="7114000" cy="701800"/>
        </p:xfrm>
        <a:graphic>
          <a:graphicData uri="http://schemas.openxmlformats.org/drawingml/2006/table">
            <a:tbl>
              <a:tblPr>
                <a:noFill/>
                <a:tableStyleId>{DBE5A1E6-474A-4DB0-908E-DC3017DAF04E}</a:tableStyleId>
              </a:tblPr>
              <a:tblGrid>
                <a:gridCol w="2165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19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285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50900">
                <a:tc rowSpan="2"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/>
                        <a:t>Weighted Average of </a:t>
                      </a:r>
                      <a:endParaRPr sz="1100"/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/>
                        <a:t>Students’ Survey Responses </a:t>
                      </a:r>
                      <a:endParaRPr sz="1100"/>
                    </a:p>
                  </a:txBody>
                  <a:tcPr marL="91425" marR="91425" marT="91425" marB="91425" anchor="b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 b="1"/>
                        <a:t>Fall 2019</a:t>
                      </a:r>
                      <a:endParaRPr sz="1100" b="1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 b="1"/>
                        <a:t>Fall 2020</a:t>
                      </a:r>
                      <a:endParaRPr sz="1100" b="1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09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/>
                        <a:t>4.02</a:t>
                      </a:r>
                      <a:endParaRPr sz="11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/>
                        <a:t>4.23</a:t>
                      </a:r>
                      <a:endParaRPr sz="1100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237" name="Google Shape;237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84813" y="1430125"/>
            <a:ext cx="7113999" cy="25878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31"/>
          <p:cNvSpPr txBox="1">
            <a:spLocks noGrp="1"/>
          </p:cNvSpPr>
          <p:nvPr>
            <p:ph type="title"/>
          </p:nvPr>
        </p:nvSpPr>
        <p:spPr>
          <a:xfrm>
            <a:off x="311700" y="341625"/>
            <a:ext cx="8832300" cy="623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On average more students agreed the instructor encouraged student questions and participation </a:t>
            </a:r>
            <a:endParaRPr b="1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3" name="Google Shape;243;p31"/>
          <p:cNvSpPr txBox="1"/>
          <p:nvPr/>
        </p:nvSpPr>
        <p:spPr>
          <a:xfrm>
            <a:off x="4782000" y="4804800"/>
            <a:ext cx="4362000" cy="3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i="1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Calculated using a 5 point scale. Strongly Agree = 5, Strongly Disagree = 1.</a:t>
            </a:r>
            <a:endParaRPr sz="1000" i="1"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graphicFrame>
        <p:nvGraphicFramePr>
          <p:cNvPr id="244" name="Google Shape;244;p31"/>
          <p:cNvGraphicFramePr/>
          <p:nvPr/>
        </p:nvGraphicFramePr>
        <p:xfrm>
          <a:off x="808550" y="4017978"/>
          <a:ext cx="7170700" cy="701800"/>
        </p:xfrm>
        <a:graphic>
          <a:graphicData uri="http://schemas.openxmlformats.org/drawingml/2006/table">
            <a:tbl>
              <a:tblPr>
                <a:noFill/>
                <a:tableStyleId>{DBE5A1E6-474A-4DB0-908E-DC3017DAF04E}</a:tableStyleId>
              </a:tblPr>
              <a:tblGrid>
                <a:gridCol w="2182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383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494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50900">
                <a:tc rowSpan="2"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/>
                        <a:t>Weighted Average of </a:t>
                      </a:r>
                      <a:endParaRPr sz="1100"/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/>
                        <a:t>Students’ Survey Responses </a:t>
                      </a:r>
                      <a:endParaRPr sz="1100"/>
                    </a:p>
                  </a:txBody>
                  <a:tcPr marL="91425" marR="91425" marT="91425" marB="91425" anchor="b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 b="1"/>
                        <a:t>Fall 2019</a:t>
                      </a:r>
                      <a:endParaRPr sz="1100" b="1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 b="1"/>
                        <a:t>Fall 2020</a:t>
                      </a:r>
                      <a:endParaRPr sz="1100" b="1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09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/>
                        <a:t>4.32</a:t>
                      </a:r>
                      <a:endParaRPr sz="11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/>
                        <a:t>4.49</a:t>
                      </a:r>
                      <a:endParaRPr sz="1100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245" name="Google Shape;245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8575" y="1367275"/>
            <a:ext cx="7247826" cy="2650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4"/>
          <p:cNvSpPr txBox="1">
            <a:spLocks noGrp="1"/>
          </p:cNvSpPr>
          <p:nvPr>
            <p:ph type="title"/>
          </p:nvPr>
        </p:nvSpPr>
        <p:spPr>
          <a:xfrm>
            <a:off x="781350" y="2304150"/>
            <a:ext cx="75813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How the Beagle Learning partnership get started?</a:t>
            </a:r>
            <a:endParaRPr/>
          </a:p>
        </p:txBody>
      </p:sp>
      <p:pic>
        <p:nvPicPr>
          <p:cNvPr id="95" name="Google Shape;95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390075" y="143800"/>
            <a:ext cx="1513849" cy="1513428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Google Shape;96;p14"/>
          <p:cNvSpPr txBox="1"/>
          <p:nvPr/>
        </p:nvSpPr>
        <p:spPr>
          <a:xfrm>
            <a:off x="7390100" y="1734388"/>
            <a:ext cx="1513800" cy="4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Lato"/>
                <a:ea typeface="Lato"/>
                <a:cs typeface="Lato"/>
                <a:sym typeface="Lato"/>
              </a:rPr>
              <a:t>Carolyn Bickers: Co-founder Beagle</a:t>
            </a:r>
            <a:endParaRPr sz="1000"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97" name="Google Shape;97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802725" y="143800"/>
            <a:ext cx="1513850" cy="1513850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p14"/>
          <p:cNvSpPr txBox="1"/>
          <p:nvPr/>
        </p:nvSpPr>
        <p:spPr>
          <a:xfrm>
            <a:off x="5802750" y="1734600"/>
            <a:ext cx="1513800" cy="4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Lato"/>
                <a:ea typeface="Lato"/>
                <a:cs typeface="Lato"/>
                <a:sym typeface="Lato"/>
              </a:rPr>
              <a:t>Dr. Paul Koch</a:t>
            </a:r>
            <a:endParaRPr sz="1000">
              <a:latin typeface="Lato"/>
              <a:ea typeface="Lato"/>
              <a:cs typeface="Lato"/>
              <a:sym typeface="La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Lato"/>
                <a:ea typeface="Lato"/>
                <a:cs typeface="Lato"/>
                <a:sym typeface="Lato"/>
              </a:rPr>
              <a:t>Professor of Economics</a:t>
            </a:r>
            <a:endParaRPr sz="1000"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32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4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Teaching Perspective</a:t>
            </a:r>
            <a:endParaRPr/>
          </a:p>
        </p:txBody>
      </p:sp>
      <p:sp>
        <p:nvSpPr>
          <p:cNvPr id="251" name="Google Shape;251;p32"/>
          <p:cNvSpPr txBox="1"/>
          <p:nvPr/>
        </p:nvSpPr>
        <p:spPr>
          <a:xfrm>
            <a:off x="2581650" y="2172800"/>
            <a:ext cx="3984000" cy="180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-361950" algn="l" rtl="0">
              <a:spcBef>
                <a:spcPts val="0"/>
              </a:spcBef>
              <a:spcAft>
                <a:spcPts val="0"/>
              </a:spcAft>
              <a:buSzPts val="2100"/>
              <a:buFont typeface="Lato"/>
              <a:buChar char="●"/>
            </a:pPr>
            <a:r>
              <a:rPr lang="en" sz="2100">
                <a:latin typeface="Lato"/>
                <a:ea typeface="Lato"/>
                <a:cs typeface="Lato"/>
                <a:sym typeface="Lato"/>
              </a:rPr>
              <a:t>Effective grading</a:t>
            </a:r>
            <a:endParaRPr sz="2100">
              <a:latin typeface="Lato"/>
              <a:ea typeface="Lato"/>
              <a:cs typeface="Lato"/>
              <a:sym typeface="Lato"/>
            </a:endParaRPr>
          </a:p>
          <a:p>
            <a:pPr marL="457200" lvl="0" indent="-361950" algn="l" rtl="0">
              <a:spcBef>
                <a:spcPts val="0"/>
              </a:spcBef>
              <a:spcAft>
                <a:spcPts val="0"/>
              </a:spcAft>
              <a:buSzPts val="2100"/>
              <a:buFont typeface="Lato"/>
              <a:buChar char="●"/>
            </a:pPr>
            <a:r>
              <a:rPr lang="en" sz="2100">
                <a:latin typeface="Lato"/>
                <a:ea typeface="Lato"/>
                <a:cs typeface="Lato"/>
                <a:sym typeface="Lato"/>
              </a:rPr>
              <a:t>User friendly</a:t>
            </a:r>
            <a:endParaRPr sz="2100">
              <a:latin typeface="Lato"/>
              <a:ea typeface="Lato"/>
              <a:cs typeface="Lato"/>
              <a:sym typeface="Lato"/>
            </a:endParaRPr>
          </a:p>
          <a:p>
            <a:pPr marL="457200" lvl="0" indent="-361950" algn="l" rtl="0">
              <a:spcBef>
                <a:spcPts val="0"/>
              </a:spcBef>
              <a:spcAft>
                <a:spcPts val="0"/>
              </a:spcAft>
              <a:buSzPts val="2100"/>
              <a:buFont typeface="Lato"/>
              <a:buChar char="●"/>
            </a:pPr>
            <a:r>
              <a:rPr lang="en" sz="2100">
                <a:latin typeface="Lato"/>
                <a:ea typeface="Lato"/>
                <a:cs typeface="Lato"/>
                <a:sym typeface="Lato"/>
              </a:rPr>
              <a:t>Organization and structure</a:t>
            </a:r>
            <a:endParaRPr sz="2100">
              <a:latin typeface="Lato"/>
              <a:ea typeface="Lato"/>
              <a:cs typeface="Lato"/>
              <a:sym typeface="Lato"/>
            </a:endParaRPr>
          </a:p>
          <a:p>
            <a:pPr marL="457200" lvl="0" indent="-361950" algn="l" rtl="0">
              <a:spcBef>
                <a:spcPts val="0"/>
              </a:spcBef>
              <a:spcAft>
                <a:spcPts val="0"/>
              </a:spcAft>
              <a:buSzPts val="2100"/>
              <a:buFont typeface="Lato"/>
              <a:buChar char="●"/>
            </a:pPr>
            <a:r>
              <a:rPr lang="en" sz="2100">
                <a:latin typeface="Lato"/>
                <a:ea typeface="Lato"/>
                <a:cs typeface="Lato"/>
                <a:sym typeface="Lato"/>
              </a:rPr>
              <a:t>Maps</a:t>
            </a:r>
            <a:endParaRPr sz="2100">
              <a:latin typeface="Lato"/>
              <a:ea typeface="Lato"/>
              <a:cs typeface="Lato"/>
              <a:sym typeface="Lato"/>
            </a:endParaRPr>
          </a:p>
          <a:p>
            <a:pPr marL="457200" lvl="0" indent="-361950" algn="l" rtl="0">
              <a:spcBef>
                <a:spcPts val="0"/>
              </a:spcBef>
              <a:spcAft>
                <a:spcPts val="0"/>
              </a:spcAft>
              <a:buSzPts val="2100"/>
              <a:buFont typeface="Lato"/>
              <a:buChar char="●"/>
            </a:pPr>
            <a:r>
              <a:rPr lang="en" sz="2100">
                <a:latin typeface="Lato"/>
                <a:ea typeface="Lato"/>
                <a:cs typeface="Lato"/>
                <a:sym typeface="Lato"/>
              </a:rPr>
              <a:t>Pandemic helpful </a:t>
            </a:r>
            <a:endParaRPr sz="2100"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33"/>
          <p:cNvSpPr txBox="1">
            <a:spLocks noGrp="1"/>
          </p:cNvSpPr>
          <p:nvPr>
            <p:ph type="title"/>
          </p:nvPr>
        </p:nvSpPr>
        <p:spPr>
          <a:xfrm>
            <a:off x="3383850" y="1330925"/>
            <a:ext cx="23763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Key Takeaways</a:t>
            </a:r>
            <a:endParaRPr/>
          </a:p>
        </p:txBody>
      </p:sp>
      <p:sp>
        <p:nvSpPr>
          <p:cNvPr id="257" name="Google Shape;257;p33"/>
          <p:cNvSpPr txBox="1"/>
          <p:nvPr/>
        </p:nvSpPr>
        <p:spPr>
          <a:xfrm>
            <a:off x="2871750" y="2124038"/>
            <a:ext cx="3400500" cy="124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ato"/>
                <a:ea typeface="Lato"/>
                <a:cs typeface="Lato"/>
                <a:sym typeface="Lato"/>
              </a:rPr>
              <a:t>Modernization                                                                    </a:t>
            </a:r>
            <a:endParaRPr>
              <a:latin typeface="Lato"/>
              <a:ea typeface="Lato"/>
              <a:cs typeface="Lato"/>
              <a:sym typeface="Lato"/>
            </a:endParaRPr>
          </a:p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ato"/>
                <a:ea typeface="Lato"/>
                <a:cs typeface="Lato"/>
                <a:sym typeface="Lato"/>
              </a:rPr>
              <a:t>Lifelong Skills                              </a:t>
            </a:r>
            <a:endParaRPr>
              <a:latin typeface="Lato"/>
              <a:ea typeface="Lato"/>
              <a:cs typeface="Lato"/>
              <a:sym typeface="Lato"/>
            </a:endParaRPr>
          </a:p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ato"/>
                <a:ea typeface="Lato"/>
                <a:cs typeface="Lato"/>
                <a:sym typeface="Lato"/>
              </a:rPr>
              <a:t>Inquiry Learning vs. Memorizing</a:t>
            </a:r>
            <a:endParaRPr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258" name="Google Shape;258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96313" y="3256926"/>
            <a:ext cx="1351374" cy="1351374"/>
          </a:xfrm>
          <a:prstGeom prst="rect">
            <a:avLst/>
          </a:prstGeom>
          <a:noFill/>
          <a:ln>
            <a:noFill/>
          </a:ln>
        </p:spPr>
      </p:pic>
      <p:sp>
        <p:nvSpPr>
          <p:cNvPr id="259" name="Google Shape;259;p33"/>
          <p:cNvSpPr txBox="1"/>
          <p:nvPr/>
        </p:nvSpPr>
        <p:spPr>
          <a:xfrm>
            <a:off x="3720900" y="4608292"/>
            <a:ext cx="1702200" cy="53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ato"/>
                <a:ea typeface="Lato"/>
                <a:cs typeface="Lato"/>
                <a:sym typeface="Lato"/>
              </a:rPr>
              <a:t>beaglelearning.com</a:t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Google Shape;103;p15"/>
          <p:cNvPicPr preferRelativeResize="0"/>
          <p:nvPr/>
        </p:nvPicPr>
        <p:blipFill rotWithShape="1">
          <a:blip r:embed="rId3">
            <a:alphaModFix/>
          </a:blip>
          <a:srcRect t="44425"/>
          <a:stretch/>
        </p:blipFill>
        <p:spPr>
          <a:xfrm>
            <a:off x="270950" y="1671800"/>
            <a:ext cx="8602123" cy="2689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Google Shape;104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9144000" cy="514349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" name="Google Shape;109;p16"/>
          <p:cNvPicPr preferRelativeResize="0"/>
          <p:nvPr/>
        </p:nvPicPr>
        <p:blipFill rotWithShape="1">
          <a:blip r:embed="rId3">
            <a:alphaModFix/>
          </a:blip>
          <a:srcRect t="44425"/>
          <a:stretch/>
        </p:blipFill>
        <p:spPr>
          <a:xfrm>
            <a:off x="270950" y="1671800"/>
            <a:ext cx="8602123" cy="2689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0" name="Google Shape;110;p16"/>
          <p:cNvSpPr/>
          <p:nvPr/>
        </p:nvSpPr>
        <p:spPr>
          <a:xfrm>
            <a:off x="229050" y="1381625"/>
            <a:ext cx="6234000" cy="3648900"/>
          </a:xfrm>
          <a:prstGeom prst="rect">
            <a:avLst/>
          </a:prstGeom>
          <a:solidFill>
            <a:srgbClr val="FFFFFF">
              <a:alpha val="849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11" name="Google Shape;111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527675" y="157950"/>
            <a:ext cx="592725" cy="59272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2" name="Google Shape;112;p16"/>
          <p:cNvGrpSpPr/>
          <p:nvPr/>
        </p:nvGrpSpPr>
        <p:grpSpPr>
          <a:xfrm>
            <a:off x="-79300" y="-50"/>
            <a:ext cx="8698800" cy="5143500"/>
            <a:chOff x="445275" y="0"/>
            <a:chExt cx="8698800" cy="5143500"/>
          </a:xfrm>
        </p:grpSpPr>
        <p:pic>
          <p:nvPicPr>
            <p:cNvPr id="113" name="Google Shape;113;p16"/>
            <p:cNvPicPr preferRelativeResize="0"/>
            <p:nvPr/>
          </p:nvPicPr>
          <p:blipFill rotWithShape="1">
            <a:blip r:embed="rId5">
              <a:alphaModFix/>
            </a:blip>
            <a:srcRect l="4870"/>
            <a:stretch/>
          </p:blipFill>
          <p:spPr>
            <a:xfrm>
              <a:off x="445275" y="0"/>
              <a:ext cx="8698723" cy="51435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14" name="Google Shape;114;p16"/>
            <p:cNvSpPr/>
            <p:nvPr/>
          </p:nvSpPr>
          <p:spPr>
            <a:xfrm>
              <a:off x="4712775" y="142875"/>
              <a:ext cx="4431300" cy="16965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5" name="Google Shape;115;p16"/>
          <p:cNvSpPr txBox="1"/>
          <p:nvPr/>
        </p:nvSpPr>
        <p:spPr>
          <a:xfrm>
            <a:off x="3791500" y="750675"/>
            <a:ext cx="5224200" cy="708000"/>
          </a:xfrm>
          <a:prstGeom prst="rect">
            <a:avLst/>
          </a:prstGeom>
          <a:solidFill>
            <a:srgbClr val="FFD966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>
                <a:latin typeface="Lato"/>
                <a:ea typeface="Lato"/>
                <a:cs typeface="Lato"/>
                <a:sym typeface="Lato"/>
              </a:rPr>
              <a:t>Does GDP as a single measurement tell an accurate story of the economic health of the U.S.? - Yes or No </a:t>
            </a:r>
            <a:endParaRPr sz="1700"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16" name="Google Shape;116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992050" y="750675"/>
            <a:ext cx="708000" cy="7080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sp>
        <p:nvSpPr>
          <p:cNvPr id="117" name="Google Shape;117;p16"/>
          <p:cNvSpPr/>
          <p:nvPr/>
        </p:nvSpPr>
        <p:spPr>
          <a:xfrm>
            <a:off x="-79300" y="1784725"/>
            <a:ext cx="5941200" cy="3358800"/>
          </a:xfrm>
          <a:prstGeom prst="rect">
            <a:avLst/>
          </a:prstGeom>
          <a:solidFill>
            <a:srgbClr val="FFFFFF">
              <a:alpha val="849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" name="Google Shape;122;p17"/>
          <p:cNvGrpSpPr/>
          <p:nvPr/>
        </p:nvGrpSpPr>
        <p:grpSpPr>
          <a:xfrm>
            <a:off x="-79300" y="-50"/>
            <a:ext cx="8698800" cy="5143500"/>
            <a:chOff x="445275" y="0"/>
            <a:chExt cx="8698800" cy="5143500"/>
          </a:xfrm>
        </p:grpSpPr>
        <p:pic>
          <p:nvPicPr>
            <p:cNvPr id="123" name="Google Shape;123;p17"/>
            <p:cNvPicPr preferRelativeResize="0"/>
            <p:nvPr/>
          </p:nvPicPr>
          <p:blipFill rotWithShape="1">
            <a:blip r:embed="rId3">
              <a:alphaModFix/>
            </a:blip>
            <a:srcRect l="4868" r="34499"/>
            <a:stretch/>
          </p:blipFill>
          <p:spPr>
            <a:xfrm>
              <a:off x="445275" y="0"/>
              <a:ext cx="5544326" cy="51435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4" name="Google Shape;124;p17"/>
            <p:cNvSpPr/>
            <p:nvPr/>
          </p:nvSpPr>
          <p:spPr>
            <a:xfrm>
              <a:off x="4712775" y="142875"/>
              <a:ext cx="4431300" cy="16965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25" name="Google Shape;125;p17"/>
          <p:cNvSpPr txBox="1"/>
          <p:nvPr/>
        </p:nvSpPr>
        <p:spPr>
          <a:xfrm>
            <a:off x="4217250" y="508900"/>
            <a:ext cx="4534500" cy="446400"/>
          </a:xfrm>
          <a:prstGeom prst="rect">
            <a:avLst/>
          </a:prstGeom>
          <a:solidFill>
            <a:srgbClr val="FFD966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>
                <a:latin typeface="Lato"/>
                <a:ea typeface="Lato"/>
                <a:cs typeface="Lato"/>
                <a:sym typeface="Lato"/>
              </a:rPr>
              <a:t>Source:</a:t>
            </a:r>
            <a:endParaRPr sz="17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6" name="Google Shape;126;p17"/>
          <p:cNvSpPr/>
          <p:nvPr/>
        </p:nvSpPr>
        <p:spPr>
          <a:xfrm>
            <a:off x="70500" y="89025"/>
            <a:ext cx="3093900" cy="4960200"/>
          </a:xfrm>
          <a:prstGeom prst="rect">
            <a:avLst/>
          </a:prstGeom>
          <a:solidFill>
            <a:srgbClr val="FFFFFF">
              <a:alpha val="849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27" name="Google Shape;127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729329" y="508900"/>
            <a:ext cx="387945" cy="446399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128" name="Google Shape;128;p17"/>
          <p:cNvPicPr preferRelativeResize="0"/>
          <p:nvPr/>
        </p:nvPicPr>
        <p:blipFill rotWithShape="1">
          <a:blip r:embed="rId5">
            <a:alphaModFix/>
          </a:blip>
          <a:srcRect r="3753" b="52530"/>
          <a:stretch/>
        </p:blipFill>
        <p:spPr>
          <a:xfrm>
            <a:off x="4217250" y="1684750"/>
            <a:ext cx="4926750" cy="1367825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sp>
        <p:nvSpPr>
          <p:cNvPr id="129" name="Google Shape;129;p17"/>
          <p:cNvSpPr txBox="1"/>
          <p:nvPr/>
        </p:nvSpPr>
        <p:spPr>
          <a:xfrm>
            <a:off x="4217250" y="1133400"/>
            <a:ext cx="4534500" cy="446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50">
                <a:solidFill>
                  <a:srgbClr val="666666"/>
                </a:solidFill>
                <a:highlight>
                  <a:srgbClr val="FFFFFF"/>
                </a:highlight>
                <a:latin typeface="Lato"/>
                <a:ea typeface="Lato"/>
                <a:cs typeface="Lato"/>
                <a:sym typeface="Lato"/>
              </a:rPr>
              <a:t>World Finance. (January 15, 2014). </a:t>
            </a:r>
            <a:r>
              <a:rPr lang="en" sz="850" i="1">
                <a:solidFill>
                  <a:srgbClr val="666666"/>
                </a:solidFill>
                <a:highlight>
                  <a:srgbClr val="FFFFFF"/>
                </a:highlight>
                <a:latin typeface="Lato"/>
                <a:ea typeface="Lato"/>
                <a:cs typeface="Lato"/>
                <a:sym typeface="Lato"/>
              </a:rPr>
              <a:t>GDP: an accurate measure of economic health?. </a:t>
            </a:r>
            <a:r>
              <a:rPr lang="en" sz="850">
                <a:solidFill>
                  <a:srgbClr val="666666"/>
                </a:solidFill>
                <a:highlight>
                  <a:srgbClr val="FFFFFF"/>
                </a:highlight>
                <a:latin typeface="Lato"/>
                <a:ea typeface="Lato"/>
                <a:cs typeface="Lato"/>
                <a:sym typeface="Lato"/>
              </a:rPr>
              <a:t>World Finance.</a:t>
            </a:r>
            <a:r>
              <a:rPr lang="en" sz="850">
                <a:solidFill>
                  <a:srgbClr val="666666"/>
                </a:solidFill>
                <a:highlight>
                  <a:srgbClr val="FFFFFF"/>
                </a:highlight>
                <a:uFill>
                  <a:noFill/>
                </a:uFill>
                <a:latin typeface="Lato"/>
                <a:ea typeface="Lato"/>
                <a:cs typeface="Lato"/>
                <a:sym typeface="Lato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n" sz="850" u="sng">
                <a:solidFill>
                  <a:srgbClr val="666666"/>
                </a:solidFill>
                <a:highlight>
                  <a:srgbClr val="FFFFFF"/>
                </a:highlight>
                <a:latin typeface="Lato"/>
                <a:ea typeface="Lato"/>
                <a:cs typeface="Lato"/>
                <a:sym typeface="Lato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https://www.worldfinance.com/the-econoclast/gdp-economic-wellbeing</a:t>
            </a:r>
            <a:endParaRPr sz="1500">
              <a:solidFill>
                <a:srgbClr val="666666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4" name="Google Shape;134;p18"/>
          <p:cNvGrpSpPr/>
          <p:nvPr/>
        </p:nvGrpSpPr>
        <p:grpSpPr>
          <a:xfrm>
            <a:off x="-132150" y="235329"/>
            <a:ext cx="8698800" cy="5143500"/>
            <a:chOff x="445275" y="0"/>
            <a:chExt cx="8698800" cy="5143500"/>
          </a:xfrm>
        </p:grpSpPr>
        <p:pic>
          <p:nvPicPr>
            <p:cNvPr id="135" name="Google Shape;135;p18"/>
            <p:cNvPicPr preferRelativeResize="0"/>
            <p:nvPr/>
          </p:nvPicPr>
          <p:blipFill rotWithShape="1">
            <a:blip r:embed="rId3">
              <a:alphaModFix/>
            </a:blip>
            <a:srcRect l="4870"/>
            <a:stretch/>
          </p:blipFill>
          <p:spPr>
            <a:xfrm>
              <a:off x="445275" y="0"/>
              <a:ext cx="8698723" cy="51435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36" name="Google Shape;136;p18"/>
            <p:cNvSpPr/>
            <p:nvPr/>
          </p:nvSpPr>
          <p:spPr>
            <a:xfrm>
              <a:off x="4712775" y="142875"/>
              <a:ext cx="4431300" cy="16965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7" name="Google Shape;137;p18"/>
          <p:cNvSpPr/>
          <p:nvPr/>
        </p:nvSpPr>
        <p:spPr>
          <a:xfrm>
            <a:off x="70500" y="235329"/>
            <a:ext cx="5800200" cy="3835200"/>
          </a:xfrm>
          <a:prstGeom prst="rect">
            <a:avLst/>
          </a:prstGeom>
          <a:solidFill>
            <a:srgbClr val="FFFFFF">
              <a:alpha val="849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" name="Google Shape;138;p18"/>
          <p:cNvSpPr txBox="1"/>
          <p:nvPr/>
        </p:nvSpPr>
        <p:spPr>
          <a:xfrm>
            <a:off x="4217250" y="508900"/>
            <a:ext cx="4534500" cy="446400"/>
          </a:xfrm>
          <a:prstGeom prst="rect">
            <a:avLst/>
          </a:prstGeom>
          <a:solidFill>
            <a:srgbClr val="FFD966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>
                <a:latin typeface="Lato"/>
                <a:ea typeface="Lato"/>
                <a:cs typeface="Lato"/>
                <a:sym typeface="Lato"/>
              </a:rPr>
              <a:t>Summary:</a:t>
            </a:r>
            <a:endParaRPr sz="1700"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39" name="Google Shape;139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729329" y="508900"/>
            <a:ext cx="387945" cy="446399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sp>
        <p:nvSpPr>
          <p:cNvPr id="140" name="Google Shape;140;p18"/>
          <p:cNvSpPr txBox="1"/>
          <p:nvPr/>
        </p:nvSpPr>
        <p:spPr>
          <a:xfrm>
            <a:off x="4188200" y="1262275"/>
            <a:ext cx="4563550" cy="1031021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 dirty="0">
                <a:solidFill>
                  <a:srgbClr val="666666"/>
                </a:solidFill>
                <a:highlight>
                  <a:srgbClr val="FFFFFF"/>
                </a:highlight>
                <a:latin typeface="Lato"/>
                <a:ea typeface="Lato"/>
                <a:cs typeface="Lato"/>
                <a:sym typeface="Lato"/>
              </a:rPr>
              <a:t>Gross domestic product is a valuable tool. Governments like it, for example, because it correlates strongly with tax receipts. Unfortunately, though, it misses out on a number of effects, which together have an impact that is rather larger than the percentage-point statistical revisions </a:t>
            </a:r>
            <a:r>
              <a:rPr lang="en" sz="1100" dirty="0" err="1">
                <a:solidFill>
                  <a:srgbClr val="666666"/>
                </a:solidFill>
                <a:highlight>
                  <a:srgbClr val="FFFFFF"/>
                </a:highlight>
                <a:latin typeface="Lato"/>
                <a:ea typeface="Lato"/>
                <a:cs typeface="Lato"/>
                <a:sym typeface="Lato"/>
              </a:rPr>
              <a:t>quarrelled</a:t>
            </a:r>
            <a:r>
              <a:rPr lang="en" sz="1100" dirty="0">
                <a:solidFill>
                  <a:srgbClr val="666666"/>
                </a:solidFill>
                <a:highlight>
                  <a:srgbClr val="FFFFFF"/>
                </a:highlight>
                <a:latin typeface="Lato"/>
                <a:ea typeface="Lato"/>
                <a:cs typeface="Lato"/>
                <a:sym typeface="Lato"/>
              </a:rPr>
              <a:t> over by economists. (World Finance, 2014)</a:t>
            </a:r>
            <a:endParaRPr sz="1100" dirty="0">
              <a:solidFill>
                <a:srgbClr val="666666"/>
              </a:solidFill>
              <a:highlight>
                <a:srgbClr val="FFFFFF"/>
              </a:highlight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" name="Google Shape;145;p19"/>
          <p:cNvPicPr preferRelativeResize="0"/>
          <p:nvPr/>
        </p:nvPicPr>
        <p:blipFill rotWithShape="1">
          <a:blip r:embed="rId3">
            <a:alphaModFix/>
          </a:blip>
          <a:srcRect t="44425"/>
          <a:stretch/>
        </p:blipFill>
        <p:spPr>
          <a:xfrm>
            <a:off x="270950" y="1671800"/>
            <a:ext cx="8602123" cy="2689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46" name="Google Shape;146;p19"/>
          <p:cNvGrpSpPr/>
          <p:nvPr/>
        </p:nvGrpSpPr>
        <p:grpSpPr>
          <a:xfrm>
            <a:off x="0" y="0"/>
            <a:ext cx="9144075" cy="5143495"/>
            <a:chOff x="0" y="0"/>
            <a:chExt cx="9144075" cy="5143495"/>
          </a:xfrm>
        </p:grpSpPr>
        <p:pic>
          <p:nvPicPr>
            <p:cNvPr id="147" name="Google Shape;147;p19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0" y="0"/>
              <a:ext cx="9144000" cy="514349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48" name="Google Shape;148;p19"/>
            <p:cNvSpPr/>
            <p:nvPr/>
          </p:nvSpPr>
          <p:spPr>
            <a:xfrm>
              <a:off x="4712775" y="142875"/>
              <a:ext cx="4431300" cy="16965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9" name="Google Shape;149;p19"/>
          <p:cNvSpPr/>
          <p:nvPr/>
        </p:nvSpPr>
        <p:spPr>
          <a:xfrm>
            <a:off x="513325" y="75550"/>
            <a:ext cx="6071100" cy="1596300"/>
          </a:xfrm>
          <a:prstGeom prst="rect">
            <a:avLst/>
          </a:prstGeom>
          <a:solidFill>
            <a:srgbClr val="FFFFFF">
              <a:alpha val="849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" name="Google Shape;150;p19"/>
          <p:cNvSpPr/>
          <p:nvPr/>
        </p:nvSpPr>
        <p:spPr>
          <a:xfrm>
            <a:off x="3783700" y="1671800"/>
            <a:ext cx="2235300" cy="3345300"/>
          </a:xfrm>
          <a:prstGeom prst="rect">
            <a:avLst/>
          </a:prstGeom>
          <a:solidFill>
            <a:srgbClr val="FFFFFF">
              <a:alpha val="849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1" name="Google Shape;151;p19"/>
          <p:cNvSpPr/>
          <p:nvPr/>
        </p:nvSpPr>
        <p:spPr>
          <a:xfrm>
            <a:off x="270950" y="3051250"/>
            <a:ext cx="3512700" cy="2092200"/>
          </a:xfrm>
          <a:prstGeom prst="rect">
            <a:avLst/>
          </a:prstGeom>
          <a:solidFill>
            <a:srgbClr val="FFFFFF">
              <a:alpha val="849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2" name="Google Shape;152;p19"/>
          <p:cNvSpPr txBox="1"/>
          <p:nvPr/>
        </p:nvSpPr>
        <p:spPr>
          <a:xfrm>
            <a:off x="4217250" y="508900"/>
            <a:ext cx="4534500" cy="446400"/>
          </a:xfrm>
          <a:prstGeom prst="rect">
            <a:avLst/>
          </a:prstGeom>
          <a:solidFill>
            <a:srgbClr val="FFD966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>
                <a:latin typeface="Lato"/>
                <a:ea typeface="Lato"/>
                <a:cs typeface="Lato"/>
                <a:sym typeface="Lato"/>
              </a:rPr>
              <a:t>Natural Next Question:</a:t>
            </a:r>
            <a:endParaRPr sz="1700"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53" name="Google Shape;153;p1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729329" y="508900"/>
            <a:ext cx="387945" cy="446399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sp>
        <p:nvSpPr>
          <p:cNvPr id="154" name="Google Shape;154;p19"/>
          <p:cNvSpPr txBox="1"/>
          <p:nvPr/>
        </p:nvSpPr>
        <p:spPr>
          <a:xfrm>
            <a:off x="4217250" y="1262275"/>
            <a:ext cx="4534500" cy="6156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666666"/>
                </a:solidFill>
                <a:highlight>
                  <a:srgbClr val="FFFFFF"/>
                </a:highlight>
                <a:latin typeface="Lato"/>
                <a:ea typeface="Lato"/>
                <a:cs typeface="Lato"/>
                <a:sym typeface="Lato"/>
              </a:rPr>
              <a:t>What measurements show both  positive and negative aspects of financial and economic health? </a:t>
            </a:r>
            <a:endParaRPr>
              <a:solidFill>
                <a:srgbClr val="666666"/>
              </a:solidFill>
              <a:highlight>
                <a:srgbClr val="FFFFFF"/>
              </a:highlight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" name="Google Shape;159;p20"/>
          <p:cNvPicPr preferRelativeResize="0"/>
          <p:nvPr/>
        </p:nvPicPr>
        <p:blipFill rotWithShape="1">
          <a:blip r:embed="rId3">
            <a:alphaModFix/>
          </a:blip>
          <a:srcRect t="44425"/>
          <a:stretch/>
        </p:blipFill>
        <p:spPr>
          <a:xfrm>
            <a:off x="270950" y="1671800"/>
            <a:ext cx="8602123" cy="2689000"/>
          </a:xfrm>
          <a:prstGeom prst="rect">
            <a:avLst/>
          </a:prstGeom>
          <a:noFill/>
          <a:ln>
            <a:noFill/>
          </a:ln>
        </p:spPr>
      </p:pic>
      <p:sp>
        <p:nvSpPr>
          <p:cNvPr id="160" name="Google Shape;160;p20"/>
          <p:cNvSpPr/>
          <p:nvPr/>
        </p:nvSpPr>
        <p:spPr>
          <a:xfrm>
            <a:off x="229050" y="1381625"/>
            <a:ext cx="6234000" cy="3648900"/>
          </a:xfrm>
          <a:prstGeom prst="rect">
            <a:avLst/>
          </a:prstGeom>
          <a:solidFill>
            <a:srgbClr val="FFFFFF">
              <a:alpha val="849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61" name="Google Shape;161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527675" y="157950"/>
            <a:ext cx="592725" cy="59272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62" name="Google Shape;162;p20"/>
          <p:cNvGrpSpPr/>
          <p:nvPr/>
        </p:nvGrpSpPr>
        <p:grpSpPr>
          <a:xfrm>
            <a:off x="-79300" y="416410"/>
            <a:ext cx="8698800" cy="5143500"/>
            <a:chOff x="445275" y="0"/>
            <a:chExt cx="8698800" cy="5143500"/>
          </a:xfrm>
        </p:grpSpPr>
        <p:pic>
          <p:nvPicPr>
            <p:cNvPr id="163" name="Google Shape;163;p20"/>
            <p:cNvPicPr preferRelativeResize="0"/>
            <p:nvPr/>
          </p:nvPicPr>
          <p:blipFill rotWithShape="1">
            <a:blip r:embed="rId5">
              <a:alphaModFix/>
            </a:blip>
            <a:srcRect l="4870"/>
            <a:stretch/>
          </p:blipFill>
          <p:spPr>
            <a:xfrm>
              <a:off x="445275" y="0"/>
              <a:ext cx="8698723" cy="51435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4" name="Google Shape;164;p20"/>
            <p:cNvSpPr/>
            <p:nvPr/>
          </p:nvSpPr>
          <p:spPr>
            <a:xfrm>
              <a:off x="4712775" y="142875"/>
              <a:ext cx="4431300" cy="16965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65" name="Google Shape;165;p20"/>
          <p:cNvSpPr/>
          <p:nvPr/>
        </p:nvSpPr>
        <p:spPr>
          <a:xfrm>
            <a:off x="-79300" y="1565250"/>
            <a:ext cx="5812500" cy="3505200"/>
          </a:xfrm>
          <a:prstGeom prst="rect">
            <a:avLst/>
          </a:prstGeom>
          <a:solidFill>
            <a:srgbClr val="FFFFFF">
              <a:alpha val="849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6" name="Google Shape;166;p20"/>
          <p:cNvSpPr txBox="1"/>
          <p:nvPr/>
        </p:nvSpPr>
        <p:spPr>
          <a:xfrm>
            <a:off x="2821025" y="231113"/>
            <a:ext cx="5224200" cy="446400"/>
          </a:xfrm>
          <a:prstGeom prst="rect">
            <a:avLst/>
          </a:prstGeom>
          <a:solidFill>
            <a:srgbClr val="FFD966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>
                <a:latin typeface="Lato"/>
                <a:ea typeface="Lato"/>
                <a:cs typeface="Lato"/>
                <a:sym typeface="Lato"/>
              </a:rPr>
              <a:t>Repeat!</a:t>
            </a:r>
            <a:endParaRPr sz="1700"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67" name="Google Shape;167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83150" y="857238"/>
            <a:ext cx="708000" cy="7080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sp>
        <p:nvSpPr>
          <p:cNvPr id="168" name="Google Shape;168;p20"/>
          <p:cNvSpPr txBox="1"/>
          <p:nvPr/>
        </p:nvSpPr>
        <p:spPr>
          <a:xfrm>
            <a:off x="4120400" y="1624404"/>
            <a:ext cx="4860900" cy="6156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666666"/>
                </a:solidFill>
                <a:latin typeface="Lato"/>
                <a:ea typeface="Lato"/>
                <a:cs typeface="Lato"/>
                <a:sym typeface="Lato"/>
              </a:rPr>
              <a:t>Have the public health benefits of “shelter-in-place” orders exceeded the economic costs?</a:t>
            </a:r>
            <a:endParaRPr>
              <a:solidFill>
                <a:srgbClr val="666666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69" name="Google Shape;169;p20"/>
          <p:cNvSpPr txBox="1"/>
          <p:nvPr/>
        </p:nvSpPr>
        <p:spPr>
          <a:xfrm>
            <a:off x="4120400" y="1011141"/>
            <a:ext cx="4860900" cy="4002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666666"/>
                </a:solidFill>
                <a:latin typeface="Lato"/>
                <a:ea typeface="Lato"/>
                <a:cs typeface="Lato"/>
                <a:sym typeface="Lato"/>
              </a:rPr>
              <a:t>Do the benefits of “buying local” exceed the economic costs?</a:t>
            </a:r>
            <a:endParaRPr>
              <a:solidFill>
                <a:srgbClr val="666666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70" name="Google Shape;170;p20"/>
          <p:cNvSpPr txBox="1"/>
          <p:nvPr/>
        </p:nvSpPr>
        <p:spPr>
          <a:xfrm>
            <a:off x="4120400" y="2453066"/>
            <a:ext cx="4860900" cy="6156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666666"/>
                </a:solidFill>
                <a:latin typeface="Lato"/>
                <a:ea typeface="Lato"/>
                <a:cs typeface="Lato"/>
                <a:sym typeface="Lato"/>
              </a:rPr>
              <a:t>Is the future of the European Union likely to be one of prosperity (as opposed to peril)?</a:t>
            </a:r>
            <a:endParaRPr>
              <a:solidFill>
                <a:srgbClr val="666666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71" name="Google Shape;171;p20"/>
          <p:cNvSpPr txBox="1"/>
          <p:nvPr/>
        </p:nvSpPr>
        <p:spPr>
          <a:xfrm>
            <a:off x="4120400" y="3281729"/>
            <a:ext cx="4860900" cy="6156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666666"/>
                </a:solidFill>
                <a:latin typeface="Lato"/>
                <a:ea typeface="Lato"/>
                <a:cs typeface="Lato"/>
                <a:sym typeface="Lato"/>
              </a:rPr>
              <a:t>Do markets work just as well during crises, such as the current pandemic, as they do during normal times?</a:t>
            </a:r>
            <a:endParaRPr>
              <a:solidFill>
                <a:srgbClr val="666666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21"/>
          <p:cNvSpPr txBox="1"/>
          <p:nvPr/>
        </p:nvSpPr>
        <p:spPr>
          <a:xfrm>
            <a:off x="471400" y="216025"/>
            <a:ext cx="8550000" cy="56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 b="1">
                <a:latin typeface="Lato"/>
                <a:ea typeface="Lato"/>
                <a:cs typeface="Lato"/>
                <a:sym typeface="Lato"/>
              </a:rPr>
              <a:t>Visual mind map for reflection and organizing final work </a:t>
            </a:r>
            <a:endParaRPr sz="2500" b="1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77" name="Google Shape;177;p21"/>
          <p:cNvSpPr/>
          <p:nvPr/>
        </p:nvSpPr>
        <p:spPr>
          <a:xfrm>
            <a:off x="0" y="210200"/>
            <a:ext cx="471300" cy="569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78" name="Google Shape;178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96900" y="892825"/>
            <a:ext cx="7550203" cy="4250676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Streamline">
  <a:themeElements>
    <a:clrScheme name="Streamline">
      <a:dk1>
        <a:srgbClr val="1A9988"/>
      </a:dk1>
      <a:lt1>
        <a:srgbClr val="FFFFFF"/>
      </a:lt1>
      <a:dk2>
        <a:srgbClr val="1A1A1A"/>
      </a:dk2>
      <a:lt2>
        <a:srgbClr val="E9EDEE"/>
      </a:lt2>
      <a:accent1>
        <a:srgbClr val="595959"/>
      </a:accent1>
      <a:accent2>
        <a:srgbClr val="6AA4C8"/>
      </a:accent2>
      <a:accent3>
        <a:srgbClr val="EB5600"/>
      </a:accent3>
      <a:accent4>
        <a:srgbClr val="A2FFE8"/>
      </a:accent4>
      <a:accent5>
        <a:srgbClr val="1C3678"/>
      </a:accent5>
      <a:accent6>
        <a:srgbClr val="FFB8A2"/>
      </a:accent6>
      <a:hlink>
        <a:srgbClr val="1C3678"/>
      </a:hlink>
      <a:folHlink>
        <a:srgbClr val="1C367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880</Words>
  <Application>Microsoft Macintosh PowerPoint</Application>
  <PresentationFormat>On-screen Show (16:9)</PresentationFormat>
  <Paragraphs>102</Paragraphs>
  <Slides>21</Slides>
  <Notes>21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6" baseType="lpstr">
      <vt:lpstr>Roboto</vt:lpstr>
      <vt:lpstr>Raleway</vt:lpstr>
      <vt:lpstr>Lato</vt:lpstr>
      <vt:lpstr>Arial</vt:lpstr>
      <vt:lpstr>Streamline</vt:lpstr>
      <vt:lpstr>What’s Your Next Natural Question?</vt:lpstr>
      <vt:lpstr>How the Beagle Learning partnership get started?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Student Survey Analysis </vt:lpstr>
      <vt:lpstr>PowerPoint Presentation</vt:lpstr>
      <vt:lpstr>PowerPoint Presentation</vt:lpstr>
      <vt:lpstr>Student Perspectives</vt:lpstr>
      <vt:lpstr>PowerPoint Presentation</vt:lpstr>
      <vt:lpstr>ECON 110 Student Survey Analysis 2019 v 2020</vt:lpstr>
      <vt:lpstr>54%</vt:lpstr>
      <vt:lpstr>On average more students agreed that the  course actively involves them in their learning </vt:lpstr>
      <vt:lpstr>On average more students agreed the course developed their ability to think critically about the subject  </vt:lpstr>
      <vt:lpstr>On average more students agreed the instructor encouraged student questions and participation  </vt:lpstr>
      <vt:lpstr>Teaching Perspective</vt:lpstr>
      <vt:lpstr>Key Takeaways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What’s Your Next Natural Question?</dc:title>
  <cp:lastModifiedBy>Rachel Carlassare</cp:lastModifiedBy>
  <cp:revision>2</cp:revision>
  <dcterms:modified xsi:type="dcterms:W3CDTF">2021-04-15T13:07:00Z</dcterms:modified>
</cp:coreProperties>
</file>