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9.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0.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21.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5"/>
  </p:notesMasterIdLst>
  <p:handoutMasterIdLst>
    <p:handoutMasterId r:id="rId26"/>
  </p:handout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Lst>
  <p:sldSz cx="12192000" cy="6858000"/>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6" autoAdjust="0"/>
    <p:restoredTop sz="94660"/>
  </p:normalViewPr>
  <p:slideViewPr>
    <p:cSldViewPr snapToGrid="0">
      <p:cViewPr varScale="1">
        <p:scale>
          <a:sx n="76" d="100"/>
          <a:sy n="76" d="100"/>
        </p:scale>
        <p:origin x="126" y="780"/>
      </p:cViewPr>
      <p:guideLst/>
    </p:cSldViewPr>
  </p:slideViewPr>
  <p:notesTextViewPr>
    <p:cViewPr>
      <p:scale>
        <a:sx n="1" d="1"/>
        <a:sy n="1" d="1"/>
      </p:scale>
      <p:origin x="0" y="0"/>
    </p:cViewPr>
  </p:notesTextViewPr>
  <p:notesViewPr>
    <p:cSldViewPr snapToGrid="0">
      <p:cViewPr varScale="1">
        <p:scale>
          <a:sx n="81" d="100"/>
          <a:sy n="81" d="100"/>
        </p:scale>
        <p:origin x="2058" y="12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iagrams/_rels/data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svg"/><Relationship Id="rId1" Type="http://schemas.openxmlformats.org/officeDocument/2006/relationships/image" Target="../media/image3.png"/><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svg"/></Relationships>
</file>

<file path=ppt/diagrams/_rels/data3.xml.rels><?xml version="1.0" encoding="UTF-8" standalone="yes"?>
<Relationships xmlns="http://schemas.openxmlformats.org/package/2006/relationships"><Relationship Id="rId8" Type="http://schemas.openxmlformats.org/officeDocument/2006/relationships/image" Target="../media/image16.sv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image" Target="../media/image10.svg"/><Relationship Id="rId1" Type="http://schemas.openxmlformats.org/officeDocument/2006/relationships/image" Target="../media/image9.png"/><Relationship Id="rId6" Type="http://schemas.openxmlformats.org/officeDocument/2006/relationships/image" Target="../media/image14.svg"/><Relationship Id="rId5" Type="http://schemas.openxmlformats.org/officeDocument/2006/relationships/image" Target="../media/image13.png"/><Relationship Id="rId10" Type="http://schemas.openxmlformats.org/officeDocument/2006/relationships/image" Target="../media/image18.svg"/><Relationship Id="rId4" Type="http://schemas.openxmlformats.org/officeDocument/2006/relationships/image" Target="../media/image12.svg"/><Relationship Id="rId9" Type="http://schemas.openxmlformats.org/officeDocument/2006/relationships/image" Target="../media/image17.png"/></Relationships>
</file>

<file path=ppt/diagrams/_rels/data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svg"/><Relationship Id="rId1" Type="http://schemas.openxmlformats.org/officeDocument/2006/relationships/image" Target="../media/image19.png"/><Relationship Id="rId6" Type="http://schemas.openxmlformats.org/officeDocument/2006/relationships/image" Target="../media/image24.svg"/><Relationship Id="rId5" Type="http://schemas.openxmlformats.org/officeDocument/2006/relationships/image" Target="../media/image23.png"/><Relationship Id="rId4" Type="http://schemas.openxmlformats.org/officeDocument/2006/relationships/image" Target="../media/image22.svg"/></Relationships>
</file>

<file path=ppt/diagrams/_rels/data6.xml.rels><?xml version="1.0" encoding="UTF-8" standalone="yes"?>
<Relationships xmlns="http://schemas.openxmlformats.org/package/2006/relationships"><Relationship Id="rId8" Type="http://schemas.openxmlformats.org/officeDocument/2006/relationships/image" Target="../media/image32.svg"/><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image" Target="../media/image26.svg"/><Relationship Id="rId1" Type="http://schemas.openxmlformats.org/officeDocument/2006/relationships/image" Target="../media/image25.png"/><Relationship Id="rId6" Type="http://schemas.openxmlformats.org/officeDocument/2006/relationships/image" Target="../media/image30.svg"/><Relationship Id="rId5" Type="http://schemas.openxmlformats.org/officeDocument/2006/relationships/image" Target="../media/image29.png"/><Relationship Id="rId4" Type="http://schemas.openxmlformats.org/officeDocument/2006/relationships/image" Target="../media/image28.svg"/></Relationships>
</file>

<file path=ppt/diagrams/_rels/drawing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svg"/><Relationship Id="rId1" Type="http://schemas.openxmlformats.org/officeDocument/2006/relationships/image" Target="../media/image3.png"/><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svg"/></Relationships>
</file>

<file path=ppt/diagrams/_rels/drawing3.xml.rels><?xml version="1.0" encoding="UTF-8" standalone="yes"?>
<Relationships xmlns="http://schemas.openxmlformats.org/package/2006/relationships"><Relationship Id="rId8" Type="http://schemas.openxmlformats.org/officeDocument/2006/relationships/image" Target="../media/image16.sv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image" Target="../media/image10.svg"/><Relationship Id="rId1" Type="http://schemas.openxmlformats.org/officeDocument/2006/relationships/image" Target="../media/image9.png"/><Relationship Id="rId6" Type="http://schemas.openxmlformats.org/officeDocument/2006/relationships/image" Target="../media/image14.svg"/><Relationship Id="rId5" Type="http://schemas.openxmlformats.org/officeDocument/2006/relationships/image" Target="../media/image13.png"/><Relationship Id="rId10" Type="http://schemas.openxmlformats.org/officeDocument/2006/relationships/image" Target="../media/image18.svg"/><Relationship Id="rId4" Type="http://schemas.openxmlformats.org/officeDocument/2006/relationships/image" Target="../media/image12.svg"/><Relationship Id="rId9" Type="http://schemas.openxmlformats.org/officeDocument/2006/relationships/image" Target="../media/image17.png"/></Relationships>
</file>

<file path=ppt/diagrams/_rels/drawing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svg"/><Relationship Id="rId1" Type="http://schemas.openxmlformats.org/officeDocument/2006/relationships/image" Target="../media/image19.png"/><Relationship Id="rId6" Type="http://schemas.openxmlformats.org/officeDocument/2006/relationships/image" Target="../media/image24.svg"/><Relationship Id="rId5" Type="http://schemas.openxmlformats.org/officeDocument/2006/relationships/image" Target="../media/image23.png"/><Relationship Id="rId4" Type="http://schemas.openxmlformats.org/officeDocument/2006/relationships/image" Target="../media/image22.svg"/></Relationships>
</file>

<file path=ppt/diagrams/_rels/drawing6.xml.rels><?xml version="1.0" encoding="UTF-8" standalone="yes"?>
<Relationships xmlns="http://schemas.openxmlformats.org/package/2006/relationships"><Relationship Id="rId8" Type="http://schemas.openxmlformats.org/officeDocument/2006/relationships/image" Target="../media/image32.svg"/><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image" Target="../media/image26.svg"/><Relationship Id="rId1" Type="http://schemas.openxmlformats.org/officeDocument/2006/relationships/image" Target="../media/image25.png"/><Relationship Id="rId6" Type="http://schemas.openxmlformats.org/officeDocument/2006/relationships/image" Target="../media/image30.svg"/><Relationship Id="rId5" Type="http://schemas.openxmlformats.org/officeDocument/2006/relationships/image" Target="../media/image29.png"/><Relationship Id="rId4" Type="http://schemas.openxmlformats.org/officeDocument/2006/relationships/image" Target="../media/image28.svg"/></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18/5/colors/Iconchunking_neutralbg_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a:alpha val="0"/>
      </a:schemeClr>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D45411F-852F-4EDA-9569-6059F48EAFF3}" type="doc">
      <dgm:prSet loTypeId="urn:microsoft.com/office/officeart/2005/8/layout/funnel1" loCatId="relationship" qsTypeId="urn:microsoft.com/office/officeart/2005/8/quickstyle/simple1" qsCatId="simple" csTypeId="urn:microsoft.com/office/officeart/2005/8/colors/colorful3" csCatId="colorful" phldr="1"/>
      <dgm:spPr/>
      <dgm:t>
        <a:bodyPr/>
        <a:lstStyle/>
        <a:p>
          <a:endParaRPr lang="en-US"/>
        </a:p>
      </dgm:t>
    </dgm:pt>
    <dgm:pt modelId="{3DED11AF-7F0B-4611-ACFF-5FB87FE7743E}">
      <dgm:prSet phldrT="[Text]"/>
      <dgm:spPr/>
      <dgm:t>
        <a:bodyPr/>
        <a:lstStyle/>
        <a:p>
          <a:r>
            <a:rPr lang="en-US"/>
            <a:t>Human Capital</a:t>
          </a:r>
        </a:p>
      </dgm:t>
    </dgm:pt>
    <dgm:pt modelId="{80110003-4249-461B-BA92-54BEF8866D40}" type="parTrans" cxnId="{A30B2BA5-3D21-42EA-B821-443ECF1A6F59}">
      <dgm:prSet/>
      <dgm:spPr/>
      <dgm:t>
        <a:bodyPr/>
        <a:lstStyle/>
        <a:p>
          <a:endParaRPr lang="en-US"/>
        </a:p>
      </dgm:t>
    </dgm:pt>
    <dgm:pt modelId="{AC7F1C4A-145A-4A67-9385-8ABBB3F5437B}" type="sibTrans" cxnId="{A30B2BA5-3D21-42EA-B821-443ECF1A6F59}">
      <dgm:prSet/>
      <dgm:spPr/>
      <dgm:t>
        <a:bodyPr/>
        <a:lstStyle/>
        <a:p>
          <a:endParaRPr lang="en-US"/>
        </a:p>
      </dgm:t>
    </dgm:pt>
    <dgm:pt modelId="{C489968A-CBE3-4066-B487-E4BDDA3CF977}">
      <dgm:prSet phldrT="[Text]"/>
      <dgm:spPr>
        <a:solidFill>
          <a:schemeClr val="accent1"/>
        </a:solidFill>
        <a:ln>
          <a:solidFill>
            <a:schemeClr val="accent1"/>
          </a:solidFill>
        </a:ln>
      </dgm:spPr>
      <dgm:t>
        <a:bodyPr/>
        <a:lstStyle/>
        <a:p>
          <a:r>
            <a:rPr lang="en-US"/>
            <a:t>Social Capital</a:t>
          </a:r>
        </a:p>
      </dgm:t>
    </dgm:pt>
    <dgm:pt modelId="{B3BE9375-DD34-48AD-B472-5F03551B3EE4}" type="parTrans" cxnId="{B4F50871-85D0-449B-AED4-60B290C76BA4}">
      <dgm:prSet/>
      <dgm:spPr/>
      <dgm:t>
        <a:bodyPr/>
        <a:lstStyle/>
        <a:p>
          <a:endParaRPr lang="en-US"/>
        </a:p>
      </dgm:t>
    </dgm:pt>
    <dgm:pt modelId="{515334FE-8535-466A-9DC5-52D9C5318D24}" type="sibTrans" cxnId="{B4F50871-85D0-449B-AED4-60B290C76BA4}">
      <dgm:prSet/>
      <dgm:spPr/>
      <dgm:t>
        <a:bodyPr/>
        <a:lstStyle/>
        <a:p>
          <a:endParaRPr lang="en-US"/>
        </a:p>
      </dgm:t>
    </dgm:pt>
    <dgm:pt modelId="{FF68593A-A8FE-460F-A21D-4D3B5EC1B2AB}">
      <dgm:prSet phldrT="[Text]"/>
      <dgm:spPr/>
      <dgm:t>
        <a:bodyPr/>
        <a:lstStyle/>
        <a:p>
          <a:r>
            <a:rPr lang="en-US"/>
            <a:t>Cultural Capital</a:t>
          </a:r>
        </a:p>
      </dgm:t>
    </dgm:pt>
    <dgm:pt modelId="{99ED1D61-E763-4E1B-A977-4439BA80A1CC}" type="parTrans" cxnId="{70B41866-89C7-4CF1-9519-C69AD758E4FE}">
      <dgm:prSet/>
      <dgm:spPr/>
      <dgm:t>
        <a:bodyPr/>
        <a:lstStyle/>
        <a:p>
          <a:endParaRPr lang="en-US"/>
        </a:p>
      </dgm:t>
    </dgm:pt>
    <dgm:pt modelId="{F13878BE-3164-4CF8-9CB4-D84F143A0D4B}" type="sibTrans" cxnId="{70B41866-89C7-4CF1-9519-C69AD758E4FE}">
      <dgm:prSet/>
      <dgm:spPr/>
      <dgm:t>
        <a:bodyPr/>
        <a:lstStyle/>
        <a:p>
          <a:endParaRPr lang="en-US"/>
        </a:p>
      </dgm:t>
    </dgm:pt>
    <dgm:pt modelId="{653678F7-00D4-4660-B8B8-AF89BE3B4AF3}">
      <dgm:prSet phldrT="[Text]"/>
      <dgm:spPr/>
      <dgm:t>
        <a:bodyPr/>
        <a:lstStyle/>
        <a:p>
          <a:r>
            <a:rPr lang="en-US" b="1" dirty="0"/>
            <a:t>Academic Capital</a:t>
          </a:r>
        </a:p>
      </dgm:t>
    </dgm:pt>
    <dgm:pt modelId="{727F4909-1167-4D3C-90C1-FF5AB814BF09}" type="parTrans" cxnId="{B1DA69DA-4051-4640-9E5C-52E55B4F13BA}">
      <dgm:prSet/>
      <dgm:spPr/>
      <dgm:t>
        <a:bodyPr/>
        <a:lstStyle/>
        <a:p>
          <a:endParaRPr lang="en-US"/>
        </a:p>
      </dgm:t>
    </dgm:pt>
    <dgm:pt modelId="{50CBF2C0-B712-40D4-A1B9-59ABF3E1B2AD}" type="sibTrans" cxnId="{B1DA69DA-4051-4640-9E5C-52E55B4F13BA}">
      <dgm:prSet/>
      <dgm:spPr/>
      <dgm:t>
        <a:bodyPr/>
        <a:lstStyle/>
        <a:p>
          <a:endParaRPr lang="en-US"/>
        </a:p>
      </dgm:t>
    </dgm:pt>
    <dgm:pt modelId="{8F3A1870-6F54-4120-A23B-690AC0A8079C}" type="pres">
      <dgm:prSet presAssocID="{AD45411F-852F-4EDA-9569-6059F48EAFF3}" presName="Name0" presStyleCnt="0">
        <dgm:presLayoutVars>
          <dgm:chMax val="4"/>
          <dgm:resizeHandles val="exact"/>
        </dgm:presLayoutVars>
      </dgm:prSet>
      <dgm:spPr/>
    </dgm:pt>
    <dgm:pt modelId="{631625BE-F6E9-4561-AA65-4EFCE5B5DAB7}" type="pres">
      <dgm:prSet presAssocID="{AD45411F-852F-4EDA-9569-6059F48EAFF3}" presName="ellipse" presStyleLbl="trBgShp" presStyleIdx="0" presStyleCnt="1"/>
      <dgm:spPr/>
    </dgm:pt>
    <dgm:pt modelId="{DA1EF49D-2EFE-4D5D-8883-531107949F3D}" type="pres">
      <dgm:prSet presAssocID="{AD45411F-852F-4EDA-9569-6059F48EAFF3}" presName="arrow1" presStyleLbl="fgShp" presStyleIdx="0" presStyleCnt="1"/>
      <dgm:spPr/>
    </dgm:pt>
    <dgm:pt modelId="{BECA9827-B99A-44B2-B2B5-D5453CE2DB23}" type="pres">
      <dgm:prSet presAssocID="{AD45411F-852F-4EDA-9569-6059F48EAFF3}" presName="rectangle" presStyleLbl="revTx" presStyleIdx="0" presStyleCnt="1" custLinFactNeighborY="-816">
        <dgm:presLayoutVars>
          <dgm:bulletEnabled val="1"/>
        </dgm:presLayoutVars>
      </dgm:prSet>
      <dgm:spPr/>
    </dgm:pt>
    <dgm:pt modelId="{344B190E-4CC0-437A-9D7E-9A3B89AD563F}" type="pres">
      <dgm:prSet presAssocID="{C489968A-CBE3-4066-B487-E4BDDA3CF977}" presName="item1" presStyleLbl="node1" presStyleIdx="0" presStyleCnt="3">
        <dgm:presLayoutVars>
          <dgm:bulletEnabled val="1"/>
        </dgm:presLayoutVars>
      </dgm:prSet>
      <dgm:spPr/>
    </dgm:pt>
    <dgm:pt modelId="{605C9731-F14C-4772-923B-C255FA0C4AC9}" type="pres">
      <dgm:prSet presAssocID="{FF68593A-A8FE-460F-A21D-4D3B5EC1B2AB}" presName="item2" presStyleLbl="node1" presStyleIdx="1" presStyleCnt="3" custLinFactNeighborX="2967" custLinFactNeighborY="-10859">
        <dgm:presLayoutVars>
          <dgm:bulletEnabled val="1"/>
        </dgm:presLayoutVars>
      </dgm:prSet>
      <dgm:spPr/>
    </dgm:pt>
    <dgm:pt modelId="{8A0AF072-A8A5-4090-918F-A8EE1AEDAAA2}" type="pres">
      <dgm:prSet presAssocID="{653678F7-00D4-4660-B8B8-AF89BE3B4AF3}" presName="item3" presStyleLbl="node1" presStyleIdx="2" presStyleCnt="3" custLinFactNeighborX="8889" custLinFactNeighborY="-11982">
        <dgm:presLayoutVars>
          <dgm:bulletEnabled val="1"/>
        </dgm:presLayoutVars>
      </dgm:prSet>
      <dgm:spPr/>
    </dgm:pt>
    <dgm:pt modelId="{7B4D8B20-9725-403B-BC60-E09370818AAB}" type="pres">
      <dgm:prSet presAssocID="{AD45411F-852F-4EDA-9569-6059F48EAFF3}" presName="funnel" presStyleLbl="trAlignAcc1" presStyleIdx="0" presStyleCnt="1" custScaleX="148217"/>
      <dgm:spPr/>
    </dgm:pt>
  </dgm:ptLst>
  <dgm:cxnLst>
    <dgm:cxn modelId="{3D602007-093C-4362-BE7E-F5624D955BB2}" type="presOf" srcId="{653678F7-00D4-4660-B8B8-AF89BE3B4AF3}" destId="{BECA9827-B99A-44B2-B2B5-D5453CE2DB23}" srcOrd="0" destOrd="0" presId="urn:microsoft.com/office/officeart/2005/8/layout/funnel1"/>
    <dgm:cxn modelId="{88E9E528-B8D6-4DD6-AA1E-A66FECCDA5D9}" type="presOf" srcId="{AD45411F-852F-4EDA-9569-6059F48EAFF3}" destId="{8F3A1870-6F54-4120-A23B-690AC0A8079C}" srcOrd="0" destOrd="0" presId="urn:microsoft.com/office/officeart/2005/8/layout/funnel1"/>
    <dgm:cxn modelId="{70B41866-89C7-4CF1-9519-C69AD758E4FE}" srcId="{AD45411F-852F-4EDA-9569-6059F48EAFF3}" destId="{FF68593A-A8FE-460F-A21D-4D3B5EC1B2AB}" srcOrd="2" destOrd="0" parTransId="{99ED1D61-E763-4E1B-A977-4439BA80A1CC}" sibTransId="{F13878BE-3164-4CF8-9CB4-D84F143A0D4B}"/>
    <dgm:cxn modelId="{558F396E-DE3C-4B8D-A891-F958A146B3A6}" type="presOf" srcId="{FF68593A-A8FE-460F-A21D-4D3B5EC1B2AB}" destId="{344B190E-4CC0-437A-9D7E-9A3B89AD563F}" srcOrd="0" destOrd="0" presId="urn:microsoft.com/office/officeart/2005/8/layout/funnel1"/>
    <dgm:cxn modelId="{B4F50871-85D0-449B-AED4-60B290C76BA4}" srcId="{AD45411F-852F-4EDA-9569-6059F48EAFF3}" destId="{C489968A-CBE3-4066-B487-E4BDDA3CF977}" srcOrd="1" destOrd="0" parTransId="{B3BE9375-DD34-48AD-B472-5F03551B3EE4}" sibTransId="{515334FE-8535-466A-9DC5-52D9C5318D24}"/>
    <dgm:cxn modelId="{8A1D1798-0323-4E55-AB10-219F1D34A1F2}" type="presOf" srcId="{C489968A-CBE3-4066-B487-E4BDDA3CF977}" destId="{605C9731-F14C-4772-923B-C255FA0C4AC9}" srcOrd="0" destOrd="0" presId="urn:microsoft.com/office/officeart/2005/8/layout/funnel1"/>
    <dgm:cxn modelId="{A30B2BA5-3D21-42EA-B821-443ECF1A6F59}" srcId="{AD45411F-852F-4EDA-9569-6059F48EAFF3}" destId="{3DED11AF-7F0B-4611-ACFF-5FB87FE7743E}" srcOrd="0" destOrd="0" parTransId="{80110003-4249-461B-BA92-54BEF8866D40}" sibTransId="{AC7F1C4A-145A-4A67-9385-8ABBB3F5437B}"/>
    <dgm:cxn modelId="{B1DA69DA-4051-4640-9E5C-52E55B4F13BA}" srcId="{AD45411F-852F-4EDA-9569-6059F48EAFF3}" destId="{653678F7-00D4-4660-B8B8-AF89BE3B4AF3}" srcOrd="3" destOrd="0" parTransId="{727F4909-1167-4D3C-90C1-FF5AB814BF09}" sibTransId="{50CBF2C0-B712-40D4-A1B9-59ABF3E1B2AD}"/>
    <dgm:cxn modelId="{CD5B97E1-5F14-4783-8F74-EF4520070165}" type="presOf" srcId="{3DED11AF-7F0B-4611-ACFF-5FB87FE7743E}" destId="{8A0AF072-A8A5-4090-918F-A8EE1AEDAAA2}" srcOrd="0" destOrd="0" presId="urn:microsoft.com/office/officeart/2005/8/layout/funnel1"/>
    <dgm:cxn modelId="{467C1F4B-357F-4ECC-ABC8-45BE3BADEDAE}" type="presParOf" srcId="{8F3A1870-6F54-4120-A23B-690AC0A8079C}" destId="{631625BE-F6E9-4561-AA65-4EFCE5B5DAB7}" srcOrd="0" destOrd="0" presId="urn:microsoft.com/office/officeart/2005/8/layout/funnel1"/>
    <dgm:cxn modelId="{2A4B9651-4C58-46A7-B3E7-602CFFE24C83}" type="presParOf" srcId="{8F3A1870-6F54-4120-A23B-690AC0A8079C}" destId="{DA1EF49D-2EFE-4D5D-8883-531107949F3D}" srcOrd="1" destOrd="0" presId="urn:microsoft.com/office/officeart/2005/8/layout/funnel1"/>
    <dgm:cxn modelId="{ADDD6065-A11F-4396-A56C-364906E2FBDF}" type="presParOf" srcId="{8F3A1870-6F54-4120-A23B-690AC0A8079C}" destId="{BECA9827-B99A-44B2-B2B5-D5453CE2DB23}" srcOrd="2" destOrd="0" presId="urn:microsoft.com/office/officeart/2005/8/layout/funnel1"/>
    <dgm:cxn modelId="{F0EF95C0-D180-4B86-956A-46C79D5B7899}" type="presParOf" srcId="{8F3A1870-6F54-4120-A23B-690AC0A8079C}" destId="{344B190E-4CC0-437A-9D7E-9A3B89AD563F}" srcOrd="3" destOrd="0" presId="urn:microsoft.com/office/officeart/2005/8/layout/funnel1"/>
    <dgm:cxn modelId="{6805CEF1-6F59-411C-A9AB-1C456324448D}" type="presParOf" srcId="{8F3A1870-6F54-4120-A23B-690AC0A8079C}" destId="{605C9731-F14C-4772-923B-C255FA0C4AC9}" srcOrd="4" destOrd="0" presId="urn:microsoft.com/office/officeart/2005/8/layout/funnel1"/>
    <dgm:cxn modelId="{2BE2676F-6BF2-4045-A166-C213F25DC790}" type="presParOf" srcId="{8F3A1870-6F54-4120-A23B-690AC0A8079C}" destId="{8A0AF072-A8A5-4090-918F-A8EE1AEDAAA2}" srcOrd="5" destOrd="0" presId="urn:microsoft.com/office/officeart/2005/8/layout/funnel1"/>
    <dgm:cxn modelId="{979B5918-AB9A-47B3-88F8-69A60971F8E1}" type="presParOf" srcId="{8F3A1870-6F54-4120-A23B-690AC0A8079C}" destId="{7B4D8B20-9725-403B-BC60-E09370818AAB}" srcOrd="6" destOrd="0" presId="urn:microsoft.com/office/officeart/2005/8/layout/funnel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A473A21-E475-45E3-A5EC-AB097F0365D2}"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BB027A84-63DE-4D18-8513-7A12892CAAEF}">
      <dgm:prSet custT="1"/>
      <dgm:spPr/>
      <dgm:t>
        <a:bodyPr/>
        <a:lstStyle/>
        <a:p>
          <a:pPr>
            <a:lnSpc>
              <a:spcPct val="100000"/>
            </a:lnSpc>
          </a:pPr>
          <a:r>
            <a:rPr lang="en-US" sz="2200" b="1" dirty="0"/>
            <a:t>Sample Size 115</a:t>
          </a:r>
          <a:endParaRPr lang="en-US" sz="2200" dirty="0"/>
        </a:p>
      </dgm:t>
    </dgm:pt>
    <dgm:pt modelId="{EC6A834A-0CAB-48C0-A002-81FF37BD285F}" type="parTrans" cxnId="{8E11F7FD-F568-46FB-8556-7004F9BF3314}">
      <dgm:prSet/>
      <dgm:spPr/>
      <dgm:t>
        <a:bodyPr/>
        <a:lstStyle/>
        <a:p>
          <a:endParaRPr lang="en-US"/>
        </a:p>
      </dgm:t>
    </dgm:pt>
    <dgm:pt modelId="{E2848EC7-E85D-4039-A80F-95BB4B6B1ACD}" type="sibTrans" cxnId="{8E11F7FD-F568-46FB-8556-7004F9BF3314}">
      <dgm:prSet/>
      <dgm:spPr/>
      <dgm:t>
        <a:bodyPr/>
        <a:lstStyle/>
        <a:p>
          <a:endParaRPr lang="en-US"/>
        </a:p>
      </dgm:t>
    </dgm:pt>
    <dgm:pt modelId="{18F667A7-41A3-4AA7-94C3-DD20FA51F550}">
      <dgm:prSet custT="1"/>
      <dgm:spPr/>
      <dgm:t>
        <a:bodyPr/>
        <a:lstStyle/>
        <a:p>
          <a:pPr>
            <a:lnSpc>
              <a:spcPct val="100000"/>
            </a:lnSpc>
          </a:pPr>
          <a:r>
            <a:rPr lang="en-US" sz="1600" b="1"/>
            <a:t>80 (70%) First-Generation</a:t>
          </a:r>
          <a:endParaRPr lang="en-US" sz="1600"/>
        </a:p>
      </dgm:t>
    </dgm:pt>
    <dgm:pt modelId="{DB1168E3-85A9-41FF-AEA4-D095E283709C}" type="parTrans" cxnId="{5EC07C84-09FE-4698-8DBB-3293B5916AA8}">
      <dgm:prSet/>
      <dgm:spPr/>
      <dgm:t>
        <a:bodyPr/>
        <a:lstStyle/>
        <a:p>
          <a:endParaRPr lang="en-US"/>
        </a:p>
      </dgm:t>
    </dgm:pt>
    <dgm:pt modelId="{AD42D653-FAE3-4710-9D3D-AEA329FDDF5D}" type="sibTrans" cxnId="{5EC07C84-09FE-4698-8DBB-3293B5916AA8}">
      <dgm:prSet/>
      <dgm:spPr/>
      <dgm:t>
        <a:bodyPr/>
        <a:lstStyle/>
        <a:p>
          <a:endParaRPr lang="en-US"/>
        </a:p>
      </dgm:t>
    </dgm:pt>
    <dgm:pt modelId="{A0E6DCB8-B2D1-48C3-9211-F471D32CF12A}">
      <dgm:prSet custT="1"/>
      <dgm:spPr/>
      <dgm:t>
        <a:bodyPr/>
        <a:lstStyle/>
        <a:p>
          <a:pPr>
            <a:lnSpc>
              <a:spcPct val="100000"/>
            </a:lnSpc>
          </a:pPr>
          <a:r>
            <a:rPr lang="en-US" sz="1600" b="1" dirty="0"/>
            <a:t>35 (30%) Continuing-Generation</a:t>
          </a:r>
          <a:endParaRPr lang="en-US" sz="1600" dirty="0"/>
        </a:p>
      </dgm:t>
    </dgm:pt>
    <dgm:pt modelId="{E3EADCEF-6297-4D84-97CF-D6F6B911FB86}" type="parTrans" cxnId="{877A153A-3AA3-4C44-A0A2-DFDE497B6A22}">
      <dgm:prSet/>
      <dgm:spPr/>
      <dgm:t>
        <a:bodyPr/>
        <a:lstStyle/>
        <a:p>
          <a:endParaRPr lang="en-US"/>
        </a:p>
      </dgm:t>
    </dgm:pt>
    <dgm:pt modelId="{D83324BC-F315-4506-88A0-2B7068A7FBDD}" type="sibTrans" cxnId="{877A153A-3AA3-4C44-A0A2-DFDE497B6A22}">
      <dgm:prSet/>
      <dgm:spPr/>
      <dgm:t>
        <a:bodyPr/>
        <a:lstStyle/>
        <a:p>
          <a:endParaRPr lang="en-US"/>
        </a:p>
      </dgm:t>
    </dgm:pt>
    <dgm:pt modelId="{443BF13E-B968-40A3-8363-515831137643}">
      <dgm:prSet custT="1"/>
      <dgm:spPr/>
      <dgm:t>
        <a:bodyPr/>
        <a:lstStyle/>
        <a:p>
          <a:pPr>
            <a:lnSpc>
              <a:spcPct val="100000"/>
            </a:lnSpc>
          </a:pPr>
          <a:r>
            <a:rPr lang="en-US" sz="2200" b="1" dirty="0"/>
            <a:t>Conferred Doctorates</a:t>
          </a:r>
        </a:p>
      </dgm:t>
    </dgm:pt>
    <dgm:pt modelId="{F7AADE57-0020-492D-8F40-8F2D8AE18CEC}" type="parTrans" cxnId="{0D20D466-7E36-42E6-8FF8-4D2DA03BAC41}">
      <dgm:prSet/>
      <dgm:spPr/>
      <dgm:t>
        <a:bodyPr/>
        <a:lstStyle/>
        <a:p>
          <a:endParaRPr lang="en-US"/>
        </a:p>
      </dgm:t>
    </dgm:pt>
    <dgm:pt modelId="{C3344969-861F-4A62-BC74-758FA5BC70E6}" type="sibTrans" cxnId="{0D20D466-7E36-42E6-8FF8-4D2DA03BAC41}">
      <dgm:prSet/>
      <dgm:spPr/>
      <dgm:t>
        <a:bodyPr/>
        <a:lstStyle/>
        <a:p>
          <a:endParaRPr lang="en-US"/>
        </a:p>
      </dgm:t>
    </dgm:pt>
    <dgm:pt modelId="{FCBCF965-581E-42C8-AB71-22D744D99D7F}">
      <dgm:prSet custT="1"/>
      <dgm:spPr/>
      <dgm:t>
        <a:bodyPr/>
        <a:lstStyle/>
        <a:p>
          <a:pPr>
            <a:lnSpc>
              <a:spcPct val="100000"/>
            </a:lnSpc>
          </a:pPr>
          <a:r>
            <a:rPr lang="en-US" sz="2200" b="1" dirty="0"/>
            <a:t>Members of the PhinisheD/FinishEdD Facebook Group</a:t>
          </a:r>
        </a:p>
      </dgm:t>
    </dgm:pt>
    <dgm:pt modelId="{259C0676-2FD8-4E9E-A776-4ED4719704C4}" type="parTrans" cxnId="{3BB10779-02C3-4D8E-845B-75B1DEBCF980}">
      <dgm:prSet/>
      <dgm:spPr/>
      <dgm:t>
        <a:bodyPr/>
        <a:lstStyle/>
        <a:p>
          <a:endParaRPr lang="en-US"/>
        </a:p>
      </dgm:t>
    </dgm:pt>
    <dgm:pt modelId="{0D6A17FA-02D6-4A86-AAC7-AFCB1E5ADC4E}" type="sibTrans" cxnId="{3BB10779-02C3-4D8E-845B-75B1DEBCF980}">
      <dgm:prSet/>
      <dgm:spPr/>
      <dgm:t>
        <a:bodyPr/>
        <a:lstStyle/>
        <a:p>
          <a:endParaRPr lang="en-US"/>
        </a:p>
      </dgm:t>
    </dgm:pt>
    <dgm:pt modelId="{9DCDA2D4-86BA-4ECB-BDB1-AA8F7A564218}" type="pres">
      <dgm:prSet presAssocID="{AA473A21-E475-45E3-A5EC-AB097F0365D2}" presName="root" presStyleCnt="0">
        <dgm:presLayoutVars>
          <dgm:dir/>
          <dgm:resizeHandles val="exact"/>
        </dgm:presLayoutVars>
      </dgm:prSet>
      <dgm:spPr/>
    </dgm:pt>
    <dgm:pt modelId="{7E42FCC3-97CB-426F-BFF4-A63BF9DC71C1}" type="pres">
      <dgm:prSet presAssocID="{443BF13E-B968-40A3-8363-515831137643}" presName="compNode" presStyleCnt="0"/>
      <dgm:spPr/>
    </dgm:pt>
    <dgm:pt modelId="{D4DDEC69-0C11-47A7-9462-9D60DF35E444}" type="pres">
      <dgm:prSet presAssocID="{443BF13E-B968-40A3-8363-515831137643}" presName="bgRect" presStyleLbl="bgShp" presStyleIdx="0" presStyleCnt="3"/>
      <dgm:spPr/>
    </dgm:pt>
    <dgm:pt modelId="{96C8A9DA-DDD9-4C02-B2AF-861BE53B4B5E}" type="pres">
      <dgm:prSet presAssocID="{443BF13E-B968-40A3-8363-515831137643}" presName="iconRect" presStyleLbl="node1" presStyleIdx="0" presStyleCnt="3"/>
      <dgm:spPr>
        <a:blipFill>
          <a:blip xmlns:r="http://schemas.openxmlformats.org/officeDocument/2006/relationships" r:embed="rId1">
            <a:duotone>
              <a:schemeClr val="accent1">
                <a:hueOff val="0"/>
                <a:satOff val="0"/>
                <a:lumOff val="0"/>
                <a:alphaOff val="0"/>
                <a:shade val="20000"/>
                <a:satMod val="200000"/>
              </a:schemeClr>
              <a:schemeClr val="accent1">
                <a:hueOff val="0"/>
                <a:satOff val="0"/>
                <a:lumOff val="0"/>
                <a:alphaOff val="0"/>
                <a:tint val="12000"/>
                <a:satMod val="190000"/>
              </a:schemeClr>
            </a:duotone>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dgm:spPr>
      <dgm:extLst>
        <a:ext uri="{E40237B7-FDA0-4F09-8148-C483321AD2D9}">
          <dgm14:cNvPr xmlns:dgm14="http://schemas.microsoft.com/office/drawing/2010/diagram" id="0" name="" descr="Graduation cap"/>
        </a:ext>
      </dgm:extLst>
    </dgm:pt>
    <dgm:pt modelId="{2EF7586E-2D5F-4B39-A735-A63713FFF530}" type="pres">
      <dgm:prSet presAssocID="{443BF13E-B968-40A3-8363-515831137643}" presName="spaceRect" presStyleCnt="0"/>
      <dgm:spPr/>
    </dgm:pt>
    <dgm:pt modelId="{34EEC7A7-B88D-47F3-A1C5-7B276040CBD5}" type="pres">
      <dgm:prSet presAssocID="{443BF13E-B968-40A3-8363-515831137643}" presName="parTx" presStyleLbl="revTx" presStyleIdx="0" presStyleCnt="4">
        <dgm:presLayoutVars>
          <dgm:chMax val="0"/>
          <dgm:chPref val="0"/>
        </dgm:presLayoutVars>
      </dgm:prSet>
      <dgm:spPr/>
    </dgm:pt>
    <dgm:pt modelId="{DC3BE28B-BE87-47E7-A618-43B99CFBE301}" type="pres">
      <dgm:prSet presAssocID="{C3344969-861F-4A62-BC74-758FA5BC70E6}" presName="sibTrans" presStyleCnt="0"/>
      <dgm:spPr/>
    </dgm:pt>
    <dgm:pt modelId="{23D4F654-57A5-44D3-88A1-CC4B660DD1FC}" type="pres">
      <dgm:prSet presAssocID="{FCBCF965-581E-42C8-AB71-22D744D99D7F}" presName="compNode" presStyleCnt="0"/>
      <dgm:spPr/>
    </dgm:pt>
    <dgm:pt modelId="{6D847C59-59A5-4E7C-A35E-0244EB056E60}" type="pres">
      <dgm:prSet presAssocID="{FCBCF965-581E-42C8-AB71-22D744D99D7F}" presName="bgRect" presStyleLbl="bgShp" presStyleIdx="1" presStyleCnt="3"/>
      <dgm:spPr/>
    </dgm:pt>
    <dgm:pt modelId="{2C346F94-BB33-4042-AC2E-97487D03522B}" type="pres">
      <dgm:prSet presAssocID="{FCBCF965-581E-42C8-AB71-22D744D99D7F}" presName="iconRect" presStyleLbl="node1" presStyleIdx="1" presStyleCnt="3"/>
      <dgm:spPr>
        <a:blipFill>
          <a:blip xmlns:r="http://schemas.openxmlformats.org/officeDocument/2006/relationships" r:embed="rId3">
            <a:duotone>
              <a:schemeClr val="accent1">
                <a:hueOff val="0"/>
                <a:satOff val="0"/>
                <a:lumOff val="0"/>
                <a:alphaOff val="0"/>
                <a:shade val="20000"/>
                <a:satMod val="200000"/>
              </a:schemeClr>
              <a:schemeClr val="accent1">
                <a:hueOff val="0"/>
                <a:satOff val="0"/>
                <a:lumOff val="0"/>
                <a:alphaOff val="0"/>
                <a:tint val="12000"/>
                <a:satMod val="190000"/>
              </a:schemeClr>
            </a:duotone>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dgm:spPr>
      <dgm:extLst>
        <a:ext uri="{E40237B7-FDA0-4F09-8148-C483321AD2D9}">
          <dgm14:cNvPr xmlns:dgm14="http://schemas.microsoft.com/office/drawing/2010/diagram" id="0" name="" descr="Employee badge"/>
        </a:ext>
      </dgm:extLst>
    </dgm:pt>
    <dgm:pt modelId="{1837CA03-94F6-465E-909E-C1D1A88F86AB}" type="pres">
      <dgm:prSet presAssocID="{FCBCF965-581E-42C8-AB71-22D744D99D7F}" presName="spaceRect" presStyleCnt="0"/>
      <dgm:spPr/>
    </dgm:pt>
    <dgm:pt modelId="{094E5D11-4EFB-409E-8CE0-2C16DD4EB2F7}" type="pres">
      <dgm:prSet presAssocID="{FCBCF965-581E-42C8-AB71-22D744D99D7F}" presName="parTx" presStyleLbl="revTx" presStyleIdx="1" presStyleCnt="4">
        <dgm:presLayoutVars>
          <dgm:chMax val="0"/>
          <dgm:chPref val="0"/>
        </dgm:presLayoutVars>
      </dgm:prSet>
      <dgm:spPr/>
    </dgm:pt>
    <dgm:pt modelId="{0A90AA4B-28FB-4D00-A47B-C7454DC473F9}" type="pres">
      <dgm:prSet presAssocID="{0D6A17FA-02D6-4A86-AAC7-AFCB1E5ADC4E}" presName="sibTrans" presStyleCnt="0"/>
      <dgm:spPr/>
    </dgm:pt>
    <dgm:pt modelId="{717EC780-312D-4DA1-BCAC-8CD03DE05E7F}" type="pres">
      <dgm:prSet presAssocID="{BB027A84-63DE-4D18-8513-7A12892CAAEF}" presName="compNode" presStyleCnt="0"/>
      <dgm:spPr/>
    </dgm:pt>
    <dgm:pt modelId="{9F27E111-EE45-44FB-972C-3AEF6B14FDA7}" type="pres">
      <dgm:prSet presAssocID="{BB027A84-63DE-4D18-8513-7A12892CAAEF}" presName="bgRect" presStyleLbl="bgShp" presStyleIdx="2" presStyleCnt="3"/>
      <dgm:spPr/>
    </dgm:pt>
    <dgm:pt modelId="{7EC4D4A5-D968-45FE-9F71-554CC2CEC13A}" type="pres">
      <dgm:prSet presAssocID="{BB027A84-63DE-4D18-8513-7A12892CAAEF}" presName="iconRect" presStyleLbl="node1" presStyleIdx="2" presStyleCnt="3"/>
      <dgm:spPr>
        <a:blipFill>
          <a:blip xmlns:r="http://schemas.openxmlformats.org/officeDocument/2006/relationships" r:embed="rId5" cstate="hqprint">
            <a:duotone>
              <a:schemeClr val="accent1">
                <a:hueOff val="0"/>
                <a:satOff val="0"/>
                <a:lumOff val="0"/>
                <a:alphaOff val="0"/>
                <a:shade val="20000"/>
                <a:satMod val="200000"/>
              </a:schemeClr>
              <a:schemeClr val="accent1">
                <a:hueOff val="0"/>
                <a:satOff val="0"/>
                <a:lumOff val="0"/>
                <a:alphaOff val="0"/>
                <a:tint val="12000"/>
                <a:satMod val="190000"/>
              </a:schemeClr>
            </a:duotone>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Group"/>
        </a:ext>
      </dgm:extLst>
    </dgm:pt>
    <dgm:pt modelId="{454357A6-9D70-4272-9DD8-82FC1AD02B90}" type="pres">
      <dgm:prSet presAssocID="{BB027A84-63DE-4D18-8513-7A12892CAAEF}" presName="spaceRect" presStyleCnt="0"/>
      <dgm:spPr/>
    </dgm:pt>
    <dgm:pt modelId="{0433AC72-2676-4D36-A640-A859BD31E74E}" type="pres">
      <dgm:prSet presAssocID="{BB027A84-63DE-4D18-8513-7A12892CAAEF}" presName="parTx" presStyleLbl="revTx" presStyleIdx="2" presStyleCnt="4">
        <dgm:presLayoutVars>
          <dgm:chMax val="0"/>
          <dgm:chPref val="0"/>
        </dgm:presLayoutVars>
      </dgm:prSet>
      <dgm:spPr/>
    </dgm:pt>
    <dgm:pt modelId="{0046BC65-E293-405A-9833-3DF34F08E631}" type="pres">
      <dgm:prSet presAssocID="{BB027A84-63DE-4D18-8513-7A12892CAAEF}" presName="desTx" presStyleLbl="revTx" presStyleIdx="3" presStyleCnt="4">
        <dgm:presLayoutVars/>
      </dgm:prSet>
      <dgm:spPr/>
    </dgm:pt>
  </dgm:ptLst>
  <dgm:cxnLst>
    <dgm:cxn modelId="{850E3B27-EF59-4C10-A50D-ABDBFC9B1DA5}" type="presOf" srcId="{18F667A7-41A3-4AA7-94C3-DD20FA51F550}" destId="{0046BC65-E293-405A-9833-3DF34F08E631}" srcOrd="0" destOrd="0" presId="urn:microsoft.com/office/officeart/2018/2/layout/IconVerticalSolidList"/>
    <dgm:cxn modelId="{6FE6BF33-34D9-471A-A55A-F888EBE40B29}" type="presOf" srcId="{443BF13E-B968-40A3-8363-515831137643}" destId="{34EEC7A7-B88D-47F3-A1C5-7B276040CBD5}" srcOrd="0" destOrd="0" presId="urn:microsoft.com/office/officeart/2018/2/layout/IconVerticalSolidList"/>
    <dgm:cxn modelId="{877A153A-3AA3-4C44-A0A2-DFDE497B6A22}" srcId="{BB027A84-63DE-4D18-8513-7A12892CAAEF}" destId="{A0E6DCB8-B2D1-48C3-9211-F471D32CF12A}" srcOrd="1" destOrd="0" parTransId="{E3EADCEF-6297-4D84-97CF-D6F6B911FB86}" sibTransId="{D83324BC-F315-4506-88A0-2B7068A7FBDD}"/>
    <dgm:cxn modelId="{3FF3CF46-C5BD-4323-912F-2A42988F33BD}" type="presOf" srcId="{FCBCF965-581E-42C8-AB71-22D744D99D7F}" destId="{094E5D11-4EFB-409E-8CE0-2C16DD4EB2F7}" srcOrd="0" destOrd="0" presId="urn:microsoft.com/office/officeart/2018/2/layout/IconVerticalSolidList"/>
    <dgm:cxn modelId="{0D20D466-7E36-42E6-8FF8-4D2DA03BAC41}" srcId="{AA473A21-E475-45E3-A5EC-AB097F0365D2}" destId="{443BF13E-B968-40A3-8363-515831137643}" srcOrd="0" destOrd="0" parTransId="{F7AADE57-0020-492D-8F40-8F2D8AE18CEC}" sibTransId="{C3344969-861F-4A62-BC74-758FA5BC70E6}"/>
    <dgm:cxn modelId="{3BB10779-02C3-4D8E-845B-75B1DEBCF980}" srcId="{AA473A21-E475-45E3-A5EC-AB097F0365D2}" destId="{FCBCF965-581E-42C8-AB71-22D744D99D7F}" srcOrd="1" destOrd="0" parTransId="{259C0676-2FD8-4E9E-A776-4ED4719704C4}" sibTransId="{0D6A17FA-02D6-4A86-AAC7-AFCB1E5ADC4E}"/>
    <dgm:cxn modelId="{67EB235A-13FF-411A-9B83-59B42C599731}" type="presOf" srcId="{BB027A84-63DE-4D18-8513-7A12892CAAEF}" destId="{0433AC72-2676-4D36-A640-A859BD31E74E}" srcOrd="0" destOrd="0" presId="urn:microsoft.com/office/officeart/2018/2/layout/IconVerticalSolidList"/>
    <dgm:cxn modelId="{5EC07C84-09FE-4698-8DBB-3293B5916AA8}" srcId="{BB027A84-63DE-4D18-8513-7A12892CAAEF}" destId="{18F667A7-41A3-4AA7-94C3-DD20FA51F550}" srcOrd="0" destOrd="0" parTransId="{DB1168E3-85A9-41FF-AEA4-D095E283709C}" sibTransId="{AD42D653-FAE3-4710-9D3D-AEA329FDDF5D}"/>
    <dgm:cxn modelId="{85F6159E-7CB9-441A-9E43-5914AEA2E59A}" type="presOf" srcId="{A0E6DCB8-B2D1-48C3-9211-F471D32CF12A}" destId="{0046BC65-E293-405A-9833-3DF34F08E631}" srcOrd="0" destOrd="1" presId="urn:microsoft.com/office/officeart/2018/2/layout/IconVerticalSolidList"/>
    <dgm:cxn modelId="{55B154BC-E76A-4623-B146-39217010DA89}" type="presOf" srcId="{AA473A21-E475-45E3-A5EC-AB097F0365D2}" destId="{9DCDA2D4-86BA-4ECB-BDB1-AA8F7A564218}" srcOrd="0" destOrd="0" presId="urn:microsoft.com/office/officeart/2018/2/layout/IconVerticalSolidList"/>
    <dgm:cxn modelId="{8E11F7FD-F568-46FB-8556-7004F9BF3314}" srcId="{AA473A21-E475-45E3-A5EC-AB097F0365D2}" destId="{BB027A84-63DE-4D18-8513-7A12892CAAEF}" srcOrd="2" destOrd="0" parTransId="{EC6A834A-0CAB-48C0-A002-81FF37BD285F}" sibTransId="{E2848EC7-E85D-4039-A80F-95BB4B6B1ACD}"/>
    <dgm:cxn modelId="{03EED437-9982-40A9-81FF-81B8BFC22C7E}" type="presParOf" srcId="{9DCDA2D4-86BA-4ECB-BDB1-AA8F7A564218}" destId="{7E42FCC3-97CB-426F-BFF4-A63BF9DC71C1}" srcOrd="0" destOrd="0" presId="urn:microsoft.com/office/officeart/2018/2/layout/IconVerticalSolidList"/>
    <dgm:cxn modelId="{8B644B7E-82F9-4585-8625-FC252128CC10}" type="presParOf" srcId="{7E42FCC3-97CB-426F-BFF4-A63BF9DC71C1}" destId="{D4DDEC69-0C11-47A7-9462-9D60DF35E444}" srcOrd="0" destOrd="0" presId="urn:microsoft.com/office/officeart/2018/2/layout/IconVerticalSolidList"/>
    <dgm:cxn modelId="{43637D09-1652-405E-8FFE-75F3CB918630}" type="presParOf" srcId="{7E42FCC3-97CB-426F-BFF4-A63BF9DC71C1}" destId="{96C8A9DA-DDD9-4C02-B2AF-861BE53B4B5E}" srcOrd="1" destOrd="0" presId="urn:microsoft.com/office/officeart/2018/2/layout/IconVerticalSolidList"/>
    <dgm:cxn modelId="{C9498061-687A-4278-98B8-5FF09A92ED8E}" type="presParOf" srcId="{7E42FCC3-97CB-426F-BFF4-A63BF9DC71C1}" destId="{2EF7586E-2D5F-4B39-A735-A63713FFF530}" srcOrd="2" destOrd="0" presId="urn:microsoft.com/office/officeart/2018/2/layout/IconVerticalSolidList"/>
    <dgm:cxn modelId="{0D53234A-9994-4D91-AD83-1482B8B3A3B6}" type="presParOf" srcId="{7E42FCC3-97CB-426F-BFF4-A63BF9DC71C1}" destId="{34EEC7A7-B88D-47F3-A1C5-7B276040CBD5}" srcOrd="3" destOrd="0" presId="urn:microsoft.com/office/officeart/2018/2/layout/IconVerticalSolidList"/>
    <dgm:cxn modelId="{D09EA176-1EBD-4873-A36F-CA6C4C6AED34}" type="presParOf" srcId="{9DCDA2D4-86BA-4ECB-BDB1-AA8F7A564218}" destId="{DC3BE28B-BE87-47E7-A618-43B99CFBE301}" srcOrd="1" destOrd="0" presId="urn:microsoft.com/office/officeart/2018/2/layout/IconVerticalSolidList"/>
    <dgm:cxn modelId="{CA225F5F-DC93-4FEC-B54D-4CAC64C4F6B0}" type="presParOf" srcId="{9DCDA2D4-86BA-4ECB-BDB1-AA8F7A564218}" destId="{23D4F654-57A5-44D3-88A1-CC4B660DD1FC}" srcOrd="2" destOrd="0" presId="urn:microsoft.com/office/officeart/2018/2/layout/IconVerticalSolidList"/>
    <dgm:cxn modelId="{23088765-3562-4687-AB5A-AE1E541B8F77}" type="presParOf" srcId="{23D4F654-57A5-44D3-88A1-CC4B660DD1FC}" destId="{6D847C59-59A5-4E7C-A35E-0244EB056E60}" srcOrd="0" destOrd="0" presId="urn:microsoft.com/office/officeart/2018/2/layout/IconVerticalSolidList"/>
    <dgm:cxn modelId="{5B1FAE74-FA28-4596-8438-EF8B87645292}" type="presParOf" srcId="{23D4F654-57A5-44D3-88A1-CC4B660DD1FC}" destId="{2C346F94-BB33-4042-AC2E-97487D03522B}" srcOrd="1" destOrd="0" presId="urn:microsoft.com/office/officeart/2018/2/layout/IconVerticalSolidList"/>
    <dgm:cxn modelId="{F7EA6A65-736E-4746-A9BA-69E581D54EAF}" type="presParOf" srcId="{23D4F654-57A5-44D3-88A1-CC4B660DD1FC}" destId="{1837CA03-94F6-465E-909E-C1D1A88F86AB}" srcOrd="2" destOrd="0" presId="urn:microsoft.com/office/officeart/2018/2/layout/IconVerticalSolidList"/>
    <dgm:cxn modelId="{10EE91D8-8D62-43D3-9045-42D6D6F80876}" type="presParOf" srcId="{23D4F654-57A5-44D3-88A1-CC4B660DD1FC}" destId="{094E5D11-4EFB-409E-8CE0-2C16DD4EB2F7}" srcOrd="3" destOrd="0" presId="urn:microsoft.com/office/officeart/2018/2/layout/IconVerticalSolidList"/>
    <dgm:cxn modelId="{C088F4D6-AC9C-409E-A252-778976046DB7}" type="presParOf" srcId="{9DCDA2D4-86BA-4ECB-BDB1-AA8F7A564218}" destId="{0A90AA4B-28FB-4D00-A47B-C7454DC473F9}" srcOrd="3" destOrd="0" presId="urn:microsoft.com/office/officeart/2018/2/layout/IconVerticalSolidList"/>
    <dgm:cxn modelId="{6605536C-D602-4CA6-9461-DE0D3D004EB4}" type="presParOf" srcId="{9DCDA2D4-86BA-4ECB-BDB1-AA8F7A564218}" destId="{717EC780-312D-4DA1-BCAC-8CD03DE05E7F}" srcOrd="4" destOrd="0" presId="urn:microsoft.com/office/officeart/2018/2/layout/IconVerticalSolidList"/>
    <dgm:cxn modelId="{11CBAE95-DC62-411E-AC09-2E5557055FD5}" type="presParOf" srcId="{717EC780-312D-4DA1-BCAC-8CD03DE05E7F}" destId="{9F27E111-EE45-44FB-972C-3AEF6B14FDA7}" srcOrd="0" destOrd="0" presId="urn:microsoft.com/office/officeart/2018/2/layout/IconVerticalSolidList"/>
    <dgm:cxn modelId="{12CC2CBB-0027-4930-9D1B-EDE37130C7CF}" type="presParOf" srcId="{717EC780-312D-4DA1-BCAC-8CD03DE05E7F}" destId="{7EC4D4A5-D968-45FE-9F71-554CC2CEC13A}" srcOrd="1" destOrd="0" presId="urn:microsoft.com/office/officeart/2018/2/layout/IconVerticalSolidList"/>
    <dgm:cxn modelId="{65AC88DB-586E-43AC-A2D4-D4BFF5E4428D}" type="presParOf" srcId="{717EC780-312D-4DA1-BCAC-8CD03DE05E7F}" destId="{454357A6-9D70-4272-9DD8-82FC1AD02B90}" srcOrd="2" destOrd="0" presId="urn:microsoft.com/office/officeart/2018/2/layout/IconVerticalSolidList"/>
    <dgm:cxn modelId="{9AEC5C59-F9B0-4BB8-9455-DA327AC736A1}" type="presParOf" srcId="{717EC780-312D-4DA1-BCAC-8CD03DE05E7F}" destId="{0433AC72-2676-4D36-A640-A859BD31E74E}" srcOrd="3" destOrd="0" presId="urn:microsoft.com/office/officeart/2018/2/layout/IconVerticalSolidList"/>
    <dgm:cxn modelId="{2301AEB6-FEA2-4978-A961-082162D0C189}" type="presParOf" srcId="{717EC780-312D-4DA1-BCAC-8CD03DE05E7F}" destId="{0046BC65-E293-405A-9833-3DF34F08E631}" srcOrd="4"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3.xml><?xml version="1.0" encoding="utf-8"?>
<dgm:dataModel xmlns:dgm="http://schemas.openxmlformats.org/drawingml/2006/diagram" xmlns:a="http://schemas.openxmlformats.org/drawingml/2006/main">
  <dgm:ptLst>
    <dgm:pt modelId="{FB2A69BB-6BA1-4746-9F4C-1CA2395BE7C4}" type="doc">
      <dgm:prSet loTypeId="urn:microsoft.com/office/officeart/2018/2/layout/IconVerticalSolidList" loCatId="icon" qsTypeId="urn:microsoft.com/office/officeart/2005/8/quickstyle/simple1" qsCatId="simple" csTypeId="urn:microsoft.com/office/officeart/2018/5/colors/Iconchunking_neutralbg_colorful2" csCatId="colorful" phldr="1"/>
      <dgm:spPr/>
      <dgm:t>
        <a:bodyPr/>
        <a:lstStyle/>
        <a:p>
          <a:endParaRPr lang="en-US"/>
        </a:p>
      </dgm:t>
    </dgm:pt>
    <dgm:pt modelId="{A8473C78-8649-4F4B-BCFB-01D78E973E75}">
      <dgm:prSet custT="1"/>
      <dgm:spPr/>
      <dgm:t>
        <a:bodyPr/>
        <a:lstStyle/>
        <a:p>
          <a:r>
            <a:rPr lang="en-US" sz="2000" dirty="0"/>
            <a:t>The college knowledge gap persists beyond the undergraduate experience.</a:t>
          </a:r>
        </a:p>
      </dgm:t>
    </dgm:pt>
    <dgm:pt modelId="{07FFB140-909B-4A47-B2F0-694EF18F6B58}" type="parTrans" cxnId="{B1655559-6E39-4D3A-B49B-2921AB5B4331}">
      <dgm:prSet/>
      <dgm:spPr/>
      <dgm:t>
        <a:bodyPr/>
        <a:lstStyle/>
        <a:p>
          <a:endParaRPr lang="en-US"/>
        </a:p>
      </dgm:t>
    </dgm:pt>
    <dgm:pt modelId="{76CB2132-A7C2-4FEA-B4C1-44849F61DC55}" type="sibTrans" cxnId="{B1655559-6E39-4D3A-B49B-2921AB5B4331}">
      <dgm:prSet/>
      <dgm:spPr/>
      <dgm:t>
        <a:bodyPr/>
        <a:lstStyle/>
        <a:p>
          <a:endParaRPr lang="en-US"/>
        </a:p>
      </dgm:t>
    </dgm:pt>
    <dgm:pt modelId="{33736C38-6B34-47FF-ABA5-9DFB3EC7C000}">
      <dgm:prSet custT="1"/>
      <dgm:spPr/>
      <dgm:t>
        <a:bodyPr/>
        <a:lstStyle/>
        <a:p>
          <a:r>
            <a:rPr lang="en-US" sz="2000" dirty="0"/>
            <a:t>Continuing-generation students have a more extensive supportive network.</a:t>
          </a:r>
        </a:p>
      </dgm:t>
    </dgm:pt>
    <dgm:pt modelId="{69B20A4B-85A0-40F3-8D92-061F98D52BA7}" type="parTrans" cxnId="{B845EFD3-8BA6-49BC-BA2B-A153DE88D386}">
      <dgm:prSet/>
      <dgm:spPr/>
      <dgm:t>
        <a:bodyPr/>
        <a:lstStyle/>
        <a:p>
          <a:endParaRPr lang="en-US"/>
        </a:p>
      </dgm:t>
    </dgm:pt>
    <dgm:pt modelId="{6B816C78-E190-49D9-BB73-A267B9F49860}" type="sibTrans" cxnId="{B845EFD3-8BA6-49BC-BA2B-A153DE88D386}">
      <dgm:prSet/>
      <dgm:spPr/>
      <dgm:t>
        <a:bodyPr/>
        <a:lstStyle/>
        <a:p>
          <a:endParaRPr lang="en-US"/>
        </a:p>
      </dgm:t>
    </dgm:pt>
    <dgm:pt modelId="{9908B94F-967A-460C-B107-14F065C671E3}">
      <dgm:prSet custT="1"/>
      <dgm:spPr/>
      <dgm:t>
        <a:bodyPr/>
        <a:lstStyle/>
        <a:p>
          <a:r>
            <a:rPr lang="en-US" sz="2000"/>
            <a:t>College attendance is an expectation for most continuing-generation students.</a:t>
          </a:r>
        </a:p>
      </dgm:t>
    </dgm:pt>
    <dgm:pt modelId="{743339A3-F298-4636-ACEE-601A87CA47BB}" type="parTrans" cxnId="{2E9FF7B8-4747-48D3-8F6B-C77FB95DA609}">
      <dgm:prSet/>
      <dgm:spPr/>
      <dgm:t>
        <a:bodyPr/>
        <a:lstStyle/>
        <a:p>
          <a:endParaRPr lang="en-US"/>
        </a:p>
      </dgm:t>
    </dgm:pt>
    <dgm:pt modelId="{FE2A8920-4E96-42D9-B681-E36DE41D64B1}" type="sibTrans" cxnId="{2E9FF7B8-4747-48D3-8F6B-C77FB95DA609}">
      <dgm:prSet/>
      <dgm:spPr/>
      <dgm:t>
        <a:bodyPr/>
        <a:lstStyle/>
        <a:p>
          <a:endParaRPr lang="en-US"/>
        </a:p>
      </dgm:t>
    </dgm:pt>
    <dgm:pt modelId="{EC91A1DF-E9B4-4B23-9728-495083051F9A}">
      <dgm:prSet custT="1"/>
      <dgm:spPr/>
      <dgm:t>
        <a:bodyPr/>
        <a:lstStyle/>
        <a:p>
          <a:r>
            <a:rPr lang="en-US" sz="2000"/>
            <a:t>Obstacles do not always impede the persistence of first-generation students.</a:t>
          </a:r>
        </a:p>
      </dgm:t>
    </dgm:pt>
    <dgm:pt modelId="{1FE7A0E4-7EB3-4BF9-A4BE-E016F0A5B3F5}" type="parTrans" cxnId="{1C4CB7B3-372D-4349-88F4-41322EB8FB88}">
      <dgm:prSet/>
      <dgm:spPr/>
      <dgm:t>
        <a:bodyPr/>
        <a:lstStyle/>
        <a:p>
          <a:endParaRPr lang="en-US"/>
        </a:p>
      </dgm:t>
    </dgm:pt>
    <dgm:pt modelId="{1B46C16A-AD83-4331-9247-9D0A68F92946}" type="sibTrans" cxnId="{1C4CB7B3-372D-4349-88F4-41322EB8FB88}">
      <dgm:prSet/>
      <dgm:spPr/>
      <dgm:t>
        <a:bodyPr/>
        <a:lstStyle/>
        <a:p>
          <a:endParaRPr lang="en-US"/>
        </a:p>
      </dgm:t>
    </dgm:pt>
    <dgm:pt modelId="{C566824F-68B6-4B47-B33C-1F9EE07421A6}">
      <dgm:prSet custT="1"/>
      <dgm:spPr/>
      <dgm:t>
        <a:bodyPr/>
        <a:lstStyle/>
        <a:p>
          <a:r>
            <a:rPr lang="en-US" sz="2000"/>
            <a:t>The cost of getting a doctoral degree weighs heavily upon the minds of both groups.</a:t>
          </a:r>
        </a:p>
      </dgm:t>
    </dgm:pt>
    <dgm:pt modelId="{E19F1A9C-0134-4CFF-897F-D42FC40FE7EC}" type="parTrans" cxnId="{37A289FB-A5BC-4263-9B1B-9BC587451040}">
      <dgm:prSet/>
      <dgm:spPr/>
      <dgm:t>
        <a:bodyPr/>
        <a:lstStyle/>
        <a:p>
          <a:endParaRPr lang="en-US"/>
        </a:p>
      </dgm:t>
    </dgm:pt>
    <dgm:pt modelId="{49B204E6-452A-4572-B033-BE6AE5D00D07}" type="sibTrans" cxnId="{37A289FB-A5BC-4263-9B1B-9BC587451040}">
      <dgm:prSet/>
      <dgm:spPr/>
      <dgm:t>
        <a:bodyPr/>
        <a:lstStyle/>
        <a:p>
          <a:endParaRPr lang="en-US"/>
        </a:p>
      </dgm:t>
    </dgm:pt>
    <dgm:pt modelId="{B4C0F79C-D81E-44B5-8607-6DA47F69258B}" type="pres">
      <dgm:prSet presAssocID="{FB2A69BB-6BA1-4746-9F4C-1CA2395BE7C4}" presName="root" presStyleCnt="0">
        <dgm:presLayoutVars>
          <dgm:dir/>
          <dgm:resizeHandles val="exact"/>
        </dgm:presLayoutVars>
      </dgm:prSet>
      <dgm:spPr/>
    </dgm:pt>
    <dgm:pt modelId="{46B6334E-3C25-4D7A-85E1-7380B72EF44F}" type="pres">
      <dgm:prSet presAssocID="{A8473C78-8649-4F4B-BCFB-01D78E973E75}" presName="compNode" presStyleCnt="0"/>
      <dgm:spPr/>
    </dgm:pt>
    <dgm:pt modelId="{315387B2-9276-468F-910C-3916E6DA988F}" type="pres">
      <dgm:prSet presAssocID="{A8473C78-8649-4F4B-BCFB-01D78E973E75}" presName="bgRect" presStyleLbl="bgShp" presStyleIdx="0" presStyleCnt="5"/>
      <dgm:spPr/>
    </dgm:pt>
    <dgm:pt modelId="{FD641464-ABC6-4F01-968D-AAA7333A0770}" type="pres">
      <dgm:prSet presAssocID="{A8473C78-8649-4F4B-BCFB-01D78E973E75}" presName="iconRect" presStyleLbl="node1" presStyleIdx="0" presStyleCnt="5"/>
      <dgm:spPr>
        <a:blipFill>
          <a:blip xmlns:r="http://schemas.openxmlformats.org/officeDocument/2006/relationships" r:embed="rId1" cstate="hqprint">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Diploma Roll"/>
        </a:ext>
      </dgm:extLst>
    </dgm:pt>
    <dgm:pt modelId="{C25B627C-7943-476C-A489-B0FA0AD354C6}" type="pres">
      <dgm:prSet presAssocID="{A8473C78-8649-4F4B-BCFB-01D78E973E75}" presName="spaceRect" presStyleCnt="0"/>
      <dgm:spPr/>
    </dgm:pt>
    <dgm:pt modelId="{DC9FBC7A-FDB6-4A7F-BC34-D8B3AC5EC6A7}" type="pres">
      <dgm:prSet presAssocID="{A8473C78-8649-4F4B-BCFB-01D78E973E75}" presName="parTx" presStyleLbl="revTx" presStyleIdx="0" presStyleCnt="5">
        <dgm:presLayoutVars>
          <dgm:chMax val="0"/>
          <dgm:chPref val="0"/>
        </dgm:presLayoutVars>
      </dgm:prSet>
      <dgm:spPr/>
    </dgm:pt>
    <dgm:pt modelId="{0DDE44BD-4A5B-45D5-92FA-1F4E6DD7E608}" type="pres">
      <dgm:prSet presAssocID="{76CB2132-A7C2-4FEA-B4C1-44849F61DC55}" presName="sibTrans" presStyleCnt="0"/>
      <dgm:spPr/>
    </dgm:pt>
    <dgm:pt modelId="{9062988F-8898-4C70-AF47-054A72E5ED91}" type="pres">
      <dgm:prSet presAssocID="{33736C38-6B34-47FF-ABA5-9DFB3EC7C000}" presName="compNode" presStyleCnt="0"/>
      <dgm:spPr/>
    </dgm:pt>
    <dgm:pt modelId="{B184E518-8D51-46B0-A8D2-34483B6CED03}" type="pres">
      <dgm:prSet presAssocID="{33736C38-6B34-47FF-ABA5-9DFB3EC7C000}" presName="bgRect" presStyleLbl="bgShp" presStyleIdx="1" presStyleCnt="5"/>
      <dgm:spPr/>
    </dgm:pt>
    <dgm:pt modelId="{A0E0AFA9-24E5-4D36-A448-68B8DB3E730E}" type="pres">
      <dgm:prSet presAssocID="{33736C38-6B34-47FF-ABA5-9DFB3EC7C000}" presName="iconRect" presStyleLbl="node1" presStyleIdx="1" presStyleCnt="5"/>
      <dgm:spPr>
        <a:blipFill>
          <a:blip xmlns:r="http://schemas.openxmlformats.org/officeDocument/2006/relationships" r:embed="rId3" cstate="hq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a:noFill/>
        </a:ln>
      </dgm:spPr>
      <dgm:extLst>
        <a:ext uri="{E40237B7-FDA0-4F09-8148-C483321AD2D9}">
          <dgm14:cNvPr xmlns:dgm14="http://schemas.microsoft.com/office/drawing/2010/diagram" id="0" name="" descr="Open hand"/>
        </a:ext>
      </dgm:extLst>
    </dgm:pt>
    <dgm:pt modelId="{8AE9FDF2-FCF9-4853-B3CF-B117C80B991B}" type="pres">
      <dgm:prSet presAssocID="{33736C38-6B34-47FF-ABA5-9DFB3EC7C000}" presName="spaceRect" presStyleCnt="0"/>
      <dgm:spPr/>
    </dgm:pt>
    <dgm:pt modelId="{2B0270F4-EF22-4275-BE1C-24E283B5D316}" type="pres">
      <dgm:prSet presAssocID="{33736C38-6B34-47FF-ABA5-9DFB3EC7C000}" presName="parTx" presStyleLbl="revTx" presStyleIdx="1" presStyleCnt="5">
        <dgm:presLayoutVars>
          <dgm:chMax val="0"/>
          <dgm:chPref val="0"/>
        </dgm:presLayoutVars>
      </dgm:prSet>
      <dgm:spPr/>
    </dgm:pt>
    <dgm:pt modelId="{14E68D0B-C40A-43C4-9312-D0A7BBAB11B3}" type="pres">
      <dgm:prSet presAssocID="{6B816C78-E190-49D9-BB73-A267B9F49860}" presName="sibTrans" presStyleCnt="0"/>
      <dgm:spPr/>
    </dgm:pt>
    <dgm:pt modelId="{CB840B2F-F372-4B41-8489-C9DCB780197A}" type="pres">
      <dgm:prSet presAssocID="{9908B94F-967A-460C-B107-14F065C671E3}" presName="compNode" presStyleCnt="0"/>
      <dgm:spPr/>
    </dgm:pt>
    <dgm:pt modelId="{EE397A7E-1917-42F6-99E0-434156411DBC}" type="pres">
      <dgm:prSet presAssocID="{9908B94F-967A-460C-B107-14F065C671E3}" presName="bgRect" presStyleLbl="bgShp" presStyleIdx="2" presStyleCnt="5"/>
      <dgm:spPr/>
    </dgm:pt>
    <dgm:pt modelId="{FE96587A-F8D9-4E5C-9818-EF13D6D15F24}" type="pres">
      <dgm:prSet presAssocID="{9908B94F-967A-460C-B107-14F065C671E3}" presName="iconRect" presStyleLbl="node1" presStyleIdx="2" presStyleCnt="5"/>
      <dgm:spPr>
        <a:blipFill>
          <a:blip xmlns:r="http://schemas.openxmlformats.org/officeDocument/2006/relationships" r:embed="rId5" cstate="hq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Schoolhouse"/>
        </a:ext>
      </dgm:extLst>
    </dgm:pt>
    <dgm:pt modelId="{244416D4-FFE5-4AA2-8A7B-41E2E088483C}" type="pres">
      <dgm:prSet presAssocID="{9908B94F-967A-460C-B107-14F065C671E3}" presName="spaceRect" presStyleCnt="0"/>
      <dgm:spPr/>
    </dgm:pt>
    <dgm:pt modelId="{F6D04374-A5EE-4DA2-9E22-3A836092565D}" type="pres">
      <dgm:prSet presAssocID="{9908B94F-967A-460C-B107-14F065C671E3}" presName="parTx" presStyleLbl="revTx" presStyleIdx="2" presStyleCnt="5">
        <dgm:presLayoutVars>
          <dgm:chMax val="0"/>
          <dgm:chPref val="0"/>
        </dgm:presLayoutVars>
      </dgm:prSet>
      <dgm:spPr/>
    </dgm:pt>
    <dgm:pt modelId="{3F1341BA-60B1-4DB2-AC9F-04047F08CA6F}" type="pres">
      <dgm:prSet presAssocID="{FE2A8920-4E96-42D9-B681-E36DE41D64B1}" presName="sibTrans" presStyleCnt="0"/>
      <dgm:spPr/>
    </dgm:pt>
    <dgm:pt modelId="{AC8C663A-128F-480F-B8A6-E5AAFF24E9AB}" type="pres">
      <dgm:prSet presAssocID="{EC91A1DF-E9B4-4B23-9728-495083051F9A}" presName="compNode" presStyleCnt="0"/>
      <dgm:spPr/>
    </dgm:pt>
    <dgm:pt modelId="{5B129DE5-D3A3-4982-BE28-36B98CAD38E8}" type="pres">
      <dgm:prSet presAssocID="{EC91A1DF-E9B4-4B23-9728-495083051F9A}" presName="bgRect" presStyleLbl="bgShp" presStyleIdx="3" presStyleCnt="5"/>
      <dgm:spPr/>
    </dgm:pt>
    <dgm:pt modelId="{4A2A5D4B-3E9A-4EE2-833B-83C01B18503F}" type="pres">
      <dgm:prSet presAssocID="{EC91A1DF-E9B4-4B23-9728-495083051F9A}" presName="iconRect" presStyleLbl="node1" presStyleIdx="3" presStyleCnt="5"/>
      <dgm:spPr>
        <a:blipFill>
          <a:blip xmlns:r="http://schemas.openxmlformats.org/officeDocument/2006/relationships" r:embed="rId7" cstate="hq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Graduation Cap"/>
        </a:ext>
      </dgm:extLst>
    </dgm:pt>
    <dgm:pt modelId="{0B62CD38-F911-4DDD-87CF-BD922D099B5F}" type="pres">
      <dgm:prSet presAssocID="{EC91A1DF-E9B4-4B23-9728-495083051F9A}" presName="spaceRect" presStyleCnt="0"/>
      <dgm:spPr/>
    </dgm:pt>
    <dgm:pt modelId="{55B7CCD8-9CBC-48D8-AF1B-1E828EB72966}" type="pres">
      <dgm:prSet presAssocID="{EC91A1DF-E9B4-4B23-9728-495083051F9A}" presName="parTx" presStyleLbl="revTx" presStyleIdx="3" presStyleCnt="5">
        <dgm:presLayoutVars>
          <dgm:chMax val="0"/>
          <dgm:chPref val="0"/>
        </dgm:presLayoutVars>
      </dgm:prSet>
      <dgm:spPr/>
    </dgm:pt>
    <dgm:pt modelId="{ED678B5F-BAEE-4A89-8B0C-418F178F8643}" type="pres">
      <dgm:prSet presAssocID="{1B46C16A-AD83-4331-9247-9D0A68F92946}" presName="sibTrans" presStyleCnt="0"/>
      <dgm:spPr/>
    </dgm:pt>
    <dgm:pt modelId="{DAA510A4-0B53-4FB5-8826-328AAB6FF484}" type="pres">
      <dgm:prSet presAssocID="{C566824F-68B6-4B47-B33C-1F9EE07421A6}" presName="compNode" presStyleCnt="0"/>
      <dgm:spPr/>
    </dgm:pt>
    <dgm:pt modelId="{74AA9A40-98EF-4036-8A1C-A7593F1D596F}" type="pres">
      <dgm:prSet presAssocID="{C566824F-68B6-4B47-B33C-1F9EE07421A6}" presName="bgRect" presStyleLbl="bgShp" presStyleIdx="4" presStyleCnt="5"/>
      <dgm:spPr/>
    </dgm:pt>
    <dgm:pt modelId="{C8B4831A-3010-4644-90FB-CB8EDBA2BCFE}" type="pres">
      <dgm:prSet presAssocID="{C566824F-68B6-4B47-B33C-1F9EE07421A6}" presName="iconRect" presStyleLbl="node1" presStyleIdx="4" presStyleCnt="5"/>
      <dgm:spPr>
        <a:blipFill>
          <a:blip xmlns:r="http://schemas.openxmlformats.org/officeDocument/2006/relationships" r:embed="rId9">
            <a:extLst>
              <a:ext uri="{96DAC541-7B7A-43D3-8B79-37D633B846F1}">
                <asvg:svgBlip xmlns:asvg="http://schemas.microsoft.com/office/drawing/2016/SVG/main" r:embed="rId10"/>
              </a:ext>
            </a:extLst>
          </a:blip>
          <a:srcRect/>
          <a:stretch>
            <a:fillRect/>
          </a:stretch>
        </a:blipFill>
        <a:ln>
          <a:noFill/>
        </a:ln>
      </dgm:spPr>
      <dgm:extLst>
        <a:ext uri="{E40237B7-FDA0-4F09-8148-C483321AD2D9}">
          <dgm14:cNvPr xmlns:dgm14="http://schemas.microsoft.com/office/drawing/2010/diagram" id="0" name="" descr="Piggy Bank"/>
        </a:ext>
      </dgm:extLst>
    </dgm:pt>
    <dgm:pt modelId="{B082608C-F835-437F-852B-C56016238424}" type="pres">
      <dgm:prSet presAssocID="{C566824F-68B6-4B47-B33C-1F9EE07421A6}" presName="spaceRect" presStyleCnt="0"/>
      <dgm:spPr/>
    </dgm:pt>
    <dgm:pt modelId="{0CD359D8-3E87-4AFE-9153-A9A0C001307F}" type="pres">
      <dgm:prSet presAssocID="{C566824F-68B6-4B47-B33C-1F9EE07421A6}" presName="parTx" presStyleLbl="revTx" presStyleIdx="4" presStyleCnt="5">
        <dgm:presLayoutVars>
          <dgm:chMax val="0"/>
          <dgm:chPref val="0"/>
        </dgm:presLayoutVars>
      </dgm:prSet>
      <dgm:spPr/>
    </dgm:pt>
  </dgm:ptLst>
  <dgm:cxnLst>
    <dgm:cxn modelId="{032A6B10-6002-4E04-A61A-C976B7B8617C}" type="presOf" srcId="{9908B94F-967A-460C-B107-14F065C671E3}" destId="{F6D04374-A5EE-4DA2-9E22-3A836092565D}" srcOrd="0" destOrd="0" presId="urn:microsoft.com/office/officeart/2018/2/layout/IconVerticalSolidList"/>
    <dgm:cxn modelId="{3665AE44-8DF8-48CB-BB1F-B5F277CA3731}" type="presOf" srcId="{C566824F-68B6-4B47-B33C-1F9EE07421A6}" destId="{0CD359D8-3E87-4AFE-9153-A9A0C001307F}" srcOrd="0" destOrd="0" presId="urn:microsoft.com/office/officeart/2018/2/layout/IconVerticalSolidList"/>
    <dgm:cxn modelId="{B1655559-6E39-4D3A-B49B-2921AB5B4331}" srcId="{FB2A69BB-6BA1-4746-9F4C-1CA2395BE7C4}" destId="{A8473C78-8649-4F4B-BCFB-01D78E973E75}" srcOrd="0" destOrd="0" parTransId="{07FFB140-909B-4A47-B2F0-694EF18F6B58}" sibTransId="{76CB2132-A7C2-4FEA-B4C1-44849F61DC55}"/>
    <dgm:cxn modelId="{8F75788F-3F72-46FC-8EEF-3A99FC54B4DE}" type="presOf" srcId="{EC91A1DF-E9B4-4B23-9728-495083051F9A}" destId="{55B7CCD8-9CBC-48D8-AF1B-1E828EB72966}" srcOrd="0" destOrd="0" presId="urn:microsoft.com/office/officeart/2018/2/layout/IconVerticalSolidList"/>
    <dgm:cxn modelId="{DE04BC98-6330-42E6-A81E-6B2C586EF3BE}" type="presOf" srcId="{FB2A69BB-6BA1-4746-9F4C-1CA2395BE7C4}" destId="{B4C0F79C-D81E-44B5-8607-6DA47F69258B}" srcOrd="0" destOrd="0" presId="urn:microsoft.com/office/officeart/2018/2/layout/IconVerticalSolidList"/>
    <dgm:cxn modelId="{98FE9F9A-8EA3-49AC-95D4-B6C0E482FC65}" type="presOf" srcId="{33736C38-6B34-47FF-ABA5-9DFB3EC7C000}" destId="{2B0270F4-EF22-4275-BE1C-24E283B5D316}" srcOrd="0" destOrd="0" presId="urn:microsoft.com/office/officeart/2018/2/layout/IconVerticalSolidList"/>
    <dgm:cxn modelId="{B104CAB2-99C2-470E-B8DC-BEF1778B84A0}" type="presOf" srcId="{A8473C78-8649-4F4B-BCFB-01D78E973E75}" destId="{DC9FBC7A-FDB6-4A7F-BC34-D8B3AC5EC6A7}" srcOrd="0" destOrd="0" presId="urn:microsoft.com/office/officeart/2018/2/layout/IconVerticalSolidList"/>
    <dgm:cxn modelId="{1C4CB7B3-372D-4349-88F4-41322EB8FB88}" srcId="{FB2A69BB-6BA1-4746-9F4C-1CA2395BE7C4}" destId="{EC91A1DF-E9B4-4B23-9728-495083051F9A}" srcOrd="3" destOrd="0" parTransId="{1FE7A0E4-7EB3-4BF9-A4BE-E016F0A5B3F5}" sibTransId="{1B46C16A-AD83-4331-9247-9D0A68F92946}"/>
    <dgm:cxn modelId="{2E9FF7B8-4747-48D3-8F6B-C77FB95DA609}" srcId="{FB2A69BB-6BA1-4746-9F4C-1CA2395BE7C4}" destId="{9908B94F-967A-460C-B107-14F065C671E3}" srcOrd="2" destOrd="0" parTransId="{743339A3-F298-4636-ACEE-601A87CA47BB}" sibTransId="{FE2A8920-4E96-42D9-B681-E36DE41D64B1}"/>
    <dgm:cxn modelId="{B845EFD3-8BA6-49BC-BA2B-A153DE88D386}" srcId="{FB2A69BB-6BA1-4746-9F4C-1CA2395BE7C4}" destId="{33736C38-6B34-47FF-ABA5-9DFB3EC7C000}" srcOrd="1" destOrd="0" parTransId="{69B20A4B-85A0-40F3-8D92-061F98D52BA7}" sibTransId="{6B816C78-E190-49D9-BB73-A267B9F49860}"/>
    <dgm:cxn modelId="{37A289FB-A5BC-4263-9B1B-9BC587451040}" srcId="{FB2A69BB-6BA1-4746-9F4C-1CA2395BE7C4}" destId="{C566824F-68B6-4B47-B33C-1F9EE07421A6}" srcOrd="4" destOrd="0" parTransId="{E19F1A9C-0134-4CFF-897F-D42FC40FE7EC}" sibTransId="{49B204E6-452A-4572-B033-BE6AE5D00D07}"/>
    <dgm:cxn modelId="{D8161F04-959E-480F-9270-46C385C19493}" type="presParOf" srcId="{B4C0F79C-D81E-44B5-8607-6DA47F69258B}" destId="{46B6334E-3C25-4D7A-85E1-7380B72EF44F}" srcOrd="0" destOrd="0" presId="urn:microsoft.com/office/officeart/2018/2/layout/IconVerticalSolidList"/>
    <dgm:cxn modelId="{D3E45D21-0062-461B-98B8-3D05EAC5421C}" type="presParOf" srcId="{46B6334E-3C25-4D7A-85E1-7380B72EF44F}" destId="{315387B2-9276-468F-910C-3916E6DA988F}" srcOrd="0" destOrd="0" presId="urn:microsoft.com/office/officeart/2018/2/layout/IconVerticalSolidList"/>
    <dgm:cxn modelId="{4E9BE7BE-9D59-41B5-8EC5-E21F9A3EE78E}" type="presParOf" srcId="{46B6334E-3C25-4D7A-85E1-7380B72EF44F}" destId="{FD641464-ABC6-4F01-968D-AAA7333A0770}" srcOrd="1" destOrd="0" presId="urn:microsoft.com/office/officeart/2018/2/layout/IconVerticalSolidList"/>
    <dgm:cxn modelId="{C5436098-5B93-4F80-AF24-ECBCB9D7E848}" type="presParOf" srcId="{46B6334E-3C25-4D7A-85E1-7380B72EF44F}" destId="{C25B627C-7943-476C-A489-B0FA0AD354C6}" srcOrd="2" destOrd="0" presId="urn:microsoft.com/office/officeart/2018/2/layout/IconVerticalSolidList"/>
    <dgm:cxn modelId="{B6F0E595-6B78-431A-B354-BB39D122C014}" type="presParOf" srcId="{46B6334E-3C25-4D7A-85E1-7380B72EF44F}" destId="{DC9FBC7A-FDB6-4A7F-BC34-D8B3AC5EC6A7}" srcOrd="3" destOrd="0" presId="urn:microsoft.com/office/officeart/2018/2/layout/IconVerticalSolidList"/>
    <dgm:cxn modelId="{29A27DC9-C7C2-471B-BE82-5875FD011421}" type="presParOf" srcId="{B4C0F79C-D81E-44B5-8607-6DA47F69258B}" destId="{0DDE44BD-4A5B-45D5-92FA-1F4E6DD7E608}" srcOrd="1" destOrd="0" presId="urn:microsoft.com/office/officeart/2018/2/layout/IconVerticalSolidList"/>
    <dgm:cxn modelId="{462666C2-D6F8-40C8-ADAD-8CB3DABDBE98}" type="presParOf" srcId="{B4C0F79C-D81E-44B5-8607-6DA47F69258B}" destId="{9062988F-8898-4C70-AF47-054A72E5ED91}" srcOrd="2" destOrd="0" presId="urn:microsoft.com/office/officeart/2018/2/layout/IconVerticalSolidList"/>
    <dgm:cxn modelId="{7C2170C5-664F-454A-8A7B-207FD2124331}" type="presParOf" srcId="{9062988F-8898-4C70-AF47-054A72E5ED91}" destId="{B184E518-8D51-46B0-A8D2-34483B6CED03}" srcOrd="0" destOrd="0" presId="urn:microsoft.com/office/officeart/2018/2/layout/IconVerticalSolidList"/>
    <dgm:cxn modelId="{41118E4C-A8A5-4056-887C-22142DD403F0}" type="presParOf" srcId="{9062988F-8898-4C70-AF47-054A72E5ED91}" destId="{A0E0AFA9-24E5-4D36-A448-68B8DB3E730E}" srcOrd="1" destOrd="0" presId="urn:microsoft.com/office/officeart/2018/2/layout/IconVerticalSolidList"/>
    <dgm:cxn modelId="{CB9741D8-37CF-459C-8BD9-D79D08E09351}" type="presParOf" srcId="{9062988F-8898-4C70-AF47-054A72E5ED91}" destId="{8AE9FDF2-FCF9-4853-B3CF-B117C80B991B}" srcOrd="2" destOrd="0" presId="urn:microsoft.com/office/officeart/2018/2/layout/IconVerticalSolidList"/>
    <dgm:cxn modelId="{DCFABCE2-3EFC-40FC-98E7-996196297100}" type="presParOf" srcId="{9062988F-8898-4C70-AF47-054A72E5ED91}" destId="{2B0270F4-EF22-4275-BE1C-24E283B5D316}" srcOrd="3" destOrd="0" presId="urn:microsoft.com/office/officeart/2018/2/layout/IconVerticalSolidList"/>
    <dgm:cxn modelId="{AEADD4B0-D6A7-438C-BDDE-B6C0F2BF9285}" type="presParOf" srcId="{B4C0F79C-D81E-44B5-8607-6DA47F69258B}" destId="{14E68D0B-C40A-43C4-9312-D0A7BBAB11B3}" srcOrd="3" destOrd="0" presId="urn:microsoft.com/office/officeart/2018/2/layout/IconVerticalSolidList"/>
    <dgm:cxn modelId="{E846EEF1-8E82-4B1F-B471-065B11145C75}" type="presParOf" srcId="{B4C0F79C-D81E-44B5-8607-6DA47F69258B}" destId="{CB840B2F-F372-4B41-8489-C9DCB780197A}" srcOrd="4" destOrd="0" presId="urn:microsoft.com/office/officeart/2018/2/layout/IconVerticalSolidList"/>
    <dgm:cxn modelId="{194B5615-4FEC-4DEE-ABDE-C712FEBE6EBC}" type="presParOf" srcId="{CB840B2F-F372-4B41-8489-C9DCB780197A}" destId="{EE397A7E-1917-42F6-99E0-434156411DBC}" srcOrd="0" destOrd="0" presId="urn:microsoft.com/office/officeart/2018/2/layout/IconVerticalSolidList"/>
    <dgm:cxn modelId="{A5E46FA1-C2D7-491E-8D65-9964C491F8C8}" type="presParOf" srcId="{CB840B2F-F372-4B41-8489-C9DCB780197A}" destId="{FE96587A-F8D9-4E5C-9818-EF13D6D15F24}" srcOrd="1" destOrd="0" presId="urn:microsoft.com/office/officeart/2018/2/layout/IconVerticalSolidList"/>
    <dgm:cxn modelId="{22D628A0-A070-404F-82C2-306DF954C062}" type="presParOf" srcId="{CB840B2F-F372-4B41-8489-C9DCB780197A}" destId="{244416D4-FFE5-4AA2-8A7B-41E2E088483C}" srcOrd="2" destOrd="0" presId="urn:microsoft.com/office/officeart/2018/2/layout/IconVerticalSolidList"/>
    <dgm:cxn modelId="{8A4CAC67-A9F8-4F7C-AAB8-DA67F5206C90}" type="presParOf" srcId="{CB840B2F-F372-4B41-8489-C9DCB780197A}" destId="{F6D04374-A5EE-4DA2-9E22-3A836092565D}" srcOrd="3" destOrd="0" presId="urn:microsoft.com/office/officeart/2018/2/layout/IconVerticalSolidList"/>
    <dgm:cxn modelId="{5C85E9B6-7202-48A3-8F2D-39397CDEA00B}" type="presParOf" srcId="{B4C0F79C-D81E-44B5-8607-6DA47F69258B}" destId="{3F1341BA-60B1-4DB2-AC9F-04047F08CA6F}" srcOrd="5" destOrd="0" presId="urn:microsoft.com/office/officeart/2018/2/layout/IconVerticalSolidList"/>
    <dgm:cxn modelId="{0AEA3C11-5AC4-47C1-A714-8A0111AEBB75}" type="presParOf" srcId="{B4C0F79C-D81E-44B5-8607-6DA47F69258B}" destId="{AC8C663A-128F-480F-B8A6-E5AAFF24E9AB}" srcOrd="6" destOrd="0" presId="urn:microsoft.com/office/officeart/2018/2/layout/IconVerticalSolidList"/>
    <dgm:cxn modelId="{C33295F7-8BC1-44AE-B641-C01185E6BF50}" type="presParOf" srcId="{AC8C663A-128F-480F-B8A6-E5AAFF24E9AB}" destId="{5B129DE5-D3A3-4982-BE28-36B98CAD38E8}" srcOrd="0" destOrd="0" presId="urn:microsoft.com/office/officeart/2018/2/layout/IconVerticalSolidList"/>
    <dgm:cxn modelId="{2E35695A-6AAD-41D4-BC01-7AB8E43FCA83}" type="presParOf" srcId="{AC8C663A-128F-480F-B8A6-E5AAFF24E9AB}" destId="{4A2A5D4B-3E9A-4EE2-833B-83C01B18503F}" srcOrd="1" destOrd="0" presId="urn:microsoft.com/office/officeart/2018/2/layout/IconVerticalSolidList"/>
    <dgm:cxn modelId="{E1F785F7-3590-44AD-840F-31CED1173414}" type="presParOf" srcId="{AC8C663A-128F-480F-B8A6-E5AAFF24E9AB}" destId="{0B62CD38-F911-4DDD-87CF-BD922D099B5F}" srcOrd="2" destOrd="0" presId="urn:microsoft.com/office/officeart/2018/2/layout/IconVerticalSolidList"/>
    <dgm:cxn modelId="{2BF0F215-70EE-4F88-80B1-F25616EAEFEB}" type="presParOf" srcId="{AC8C663A-128F-480F-B8A6-E5AAFF24E9AB}" destId="{55B7CCD8-9CBC-48D8-AF1B-1E828EB72966}" srcOrd="3" destOrd="0" presId="urn:microsoft.com/office/officeart/2018/2/layout/IconVerticalSolidList"/>
    <dgm:cxn modelId="{69D31D00-2847-41A3-8A5D-E7F25477FED9}" type="presParOf" srcId="{B4C0F79C-D81E-44B5-8607-6DA47F69258B}" destId="{ED678B5F-BAEE-4A89-8B0C-418F178F8643}" srcOrd="7" destOrd="0" presId="urn:microsoft.com/office/officeart/2018/2/layout/IconVerticalSolidList"/>
    <dgm:cxn modelId="{0C3EA115-09C6-4495-9C54-D7B58E7E94C2}" type="presParOf" srcId="{B4C0F79C-D81E-44B5-8607-6DA47F69258B}" destId="{DAA510A4-0B53-4FB5-8826-328AAB6FF484}" srcOrd="8" destOrd="0" presId="urn:microsoft.com/office/officeart/2018/2/layout/IconVerticalSolidList"/>
    <dgm:cxn modelId="{11843A3A-E86D-4579-B167-8C21374D0610}" type="presParOf" srcId="{DAA510A4-0B53-4FB5-8826-328AAB6FF484}" destId="{74AA9A40-98EF-4036-8A1C-A7593F1D596F}" srcOrd="0" destOrd="0" presId="urn:microsoft.com/office/officeart/2018/2/layout/IconVerticalSolidList"/>
    <dgm:cxn modelId="{CAB15A3E-7976-49B8-80B6-3A8523DE1EE0}" type="presParOf" srcId="{DAA510A4-0B53-4FB5-8826-328AAB6FF484}" destId="{C8B4831A-3010-4644-90FB-CB8EDBA2BCFE}" srcOrd="1" destOrd="0" presId="urn:microsoft.com/office/officeart/2018/2/layout/IconVerticalSolidList"/>
    <dgm:cxn modelId="{134FBAD8-35D3-48C7-A780-4A62B211F601}" type="presParOf" srcId="{DAA510A4-0B53-4FB5-8826-328AAB6FF484}" destId="{B082608C-F835-437F-852B-C56016238424}" srcOrd="2" destOrd="0" presId="urn:microsoft.com/office/officeart/2018/2/layout/IconVerticalSolidList"/>
    <dgm:cxn modelId="{F643A12C-0984-4F9B-81F7-EBF43F120E84}" type="presParOf" srcId="{DAA510A4-0B53-4FB5-8826-328AAB6FF484}" destId="{0CD359D8-3E87-4AFE-9153-A9A0C001307F}"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C5F541B-5967-48AB-A9E7-F0B245EC29AE}" type="doc">
      <dgm:prSet loTypeId="urn:microsoft.com/office/officeart/2005/8/layout/balance1" loCatId="relationship" qsTypeId="urn:microsoft.com/office/officeart/2005/8/quickstyle/simple4" qsCatId="simple" csTypeId="urn:microsoft.com/office/officeart/2005/8/colors/colorful1" csCatId="colorful" phldr="1"/>
      <dgm:spPr/>
    </dgm:pt>
    <dgm:pt modelId="{1C0C907D-5219-4EF3-898D-159A5BF29C10}">
      <dgm:prSet/>
      <dgm:spPr/>
      <dgm:t>
        <a:bodyPr/>
        <a:lstStyle/>
        <a:p>
          <a:r>
            <a:rPr lang="en-US"/>
            <a:t>Persistence</a:t>
          </a:r>
        </a:p>
      </dgm:t>
    </dgm:pt>
    <dgm:pt modelId="{778641B9-3553-4AED-9669-F592C29528F2}" type="parTrans" cxnId="{8A772215-BF57-4528-9D64-213ECB3EE954}">
      <dgm:prSet/>
      <dgm:spPr/>
      <dgm:t>
        <a:bodyPr/>
        <a:lstStyle/>
        <a:p>
          <a:endParaRPr lang="en-US"/>
        </a:p>
      </dgm:t>
    </dgm:pt>
    <dgm:pt modelId="{D666CF50-7162-4C34-858B-FAEEC682348C}" type="sibTrans" cxnId="{8A772215-BF57-4528-9D64-213ECB3EE954}">
      <dgm:prSet/>
      <dgm:spPr/>
      <dgm:t>
        <a:bodyPr/>
        <a:lstStyle/>
        <a:p>
          <a:endParaRPr lang="en-US"/>
        </a:p>
      </dgm:t>
    </dgm:pt>
    <dgm:pt modelId="{2CF6CE96-FCD6-4116-8EE1-97B2059D9534}">
      <dgm:prSet/>
      <dgm:spPr/>
      <dgm:t>
        <a:bodyPr/>
        <a:lstStyle/>
        <a:p>
          <a:r>
            <a:rPr lang="en-US"/>
            <a:t>Attrition</a:t>
          </a:r>
        </a:p>
      </dgm:t>
    </dgm:pt>
    <dgm:pt modelId="{AFD3F4C1-553A-4B79-BDB9-C202417AF0AD}" type="parTrans" cxnId="{65C6B42D-1FD6-4A41-AC8A-03A248382300}">
      <dgm:prSet/>
      <dgm:spPr/>
      <dgm:t>
        <a:bodyPr/>
        <a:lstStyle/>
        <a:p>
          <a:endParaRPr lang="en-US"/>
        </a:p>
      </dgm:t>
    </dgm:pt>
    <dgm:pt modelId="{33543C6A-E084-457E-A638-83B0AE407699}" type="sibTrans" cxnId="{65C6B42D-1FD6-4A41-AC8A-03A248382300}">
      <dgm:prSet/>
      <dgm:spPr/>
      <dgm:t>
        <a:bodyPr/>
        <a:lstStyle/>
        <a:p>
          <a:endParaRPr lang="en-US"/>
        </a:p>
      </dgm:t>
    </dgm:pt>
    <dgm:pt modelId="{A4C5C18E-E8A6-46B9-B5EB-241DA286D1DE}">
      <dgm:prSet/>
      <dgm:spPr/>
      <dgm:t>
        <a:bodyPr/>
        <a:lstStyle/>
        <a:p>
          <a:r>
            <a:rPr lang="en-US"/>
            <a:t>Family</a:t>
          </a:r>
        </a:p>
      </dgm:t>
    </dgm:pt>
    <dgm:pt modelId="{C2B6DA4A-C1E1-47B2-8829-E3FD9101E2FA}" type="parTrans" cxnId="{C5355F8C-27F4-4BEC-ADB7-A7D24C6DAE84}">
      <dgm:prSet/>
      <dgm:spPr/>
      <dgm:t>
        <a:bodyPr/>
        <a:lstStyle/>
        <a:p>
          <a:endParaRPr lang="en-US"/>
        </a:p>
      </dgm:t>
    </dgm:pt>
    <dgm:pt modelId="{C4E75EA4-A716-41F6-955D-27DA8A570B9E}" type="sibTrans" cxnId="{C5355F8C-27F4-4BEC-ADB7-A7D24C6DAE84}">
      <dgm:prSet/>
      <dgm:spPr/>
      <dgm:t>
        <a:bodyPr/>
        <a:lstStyle/>
        <a:p>
          <a:endParaRPr lang="en-US"/>
        </a:p>
      </dgm:t>
    </dgm:pt>
    <dgm:pt modelId="{66D61976-EC78-4024-BBCC-8B4140871276}">
      <dgm:prSet/>
      <dgm:spPr/>
      <dgm:t>
        <a:bodyPr/>
        <a:lstStyle/>
        <a:p>
          <a:r>
            <a:rPr lang="en-US" dirty="0"/>
            <a:t>Friends</a:t>
          </a:r>
        </a:p>
      </dgm:t>
    </dgm:pt>
    <dgm:pt modelId="{4C3D8B93-2E40-4855-BFCA-DF9ADAF59985}" type="parTrans" cxnId="{105E2F3A-F85D-446C-BC39-896508B383F9}">
      <dgm:prSet/>
      <dgm:spPr/>
      <dgm:t>
        <a:bodyPr/>
        <a:lstStyle/>
        <a:p>
          <a:endParaRPr lang="en-US"/>
        </a:p>
      </dgm:t>
    </dgm:pt>
    <dgm:pt modelId="{1918B5C5-5730-4C32-8CB0-E7085600B1B5}" type="sibTrans" cxnId="{105E2F3A-F85D-446C-BC39-896508B383F9}">
      <dgm:prSet/>
      <dgm:spPr/>
      <dgm:t>
        <a:bodyPr/>
        <a:lstStyle/>
        <a:p>
          <a:endParaRPr lang="en-US"/>
        </a:p>
      </dgm:t>
    </dgm:pt>
    <dgm:pt modelId="{1A68EE12-A337-4B90-A2F1-DD290B4E2698}">
      <dgm:prSet/>
      <dgm:spPr/>
      <dgm:t>
        <a:bodyPr/>
        <a:lstStyle/>
        <a:p>
          <a:r>
            <a:rPr lang="en-US"/>
            <a:t>Faculty</a:t>
          </a:r>
        </a:p>
      </dgm:t>
    </dgm:pt>
    <dgm:pt modelId="{EBDF11AF-15F6-4ABC-97BF-7C73AF709FD5}" type="sibTrans" cxnId="{05226AFC-DD0B-4392-89FE-92E097BB86EE}">
      <dgm:prSet/>
      <dgm:spPr/>
      <dgm:t>
        <a:bodyPr/>
        <a:lstStyle/>
        <a:p>
          <a:endParaRPr lang="en-US"/>
        </a:p>
      </dgm:t>
    </dgm:pt>
    <dgm:pt modelId="{636F1A22-F62E-4BDA-86DE-0CF256C2E897}" type="parTrans" cxnId="{05226AFC-DD0B-4392-89FE-92E097BB86EE}">
      <dgm:prSet/>
      <dgm:spPr/>
      <dgm:t>
        <a:bodyPr/>
        <a:lstStyle/>
        <a:p>
          <a:endParaRPr lang="en-US"/>
        </a:p>
      </dgm:t>
    </dgm:pt>
    <dgm:pt modelId="{937F10CB-E38B-4856-8A9E-E2F1C9B3A0EA}">
      <dgm:prSet/>
      <dgm:spPr/>
      <dgm:t>
        <a:bodyPr/>
        <a:lstStyle/>
        <a:p>
          <a:r>
            <a:rPr lang="en-US" dirty="0"/>
            <a:t>Classmates</a:t>
          </a:r>
        </a:p>
      </dgm:t>
    </dgm:pt>
    <dgm:pt modelId="{72AF344A-EA42-431C-B448-DFAD8118C46B}" type="sibTrans" cxnId="{61448F87-C46B-4A5D-9983-7DA334ECAE6C}">
      <dgm:prSet/>
      <dgm:spPr/>
      <dgm:t>
        <a:bodyPr/>
        <a:lstStyle/>
        <a:p>
          <a:endParaRPr lang="en-US"/>
        </a:p>
      </dgm:t>
    </dgm:pt>
    <dgm:pt modelId="{16571A0F-8C3B-41BC-8088-1830A73291DE}" type="parTrans" cxnId="{61448F87-C46B-4A5D-9983-7DA334ECAE6C}">
      <dgm:prSet/>
      <dgm:spPr/>
      <dgm:t>
        <a:bodyPr/>
        <a:lstStyle/>
        <a:p>
          <a:endParaRPr lang="en-US"/>
        </a:p>
      </dgm:t>
    </dgm:pt>
    <dgm:pt modelId="{343FAC47-9506-4C4C-8545-1BE9DC86ED86}" type="pres">
      <dgm:prSet presAssocID="{BC5F541B-5967-48AB-A9E7-F0B245EC29AE}" presName="outerComposite" presStyleCnt="0">
        <dgm:presLayoutVars>
          <dgm:chMax val="2"/>
          <dgm:animLvl val="lvl"/>
          <dgm:resizeHandles val="exact"/>
        </dgm:presLayoutVars>
      </dgm:prSet>
      <dgm:spPr/>
    </dgm:pt>
    <dgm:pt modelId="{4495B16F-6A94-4221-9E02-ABD0316FD660}" type="pres">
      <dgm:prSet presAssocID="{BC5F541B-5967-48AB-A9E7-F0B245EC29AE}" presName="dummyMaxCanvas" presStyleCnt="0"/>
      <dgm:spPr/>
    </dgm:pt>
    <dgm:pt modelId="{2ABC9B90-AC5A-416C-ADE9-17788E404676}" type="pres">
      <dgm:prSet presAssocID="{BC5F541B-5967-48AB-A9E7-F0B245EC29AE}" presName="parentComposite" presStyleCnt="0"/>
      <dgm:spPr/>
    </dgm:pt>
    <dgm:pt modelId="{B41773F0-247A-411C-A5CC-DFEDA92C0B63}" type="pres">
      <dgm:prSet presAssocID="{BC5F541B-5967-48AB-A9E7-F0B245EC29AE}" presName="parent1" presStyleLbl="alignAccFollowNode1" presStyleIdx="0" presStyleCnt="4" custScaleX="262801" custLinFactX="-42626" custLinFactNeighborX="-100000" custLinFactNeighborY="19286">
        <dgm:presLayoutVars>
          <dgm:chMax val="4"/>
        </dgm:presLayoutVars>
      </dgm:prSet>
      <dgm:spPr/>
    </dgm:pt>
    <dgm:pt modelId="{4BF82844-D1DB-4654-A0C0-96A02D0E4D71}" type="pres">
      <dgm:prSet presAssocID="{BC5F541B-5967-48AB-A9E7-F0B245EC29AE}" presName="parent2" presStyleLbl="alignAccFollowNode1" presStyleIdx="1" presStyleCnt="4" custScaleX="262801" custLinFactX="42316" custLinFactNeighborX="100000" custLinFactNeighborY="19286">
        <dgm:presLayoutVars>
          <dgm:chMax val="4"/>
        </dgm:presLayoutVars>
      </dgm:prSet>
      <dgm:spPr/>
    </dgm:pt>
    <dgm:pt modelId="{3334BCE5-C5D4-482B-B59F-ABC1BE002F39}" type="pres">
      <dgm:prSet presAssocID="{BC5F541B-5967-48AB-A9E7-F0B245EC29AE}" presName="childrenComposite" presStyleCnt="0"/>
      <dgm:spPr/>
    </dgm:pt>
    <dgm:pt modelId="{80130C67-0B88-4BF5-B9A4-CD2D26265ACD}" type="pres">
      <dgm:prSet presAssocID="{BC5F541B-5967-48AB-A9E7-F0B245EC29AE}" presName="dummyMaxCanvas_ChildArea" presStyleCnt="0"/>
      <dgm:spPr/>
    </dgm:pt>
    <dgm:pt modelId="{C2A8396A-88BB-4D0B-B107-83342F2C3A60}" type="pres">
      <dgm:prSet presAssocID="{BC5F541B-5967-48AB-A9E7-F0B245EC29AE}" presName="fulcrum" presStyleLbl="alignAccFollowNode1" presStyleIdx="2" presStyleCnt="4"/>
      <dgm:spPr/>
    </dgm:pt>
    <dgm:pt modelId="{AD8B70B4-6B62-4DE5-82B0-B41A0D5B5F7F}" type="pres">
      <dgm:prSet presAssocID="{BC5F541B-5967-48AB-A9E7-F0B245EC29AE}" presName="balance_40" presStyleLbl="alignAccFollowNode1" presStyleIdx="3" presStyleCnt="4" custScaleX="242277" custScaleY="126528">
        <dgm:presLayoutVars>
          <dgm:bulletEnabled val="1"/>
        </dgm:presLayoutVars>
      </dgm:prSet>
      <dgm:spPr>
        <a:solidFill>
          <a:schemeClr val="tx1">
            <a:alpha val="90000"/>
          </a:schemeClr>
        </a:solidFill>
      </dgm:spPr>
    </dgm:pt>
    <dgm:pt modelId="{4FBF48B4-659B-4898-8DEB-D833A419CF6D}" type="pres">
      <dgm:prSet presAssocID="{BC5F541B-5967-48AB-A9E7-F0B245EC29AE}" presName="left_40_1" presStyleLbl="node1" presStyleIdx="0" presStyleCnt="4" custScaleX="165069" custScaleY="123050">
        <dgm:presLayoutVars>
          <dgm:bulletEnabled val="1"/>
        </dgm:presLayoutVars>
      </dgm:prSet>
      <dgm:spPr/>
    </dgm:pt>
    <dgm:pt modelId="{EF57FF68-5D33-4718-A9AD-5FE2C731E794}" type="pres">
      <dgm:prSet presAssocID="{BC5F541B-5967-48AB-A9E7-F0B245EC29AE}" presName="left_40_2" presStyleLbl="node1" presStyleIdx="1" presStyleCnt="4" custScaleX="165069" custScaleY="123050">
        <dgm:presLayoutVars>
          <dgm:bulletEnabled val="1"/>
        </dgm:presLayoutVars>
      </dgm:prSet>
      <dgm:spPr/>
    </dgm:pt>
    <dgm:pt modelId="{C67AAA95-0609-4004-8186-A6240001F0E8}" type="pres">
      <dgm:prSet presAssocID="{BC5F541B-5967-48AB-A9E7-F0B245EC29AE}" presName="left_40_3" presStyleLbl="node1" presStyleIdx="2" presStyleCnt="4" custScaleX="165069" custScaleY="123050">
        <dgm:presLayoutVars>
          <dgm:bulletEnabled val="1"/>
        </dgm:presLayoutVars>
      </dgm:prSet>
      <dgm:spPr/>
    </dgm:pt>
    <dgm:pt modelId="{BA88F07D-31F3-4FAE-90BD-C3126A5C07C0}" type="pres">
      <dgm:prSet presAssocID="{BC5F541B-5967-48AB-A9E7-F0B245EC29AE}" presName="left_40_4" presStyleLbl="node1" presStyleIdx="3" presStyleCnt="4" custScaleX="165069" custScaleY="123050">
        <dgm:presLayoutVars>
          <dgm:bulletEnabled val="1"/>
        </dgm:presLayoutVars>
      </dgm:prSet>
      <dgm:spPr/>
    </dgm:pt>
  </dgm:ptLst>
  <dgm:cxnLst>
    <dgm:cxn modelId="{8A772215-BF57-4528-9D64-213ECB3EE954}" srcId="{BC5F541B-5967-48AB-A9E7-F0B245EC29AE}" destId="{1C0C907D-5219-4EF3-898D-159A5BF29C10}" srcOrd="0" destOrd="0" parTransId="{778641B9-3553-4AED-9669-F592C29528F2}" sibTransId="{D666CF50-7162-4C34-858B-FAEEC682348C}"/>
    <dgm:cxn modelId="{55394227-4674-422E-A22B-83E2C03EAD42}" type="presOf" srcId="{BC5F541B-5967-48AB-A9E7-F0B245EC29AE}" destId="{343FAC47-9506-4C4C-8545-1BE9DC86ED86}" srcOrd="0" destOrd="0" presId="urn:microsoft.com/office/officeart/2005/8/layout/balance1"/>
    <dgm:cxn modelId="{65C6B42D-1FD6-4A41-AC8A-03A248382300}" srcId="{BC5F541B-5967-48AB-A9E7-F0B245EC29AE}" destId="{2CF6CE96-FCD6-4116-8EE1-97B2059D9534}" srcOrd="1" destOrd="0" parTransId="{AFD3F4C1-553A-4B79-BDB9-C202417AF0AD}" sibTransId="{33543C6A-E084-457E-A638-83B0AE407699}"/>
    <dgm:cxn modelId="{105E2F3A-F85D-446C-BC39-896508B383F9}" srcId="{1C0C907D-5219-4EF3-898D-159A5BF29C10}" destId="{66D61976-EC78-4024-BBCC-8B4140871276}" srcOrd="1" destOrd="0" parTransId="{4C3D8B93-2E40-4855-BFCA-DF9ADAF59985}" sibTransId="{1918B5C5-5730-4C32-8CB0-E7085600B1B5}"/>
    <dgm:cxn modelId="{DFFE5649-6180-4723-8DE4-092CF5D56FC9}" type="presOf" srcId="{937F10CB-E38B-4856-8A9E-E2F1C9B3A0EA}" destId="{C67AAA95-0609-4004-8186-A6240001F0E8}" srcOrd="0" destOrd="0" presId="urn:microsoft.com/office/officeart/2005/8/layout/balance1"/>
    <dgm:cxn modelId="{61448F87-C46B-4A5D-9983-7DA334ECAE6C}" srcId="{1C0C907D-5219-4EF3-898D-159A5BF29C10}" destId="{937F10CB-E38B-4856-8A9E-E2F1C9B3A0EA}" srcOrd="2" destOrd="0" parTransId="{16571A0F-8C3B-41BC-8088-1830A73291DE}" sibTransId="{72AF344A-EA42-431C-B448-DFAD8118C46B}"/>
    <dgm:cxn modelId="{C5355F8C-27F4-4BEC-ADB7-A7D24C6DAE84}" srcId="{1C0C907D-5219-4EF3-898D-159A5BF29C10}" destId="{A4C5C18E-E8A6-46B9-B5EB-241DA286D1DE}" srcOrd="0" destOrd="0" parTransId="{C2B6DA4A-C1E1-47B2-8829-E3FD9101E2FA}" sibTransId="{C4E75EA4-A716-41F6-955D-27DA8A570B9E}"/>
    <dgm:cxn modelId="{BC43498E-0F38-41FC-AD13-395AE16B0CE7}" type="presOf" srcId="{66D61976-EC78-4024-BBCC-8B4140871276}" destId="{EF57FF68-5D33-4718-A9AD-5FE2C731E794}" srcOrd="0" destOrd="0" presId="urn:microsoft.com/office/officeart/2005/8/layout/balance1"/>
    <dgm:cxn modelId="{8F87A5A7-9BCC-4DEB-A9C9-703060A015DA}" type="presOf" srcId="{2CF6CE96-FCD6-4116-8EE1-97B2059D9534}" destId="{4BF82844-D1DB-4654-A0C0-96A02D0E4D71}" srcOrd="0" destOrd="0" presId="urn:microsoft.com/office/officeart/2005/8/layout/balance1"/>
    <dgm:cxn modelId="{E6094EB1-B18C-4845-8C88-BB865054E125}" type="presOf" srcId="{A4C5C18E-E8A6-46B9-B5EB-241DA286D1DE}" destId="{4FBF48B4-659B-4898-8DEB-D833A419CF6D}" srcOrd="0" destOrd="0" presId="urn:microsoft.com/office/officeart/2005/8/layout/balance1"/>
    <dgm:cxn modelId="{CDD6A0B6-20C5-4BBA-99EB-A4CF1C1F4788}" type="presOf" srcId="{1C0C907D-5219-4EF3-898D-159A5BF29C10}" destId="{B41773F0-247A-411C-A5CC-DFEDA92C0B63}" srcOrd="0" destOrd="0" presId="urn:microsoft.com/office/officeart/2005/8/layout/balance1"/>
    <dgm:cxn modelId="{D64381E4-3318-465A-A067-FC8876F3BBFA}" type="presOf" srcId="{1A68EE12-A337-4B90-A2F1-DD290B4E2698}" destId="{BA88F07D-31F3-4FAE-90BD-C3126A5C07C0}" srcOrd="0" destOrd="0" presId="urn:microsoft.com/office/officeart/2005/8/layout/balance1"/>
    <dgm:cxn modelId="{05226AFC-DD0B-4392-89FE-92E097BB86EE}" srcId="{1C0C907D-5219-4EF3-898D-159A5BF29C10}" destId="{1A68EE12-A337-4B90-A2F1-DD290B4E2698}" srcOrd="3" destOrd="0" parTransId="{636F1A22-F62E-4BDA-86DE-0CF256C2E897}" sibTransId="{EBDF11AF-15F6-4ABC-97BF-7C73AF709FD5}"/>
    <dgm:cxn modelId="{69F5740F-4792-495B-95E9-13E671B3EE75}" type="presParOf" srcId="{343FAC47-9506-4C4C-8545-1BE9DC86ED86}" destId="{4495B16F-6A94-4221-9E02-ABD0316FD660}" srcOrd="0" destOrd="0" presId="urn:microsoft.com/office/officeart/2005/8/layout/balance1"/>
    <dgm:cxn modelId="{2A473C1F-CB0F-472F-8D26-77558247224A}" type="presParOf" srcId="{343FAC47-9506-4C4C-8545-1BE9DC86ED86}" destId="{2ABC9B90-AC5A-416C-ADE9-17788E404676}" srcOrd="1" destOrd="0" presId="urn:microsoft.com/office/officeart/2005/8/layout/balance1"/>
    <dgm:cxn modelId="{8C9E52EC-2A11-465B-BF4D-42DE562265AD}" type="presParOf" srcId="{2ABC9B90-AC5A-416C-ADE9-17788E404676}" destId="{B41773F0-247A-411C-A5CC-DFEDA92C0B63}" srcOrd="0" destOrd="0" presId="urn:microsoft.com/office/officeart/2005/8/layout/balance1"/>
    <dgm:cxn modelId="{D9683D3A-252E-4249-8D08-C5A2170E1FD5}" type="presParOf" srcId="{2ABC9B90-AC5A-416C-ADE9-17788E404676}" destId="{4BF82844-D1DB-4654-A0C0-96A02D0E4D71}" srcOrd="1" destOrd="0" presId="urn:microsoft.com/office/officeart/2005/8/layout/balance1"/>
    <dgm:cxn modelId="{0DA613F8-47B6-40AE-9A5F-85CE8045AE29}" type="presParOf" srcId="{343FAC47-9506-4C4C-8545-1BE9DC86ED86}" destId="{3334BCE5-C5D4-482B-B59F-ABC1BE002F39}" srcOrd="2" destOrd="0" presId="urn:microsoft.com/office/officeart/2005/8/layout/balance1"/>
    <dgm:cxn modelId="{EBDA330B-D6E1-4B38-A8AA-91E1563EA235}" type="presParOf" srcId="{3334BCE5-C5D4-482B-B59F-ABC1BE002F39}" destId="{80130C67-0B88-4BF5-B9A4-CD2D26265ACD}" srcOrd="0" destOrd="0" presId="urn:microsoft.com/office/officeart/2005/8/layout/balance1"/>
    <dgm:cxn modelId="{B42CD941-B00D-451B-97EA-2A04BE3C1FBB}" type="presParOf" srcId="{3334BCE5-C5D4-482B-B59F-ABC1BE002F39}" destId="{C2A8396A-88BB-4D0B-B107-83342F2C3A60}" srcOrd="1" destOrd="0" presId="urn:microsoft.com/office/officeart/2005/8/layout/balance1"/>
    <dgm:cxn modelId="{E7CCB41B-1C29-47CC-849E-6CD538DEE67B}" type="presParOf" srcId="{3334BCE5-C5D4-482B-B59F-ABC1BE002F39}" destId="{AD8B70B4-6B62-4DE5-82B0-B41A0D5B5F7F}" srcOrd="2" destOrd="0" presId="urn:microsoft.com/office/officeart/2005/8/layout/balance1"/>
    <dgm:cxn modelId="{650D16E6-8637-44FF-9EEF-9B67A951CA92}" type="presParOf" srcId="{3334BCE5-C5D4-482B-B59F-ABC1BE002F39}" destId="{4FBF48B4-659B-4898-8DEB-D833A419CF6D}" srcOrd="3" destOrd="0" presId="urn:microsoft.com/office/officeart/2005/8/layout/balance1"/>
    <dgm:cxn modelId="{4EEB91E4-23F6-4890-980A-2D48C7C96012}" type="presParOf" srcId="{3334BCE5-C5D4-482B-B59F-ABC1BE002F39}" destId="{EF57FF68-5D33-4718-A9AD-5FE2C731E794}" srcOrd="4" destOrd="0" presId="urn:microsoft.com/office/officeart/2005/8/layout/balance1"/>
    <dgm:cxn modelId="{55FD6905-A394-4B98-B1E3-322A13FDEF94}" type="presParOf" srcId="{3334BCE5-C5D4-482B-B59F-ABC1BE002F39}" destId="{C67AAA95-0609-4004-8186-A6240001F0E8}" srcOrd="5" destOrd="0" presId="urn:microsoft.com/office/officeart/2005/8/layout/balance1"/>
    <dgm:cxn modelId="{3E7E7FEE-8837-43FA-8EB8-2277A0E81C2C}" type="presParOf" srcId="{3334BCE5-C5D4-482B-B59F-ABC1BE002F39}" destId="{BA88F07D-31F3-4FAE-90BD-C3126A5C07C0}" srcOrd="6" destOrd="0" presId="urn:microsoft.com/office/officeart/2005/8/layout/balance1"/>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5.xml><?xml version="1.0" encoding="utf-8"?>
<dgm:dataModel xmlns:dgm="http://schemas.openxmlformats.org/drawingml/2006/diagram" xmlns:a="http://schemas.openxmlformats.org/drawingml/2006/main">
  <dgm:ptLst>
    <dgm:pt modelId="{535AA71A-9B86-4315-9D51-E222E8D0FA2A}" type="doc">
      <dgm:prSet loTypeId="urn:microsoft.com/office/officeart/2018/2/layout/IconLabelList" loCatId="icon" qsTypeId="urn:microsoft.com/office/officeart/2005/8/quickstyle/simple1" qsCatId="simple" csTypeId="urn:microsoft.com/office/officeart/2018/5/colors/Iconchunking_neutralbg_colorful1" csCatId="colorful" phldr="1"/>
      <dgm:spPr/>
      <dgm:t>
        <a:bodyPr/>
        <a:lstStyle/>
        <a:p>
          <a:endParaRPr lang="en-US"/>
        </a:p>
      </dgm:t>
    </dgm:pt>
    <dgm:pt modelId="{77F5AB00-7B50-4D07-B850-3DD665EBE5E4}">
      <dgm:prSet custT="1"/>
      <dgm:spPr/>
      <dgm:t>
        <a:bodyPr/>
        <a:lstStyle/>
        <a:p>
          <a:pPr>
            <a:lnSpc>
              <a:spcPct val="100000"/>
            </a:lnSpc>
          </a:pPr>
          <a:r>
            <a:rPr lang="en-US" sz="2000" dirty="0"/>
            <a:t>Create Formalized Support Systems</a:t>
          </a:r>
        </a:p>
      </dgm:t>
    </dgm:pt>
    <dgm:pt modelId="{11A22607-79D8-4B66-971C-FD66CCC453E8}" type="parTrans" cxnId="{018832DF-11BB-44E9-A1FF-642BF56EE050}">
      <dgm:prSet/>
      <dgm:spPr/>
      <dgm:t>
        <a:bodyPr/>
        <a:lstStyle/>
        <a:p>
          <a:endParaRPr lang="en-US"/>
        </a:p>
      </dgm:t>
    </dgm:pt>
    <dgm:pt modelId="{D1B495CC-4738-4DC7-BB81-1D70548AFF4C}" type="sibTrans" cxnId="{018832DF-11BB-44E9-A1FF-642BF56EE050}">
      <dgm:prSet/>
      <dgm:spPr/>
      <dgm:t>
        <a:bodyPr/>
        <a:lstStyle/>
        <a:p>
          <a:endParaRPr lang="en-US"/>
        </a:p>
      </dgm:t>
    </dgm:pt>
    <dgm:pt modelId="{33DE1A88-205D-4CF5-9AD0-B91F61340954}">
      <dgm:prSet custT="1"/>
      <dgm:spPr/>
      <dgm:t>
        <a:bodyPr/>
        <a:lstStyle/>
        <a:p>
          <a:pPr>
            <a:lnSpc>
              <a:spcPct val="100000"/>
            </a:lnSpc>
          </a:pPr>
          <a:r>
            <a:rPr lang="en-US" sz="2000" dirty="0"/>
            <a:t>Undergraduate Coursework and Bridge Programs</a:t>
          </a:r>
        </a:p>
      </dgm:t>
    </dgm:pt>
    <dgm:pt modelId="{62F5CE7F-98CE-407D-B95B-A606310A3106}" type="parTrans" cxnId="{1B38DB9B-FBB6-4B84-BAF6-84B475746000}">
      <dgm:prSet/>
      <dgm:spPr/>
      <dgm:t>
        <a:bodyPr/>
        <a:lstStyle/>
        <a:p>
          <a:endParaRPr lang="en-US"/>
        </a:p>
      </dgm:t>
    </dgm:pt>
    <dgm:pt modelId="{54C9BA3E-C631-48F9-A51B-53711D21F79B}" type="sibTrans" cxnId="{1B38DB9B-FBB6-4B84-BAF6-84B475746000}">
      <dgm:prSet/>
      <dgm:spPr/>
      <dgm:t>
        <a:bodyPr/>
        <a:lstStyle/>
        <a:p>
          <a:endParaRPr lang="en-US"/>
        </a:p>
      </dgm:t>
    </dgm:pt>
    <dgm:pt modelId="{55C0ECBC-886F-46D8-87D2-6A3F5A069505}">
      <dgm:prSet custT="1"/>
      <dgm:spPr/>
      <dgm:t>
        <a:bodyPr/>
        <a:lstStyle/>
        <a:p>
          <a:pPr>
            <a:lnSpc>
              <a:spcPct val="100000"/>
            </a:lnSpc>
          </a:pPr>
          <a:r>
            <a:rPr lang="en-US" sz="2000" dirty="0"/>
            <a:t>K-12 Professional Development</a:t>
          </a:r>
        </a:p>
      </dgm:t>
    </dgm:pt>
    <dgm:pt modelId="{E202B848-A1D2-4219-8548-3478957BE6C6}" type="parTrans" cxnId="{29E88B54-3BF9-4435-8C61-4756A95EA0E3}">
      <dgm:prSet/>
      <dgm:spPr/>
      <dgm:t>
        <a:bodyPr/>
        <a:lstStyle/>
        <a:p>
          <a:endParaRPr lang="en-US"/>
        </a:p>
      </dgm:t>
    </dgm:pt>
    <dgm:pt modelId="{F98EF408-F03F-4541-BD2F-A31F1F01649B}" type="sibTrans" cxnId="{29E88B54-3BF9-4435-8C61-4756A95EA0E3}">
      <dgm:prSet/>
      <dgm:spPr/>
      <dgm:t>
        <a:bodyPr/>
        <a:lstStyle/>
        <a:p>
          <a:endParaRPr lang="en-US"/>
        </a:p>
      </dgm:t>
    </dgm:pt>
    <dgm:pt modelId="{AC3845C3-ACF5-4B5C-89E8-A277C098EAC6}" type="pres">
      <dgm:prSet presAssocID="{535AA71A-9B86-4315-9D51-E222E8D0FA2A}" presName="root" presStyleCnt="0">
        <dgm:presLayoutVars>
          <dgm:dir/>
          <dgm:resizeHandles val="exact"/>
        </dgm:presLayoutVars>
      </dgm:prSet>
      <dgm:spPr/>
    </dgm:pt>
    <dgm:pt modelId="{52D59875-ECAC-423D-A390-C6293374B6DD}" type="pres">
      <dgm:prSet presAssocID="{77F5AB00-7B50-4D07-B850-3DD665EBE5E4}" presName="compNode" presStyleCnt="0"/>
      <dgm:spPr/>
    </dgm:pt>
    <dgm:pt modelId="{276F6A41-EC88-4591-8BD9-188BFEF3DD72}" type="pres">
      <dgm:prSet presAssocID="{77F5AB00-7B50-4D07-B850-3DD665EBE5E4}"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Users"/>
        </a:ext>
      </dgm:extLst>
    </dgm:pt>
    <dgm:pt modelId="{770F9E31-B710-41C6-A0A3-AC7F686B2821}" type="pres">
      <dgm:prSet presAssocID="{77F5AB00-7B50-4D07-B850-3DD665EBE5E4}" presName="spaceRect" presStyleCnt="0"/>
      <dgm:spPr/>
    </dgm:pt>
    <dgm:pt modelId="{FB57B414-0671-433E-8475-90EB9F988728}" type="pres">
      <dgm:prSet presAssocID="{77F5AB00-7B50-4D07-B850-3DD665EBE5E4}" presName="textRect" presStyleLbl="revTx" presStyleIdx="0" presStyleCnt="3">
        <dgm:presLayoutVars>
          <dgm:chMax val="1"/>
          <dgm:chPref val="1"/>
        </dgm:presLayoutVars>
      </dgm:prSet>
      <dgm:spPr/>
    </dgm:pt>
    <dgm:pt modelId="{B957D0EE-1896-4716-B62E-C1F10768A060}" type="pres">
      <dgm:prSet presAssocID="{D1B495CC-4738-4DC7-BB81-1D70548AFF4C}" presName="sibTrans" presStyleCnt="0"/>
      <dgm:spPr/>
    </dgm:pt>
    <dgm:pt modelId="{83363D34-FD0A-428E-9AC5-D323E09DCA25}" type="pres">
      <dgm:prSet presAssocID="{33DE1A88-205D-4CF5-9AD0-B91F61340954}" presName="compNode" presStyleCnt="0"/>
      <dgm:spPr/>
    </dgm:pt>
    <dgm:pt modelId="{09DA3D84-B6E7-4352-AD28-D7E968BC91AB}" type="pres">
      <dgm:prSet presAssocID="{33DE1A88-205D-4CF5-9AD0-B91F61340954}"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Books"/>
        </a:ext>
      </dgm:extLst>
    </dgm:pt>
    <dgm:pt modelId="{32DDA455-31AD-4DE4-B72E-4D9562EAE0EA}" type="pres">
      <dgm:prSet presAssocID="{33DE1A88-205D-4CF5-9AD0-B91F61340954}" presName="spaceRect" presStyleCnt="0"/>
      <dgm:spPr/>
    </dgm:pt>
    <dgm:pt modelId="{F64531EF-C682-4528-9E93-9336450E3E36}" type="pres">
      <dgm:prSet presAssocID="{33DE1A88-205D-4CF5-9AD0-B91F61340954}" presName="textRect" presStyleLbl="revTx" presStyleIdx="1" presStyleCnt="3">
        <dgm:presLayoutVars>
          <dgm:chMax val="1"/>
          <dgm:chPref val="1"/>
        </dgm:presLayoutVars>
      </dgm:prSet>
      <dgm:spPr/>
    </dgm:pt>
    <dgm:pt modelId="{5576E9F8-6A54-43F5-AAEF-65E0746F0BE4}" type="pres">
      <dgm:prSet presAssocID="{54C9BA3E-C631-48F9-A51B-53711D21F79B}" presName="sibTrans" presStyleCnt="0"/>
      <dgm:spPr/>
    </dgm:pt>
    <dgm:pt modelId="{A2708253-95B0-4C87-B9C4-A839DC0BF4F4}" type="pres">
      <dgm:prSet presAssocID="{55C0ECBC-886F-46D8-87D2-6A3F5A069505}" presName="compNode" presStyleCnt="0"/>
      <dgm:spPr/>
    </dgm:pt>
    <dgm:pt modelId="{D0700B5F-95D0-4EBD-A65B-BF95F7B194E6}" type="pres">
      <dgm:prSet presAssocID="{55C0ECBC-886F-46D8-87D2-6A3F5A069505}"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Diploma Roll"/>
        </a:ext>
      </dgm:extLst>
    </dgm:pt>
    <dgm:pt modelId="{A1B083A2-4BC9-44D6-A30B-528D94B7146D}" type="pres">
      <dgm:prSet presAssocID="{55C0ECBC-886F-46D8-87D2-6A3F5A069505}" presName="spaceRect" presStyleCnt="0"/>
      <dgm:spPr/>
    </dgm:pt>
    <dgm:pt modelId="{637C2403-79A4-4D89-9E4C-915998BDDB1B}" type="pres">
      <dgm:prSet presAssocID="{55C0ECBC-886F-46D8-87D2-6A3F5A069505}" presName="textRect" presStyleLbl="revTx" presStyleIdx="2" presStyleCnt="3">
        <dgm:presLayoutVars>
          <dgm:chMax val="1"/>
          <dgm:chPref val="1"/>
        </dgm:presLayoutVars>
      </dgm:prSet>
      <dgm:spPr/>
    </dgm:pt>
  </dgm:ptLst>
  <dgm:cxnLst>
    <dgm:cxn modelId="{3BC2762B-6768-4B2B-957D-E6F4EA4EB054}" type="presOf" srcId="{33DE1A88-205D-4CF5-9AD0-B91F61340954}" destId="{F64531EF-C682-4528-9E93-9336450E3E36}" srcOrd="0" destOrd="0" presId="urn:microsoft.com/office/officeart/2018/2/layout/IconLabelList"/>
    <dgm:cxn modelId="{33ADAB43-2202-4B5B-A062-C3EA9F1E8024}" type="presOf" srcId="{55C0ECBC-886F-46D8-87D2-6A3F5A069505}" destId="{637C2403-79A4-4D89-9E4C-915998BDDB1B}" srcOrd="0" destOrd="0" presId="urn:microsoft.com/office/officeart/2018/2/layout/IconLabelList"/>
    <dgm:cxn modelId="{29E88B54-3BF9-4435-8C61-4756A95EA0E3}" srcId="{535AA71A-9B86-4315-9D51-E222E8D0FA2A}" destId="{55C0ECBC-886F-46D8-87D2-6A3F5A069505}" srcOrd="2" destOrd="0" parTransId="{E202B848-A1D2-4219-8548-3478957BE6C6}" sibTransId="{F98EF408-F03F-4541-BD2F-A31F1F01649B}"/>
    <dgm:cxn modelId="{F564D377-CE0F-4996-8B11-E374C36E73A3}" type="presOf" srcId="{535AA71A-9B86-4315-9D51-E222E8D0FA2A}" destId="{AC3845C3-ACF5-4B5C-89E8-A277C098EAC6}" srcOrd="0" destOrd="0" presId="urn:microsoft.com/office/officeart/2018/2/layout/IconLabelList"/>
    <dgm:cxn modelId="{700F5A83-8EDB-4F92-B369-9E9F39EA63F0}" type="presOf" srcId="{77F5AB00-7B50-4D07-B850-3DD665EBE5E4}" destId="{FB57B414-0671-433E-8475-90EB9F988728}" srcOrd="0" destOrd="0" presId="urn:microsoft.com/office/officeart/2018/2/layout/IconLabelList"/>
    <dgm:cxn modelId="{1B38DB9B-FBB6-4B84-BAF6-84B475746000}" srcId="{535AA71A-9B86-4315-9D51-E222E8D0FA2A}" destId="{33DE1A88-205D-4CF5-9AD0-B91F61340954}" srcOrd="1" destOrd="0" parTransId="{62F5CE7F-98CE-407D-B95B-A606310A3106}" sibTransId="{54C9BA3E-C631-48F9-A51B-53711D21F79B}"/>
    <dgm:cxn modelId="{018832DF-11BB-44E9-A1FF-642BF56EE050}" srcId="{535AA71A-9B86-4315-9D51-E222E8D0FA2A}" destId="{77F5AB00-7B50-4D07-B850-3DD665EBE5E4}" srcOrd="0" destOrd="0" parTransId="{11A22607-79D8-4B66-971C-FD66CCC453E8}" sibTransId="{D1B495CC-4738-4DC7-BB81-1D70548AFF4C}"/>
    <dgm:cxn modelId="{535D2B47-D12E-4D72-B8FA-B3CD2488B0DC}" type="presParOf" srcId="{AC3845C3-ACF5-4B5C-89E8-A277C098EAC6}" destId="{52D59875-ECAC-423D-A390-C6293374B6DD}" srcOrd="0" destOrd="0" presId="urn:microsoft.com/office/officeart/2018/2/layout/IconLabelList"/>
    <dgm:cxn modelId="{3C5B72AD-38B6-4E3F-85BD-6E383385902F}" type="presParOf" srcId="{52D59875-ECAC-423D-A390-C6293374B6DD}" destId="{276F6A41-EC88-4591-8BD9-188BFEF3DD72}" srcOrd="0" destOrd="0" presId="urn:microsoft.com/office/officeart/2018/2/layout/IconLabelList"/>
    <dgm:cxn modelId="{F87425A7-0150-4E74-866F-C5F16AFDD746}" type="presParOf" srcId="{52D59875-ECAC-423D-A390-C6293374B6DD}" destId="{770F9E31-B710-41C6-A0A3-AC7F686B2821}" srcOrd="1" destOrd="0" presId="urn:microsoft.com/office/officeart/2018/2/layout/IconLabelList"/>
    <dgm:cxn modelId="{E5BC3459-50E2-4F13-B286-78560A433745}" type="presParOf" srcId="{52D59875-ECAC-423D-A390-C6293374B6DD}" destId="{FB57B414-0671-433E-8475-90EB9F988728}" srcOrd="2" destOrd="0" presId="urn:microsoft.com/office/officeart/2018/2/layout/IconLabelList"/>
    <dgm:cxn modelId="{2A25E66B-FF35-41C6-ABD6-0F00FEF36BFE}" type="presParOf" srcId="{AC3845C3-ACF5-4B5C-89E8-A277C098EAC6}" destId="{B957D0EE-1896-4716-B62E-C1F10768A060}" srcOrd="1" destOrd="0" presId="urn:microsoft.com/office/officeart/2018/2/layout/IconLabelList"/>
    <dgm:cxn modelId="{2DDA3735-7DD7-4BA5-8889-52DB6EEED690}" type="presParOf" srcId="{AC3845C3-ACF5-4B5C-89E8-A277C098EAC6}" destId="{83363D34-FD0A-428E-9AC5-D323E09DCA25}" srcOrd="2" destOrd="0" presId="urn:microsoft.com/office/officeart/2018/2/layout/IconLabelList"/>
    <dgm:cxn modelId="{B40595D4-0CC8-4442-99F6-6D30AE62521C}" type="presParOf" srcId="{83363D34-FD0A-428E-9AC5-D323E09DCA25}" destId="{09DA3D84-B6E7-4352-AD28-D7E968BC91AB}" srcOrd="0" destOrd="0" presId="urn:microsoft.com/office/officeart/2018/2/layout/IconLabelList"/>
    <dgm:cxn modelId="{67A5BB18-EE2A-4204-8E67-E4605C460094}" type="presParOf" srcId="{83363D34-FD0A-428E-9AC5-D323E09DCA25}" destId="{32DDA455-31AD-4DE4-B72E-4D9562EAE0EA}" srcOrd="1" destOrd="0" presId="urn:microsoft.com/office/officeart/2018/2/layout/IconLabelList"/>
    <dgm:cxn modelId="{FD7D2B87-0945-4005-8848-3D91CC8B7FA5}" type="presParOf" srcId="{83363D34-FD0A-428E-9AC5-D323E09DCA25}" destId="{F64531EF-C682-4528-9E93-9336450E3E36}" srcOrd="2" destOrd="0" presId="urn:microsoft.com/office/officeart/2018/2/layout/IconLabelList"/>
    <dgm:cxn modelId="{016998B2-7515-407A-8B78-D62383E719CF}" type="presParOf" srcId="{AC3845C3-ACF5-4B5C-89E8-A277C098EAC6}" destId="{5576E9F8-6A54-43F5-AAEF-65E0746F0BE4}" srcOrd="3" destOrd="0" presId="urn:microsoft.com/office/officeart/2018/2/layout/IconLabelList"/>
    <dgm:cxn modelId="{FB6D94EB-03B3-424E-987E-BC925C89C90E}" type="presParOf" srcId="{AC3845C3-ACF5-4B5C-89E8-A277C098EAC6}" destId="{A2708253-95B0-4C87-B9C4-A839DC0BF4F4}" srcOrd="4" destOrd="0" presId="urn:microsoft.com/office/officeart/2018/2/layout/IconLabelList"/>
    <dgm:cxn modelId="{E53A1ACB-869A-4AB4-A021-764F657E41CD}" type="presParOf" srcId="{A2708253-95B0-4C87-B9C4-A839DC0BF4F4}" destId="{D0700B5F-95D0-4EBD-A65B-BF95F7B194E6}" srcOrd="0" destOrd="0" presId="urn:microsoft.com/office/officeart/2018/2/layout/IconLabelList"/>
    <dgm:cxn modelId="{7840CEE9-E9D2-4CEF-A9F5-2CD274C3D63E}" type="presParOf" srcId="{A2708253-95B0-4C87-B9C4-A839DC0BF4F4}" destId="{A1B083A2-4BC9-44D6-A30B-528D94B7146D}" srcOrd="1" destOrd="0" presId="urn:microsoft.com/office/officeart/2018/2/layout/IconLabelList"/>
    <dgm:cxn modelId="{EE4EEB02-9E90-4315-99BC-A1DA6D38A3DF}" type="presParOf" srcId="{A2708253-95B0-4C87-B9C4-A839DC0BF4F4}" destId="{637C2403-79A4-4D89-9E4C-915998BDDB1B}" srcOrd="2" destOrd="0" presId="urn:microsoft.com/office/officeart/2018/2/layout/Icon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8DFC7B7E-D6E5-407B-B378-A7093C444B21}"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3996D585-679F-4AFA-BC0F-C3B310AB9A87}">
      <dgm:prSet custT="1"/>
      <dgm:spPr/>
      <dgm:t>
        <a:bodyPr/>
        <a:lstStyle/>
        <a:p>
          <a:pPr rtl="0"/>
          <a:r>
            <a:rPr lang="en-US" sz="2000" dirty="0"/>
            <a:t>Newness of Academic Capital Concept</a:t>
          </a:r>
          <a:r>
            <a:rPr lang="en-US" sz="2000" dirty="0">
              <a:latin typeface="Gill Sans MT"/>
            </a:rPr>
            <a:t> </a:t>
          </a:r>
          <a:endParaRPr lang="en-US" sz="2000" dirty="0"/>
        </a:p>
      </dgm:t>
    </dgm:pt>
    <dgm:pt modelId="{6249A353-667F-4641-B5D4-C64F33E0C1FE}" type="parTrans" cxnId="{668C4A1C-44CA-4311-B9E3-C45C5F8B655B}">
      <dgm:prSet/>
      <dgm:spPr/>
      <dgm:t>
        <a:bodyPr/>
        <a:lstStyle/>
        <a:p>
          <a:endParaRPr lang="en-US"/>
        </a:p>
      </dgm:t>
    </dgm:pt>
    <dgm:pt modelId="{7B1638D3-6C70-43E0-B9AB-0CF801DD7791}" type="sibTrans" cxnId="{668C4A1C-44CA-4311-B9E3-C45C5F8B655B}">
      <dgm:prSet/>
      <dgm:spPr/>
      <dgm:t>
        <a:bodyPr/>
        <a:lstStyle/>
        <a:p>
          <a:endParaRPr lang="en-US"/>
        </a:p>
      </dgm:t>
    </dgm:pt>
    <dgm:pt modelId="{E187D067-E13C-4C74-8DB0-A803D79F7246}">
      <dgm:prSet custT="1"/>
      <dgm:spPr/>
      <dgm:t>
        <a:bodyPr/>
        <a:lstStyle/>
        <a:p>
          <a:r>
            <a:rPr lang="en-US" sz="2000" dirty="0"/>
            <a:t>Newness of Instrument Designed to Measure Academic Capital</a:t>
          </a:r>
        </a:p>
      </dgm:t>
    </dgm:pt>
    <dgm:pt modelId="{382F1BC0-2D63-46C8-BC7C-E51741F4BEB3}" type="parTrans" cxnId="{F9B5A458-0CFF-4E54-9627-870DA7D8936F}">
      <dgm:prSet/>
      <dgm:spPr/>
      <dgm:t>
        <a:bodyPr/>
        <a:lstStyle/>
        <a:p>
          <a:endParaRPr lang="en-US"/>
        </a:p>
      </dgm:t>
    </dgm:pt>
    <dgm:pt modelId="{B38F4ABA-B52D-446F-8D8F-78E7DFE0E1B7}" type="sibTrans" cxnId="{F9B5A458-0CFF-4E54-9627-870DA7D8936F}">
      <dgm:prSet/>
      <dgm:spPr/>
      <dgm:t>
        <a:bodyPr/>
        <a:lstStyle/>
        <a:p>
          <a:endParaRPr lang="en-US"/>
        </a:p>
      </dgm:t>
    </dgm:pt>
    <dgm:pt modelId="{D24169B8-D513-4AA8-8C48-C2DF0D886504}">
      <dgm:prSet custT="1"/>
      <dgm:spPr/>
      <dgm:t>
        <a:bodyPr/>
        <a:lstStyle/>
        <a:p>
          <a:pPr rtl="0"/>
          <a:r>
            <a:rPr lang="en-US" sz="2000" dirty="0">
              <a:latin typeface="Gill Sans MT"/>
            </a:rPr>
            <a:t>Qualitative Portion</a:t>
          </a:r>
          <a:endParaRPr lang="en-US" sz="2000" dirty="0"/>
        </a:p>
      </dgm:t>
    </dgm:pt>
    <dgm:pt modelId="{9C610E12-AC93-48EC-847D-335CFE38D675}" type="parTrans" cxnId="{8EB202AB-4B18-47CB-9D70-39BF2C9F62F8}">
      <dgm:prSet/>
      <dgm:spPr/>
      <dgm:t>
        <a:bodyPr/>
        <a:lstStyle/>
        <a:p>
          <a:endParaRPr lang="en-US"/>
        </a:p>
      </dgm:t>
    </dgm:pt>
    <dgm:pt modelId="{3784B530-5D49-4EAA-ADB5-D2CCDFA5EA5E}" type="sibTrans" cxnId="{8EB202AB-4B18-47CB-9D70-39BF2C9F62F8}">
      <dgm:prSet/>
      <dgm:spPr/>
      <dgm:t>
        <a:bodyPr/>
        <a:lstStyle/>
        <a:p>
          <a:endParaRPr lang="en-US"/>
        </a:p>
      </dgm:t>
    </dgm:pt>
    <dgm:pt modelId="{9B650025-DD61-4BD3-A644-4F2CAC13E4F2}">
      <dgm:prSet custT="1"/>
      <dgm:spPr/>
      <dgm:t>
        <a:bodyPr/>
        <a:lstStyle/>
        <a:p>
          <a:r>
            <a:rPr lang="en-US" sz="2000" dirty="0"/>
            <a:t>Inexperienced Volunteer Coders</a:t>
          </a:r>
        </a:p>
      </dgm:t>
    </dgm:pt>
    <dgm:pt modelId="{1E22F2FC-2232-4ADA-BD8B-3FD0490BB78C}" type="parTrans" cxnId="{A7FE1275-EBD9-4AE3-9000-74E956BF8164}">
      <dgm:prSet/>
      <dgm:spPr/>
      <dgm:t>
        <a:bodyPr/>
        <a:lstStyle/>
        <a:p>
          <a:endParaRPr lang="en-US"/>
        </a:p>
      </dgm:t>
    </dgm:pt>
    <dgm:pt modelId="{48D1795B-08BB-443B-819B-21A9B170112D}" type="sibTrans" cxnId="{A7FE1275-EBD9-4AE3-9000-74E956BF8164}">
      <dgm:prSet/>
      <dgm:spPr/>
      <dgm:t>
        <a:bodyPr/>
        <a:lstStyle/>
        <a:p>
          <a:endParaRPr lang="en-US"/>
        </a:p>
      </dgm:t>
    </dgm:pt>
    <dgm:pt modelId="{6179777B-E836-4C55-A38B-5AF6D0A477F9}" type="pres">
      <dgm:prSet presAssocID="{8DFC7B7E-D6E5-407B-B378-A7093C444B21}" presName="root" presStyleCnt="0">
        <dgm:presLayoutVars>
          <dgm:dir/>
          <dgm:resizeHandles val="exact"/>
        </dgm:presLayoutVars>
      </dgm:prSet>
      <dgm:spPr/>
    </dgm:pt>
    <dgm:pt modelId="{D63F4CB2-30CB-4BA2-8478-BF3947DBB532}" type="pres">
      <dgm:prSet presAssocID="{3996D585-679F-4AFA-BC0F-C3B310AB9A87}" presName="compNode" presStyleCnt="0"/>
      <dgm:spPr/>
    </dgm:pt>
    <dgm:pt modelId="{1D03F417-6F86-4CA9-9977-C590BC48326E}" type="pres">
      <dgm:prSet presAssocID="{3996D585-679F-4AFA-BC0F-C3B310AB9A87}" presName="bgRect" presStyleLbl="bgShp" presStyleIdx="0" presStyleCnt="4"/>
      <dgm:spPr/>
    </dgm:pt>
    <dgm:pt modelId="{4A13B25D-8BB8-4BC0-BACD-E2936575BA82}" type="pres">
      <dgm:prSet presAssocID="{3996D585-679F-4AFA-BC0F-C3B310AB9A87}" presName="iconRect" presStyleLbl="node1" presStyleIdx="0" presStyleCnt="4"/>
      <dgm:spPr>
        <a:blipFill>
          <a:blip xmlns:r="http://schemas.openxmlformats.org/officeDocument/2006/relationships" r:embed="rId1" cstate="hqprint">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Books"/>
        </a:ext>
      </dgm:extLst>
    </dgm:pt>
    <dgm:pt modelId="{B278BAEA-4EE9-4102-A068-1C9D7427A38D}" type="pres">
      <dgm:prSet presAssocID="{3996D585-679F-4AFA-BC0F-C3B310AB9A87}" presName="spaceRect" presStyleCnt="0"/>
      <dgm:spPr/>
    </dgm:pt>
    <dgm:pt modelId="{811C4D90-DD28-49B5-9E4E-F7F66D2F2C23}" type="pres">
      <dgm:prSet presAssocID="{3996D585-679F-4AFA-BC0F-C3B310AB9A87}" presName="parTx" presStyleLbl="revTx" presStyleIdx="0" presStyleCnt="4">
        <dgm:presLayoutVars>
          <dgm:chMax val="0"/>
          <dgm:chPref val="0"/>
        </dgm:presLayoutVars>
      </dgm:prSet>
      <dgm:spPr/>
    </dgm:pt>
    <dgm:pt modelId="{CE77E357-5BA1-4B89-A0F8-7DBDA45695EA}" type="pres">
      <dgm:prSet presAssocID="{7B1638D3-6C70-43E0-B9AB-0CF801DD7791}" presName="sibTrans" presStyleCnt="0"/>
      <dgm:spPr/>
    </dgm:pt>
    <dgm:pt modelId="{A92928E4-8C28-474F-BF35-0E079DA86F2F}" type="pres">
      <dgm:prSet presAssocID="{E187D067-E13C-4C74-8DB0-A803D79F7246}" presName="compNode" presStyleCnt="0"/>
      <dgm:spPr/>
    </dgm:pt>
    <dgm:pt modelId="{0DE15A9E-3B3D-48EB-A0F4-A03108A1BD9E}" type="pres">
      <dgm:prSet presAssocID="{E187D067-E13C-4C74-8DB0-A803D79F7246}" presName="bgRect" presStyleLbl="bgShp" presStyleIdx="1" presStyleCnt="4"/>
      <dgm:spPr/>
    </dgm:pt>
    <dgm:pt modelId="{DA7ADE7A-455F-4F1E-A997-1415B75A62F2}" type="pres">
      <dgm:prSet presAssocID="{E187D067-E13C-4C74-8DB0-A803D79F7246}"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Ruler"/>
        </a:ext>
      </dgm:extLst>
    </dgm:pt>
    <dgm:pt modelId="{42A4482D-3A81-4EFE-A3FE-4F08873D4424}" type="pres">
      <dgm:prSet presAssocID="{E187D067-E13C-4C74-8DB0-A803D79F7246}" presName="spaceRect" presStyleCnt="0"/>
      <dgm:spPr/>
    </dgm:pt>
    <dgm:pt modelId="{C06C44DC-174D-4CFF-9BAE-1E02E6DFB2BC}" type="pres">
      <dgm:prSet presAssocID="{E187D067-E13C-4C74-8DB0-A803D79F7246}" presName="parTx" presStyleLbl="revTx" presStyleIdx="1" presStyleCnt="4">
        <dgm:presLayoutVars>
          <dgm:chMax val="0"/>
          <dgm:chPref val="0"/>
        </dgm:presLayoutVars>
      </dgm:prSet>
      <dgm:spPr/>
    </dgm:pt>
    <dgm:pt modelId="{7BF766EB-87B3-4A4E-B299-C891B973FF79}" type="pres">
      <dgm:prSet presAssocID="{B38F4ABA-B52D-446F-8D8F-78E7DFE0E1B7}" presName="sibTrans" presStyleCnt="0"/>
      <dgm:spPr/>
    </dgm:pt>
    <dgm:pt modelId="{37C3EF6B-B709-4356-BB81-E5AAA7B215DA}" type="pres">
      <dgm:prSet presAssocID="{D24169B8-D513-4AA8-8C48-C2DF0D886504}" presName="compNode" presStyleCnt="0"/>
      <dgm:spPr/>
    </dgm:pt>
    <dgm:pt modelId="{4259615D-EA62-4BEF-B609-E56BA15446C2}" type="pres">
      <dgm:prSet presAssocID="{D24169B8-D513-4AA8-8C48-C2DF0D886504}" presName="bgRect" presStyleLbl="bgShp" presStyleIdx="2" presStyleCnt="4"/>
      <dgm:spPr/>
    </dgm:pt>
    <dgm:pt modelId="{E360F8DA-BC9F-40B5-B335-18369D114C68}" type="pres">
      <dgm:prSet presAssocID="{D24169B8-D513-4AA8-8C48-C2DF0D886504}" presName="iconRect" presStyleLbl="node1" presStyleIdx="2" presStyleCnt="4"/>
      <dgm:spPr>
        <a:blipFill>
          <a:blip xmlns:r="http://schemas.openxmlformats.org/officeDocument/2006/relationships" r:embed="rId5" cstate="hq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Magnifying glass"/>
        </a:ext>
      </dgm:extLst>
    </dgm:pt>
    <dgm:pt modelId="{463EF924-BA0E-4260-970F-360ABEFF329B}" type="pres">
      <dgm:prSet presAssocID="{D24169B8-D513-4AA8-8C48-C2DF0D886504}" presName="spaceRect" presStyleCnt="0"/>
      <dgm:spPr/>
    </dgm:pt>
    <dgm:pt modelId="{8892EF50-5DEB-4320-8E49-CE961A148A96}" type="pres">
      <dgm:prSet presAssocID="{D24169B8-D513-4AA8-8C48-C2DF0D886504}" presName="parTx" presStyleLbl="revTx" presStyleIdx="2" presStyleCnt="4">
        <dgm:presLayoutVars>
          <dgm:chMax val="0"/>
          <dgm:chPref val="0"/>
        </dgm:presLayoutVars>
      </dgm:prSet>
      <dgm:spPr/>
    </dgm:pt>
    <dgm:pt modelId="{8C48AB97-BDF5-40D2-9776-98D2BCBFB2DD}" type="pres">
      <dgm:prSet presAssocID="{3784B530-5D49-4EAA-ADB5-D2CCDFA5EA5E}" presName="sibTrans" presStyleCnt="0"/>
      <dgm:spPr/>
    </dgm:pt>
    <dgm:pt modelId="{D6F92077-9F95-4356-B344-00B62487C545}" type="pres">
      <dgm:prSet presAssocID="{9B650025-DD61-4BD3-A644-4F2CAC13E4F2}" presName="compNode" presStyleCnt="0"/>
      <dgm:spPr/>
    </dgm:pt>
    <dgm:pt modelId="{A3CB07F9-0C67-4EE3-A3A3-12B52DAA9A2E}" type="pres">
      <dgm:prSet presAssocID="{9B650025-DD61-4BD3-A644-4F2CAC13E4F2}" presName="bgRect" presStyleLbl="bgShp" presStyleIdx="3" presStyleCnt="4"/>
      <dgm:spPr/>
    </dgm:pt>
    <dgm:pt modelId="{CFCCB2BE-C17D-4B9E-9C9B-07722A5F8BA9}" type="pres">
      <dgm:prSet presAssocID="{9B650025-DD61-4BD3-A644-4F2CAC13E4F2}" presName="iconRect" presStyleLbl="node1" presStyleIdx="3" presStyleCnt="4"/>
      <dgm:spPr>
        <a:blipFill>
          <a:blip xmlns:r="http://schemas.openxmlformats.org/officeDocument/2006/relationships" r:embed="rId7" cstate="hq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Bullseye"/>
        </a:ext>
      </dgm:extLst>
    </dgm:pt>
    <dgm:pt modelId="{F81092A3-4C7F-44D6-84EA-72EDC736592A}" type="pres">
      <dgm:prSet presAssocID="{9B650025-DD61-4BD3-A644-4F2CAC13E4F2}" presName="spaceRect" presStyleCnt="0"/>
      <dgm:spPr/>
    </dgm:pt>
    <dgm:pt modelId="{F4F5F01C-05DE-4289-9779-1B6E48BDD960}" type="pres">
      <dgm:prSet presAssocID="{9B650025-DD61-4BD3-A644-4F2CAC13E4F2}" presName="parTx" presStyleLbl="revTx" presStyleIdx="3" presStyleCnt="4">
        <dgm:presLayoutVars>
          <dgm:chMax val="0"/>
          <dgm:chPref val="0"/>
        </dgm:presLayoutVars>
      </dgm:prSet>
      <dgm:spPr/>
    </dgm:pt>
  </dgm:ptLst>
  <dgm:cxnLst>
    <dgm:cxn modelId="{668C4A1C-44CA-4311-B9E3-C45C5F8B655B}" srcId="{8DFC7B7E-D6E5-407B-B378-A7093C444B21}" destId="{3996D585-679F-4AFA-BC0F-C3B310AB9A87}" srcOrd="0" destOrd="0" parTransId="{6249A353-667F-4641-B5D4-C64F33E0C1FE}" sibTransId="{7B1638D3-6C70-43E0-B9AB-0CF801DD7791}"/>
    <dgm:cxn modelId="{8137A739-6768-4AE0-90AE-FE729CBB0CDE}" type="presOf" srcId="{9B650025-DD61-4BD3-A644-4F2CAC13E4F2}" destId="{F4F5F01C-05DE-4289-9779-1B6E48BDD960}" srcOrd="0" destOrd="0" presId="urn:microsoft.com/office/officeart/2018/2/layout/IconVerticalSolidList"/>
    <dgm:cxn modelId="{DCB75D52-E762-4B6D-8DD8-8F28472232B2}" type="presOf" srcId="{8DFC7B7E-D6E5-407B-B378-A7093C444B21}" destId="{6179777B-E836-4C55-A38B-5AF6D0A477F9}" srcOrd="0" destOrd="0" presId="urn:microsoft.com/office/officeart/2018/2/layout/IconVerticalSolidList"/>
    <dgm:cxn modelId="{A7FE1275-EBD9-4AE3-9000-74E956BF8164}" srcId="{8DFC7B7E-D6E5-407B-B378-A7093C444B21}" destId="{9B650025-DD61-4BD3-A644-4F2CAC13E4F2}" srcOrd="3" destOrd="0" parTransId="{1E22F2FC-2232-4ADA-BD8B-3FD0490BB78C}" sibTransId="{48D1795B-08BB-443B-819B-21A9B170112D}"/>
    <dgm:cxn modelId="{F9B5A458-0CFF-4E54-9627-870DA7D8936F}" srcId="{8DFC7B7E-D6E5-407B-B378-A7093C444B21}" destId="{E187D067-E13C-4C74-8DB0-A803D79F7246}" srcOrd="1" destOrd="0" parTransId="{382F1BC0-2D63-46C8-BC7C-E51741F4BEB3}" sibTransId="{B38F4ABA-B52D-446F-8D8F-78E7DFE0E1B7}"/>
    <dgm:cxn modelId="{9079B48F-63A8-474D-8B79-2EFDA414D258}" type="presOf" srcId="{D24169B8-D513-4AA8-8C48-C2DF0D886504}" destId="{8892EF50-5DEB-4320-8E49-CE961A148A96}" srcOrd="0" destOrd="0" presId="urn:microsoft.com/office/officeart/2018/2/layout/IconVerticalSolidList"/>
    <dgm:cxn modelId="{C74667A8-1831-4B3D-ABB7-216FFD519614}" type="presOf" srcId="{E187D067-E13C-4C74-8DB0-A803D79F7246}" destId="{C06C44DC-174D-4CFF-9BAE-1E02E6DFB2BC}" srcOrd="0" destOrd="0" presId="urn:microsoft.com/office/officeart/2018/2/layout/IconVerticalSolidList"/>
    <dgm:cxn modelId="{8EB202AB-4B18-47CB-9D70-39BF2C9F62F8}" srcId="{8DFC7B7E-D6E5-407B-B378-A7093C444B21}" destId="{D24169B8-D513-4AA8-8C48-C2DF0D886504}" srcOrd="2" destOrd="0" parTransId="{9C610E12-AC93-48EC-847D-335CFE38D675}" sibTransId="{3784B530-5D49-4EAA-ADB5-D2CCDFA5EA5E}"/>
    <dgm:cxn modelId="{D79B2ECF-FB7F-4F10-BB52-F49B50166F84}" type="presOf" srcId="{3996D585-679F-4AFA-BC0F-C3B310AB9A87}" destId="{811C4D90-DD28-49B5-9E4E-F7F66D2F2C23}" srcOrd="0" destOrd="0" presId="urn:microsoft.com/office/officeart/2018/2/layout/IconVerticalSolidList"/>
    <dgm:cxn modelId="{7A30BA48-96A9-45E1-83F5-17D12124DD06}" type="presParOf" srcId="{6179777B-E836-4C55-A38B-5AF6D0A477F9}" destId="{D63F4CB2-30CB-4BA2-8478-BF3947DBB532}" srcOrd="0" destOrd="0" presId="urn:microsoft.com/office/officeart/2018/2/layout/IconVerticalSolidList"/>
    <dgm:cxn modelId="{1DEF0802-3D27-42DC-86B6-3CCA032DC8CC}" type="presParOf" srcId="{D63F4CB2-30CB-4BA2-8478-BF3947DBB532}" destId="{1D03F417-6F86-4CA9-9977-C590BC48326E}" srcOrd="0" destOrd="0" presId="urn:microsoft.com/office/officeart/2018/2/layout/IconVerticalSolidList"/>
    <dgm:cxn modelId="{2A9977F8-E706-49FD-BCA2-21025ACB545A}" type="presParOf" srcId="{D63F4CB2-30CB-4BA2-8478-BF3947DBB532}" destId="{4A13B25D-8BB8-4BC0-BACD-E2936575BA82}" srcOrd="1" destOrd="0" presId="urn:microsoft.com/office/officeart/2018/2/layout/IconVerticalSolidList"/>
    <dgm:cxn modelId="{16980A55-1D77-4517-8084-04919C538F52}" type="presParOf" srcId="{D63F4CB2-30CB-4BA2-8478-BF3947DBB532}" destId="{B278BAEA-4EE9-4102-A068-1C9D7427A38D}" srcOrd="2" destOrd="0" presId="urn:microsoft.com/office/officeart/2018/2/layout/IconVerticalSolidList"/>
    <dgm:cxn modelId="{9D7DF754-E58F-4EA6-AFC6-638E0F012529}" type="presParOf" srcId="{D63F4CB2-30CB-4BA2-8478-BF3947DBB532}" destId="{811C4D90-DD28-49B5-9E4E-F7F66D2F2C23}" srcOrd="3" destOrd="0" presId="urn:microsoft.com/office/officeart/2018/2/layout/IconVerticalSolidList"/>
    <dgm:cxn modelId="{CA9DDB36-1A01-4396-8318-414B002CB030}" type="presParOf" srcId="{6179777B-E836-4C55-A38B-5AF6D0A477F9}" destId="{CE77E357-5BA1-4B89-A0F8-7DBDA45695EA}" srcOrd="1" destOrd="0" presId="urn:microsoft.com/office/officeart/2018/2/layout/IconVerticalSolidList"/>
    <dgm:cxn modelId="{AFBC269F-D7A7-414B-932B-01C9E98DE2D8}" type="presParOf" srcId="{6179777B-E836-4C55-A38B-5AF6D0A477F9}" destId="{A92928E4-8C28-474F-BF35-0E079DA86F2F}" srcOrd="2" destOrd="0" presId="urn:microsoft.com/office/officeart/2018/2/layout/IconVerticalSolidList"/>
    <dgm:cxn modelId="{8B113FDD-2E78-41A1-B7F5-65A720A7B1F3}" type="presParOf" srcId="{A92928E4-8C28-474F-BF35-0E079DA86F2F}" destId="{0DE15A9E-3B3D-48EB-A0F4-A03108A1BD9E}" srcOrd="0" destOrd="0" presId="urn:microsoft.com/office/officeart/2018/2/layout/IconVerticalSolidList"/>
    <dgm:cxn modelId="{FD627E5F-1828-46E8-B7E2-4BDEE460FFF3}" type="presParOf" srcId="{A92928E4-8C28-474F-BF35-0E079DA86F2F}" destId="{DA7ADE7A-455F-4F1E-A997-1415B75A62F2}" srcOrd="1" destOrd="0" presId="urn:microsoft.com/office/officeart/2018/2/layout/IconVerticalSolidList"/>
    <dgm:cxn modelId="{828B975C-8A2A-48DC-896C-744475E3D5C8}" type="presParOf" srcId="{A92928E4-8C28-474F-BF35-0E079DA86F2F}" destId="{42A4482D-3A81-4EFE-A3FE-4F08873D4424}" srcOrd="2" destOrd="0" presId="urn:microsoft.com/office/officeart/2018/2/layout/IconVerticalSolidList"/>
    <dgm:cxn modelId="{471B404F-D1F1-4710-AD36-02811392C688}" type="presParOf" srcId="{A92928E4-8C28-474F-BF35-0E079DA86F2F}" destId="{C06C44DC-174D-4CFF-9BAE-1E02E6DFB2BC}" srcOrd="3" destOrd="0" presId="urn:microsoft.com/office/officeart/2018/2/layout/IconVerticalSolidList"/>
    <dgm:cxn modelId="{52608569-CB7E-4EB9-9849-77659E0C8BBB}" type="presParOf" srcId="{6179777B-E836-4C55-A38B-5AF6D0A477F9}" destId="{7BF766EB-87B3-4A4E-B299-C891B973FF79}" srcOrd="3" destOrd="0" presId="urn:microsoft.com/office/officeart/2018/2/layout/IconVerticalSolidList"/>
    <dgm:cxn modelId="{9A0C71FF-EFDF-4928-B4E1-3100AEC47D1D}" type="presParOf" srcId="{6179777B-E836-4C55-A38B-5AF6D0A477F9}" destId="{37C3EF6B-B709-4356-BB81-E5AAA7B215DA}" srcOrd="4" destOrd="0" presId="urn:microsoft.com/office/officeart/2018/2/layout/IconVerticalSolidList"/>
    <dgm:cxn modelId="{5D36CE04-7D17-4743-93E8-3942E37E2A5C}" type="presParOf" srcId="{37C3EF6B-B709-4356-BB81-E5AAA7B215DA}" destId="{4259615D-EA62-4BEF-B609-E56BA15446C2}" srcOrd="0" destOrd="0" presId="urn:microsoft.com/office/officeart/2018/2/layout/IconVerticalSolidList"/>
    <dgm:cxn modelId="{E3A1E647-891E-47EA-B03E-400C56D5AD27}" type="presParOf" srcId="{37C3EF6B-B709-4356-BB81-E5AAA7B215DA}" destId="{E360F8DA-BC9F-40B5-B335-18369D114C68}" srcOrd="1" destOrd="0" presId="urn:microsoft.com/office/officeart/2018/2/layout/IconVerticalSolidList"/>
    <dgm:cxn modelId="{27D083F0-5D39-48A6-8259-D1BA184F3CC3}" type="presParOf" srcId="{37C3EF6B-B709-4356-BB81-E5AAA7B215DA}" destId="{463EF924-BA0E-4260-970F-360ABEFF329B}" srcOrd="2" destOrd="0" presId="urn:microsoft.com/office/officeart/2018/2/layout/IconVerticalSolidList"/>
    <dgm:cxn modelId="{904F295F-953B-4CDE-9A90-5F251A33FBA5}" type="presParOf" srcId="{37C3EF6B-B709-4356-BB81-E5AAA7B215DA}" destId="{8892EF50-5DEB-4320-8E49-CE961A148A96}" srcOrd="3" destOrd="0" presId="urn:microsoft.com/office/officeart/2018/2/layout/IconVerticalSolidList"/>
    <dgm:cxn modelId="{264F9765-7264-4B2A-91F7-847244815A6A}" type="presParOf" srcId="{6179777B-E836-4C55-A38B-5AF6D0A477F9}" destId="{8C48AB97-BDF5-40D2-9776-98D2BCBFB2DD}" srcOrd="5" destOrd="0" presId="urn:microsoft.com/office/officeart/2018/2/layout/IconVerticalSolidList"/>
    <dgm:cxn modelId="{20259D00-9EC3-463E-B223-B47BEFB931BF}" type="presParOf" srcId="{6179777B-E836-4C55-A38B-5AF6D0A477F9}" destId="{D6F92077-9F95-4356-B344-00B62487C545}" srcOrd="6" destOrd="0" presId="urn:microsoft.com/office/officeart/2018/2/layout/IconVerticalSolidList"/>
    <dgm:cxn modelId="{82085065-6493-4E0B-B826-B24F6D2FCAAC}" type="presParOf" srcId="{D6F92077-9F95-4356-B344-00B62487C545}" destId="{A3CB07F9-0C67-4EE3-A3A3-12B52DAA9A2E}" srcOrd="0" destOrd="0" presId="urn:microsoft.com/office/officeart/2018/2/layout/IconVerticalSolidList"/>
    <dgm:cxn modelId="{2876437B-62C8-428A-ADF4-B4272047E31B}" type="presParOf" srcId="{D6F92077-9F95-4356-B344-00B62487C545}" destId="{CFCCB2BE-C17D-4B9E-9C9B-07722A5F8BA9}" srcOrd="1" destOrd="0" presId="urn:microsoft.com/office/officeart/2018/2/layout/IconVerticalSolidList"/>
    <dgm:cxn modelId="{57929FD0-4F13-4EBA-BEAD-6056C76E6C70}" type="presParOf" srcId="{D6F92077-9F95-4356-B344-00B62487C545}" destId="{F81092A3-4C7F-44D6-84EA-72EDC736592A}" srcOrd="2" destOrd="0" presId="urn:microsoft.com/office/officeart/2018/2/layout/IconVerticalSolidList"/>
    <dgm:cxn modelId="{EC3B9B04-6D9E-472E-81A1-A62594BD427A}" type="presParOf" srcId="{D6F92077-9F95-4356-B344-00B62487C545}" destId="{F4F5F01C-05DE-4289-9779-1B6E48BDD960}"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1625BE-F6E9-4561-AA65-4EFCE5B5DAB7}">
      <dsp:nvSpPr>
        <dsp:cNvPr id="0" name=""/>
        <dsp:cNvSpPr/>
      </dsp:nvSpPr>
      <dsp:spPr>
        <a:xfrm>
          <a:off x="4107877" y="171725"/>
          <a:ext cx="3408096" cy="1183586"/>
        </a:xfrm>
        <a:prstGeom prst="ellipse">
          <a:avLst/>
        </a:prstGeom>
        <a:solidFill>
          <a:schemeClr val="accent2">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A1EF49D-2EFE-4D5D-8883-531107949F3D}">
      <dsp:nvSpPr>
        <dsp:cNvPr id="0" name=""/>
        <dsp:cNvSpPr/>
      </dsp:nvSpPr>
      <dsp:spPr>
        <a:xfrm>
          <a:off x="5486967" y="3069928"/>
          <a:ext cx="660483" cy="422709"/>
        </a:xfrm>
        <a:prstGeom prst="downArrow">
          <a:avLst/>
        </a:prstGeom>
        <a:solidFill>
          <a:schemeClr val="accent3">
            <a:tint val="4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ECA9827-B99A-44B2-B2B5-D5453CE2DB23}">
      <dsp:nvSpPr>
        <dsp:cNvPr id="0" name=""/>
        <dsp:cNvSpPr/>
      </dsp:nvSpPr>
      <dsp:spPr>
        <a:xfrm>
          <a:off x="4232048" y="3401628"/>
          <a:ext cx="3170322" cy="7925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4912" tIns="184912" rIns="184912" bIns="184912" numCol="1" spcCol="1270" anchor="ctr" anchorCtr="0">
          <a:noAutofit/>
        </a:bodyPr>
        <a:lstStyle/>
        <a:p>
          <a:pPr marL="0" lvl="0" indent="0" algn="ctr" defTabSz="1155700">
            <a:lnSpc>
              <a:spcPct val="90000"/>
            </a:lnSpc>
            <a:spcBef>
              <a:spcPct val="0"/>
            </a:spcBef>
            <a:spcAft>
              <a:spcPct val="35000"/>
            </a:spcAft>
            <a:buNone/>
          </a:pPr>
          <a:r>
            <a:rPr lang="en-US" sz="2600" b="1" kern="1200" dirty="0"/>
            <a:t>Academic Capital</a:t>
          </a:r>
        </a:p>
      </dsp:txBody>
      <dsp:txXfrm>
        <a:off x="4232048" y="3401628"/>
        <a:ext cx="3170322" cy="792580"/>
      </dsp:txXfrm>
    </dsp:sp>
    <dsp:sp modelId="{344B190E-4CC0-437A-9D7E-9A3B89AD563F}">
      <dsp:nvSpPr>
        <dsp:cNvPr id="0" name=""/>
        <dsp:cNvSpPr/>
      </dsp:nvSpPr>
      <dsp:spPr>
        <a:xfrm>
          <a:off x="5346944" y="1446723"/>
          <a:ext cx="1188870" cy="1188870"/>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US" sz="1800" kern="1200"/>
            <a:t>Cultural Capital</a:t>
          </a:r>
        </a:p>
      </dsp:txBody>
      <dsp:txXfrm>
        <a:off x="5521050" y="1620829"/>
        <a:ext cx="840658" cy="840658"/>
      </dsp:txXfrm>
    </dsp:sp>
    <dsp:sp modelId="{605C9731-F14C-4772-923B-C255FA0C4AC9}">
      <dsp:nvSpPr>
        <dsp:cNvPr id="0" name=""/>
        <dsp:cNvSpPr/>
      </dsp:nvSpPr>
      <dsp:spPr>
        <a:xfrm>
          <a:off x="4531515" y="425706"/>
          <a:ext cx="1188870" cy="1188870"/>
        </a:xfrm>
        <a:prstGeom prst="ellipse">
          <a:avLst/>
        </a:prstGeom>
        <a:solidFill>
          <a:schemeClr val="accent1"/>
        </a:solidFill>
        <a:ln w="12700" cap="flat" cmpd="sng" algn="ctr">
          <a:solidFill>
            <a:schemeClr val="accent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US" sz="1800" kern="1200"/>
            <a:t>Social Capital</a:t>
          </a:r>
        </a:p>
      </dsp:txBody>
      <dsp:txXfrm>
        <a:off x="4705621" y="599812"/>
        <a:ext cx="840658" cy="840658"/>
      </dsp:txXfrm>
    </dsp:sp>
    <dsp:sp modelId="{8A0AF072-A8A5-4090-918F-A8EE1AEDAAA2}">
      <dsp:nvSpPr>
        <dsp:cNvPr id="0" name=""/>
        <dsp:cNvSpPr/>
      </dsp:nvSpPr>
      <dsp:spPr>
        <a:xfrm>
          <a:off x="5817210" y="124913"/>
          <a:ext cx="1188870" cy="1188870"/>
        </a:xfrm>
        <a:prstGeom prst="ellipse">
          <a:avLst/>
        </a:prstGeom>
        <a:solidFill>
          <a:schemeClr val="accent3">
            <a:hueOff val="3108557"/>
            <a:satOff val="-45988"/>
            <a:lumOff val="8628"/>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US" sz="1800" kern="1200"/>
            <a:t>Human Capital</a:t>
          </a:r>
        </a:p>
      </dsp:txBody>
      <dsp:txXfrm>
        <a:off x="5991316" y="299019"/>
        <a:ext cx="840658" cy="840658"/>
      </dsp:txXfrm>
    </dsp:sp>
    <dsp:sp modelId="{7B4D8B20-9725-403B-BC60-E09370818AAB}">
      <dsp:nvSpPr>
        <dsp:cNvPr id="0" name=""/>
        <dsp:cNvSpPr/>
      </dsp:nvSpPr>
      <dsp:spPr>
        <a:xfrm>
          <a:off x="3076151" y="26419"/>
          <a:ext cx="5482115" cy="2958967"/>
        </a:xfrm>
        <a:prstGeom prst="funnel">
          <a:avLst/>
        </a:prstGeom>
        <a:solidFill>
          <a:schemeClr val="lt1">
            <a:alpha val="40000"/>
            <a:hueOff val="0"/>
            <a:satOff val="0"/>
            <a:lumOff val="0"/>
            <a:alphaOff val="0"/>
          </a:schemeClr>
        </a:solidFill>
        <a:ln w="6350" cap="flat"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4DDEC69-0C11-47A7-9462-9D60DF35E444}">
      <dsp:nvSpPr>
        <dsp:cNvPr id="0" name=""/>
        <dsp:cNvSpPr/>
      </dsp:nvSpPr>
      <dsp:spPr>
        <a:xfrm>
          <a:off x="0" y="465"/>
          <a:ext cx="10332566" cy="1089043"/>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6C8A9DA-DDD9-4C02-B2AF-861BE53B4B5E}">
      <dsp:nvSpPr>
        <dsp:cNvPr id="0" name=""/>
        <dsp:cNvSpPr/>
      </dsp:nvSpPr>
      <dsp:spPr>
        <a:xfrm>
          <a:off x="329435" y="245500"/>
          <a:ext cx="598973" cy="598973"/>
        </a:xfrm>
        <a:prstGeom prst="rect">
          <a:avLst/>
        </a:prstGeom>
        <a:blipFill>
          <a:blip xmlns:r="http://schemas.openxmlformats.org/officeDocument/2006/relationships" r:embed="rId1">
            <a:duotone>
              <a:schemeClr val="accent1">
                <a:hueOff val="0"/>
                <a:satOff val="0"/>
                <a:lumOff val="0"/>
                <a:alphaOff val="0"/>
                <a:shade val="20000"/>
                <a:satMod val="200000"/>
              </a:schemeClr>
              <a:schemeClr val="accent1">
                <a:hueOff val="0"/>
                <a:satOff val="0"/>
                <a:lumOff val="0"/>
                <a:alphaOff val="0"/>
                <a:tint val="12000"/>
                <a:satMod val="190000"/>
              </a:schemeClr>
            </a:duotone>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4EEC7A7-B88D-47F3-A1C5-7B276040CBD5}">
      <dsp:nvSpPr>
        <dsp:cNvPr id="0" name=""/>
        <dsp:cNvSpPr/>
      </dsp:nvSpPr>
      <dsp:spPr>
        <a:xfrm>
          <a:off x="1257845" y="465"/>
          <a:ext cx="9074720" cy="10890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5257" tIns="115257" rIns="115257" bIns="115257" numCol="1" spcCol="1270" anchor="ctr" anchorCtr="0">
          <a:noAutofit/>
        </a:bodyPr>
        <a:lstStyle/>
        <a:p>
          <a:pPr marL="0" lvl="0" indent="0" algn="l" defTabSz="977900">
            <a:lnSpc>
              <a:spcPct val="100000"/>
            </a:lnSpc>
            <a:spcBef>
              <a:spcPct val="0"/>
            </a:spcBef>
            <a:spcAft>
              <a:spcPct val="35000"/>
            </a:spcAft>
            <a:buNone/>
          </a:pPr>
          <a:r>
            <a:rPr lang="en-US" sz="2200" b="1" kern="1200" dirty="0"/>
            <a:t>Conferred Doctorates</a:t>
          </a:r>
        </a:p>
      </dsp:txBody>
      <dsp:txXfrm>
        <a:off x="1257845" y="465"/>
        <a:ext cx="9074720" cy="1089043"/>
      </dsp:txXfrm>
    </dsp:sp>
    <dsp:sp modelId="{6D847C59-59A5-4E7C-A35E-0244EB056E60}">
      <dsp:nvSpPr>
        <dsp:cNvPr id="0" name=""/>
        <dsp:cNvSpPr/>
      </dsp:nvSpPr>
      <dsp:spPr>
        <a:xfrm>
          <a:off x="0" y="1361769"/>
          <a:ext cx="10332566" cy="1089043"/>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C346F94-BB33-4042-AC2E-97487D03522B}">
      <dsp:nvSpPr>
        <dsp:cNvPr id="0" name=""/>
        <dsp:cNvSpPr/>
      </dsp:nvSpPr>
      <dsp:spPr>
        <a:xfrm>
          <a:off x="329435" y="1606804"/>
          <a:ext cx="598973" cy="598973"/>
        </a:xfrm>
        <a:prstGeom prst="rect">
          <a:avLst/>
        </a:prstGeom>
        <a:blipFill>
          <a:blip xmlns:r="http://schemas.openxmlformats.org/officeDocument/2006/relationships" r:embed="rId3">
            <a:duotone>
              <a:schemeClr val="accent1">
                <a:hueOff val="0"/>
                <a:satOff val="0"/>
                <a:lumOff val="0"/>
                <a:alphaOff val="0"/>
                <a:shade val="20000"/>
                <a:satMod val="200000"/>
              </a:schemeClr>
              <a:schemeClr val="accent1">
                <a:hueOff val="0"/>
                <a:satOff val="0"/>
                <a:lumOff val="0"/>
                <a:alphaOff val="0"/>
                <a:tint val="12000"/>
                <a:satMod val="190000"/>
              </a:schemeClr>
            </a:duotone>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94E5D11-4EFB-409E-8CE0-2C16DD4EB2F7}">
      <dsp:nvSpPr>
        <dsp:cNvPr id="0" name=""/>
        <dsp:cNvSpPr/>
      </dsp:nvSpPr>
      <dsp:spPr>
        <a:xfrm>
          <a:off x="1257845" y="1361769"/>
          <a:ext cx="9074720" cy="10890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5257" tIns="115257" rIns="115257" bIns="115257" numCol="1" spcCol="1270" anchor="ctr" anchorCtr="0">
          <a:noAutofit/>
        </a:bodyPr>
        <a:lstStyle/>
        <a:p>
          <a:pPr marL="0" lvl="0" indent="0" algn="l" defTabSz="977900">
            <a:lnSpc>
              <a:spcPct val="100000"/>
            </a:lnSpc>
            <a:spcBef>
              <a:spcPct val="0"/>
            </a:spcBef>
            <a:spcAft>
              <a:spcPct val="35000"/>
            </a:spcAft>
            <a:buNone/>
          </a:pPr>
          <a:r>
            <a:rPr lang="en-US" sz="2200" b="1" kern="1200" dirty="0"/>
            <a:t>Members of the PhinisheD/FinishEdD Facebook Group</a:t>
          </a:r>
        </a:p>
      </dsp:txBody>
      <dsp:txXfrm>
        <a:off x="1257845" y="1361769"/>
        <a:ext cx="9074720" cy="1089043"/>
      </dsp:txXfrm>
    </dsp:sp>
    <dsp:sp modelId="{9F27E111-EE45-44FB-972C-3AEF6B14FDA7}">
      <dsp:nvSpPr>
        <dsp:cNvPr id="0" name=""/>
        <dsp:cNvSpPr/>
      </dsp:nvSpPr>
      <dsp:spPr>
        <a:xfrm>
          <a:off x="0" y="2723074"/>
          <a:ext cx="10332566" cy="1089043"/>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EC4D4A5-D968-45FE-9F71-554CC2CEC13A}">
      <dsp:nvSpPr>
        <dsp:cNvPr id="0" name=""/>
        <dsp:cNvSpPr/>
      </dsp:nvSpPr>
      <dsp:spPr>
        <a:xfrm>
          <a:off x="329435" y="2968108"/>
          <a:ext cx="598973" cy="598973"/>
        </a:xfrm>
        <a:prstGeom prst="rect">
          <a:avLst/>
        </a:prstGeom>
        <a:blipFill>
          <a:blip xmlns:r="http://schemas.openxmlformats.org/officeDocument/2006/relationships" r:embed="rId5" cstate="hqprint">
            <a:duotone>
              <a:schemeClr val="accent1">
                <a:hueOff val="0"/>
                <a:satOff val="0"/>
                <a:lumOff val="0"/>
                <a:alphaOff val="0"/>
                <a:shade val="20000"/>
                <a:satMod val="200000"/>
              </a:schemeClr>
              <a:schemeClr val="accent1">
                <a:hueOff val="0"/>
                <a:satOff val="0"/>
                <a:lumOff val="0"/>
                <a:alphaOff val="0"/>
                <a:tint val="12000"/>
                <a:satMod val="190000"/>
              </a:schemeClr>
            </a:duotone>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433AC72-2676-4D36-A640-A859BD31E74E}">
      <dsp:nvSpPr>
        <dsp:cNvPr id="0" name=""/>
        <dsp:cNvSpPr/>
      </dsp:nvSpPr>
      <dsp:spPr>
        <a:xfrm>
          <a:off x="1257845" y="2723074"/>
          <a:ext cx="4649654" cy="10890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5257" tIns="115257" rIns="115257" bIns="115257" numCol="1" spcCol="1270" anchor="ctr" anchorCtr="0">
          <a:noAutofit/>
        </a:bodyPr>
        <a:lstStyle/>
        <a:p>
          <a:pPr marL="0" lvl="0" indent="0" algn="l" defTabSz="977900">
            <a:lnSpc>
              <a:spcPct val="100000"/>
            </a:lnSpc>
            <a:spcBef>
              <a:spcPct val="0"/>
            </a:spcBef>
            <a:spcAft>
              <a:spcPct val="35000"/>
            </a:spcAft>
            <a:buNone/>
          </a:pPr>
          <a:r>
            <a:rPr lang="en-US" sz="2200" b="1" kern="1200" dirty="0"/>
            <a:t>Sample Size 115</a:t>
          </a:r>
          <a:endParaRPr lang="en-US" sz="2200" kern="1200" dirty="0"/>
        </a:p>
      </dsp:txBody>
      <dsp:txXfrm>
        <a:off x="1257845" y="2723074"/>
        <a:ext cx="4649654" cy="1089043"/>
      </dsp:txXfrm>
    </dsp:sp>
    <dsp:sp modelId="{0046BC65-E293-405A-9833-3DF34F08E631}">
      <dsp:nvSpPr>
        <dsp:cNvPr id="0" name=""/>
        <dsp:cNvSpPr/>
      </dsp:nvSpPr>
      <dsp:spPr>
        <a:xfrm>
          <a:off x="5907499" y="2723074"/>
          <a:ext cx="4425066" cy="10890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5257" tIns="115257" rIns="115257" bIns="115257" numCol="1" spcCol="1270" anchor="ctr" anchorCtr="0">
          <a:noAutofit/>
        </a:bodyPr>
        <a:lstStyle/>
        <a:p>
          <a:pPr marL="0" lvl="0" indent="0" algn="l" defTabSz="711200">
            <a:lnSpc>
              <a:spcPct val="100000"/>
            </a:lnSpc>
            <a:spcBef>
              <a:spcPct val="0"/>
            </a:spcBef>
            <a:spcAft>
              <a:spcPct val="35000"/>
            </a:spcAft>
            <a:buNone/>
          </a:pPr>
          <a:r>
            <a:rPr lang="en-US" sz="1600" b="1" kern="1200"/>
            <a:t>80 (70%) First-Generation</a:t>
          </a:r>
          <a:endParaRPr lang="en-US" sz="1600" kern="1200"/>
        </a:p>
        <a:p>
          <a:pPr marL="0" lvl="0" indent="0" algn="l" defTabSz="711200">
            <a:lnSpc>
              <a:spcPct val="100000"/>
            </a:lnSpc>
            <a:spcBef>
              <a:spcPct val="0"/>
            </a:spcBef>
            <a:spcAft>
              <a:spcPct val="35000"/>
            </a:spcAft>
            <a:buNone/>
          </a:pPr>
          <a:r>
            <a:rPr lang="en-US" sz="1600" b="1" kern="1200" dirty="0"/>
            <a:t>35 (30%) Continuing-Generation</a:t>
          </a:r>
          <a:endParaRPr lang="en-US" sz="1600" kern="1200" dirty="0"/>
        </a:p>
      </dsp:txBody>
      <dsp:txXfrm>
        <a:off x="5907499" y="2723074"/>
        <a:ext cx="4425066" cy="108904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5387B2-9276-468F-910C-3916E6DA988F}">
      <dsp:nvSpPr>
        <dsp:cNvPr id="0" name=""/>
        <dsp:cNvSpPr/>
      </dsp:nvSpPr>
      <dsp:spPr>
        <a:xfrm>
          <a:off x="0" y="3348"/>
          <a:ext cx="10937335" cy="713332"/>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D641464-ABC6-4F01-968D-AAA7333A0770}">
      <dsp:nvSpPr>
        <dsp:cNvPr id="0" name=""/>
        <dsp:cNvSpPr/>
      </dsp:nvSpPr>
      <dsp:spPr>
        <a:xfrm>
          <a:off x="215782" y="163848"/>
          <a:ext cx="392332" cy="392332"/>
        </a:xfrm>
        <a:prstGeom prst="rect">
          <a:avLst/>
        </a:prstGeom>
        <a:blipFill>
          <a:blip xmlns:r="http://schemas.openxmlformats.org/officeDocument/2006/relationships" r:embed="rId1" cstate="hqprint">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C9FBC7A-FDB6-4A7F-BC34-D8B3AC5EC6A7}">
      <dsp:nvSpPr>
        <dsp:cNvPr id="0" name=""/>
        <dsp:cNvSpPr/>
      </dsp:nvSpPr>
      <dsp:spPr>
        <a:xfrm>
          <a:off x="823898" y="3348"/>
          <a:ext cx="10113436" cy="7133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5494" tIns="75494" rIns="75494" bIns="75494" numCol="1" spcCol="1270" anchor="ctr" anchorCtr="0">
          <a:noAutofit/>
        </a:bodyPr>
        <a:lstStyle/>
        <a:p>
          <a:pPr marL="0" lvl="0" indent="0" algn="l" defTabSz="889000">
            <a:lnSpc>
              <a:spcPct val="90000"/>
            </a:lnSpc>
            <a:spcBef>
              <a:spcPct val="0"/>
            </a:spcBef>
            <a:spcAft>
              <a:spcPct val="35000"/>
            </a:spcAft>
            <a:buNone/>
          </a:pPr>
          <a:r>
            <a:rPr lang="en-US" sz="2000" kern="1200" dirty="0"/>
            <a:t>The college knowledge gap persists beyond the undergraduate experience.</a:t>
          </a:r>
        </a:p>
      </dsp:txBody>
      <dsp:txXfrm>
        <a:off x="823898" y="3348"/>
        <a:ext cx="10113436" cy="713332"/>
      </dsp:txXfrm>
    </dsp:sp>
    <dsp:sp modelId="{B184E518-8D51-46B0-A8D2-34483B6CED03}">
      <dsp:nvSpPr>
        <dsp:cNvPr id="0" name=""/>
        <dsp:cNvSpPr/>
      </dsp:nvSpPr>
      <dsp:spPr>
        <a:xfrm>
          <a:off x="0" y="895013"/>
          <a:ext cx="10937335" cy="713332"/>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0E0AFA9-24E5-4D36-A448-68B8DB3E730E}">
      <dsp:nvSpPr>
        <dsp:cNvPr id="0" name=""/>
        <dsp:cNvSpPr/>
      </dsp:nvSpPr>
      <dsp:spPr>
        <a:xfrm>
          <a:off x="215782" y="1055513"/>
          <a:ext cx="392332" cy="392332"/>
        </a:xfrm>
        <a:prstGeom prst="rect">
          <a:avLst/>
        </a:prstGeom>
        <a:blipFill>
          <a:blip xmlns:r="http://schemas.openxmlformats.org/officeDocument/2006/relationships" r:embed="rId3" cstate="hq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B0270F4-EF22-4275-BE1C-24E283B5D316}">
      <dsp:nvSpPr>
        <dsp:cNvPr id="0" name=""/>
        <dsp:cNvSpPr/>
      </dsp:nvSpPr>
      <dsp:spPr>
        <a:xfrm>
          <a:off x="823898" y="895013"/>
          <a:ext cx="10113436" cy="7133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5494" tIns="75494" rIns="75494" bIns="75494" numCol="1" spcCol="1270" anchor="ctr" anchorCtr="0">
          <a:noAutofit/>
        </a:bodyPr>
        <a:lstStyle/>
        <a:p>
          <a:pPr marL="0" lvl="0" indent="0" algn="l" defTabSz="889000">
            <a:lnSpc>
              <a:spcPct val="90000"/>
            </a:lnSpc>
            <a:spcBef>
              <a:spcPct val="0"/>
            </a:spcBef>
            <a:spcAft>
              <a:spcPct val="35000"/>
            </a:spcAft>
            <a:buNone/>
          </a:pPr>
          <a:r>
            <a:rPr lang="en-US" sz="2000" kern="1200" dirty="0"/>
            <a:t>Continuing-generation students have a more extensive supportive network.</a:t>
          </a:r>
        </a:p>
      </dsp:txBody>
      <dsp:txXfrm>
        <a:off x="823898" y="895013"/>
        <a:ext cx="10113436" cy="713332"/>
      </dsp:txXfrm>
    </dsp:sp>
    <dsp:sp modelId="{EE397A7E-1917-42F6-99E0-434156411DBC}">
      <dsp:nvSpPr>
        <dsp:cNvPr id="0" name=""/>
        <dsp:cNvSpPr/>
      </dsp:nvSpPr>
      <dsp:spPr>
        <a:xfrm>
          <a:off x="0" y="1786678"/>
          <a:ext cx="10937335" cy="713332"/>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E96587A-F8D9-4E5C-9818-EF13D6D15F24}">
      <dsp:nvSpPr>
        <dsp:cNvPr id="0" name=""/>
        <dsp:cNvSpPr/>
      </dsp:nvSpPr>
      <dsp:spPr>
        <a:xfrm>
          <a:off x="215782" y="1947178"/>
          <a:ext cx="392332" cy="392332"/>
        </a:xfrm>
        <a:prstGeom prst="rect">
          <a:avLst/>
        </a:prstGeom>
        <a:blipFill>
          <a:blip xmlns:r="http://schemas.openxmlformats.org/officeDocument/2006/relationships" r:embed="rId5" cstate="hq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6D04374-A5EE-4DA2-9E22-3A836092565D}">
      <dsp:nvSpPr>
        <dsp:cNvPr id="0" name=""/>
        <dsp:cNvSpPr/>
      </dsp:nvSpPr>
      <dsp:spPr>
        <a:xfrm>
          <a:off x="823898" y="1786678"/>
          <a:ext cx="10113436" cy="7133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5494" tIns="75494" rIns="75494" bIns="75494" numCol="1" spcCol="1270" anchor="ctr" anchorCtr="0">
          <a:noAutofit/>
        </a:bodyPr>
        <a:lstStyle/>
        <a:p>
          <a:pPr marL="0" lvl="0" indent="0" algn="l" defTabSz="889000">
            <a:lnSpc>
              <a:spcPct val="90000"/>
            </a:lnSpc>
            <a:spcBef>
              <a:spcPct val="0"/>
            </a:spcBef>
            <a:spcAft>
              <a:spcPct val="35000"/>
            </a:spcAft>
            <a:buNone/>
          </a:pPr>
          <a:r>
            <a:rPr lang="en-US" sz="2000" kern="1200"/>
            <a:t>College attendance is an expectation for most continuing-generation students.</a:t>
          </a:r>
        </a:p>
      </dsp:txBody>
      <dsp:txXfrm>
        <a:off x="823898" y="1786678"/>
        <a:ext cx="10113436" cy="713332"/>
      </dsp:txXfrm>
    </dsp:sp>
    <dsp:sp modelId="{5B129DE5-D3A3-4982-BE28-36B98CAD38E8}">
      <dsp:nvSpPr>
        <dsp:cNvPr id="0" name=""/>
        <dsp:cNvSpPr/>
      </dsp:nvSpPr>
      <dsp:spPr>
        <a:xfrm>
          <a:off x="0" y="2678344"/>
          <a:ext cx="10937335" cy="713332"/>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A2A5D4B-3E9A-4EE2-833B-83C01B18503F}">
      <dsp:nvSpPr>
        <dsp:cNvPr id="0" name=""/>
        <dsp:cNvSpPr/>
      </dsp:nvSpPr>
      <dsp:spPr>
        <a:xfrm>
          <a:off x="215782" y="2838843"/>
          <a:ext cx="392332" cy="392332"/>
        </a:xfrm>
        <a:prstGeom prst="rect">
          <a:avLst/>
        </a:prstGeom>
        <a:blipFill>
          <a:blip xmlns:r="http://schemas.openxmlformats.org/officeDocument/2006/relationships" r:embed="rId7" cstate="hq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5B7CCD8-9CBC-48D8-AF1B-1E828EB72966}">
      <dsp:nvSpPr>
        <dsp:cNvPr id="0" name=""/>
        <dsp:cNvSpPr/>
      </dsp:nvSpPr>
      <dsp:spPr>
        <a:xfrm>
          <a:off x="823898" y="2678344"/>
          <a:ext cx="10113436" cy="7133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5494" tIns="75494" rIns="75494" bIns="75494" numCol="1" spcCol="1270" anchor="ctr" anchorCtr="0">
          <a:noAutofit/>
        </a:bodyPr>
        <a:lstStyle/>
        <a:p>
          <a:pPr marL="0" lvl="0" indent="0" algn="l" defTabSz="889000">
            <a:lnSpc>
              <a:spcPct val="90000"/>
            </a:lnSpc>
            <a:spcBef>
              <a:spcPct val="0"/>
            </a:spcBef>
            <a:spcAft>
              <a:spcPct val="35000"/>
            </a:spcAft>
            <a:buNone/>
          </a:pPr>
          <a:r>
            <a:rPr lang="en-US" sz="2000" kern="1200"/>
            <a:t>Obstacles do not always impede the persistence of first-generation students.</a:t>
          </a:r>
        </a:p>
      </dsp:txBody>
      <dsp:txXfrm>
        <a:off x="823898" y="2678344"/>
        <a:ext cx="10113436" cy="713332"/>
      </dsp:txXfrm>
    </dsp:sp>
    <dsp:sp modelId="{74AA9A40-98EF-4036-8A1C-A7593F1D596F}">
      <dsp:nvSpPr>
        <dsp:cNvPr id="0" name=""/>
        <dsp:cNvSpPr/>
      </dsp:nvSpPr>
      <dsp:spPr>
        <a:xfrm>
          <a:off x="0" y="3570009"/>
          <a:ext cx="10937335" cy="713332"/>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8B4831A-3010-4644-90FB-CB8EDBA2BCFE}">
      <dsp:nvSpPr>
        <dsp:cNvPr id="0" name=""/>
        <dsp:cNvSpPr/>
      </dsp:nvSpPr>
      <dsp:spPr>
        <a:xfrm>
          <a:off x="215782" y="3730508"/>
          <a:ext cx="392332" cy="392332"/>
        </a:xfrm>
        <a:prstGeom prst="rect">
          <a:avLst/>
        </a:prstGeom>
        <a:blipFill>
          <a:blip xmlns:r="http://schemas.openxmlformats.org/officeDocument/2006/relationships" r:embed="rId9">
            <a:extLst>
              <a:ext uri="{96DAC541-7B7A-43D3-8B79-37D633B846F1}">
                <asvg:svgBlip xmlns:asvg="http://schemas.microsoft.com/office/drawing/2016/SVG/main" r:embed="rId10"/>
              </a:ext>
            </a:extLst>
          </a:blip>
          <a:srcRect/>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CD359D8-3E87-4AFE-9153-A9A0C001307F}">
      <dsp:nvSpPr>
        <dsp:cNvPr id="0" name=""/>
        <dsp:cNvSpPr/>
      </dsp:nvSpPr>
      <dsp:spPr>
        <a:xfrm>
          <a:off x="823898" y="3570009"/>
          <a:ext cx="10113436" cy="7133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5494" tIns="75494" rIns="75494" bIns="75494" numCol="1" spcCol="1270" anchor="ctr" anchorCtr="0">
          <a:noAutofit/>
        </a:bodyPr>
        <a:lstStyle/>
        <a:p>
          <a:pPr marL="0" lvl="0" indent="0" algn="l" defTabSz="889000">
            <a:lnSpc>
              <a:spcPct val="90000"/>
            </a:lnSpc>
            <a:spcBef>
              <a:spcPct val="0"/>
            </a:spcBef>
            <a:spcAft>
              <a:spcPct val="35000"/>
            </a:spcAft>
            <a:buNone/>
          </a:pPr>
          <a:r>
            <a:rPr lang="en-US" sz="2000" kern="1200"/>
            <a:t>The cost of getting a doctoral degree weighs heavily upon the minds of both groups.</a:t>
          </a:r>
        </a:p>
      </dsp:txBody>
      <dsp:txXfrm>
        <a:off x="823898" y="3570009"/>
        <a:ext cx="10113436" cy="71333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41773F0-247A-411C-A5CC-DFEDA92C0B63}">
      <dsp:nvSpPr>
        <dsp:cNvPr id="0" name=""/>
        <dsp:cNvSpPr/>
      </dsp:nvSpPr>
      <dsp:spPr>
        <a:xfrm>
          <a:off x="525744" y="163525"/>
          <a:ext cx="4010912" cy="847898"/>
        </a:xfrm>
        <a:prstGeom prst="roundRect">
          <a:avLst>
            <a:gd name="adj" fmla="val 10000"/>
          </a:avLst>
        </a:prstGeom>
        <a:solidFill>
          <a:schemeClr val="accent2">
            <a:tint val="40000"/>
            <a:alpha val="90000"/>
            <a:hueOff val="0"/>
            <a:satOff val="0"/>
            <a:lumOff val="0"/>
            <a:alphaOff val="0"/>
          </a:schemeClr>
        </a:solidFill>
        <a:ln w="6350" cap="flat" cmpd="sng" algn="ctr">
          <a:solidFill>
            <a:schemeClr val="accent2">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40970" tIns="140970" rIns="140970" bIns="140970" numCol="1" spcCol="1270" anchor="ctr" anchorCtr="0">
          <a:noAutofit/>
        </a:bodyPr>
        <a:lstStyle/>
        <a:p>
          <a:pPr marL="0" lvl="0" indent="0" algn="ctr" defTabSz="1644650">
            <a:lnSpc>
              <a:spcPct val="90000"/>
            </a:lnSpc>
            <a:spcBef>
              <a:spcPct val="0"/>
            </a:spcBef>
            <a:spcAft>
              <a:spcPct val="35000"/>
            </a:spcAft>
            <a:buNone/>
          </a:pPr>
          <a:r>
            <a:rPr lang="en-US" sz="3700" kern="1200"/>
            <a:t>Persistence</a:t>
          </a:r>
        </a:p>
      </dsp:txBody>
      <dsp:txXfrm>
        <a:off x="550578" y="188359"/>
        <a:ext cx="3961244" cy="798230"/>
      </dsp:txXfrm>
    </dsp:sp>
    <dsp:sp modelId="{4BF82844-D1DB-4654-A0C0-96A02D0E4D71}">
      <dsp:nvSpPr>
        <dsp:cNvPr id="0" name=""/>
        <dsp:cNvSpPr/>
      </dsp:nvSpPr>
      <dsp:spPr>
        <a:xfrm>
          <a:off x="7079112" y="163525"/>
          <a:ext cx="4010912" cy="847898"/>
        </a:xfrm>
        <a:prstGeom prst="roundRect">
          <a:avLst>
            <a:gd name="adj" fmla="val 10000"/>
          </a:avLst>
        </a:prstGeom>
        <a:solidFill>
          <a:schemeClr val="accent3">
            <a:tint val="40000"/>
            <a:alpha val="90000"/>
            <a:hueOff val="0"/>
            <a:satOff val="0"/>
            <a:lumOff val="0"/>
            <a:alphaOff val="0"/>
          </a:schemeClr>
        </a:solidFill>
        <a:ln w="6350" cap="flat" cmpd="sng" algn="ctr">
          <a:solidFill>
            <a:schemeClr val="accent3">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en-US" sz="3600" kern="1200"/>
            <a:t>Attrition</a:t>
          </a:r>
        </a:p>
      </dsp:txBody>
      <dsp:txXfrm>
        <a:off x="7103946" y="188359"/>
        <a:ext cx="3961244" cy="798230"/>
      </dsp:txXfrm>
    </dsp:sp>
    <dsp:sp modelId="{C2A8396A-88BB-4D0B-B107-83342F2C3A60}">
      <dsp:nvSpPr>
        <dsp:cNvPr id="0" name=""/>
        <dsp:cNvSpPr/>
      </dsp:nvSpPr>
      <dsp:spPr>
        <a:xfrm>
          <a:off x="5492288" y="3603567"/>
          <a:ext cx="635923" cy="635923"/>
        </a:xfrm>
        <a:prstGeom prst="triangle">
          <a:avLst/>
        </a:prstGeom>
        <a:solidFill>
          <a:schemeClr val="accent4">
            <a:tint val="40000"/>
            <a:alpha val="90000"/>
            <a:hueOff val="0"/>
            <a:satOff val="0"/>
            <a:lumOff val="0"/>
            <a:alphaOff val="0"/>
          </a:schemeClr>
        </a:solidFill>
        <a:ln w="6350" cap="flat" cmpd="sng" algn="ctr">
          <a:solidFill>
            <a:schemeClr val="accent4">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AD8B70B4-6B62-4DE5-82B0-B41A0D5B5F7F}">
      <dsp:nvSpPr>
        <dsp:cNvPr id="0" name=""/>
        <dsp:cNvSpPr/>
      </dsp:nvSpPr>
      <dsp:spPr>
        <a:xfrm rot="21360000">
          <a:off x="3395648" y="3295666"/>
          <a:ext cx="4829203" cy="337690"/>
        </a:xfrm>
        <a:prstGeom prst="rect">
          <a:avLst/>
        </a:prstGeom>
        <a:solidFill>
          <a:schemeClr val="tx1">
            <a:alpha val="90000"/>
          </a:schemeClr>
        </a:solidFill>
        <a:ln w="6350" cap="flat" cmpd="sng" algn="ctr">
          <a:solidFill>
            <a:schemeClr val="accent5">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4FBF48B4-659B-4898-8DEB-D833A419CF6D}">
      <dsp:nvSpPr>
        <dsp:cNvPr id="0" name=""/>
        <dsp:cNvSpPr/>
      </dsp:nvSpPr>
      <dsp:spPr>
        <a:xfrm rot="21360000">
          <a:off x="3406220" y="2812871"/>
          <a:ext cx="2518734" cy="597828"/>
        </a:xfrm>
        <a:prstGeom prst="roundRect">
          <a:avLst/>
        </a:prstGeom>
        <a:gradFill rotWithShape="0">
          <a:gsLst>
            <a:gs pos="0">
              <a:schemeClr val="accent2">
                <a:hueOff val="0"/>
                <a:satOff val="0"/>
                <a:lumOff val="0"/>
                <a:alphaOff val="0"/>
                <a:tint val="97000"/>
                <a:satMod val="100000"/>
                <a:lumMod val="102000"/>
              </a:schemeClr>
            </a:gs>
            <a:gs pos="50000">
              <a:schemeClr val="accent2">
                <a:hueOff val="0"/>
                <a:satOff val="0"/>
                <a:lumOff val="0"/>
                <a:alphaOff val="0"/>
                <a:shade val="100000"/>
                <a:satMod val="103000"/>
                <a:lumMod val="100000"/>
              </a:schemeClr>
            </a:gs>
            <a:gs pos="100000">
              <a:schemeClr val="accent2">
                <a:hueOff val="0"/>
                <a:satOff val="0"/>
                <a:lumOff val="0"/>
                <a:alphaOff val="0"/>
                <a:shade val="93000"/>
                <a:satMod val="11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kern="1200"/>
            <a:t>Family</a:t>
          </a:r>
        </a:p>
      </dsp:txBody>
      <dsp:txXfrm>
        <a:off x="3435404" y="2842055"/>
        <a:ext cx="2460366" cy="539460"/>
      </dsp:txXfrm>
    </dsp:sp>
    <dsp:sp modelId="{EF57FF68-5D33-4718-A9AD-5FE2C731E794}">
      <dsp:nvSpPr>
        <dsp:cNvPr id="0" name=""/>
        <dsp:cNvSpPr/>
      </dsp:nvSpPr>
      <dsp:spPr>
        <a:xfrm rot="21360000">
          <a:off x="3363825" y="2253259"/>
          <a:ext cx="2518734" cy="597828"/>
        </a:xfrm>
        <a:prstGeom prst="roundRect">
          <a:avLst/>
        </a:prstGeom>
        <a:gradFill rotWithShape="0">
          <a:gsLst>
            <a:gs pos="0">
              <a:schemeClr val="accent3">
                <a:hueOff val="0"/>
                <a:satOff val="0"/>
                <a:lumOff val="0"/>
                <a:alphaOff val="0"/>
                <a:tint val="97000"/>
                <a:satMod val="100000"/>
                <a:lumMod val="102000"/>
              </a:schemeClr>
            </a:gs>
            <a:gs pos="50000">
              <a:schemeClr val="accent3">
                <a:hueOff val="0"/>
                <a:satOff val="0"/>
                <a:lumOff val="0"/>
                <a:alphaOff val="0"/>
                <a:shade val="100000"/>
                <a:satMod val="103000"/>
                <a:lumMod val="100000"/>
              </a:schemeClr>
            </a:gs>
            <a:gs pos="100000">
              <a:schemeClr val="accent3">
                <a:hueOff val="0"/>
                <a:satOff val="0"/>
                <a:lumOff val="0"/>
                <a:alphaOff val="0"/>
                <a:shade val="93000"/>
                <a:satMod val="11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kern="1200" dirty="0"/>
            <a:t>Friends</a:t>
          </a:r>
        </a:p>
      </dsp:txBody>
      <dsp:txXfrm>
        <a:off x="3393009" y="2282443"/>
        <a:ext cx="2460366" cy="539460"/>
      </dsp:txXfrm>
    </dsp:sp>
    <dsp:sp modelId="{C67AAA95-0609-4004-8186-A6240001F0E8}">
      <dsp:nvSpPr>
        <dsp:cNvPr id="0" name=""/>
        <dsp:cNvSpPr/>
      </dsp:nvSpPr>
      <dsp:spPr>
        <a:xfrm rot="21360000">
          <a:off x="3321430" y="1693646"/>
          <a:ext cx="2518734" cy="597828"/>
        </a:xfrm>
        <a:prstGeom prst="roundRect">
          <a:avLst/>
        </a:prstGeom>
        <a:gradFill rotWithShape="0">
          <a:gsLst>
            <a:gs pos="0">
              <a:schemeClr val="accent4">
                <a:hueOff val="0"/>
                <a:satOff val="0"/>
                <a:lumOff val="0"/>
                <a:alphaOff val="0"/>
                <a:tint val="97000"/>
                <a:satMod val="100000"/>
                <a:lumMod val="102000"/>
              </a:schemeClr>
            </a:gs>
            <a:gs pos="50000">
              <a:schemeClr val="accent4">
                <a:hueOff val="0"/>
                <a:satOff val="0"/>
                <a:lumOff val="0"/>
                <a:alphaOff val="0"/>
                <a:shade val="100000"/>
                <a:satMod val="103000"/>
                <a:lumMod val="100000"/>
              </a:schemeClr>
            </a:gs>
            <a:gs pos="100000">
              <a:schemeClr val="accent4">
                <a:hueOff val="0"/>
                <a:satOff val="0"/>
                <a:lumOff val="0"/>
                <a:alphaOff val="0"/>
                <a:shade val="93000"/>
                <a:satMod val="11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kern="1200" dirty="0"/>
            <a:t>Classmates</a:t>
          </a:r>
        </a:p>
      </dsp:txBody>
      <dsp:txXfrm>
        <a:off x="3350614" y="1722830"/>
        <a:ext cx="2460366" cy="539460"/>
      </dsp:txXfrm>
    </dsp:sp>
    <dsp:sp modelId="{BA88F07D-31F3-4FAE-90BD-C3126A5C07C0}">
      <dsp:nvSpPr>
        <dsp:cNvPr id="0" name=""/>
        <dsp:cNvSpPr/>
      </dsp:nvSpPr>
      <dsp:spPr>
        <a:xfrm rot="21360000">
          <a:off x="3279036" y="1134033"/>
          <a:ext cx="2518734" cy="597828"/>
        </a:xfrm>
        <a:prstGeom prst="roundRect">
          <a:avLst/>
        </a:prstGeom>
        <a:gradFill rotWithShape="0">
          <a:gsLst>
            <a:gs pos="0">
              <a:schemeClr val="accent5">
                <a:hueOff val="0"/>
                <a:satOff val="0"/>
                <a:lumOff val="0"/>
                <a:alphaOff val="0"/>
                <a:tint val="97000"/>
                <a:satMod val="100000"/>
                <a:lumMod val="102000"/>
              </a:schemeClr>
            </a:gs>
            <a:gs pos="50000">
              <a:schemeClr val="accent5">
                <a:hueOff val="0"/>
                <a:satOff val="0"/>
                <a:lumOff val="0"/>
                <a:alphaOff val="0"/>
                <a:shade val="100000"/>
                <a:satMod val="103000"/>
                <a:lumMod val="100000"/>
              </a:schemeClr>
            </a:gs>
            <a:gs pos="100000">
              <a:schemeClr val="accent5">
                <a:hueOff val="0"/>
                <a:satOff val="0"/>
                <a:lumOff val="0"/>
                <a:alphaOff val="0"/>
                <a:shade val="93000"/>
                <a:satMod val="11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kern="1200"/>
            <a:t>Faculty</a:t>
          </a:r>
        </a:p>
      </dsp:txBody>
      <dsp:txXfrm>
        <a:off x="3308220" y="1163217"/>
        <a:ext cx="2460366" cy="53946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76F6A41-EC88-4591-8BD9-188BFEF3DD72}">
      <dsp:nvSpPr>
        <dsp:cNvPr id="0" name=""/>
        <dsp:cNvSpPr/>
      </dsp:nvSpPr>
      <dsp:spPr>
        <a:xfrm>
          <a:off x="1500214" y="334861"/>
          <a:ext cx="1166973" cy="1166973"/>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B57B414-0671-433E-8475-90EB9F988728}">
      <dsp:nvSpPr>
        <dsp:cNvPr id="0" name=""/>
        <dsp:cNvSpPr/>
      </dsp:nvSpPr>
      <dsp:spPr>
        <a:xfrm>
          <a:off x="787064" y="1867113"/>
          <a:ext cx="2593275" cy="90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89000">
            <a:lnSpc>
              <a:spcPct val="100000"/>
            </a:lnSpc>
            <a:spcBef>
              <a:spcPct val="0"/>
            </a:spcBef>
            <a:spcAft>
              <a:spcPct val="35000"/>
            </a:spcAft>
            <a:buNone/>
          </a:pPr>
          <a:r>
            <a:rPr lang="en-US" sz="2000" kern="1200" dirty="0"/>
            <a:t>Create Formalized Support Systems</a:t>
          </a:r>
        </a:p>
      </dsp:txBody>
      <dsp:txXfrm>
        <a:off x="787064" y="1867113"/>
        <a:ext cx="2593275" cy="900000"/>
      </dsp:txXfrm>
    </dsp:sp>
    <dsp:sp modelId="{09DA3D84-B6E7-4352-AD28-D7E968BC91AB}">
      <dsp:nvSpPr>
        <dsp:cNvPr id="0" name=""/>
        <dsp:cNvSpPr/>
      </dsp:nvSpPr>
      <dsp:spPr>
        <a:xfrm>
          <a:off x="4547313" y="334861"/>
          <a:ext cx="1166973" cy="1166973"/>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64531EF-C682-4528-9E93-9336450E3E36}">
      <dsp:nvSpPr>
        <dsp:cNvPr id="0" name=""/>
        <dsp:cNvSpPr/>
      </dsp:nvSpPr>
      <dsp:spPr>
        <a:xfrm>
          <a:off x="3834162" y="1867113"/>
          <a:ext cx="2593275" cy="90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89000">
            <a:lnSpc>
              <a:spcPct val="100000"/>
            </a:lnSpc>
            <a:spcBef>
              <a:spcPct val="0"/>
            </a:spcBef>
            <a:spcAft>
              <a:spcPct val="35000"/>
            </a:spcAft>
            <a:buNone/>
          </a:pPr>
          <a:r>
            <a:rPr lang="en-US" sz="2000" kern="1200" dirty="0"/>
            <a:t>Undergraduate Coursework and Bridge Programs</a:t>
          </a:r>
        </a:p>
      </dsp:txBody>
      <dsp:txXfrm>
        <a:off x="3834162" y="1867113"/>
        <a:ext cx="2593275" cy="900000"/>
      </dsp:txXfrm>
    </dsp:sp>
    <dsp:sp modelId="{D0700B5F-95D0-4EBD-A65B-BF95F7B194E6}">
      <dsp:nvSpPr>
        <dsp:cNvPr id="0" name=""/>
        <dsp:cNvSpPr/>
      </dsp:nvSpPr>
      <dsp:spPr>
        <a:xfrm>
          <a:off x="7594411" y="334861"/>
          <a:ext cx="1166973" cy="1166973"/>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37C2403-79A4-4D89-9E4C-915998BDDB1B}">
      <dsp:nvSpPr>
        <dsp:cNvPr id="0" name=""/>
        <dsp:cNvSpPr/>
      </dsp:nvSpPr>
      <dsp:spPr>
        <a:xfrm>
          <a:off x="6881260" y="1867113"/>
          <a:ext cx="2593275" cy="90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89000">
            <a:lnSpc>
              <a:spcPct val="100000"/>
            </a:lnSpc>
            <a:spcBef>
              <a:spcPct val="0"/>
            </a:spcBef>
            <a:spcAft>
              <a:spcPct val="35000"/>
            </a:spcAft>
            <a:buNone/>
          </a:pPr>
          <a:r>
            <a:rPr lang="en-US" sz="2000" kern="1200" dirty="0"/>
            <a:t>K-12 Professional Development</a:t>
          </a:r>
        </a:p>
      </dsp:txBody>
      <dsp:txXfrm>
        <a:off x="6881260" y="1867113"/>
        <a:ext cx="2593275" cy="90000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D03F417-6F86-4CA9-9977-C590BC48326E}">
      <dsp:nvSpPr>
        <dsp:cNvPr id="0" name=""/>
        <dsp:cNvSpPr/>
      </dsp:nvSpPr>
      <dsp:spPr>
        <a:xfrm>
          <a:off x="0" y="2800"/>
          <a:ext cx="5416724" cy="632114"/>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A13B25D-8BB8-4BC0-BACD-E2936575BA82}">
      <dsp:nvSpPr>
        <dsp:cNvPr id="0" name=""/>
        <dsp:cNvSpPr/>
      </dsp:nvSpPr>
      <dsp:spPr>
        <a:xfrm>
          <a:off x="191214" y="145026"/>
          <a:ext cx="348002" cy="347662"/>
        </a:xfrm>
        <a:prstGeom prst="rect">
          <a:avLst/>
        </a:prstGeom>
        <a:blipFill>
          <a:blip xmlns:r="http://schemas.openxmlformats.org/officeDocument/2006/relationships" r:embed="rId1" cstate="hqprint">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811C4D90-DD28-49B5-9E4E-F7F66D2F2C23}">
      <dsp:nvSpPr>
        <dsp:cNvPr id="0" name=""/>
        <dsp:cNvSpPr/>
      </dsp:nvSpPr>
      <dsp:spPr>
        <a:xfrm>
          <a:off x="730432" y="2800"/>
          <a:ext cx="4675042" cy="6518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989" tIns="68989" rIns="68989" bIns="68989" numCol="1" spcCol="1270" anchor="ctr" anchorCtr="0">
          <a:noAutofit/>
        </a:bodyPr>
        <a:lstStyle/>
        <a:p>
          <a:pPr marL="0" lvl="0" indent="0" algn="l" defTabSz="889000" rtl="0">
            <a:lnSpc>
              <a:spcPct val="90000"/>
            </a:lnSpc>
            <a:spcBef>
              <a:spcPct val="0"/>
            </a:spcBef>
            <a:spcAft>
              <a:spcPct val="35000"/>
            </a:spcAft>
            <a:buNone/>
          </a:pPr>
          <a:r>
            <a:rPr lang="en-US" sz="2000" kern="1200" dirty="0"/>
            <a:t>Newness of Academic Capital Concept</a:t>
          </a:r>
          <a:r>
            <a:rPr lang="en-US" sz="2000" kern="1200" dirty="0">
              <a:latin typeface="Gill Sans MT"/>
            </a:rPr>
            <a:t> </a:t>
          </a:r>
          <a:endParaRPr lang="en-US" sz="2000" kern="1200" dirty="0"/>
        </a:p>
      </dsp:txBody>
      <dsp:txXfrm>
        <a:off x="730432" y="2800"/>
        <a:ext cx="4675042" cy="651868"/>
      </dsp:txXfrm>
    </dsp:sp>
    <dsp:sp modelId="{0DE15A9E-3B3D-48EB-A0F4-A03108A1BD9E}">
      <dsp:nvSpPr>
        <dsp:cNvPr id="0" name=""/>
        <dsp:cNvSpPr/>
      </dsp:nvSpPr>
      <dsp:spPr>
        <a:xfrm>
          <a:off x="0" y="817635"/>
          <a:ext cx="5416724" cy="632114"/>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A7ADE7A-455F-4F1E-A997-1415B75A62F2}">
      <dsp:nvSpPr>
        <dsp:cNvPr id="0" name=""/>
        <dsp:cNvSpPr/>
      </dsp:nvSpPr>
      <dsp:spPr>
        <a:xfrm>
          <a:off x="191214" y="959861"/>
          <a:ext cx="348002" cy="347662"/>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06C44DC-174D-4CFF-9BAE-1E02E6DFB2BC}">
      <dsp:nvSpPr>
        <dsp:cNvPr id="0" name=""/>
        <dsp:cNvSpPr/>
      </dsp:nvSpPr>
      <dsp:spPr>
        <a:xfrm>
          <a:off x="730432" y="817635"/>
          <a:ext cx="4675042" cy="6518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989" tIns="68989" rIns="68989" bIns="68989" numCol="1" spcCol="1270" anchor="ctr" anchorCtr="0">
          <a:noAutofit/>
        </a:bodyPr>
        <a:lstStyle/>
        <a:p>
          <a:pPr marL="0" lvl="0" indent="0" algn="l" defTabSz="889000">
            <a:lnSpc>
              <a:spcPct val="90000"/>
            </a:lnSpc>
            <a:spcBef>
              <a:spcPct val="0"/>
            </a:spcBef>
            <a:spcAft>
              <a:spcPct val="35000"/>
            </a:spcAft>
            <a:buNone/>
          </a:pPr>
          <a:r>
            <a:rPr lang="en-US" sz="2000" kern="1200" dirty="0"/>
            <a:t>Newness of Instrument Designed to Measure Academic Capital</a:t>
          </a:r>
        </a:p>
      </dsp:txBody>
      <dsp:txXfrm>
        <a:off x="730432" y="817635"/>
        <a:ext cx="4675042" cy="651868"/>
      </dsp:txXfrm>
    </dsp:sp>
    <dsp:sp modelId="{4259615D-EA62-4BEF-B609-E56BA15446C2}">
      <dsp:nvSpPr>
        <dsp:cNvPr id="0" name=""/>
        <dsp:cNvSpPr/>
      </dsp:nvSpPr>
      <dsp:spPr>
        <a:xfrm>
          <a:off x="0" y="1632471"/>
          <a:ext cx="5416724" cy="632114"/>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360F8DA-BC9F-40B5-B335-18369D114C68}">
      <dsp:nvSpPr>
        <dsp:cNvPr id="0" name=""/>
        <dsp:cNvSpPr/>
      </dsp:nvSpPr>
      <dsp:spPr>
        <a:xfrm>
          <a:off x="191214" y="1774696"/>
          <a:ext cx="348002" cy="347662"/>
        </a:xfrm>
        <a:prstGeom prst="rect">
          <a:avLst/>
        </a:prstGeom>
        <a:blipFill>
          <a:blip xmlns:r="http://schemas.openxmlformats.org/officeDocument/2006/relationships" r:embed="rId5" cstate="hq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8892EF50-5DEB-4320-8E49-CE961A148A96}">
      <dsp:nvSpPr>
        <dsp:cNvPr id="0" name=""/>
        <dsp:cNvSpPr/>
      </dsp:nvSpPr>
      <dsp:spPr>
        <a:xfrm>
          <a:off x="730432" y="1632471"/>
          <a:ext cx="4675042" cy="6518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989" tIns="68989" rIns="68989" bIns="68989" numCol="1" spcCol="1270" anchor="ctr" anchorCtr="0">
          <a:noAutofit/>
        </a:bodyPr>
        <a:lstStyle/>
        <a:p>
          <a:pPr marL="0" lvl="0" indent="0" algn="l" defTabSz="889000" rtl="0">
            <a:lnSpc>
              <a:spcPct val="90000"/>
            </a:lnSpc>
            <a:spcBef>
              <a:spcPct val="0"/>
            </a:spcBef>
            <a:spcAft>
              <a:spcPct val="35000"/>
            </a:spcAft>
            <a:buNone/>
          </a:pPr>
          <a:r>
            <a:rPr lang="en-US" sz="2000" kern="1200" dirty="0">
              <a:latin typeface="Gill Sans MT"/>
            </a:rPr>
            <a:t>Qualitative Portion</a:t>
          </a:r>
          <a:endParaRPr lang="en-US" sz="2000" kern="1200" dirty="0"/>
        </a:p>
      </dsp:txBody>
      <dsp:txXfrm>
        <a:off x="730432" y="1632471"/>
        <a:ext cx="4675042" cy="651868"/>
      </dsp:txXfrm>
    </dsp:sp>
    <dsp:sp modelId="{A3CB07F9-0C67-4EE3-A3A3-12B52DAA9A2E}">
      <dsp:nvSpPr>
        <dsp:cNvPr id="0" name=""/>
        <dsp:cNvSpPr/>
      </dsp:nvSpPr>
      <dsp:spPr>
        <a:xfrm>
          <a:off x="0" y="2447306"/>
          <a:ext cx="5416724" cy="632114"/>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FCCB2BE-C17D-4B9E-9C9B-07722A5F8BA9}">
      <dsp:nvSpPr>
        <dsp:cNvPr id="0" name=""/>
        <dsp:cNvSpPr/>
      </dsp:nvSpPr>
      <dsp:spPr>
        <a:xfrm>
          <a:off x="191214" y="2589531"/>
          <a:ext cx="348002" cy="347662"/>
        </a:xfrm>
        <a:prstGeom prst="rect">
          <a:avLst/>
        </a:prstGeom>
        <a:blipFill>
          <a:blip xmlns:r="http://schemas.openxmlformats.org/officeDocument/2006/relationships" r:embed="rId7" cstate="hq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4F5F01C-05DE-4289-9779-1B6E48BDD960}">
      <dsp:nvSpPr>
        <dsp:cNvPr id="0" name=""/>
        <dsp:cNvSpPr/>
      </dsp:nvSpPr>
      <dsp:spPr>
        <a:xfrm>
          <a:off x="730432" y="2447306"/>
          <a:ext cx="4675042" cy="6518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989" tIns="68989" rIns="68989" bIns="68989" numCol="1" spcCol="1270" anchor="ctr" anchorCtr="0">
          <a:noAutofit/>
        </a:bodyPr>
        <a:lstStyle/>
        <a:p>
          <a:pPr marL="0" lvl="0" indent="0" algn="l" defTabSz="889000">
            <a:lnSpc>
              <a:spcPct val="90000"/>
            </a:lnSpc>
            <a:spcBef>
              <a:spcPct val="0"/>
            </a:spcBef>
            <a:spcAft>
              <a:spcPct val="35000"/>
            </a:spcAft>
            <a:buNone/>
          </a:pPr>
          <a:r>
            <a:rPr lang="en-US" sz="2000" kern="1200" dirty="0"/>
            <a:t>Inexperienced Volunteer Coders</a:t>
          </a:r>
        </a:p>
      </dsp:txBody>
      <dsp:txXfrm>
        <a:off x="730432" y="2447306"/>
        <a:ext cx="4675042" cy="651868"/>
      </dsp:txXfrm>
    </dsp:sp>
  </dsp:spTree>
</dsp:drawing>
</file>

<file path=ppt/diagrams/layout1.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layout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3.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4.xml><?xml version="1.0" encoding="utf-8"?>
<dgm:layoutDef xmlns:dgm="http://schemas.openxmlformats.org/drawingml/2006/diagram" xmlns:a="http://schemas.openxmlformats.org/drawingml/2006/main" uniqueId="urn:microsoft.com/office/officeart/2005/8/layout/balance1">
  <dgm:title val=""/>
  <dgm:desc val=""/>
  <dgm:catLst>
    <dgm:cat type="relationship" pri="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23">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25" srcId="2" destId="23" srcOrd="0" destOrd="0"/>
      </dgm:cxnLst>
      <dgm:bg/>
      <dgm:whole/>
    </dgm:dataModel>
  </dgm:sampData>
  <dgm:styleData>
    <dgm:dataModel>
      <dgm:ptLst>
        <dgm:pt modelId="0" type="doc"/>
        <dgm:pt modelId="1"/>
        <dgm:pt modelId="11"/>
        <dgm:pt modelId="12"/>
        <dgm:pt modelId="2"/>
        <dgm:pt modelId="21"/>
        <dgm:pt modelId="22"/>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tyleData>
  <dgm:clrData>
    <dgm:dataModel>
      <dgm:ptLst>
        <dgm:pt modelId="0" type="doc"/>
        <dgm:pt modelId="1"/>
        <dgm:pt modelId="11"/>
        <dgm:pt modelId="12"/>
        <dgm:pt modelId="13"/>
        <dgm:pt modelId="2"/>
        <dgm:pt modelId="21"/>
        <dgm:pt modelId="22"/>
        <dgm:pt modelId="23"/>
      </dgm:ptLst>
      <dgm:cxnLst>
        <dgm:cxn modelId="4" srcId="0" destId="1" srcOrd="0" destOrd="0"/>
        <dgm:cxn modelId="5" srcId="0" destId="2" srcOrd="1" destOrd="0"/>
        <dgm:cxn modelId="15" srcId="1" destId="11" srcOrd="0" destOrd="0"/>
        <dgm:cxn modelId="16" srcId="1" destId="12" srcOrd="0" destOrd="0"/>
        <dgm:cxn modelId="17" srcId="1" destId="13" srcOrd="0" destOrd="0"/>
        <dgm:cxn modelId="25" srcId="2" destId="21" srcOrd="0" destOrd="0"/>
        <dgm:cxn modelId="26" srcId="2" destId="22" srcOrd="0" destOrd="0"/>
        <dgm:cxn modelId="27" srcId="2" destId="23" srcOrd="0" destOrd="0"/>
      </dgm:cxnLst>
      <dgm:bg/>
      <dgm:whole/>
    </dgm:dataModel>
  </dgm:clrData>
  <dgm:layoutNode name="outerComposite">
    <dgm:varLst>
      <dgm:chMax val="2"/>
      <dgm:animLvl val="lvl"/>
      <dgm:resizeHandles val="exact"/>
    </dgm:varLst>
    <dgm:alg type="composite">
      <dgm:param type="ar" val="1"/>
    </dgm:alg>
    <dgm:shape xmlns:r="http://schemas.openxmlformats.org/officeDocument/2006/relationships" r:blip="">
      <dgm:adjLst/>
    </dgm:shape>
    <dgm:presOf/>
    <dgm:constrLst>
      <dgm:constr type="h" for="ch" forName="parentComposite" refType="h" refFor="ch" refForName="dummyMaxCanvas" op="equ" fact="0.2"/>
      <dgm:constr type="t" for="ch" forName="parentComposite"/>
      <dgm:constr type="h" for="ch" forName="childrenComposite" refType="h" refFor="ch" refForName="dummyMaxCanvas" op="equ" fact="0.8"/>
      <dgm:constr type="t" for="ch" forName="childrenComposite" refType="h" refFor="ch" refForName="dummyMaxCanvas" fact="0.2"/>
    </dgm:constrLst>
    <dgm:ruleLst/>
    <dgm:layoutNode name="dummyMaxCanvas">
      <dgm:alg type="sp"/>
      <dgm:shape xmlns:r="http://schemas.openxmlformats.org/officeDocument/2006/relationships" r:blip="">
        <dgm:adjLst/>
      </dgm:shape>
      <dgm:presOf/>
      <dgm:constrLst/>
      <dgm:ruleLst/>
    </dgm:layoutNode>
    <dgm:layoutNode name="parentComposite">
      <dgm:alg type="composite"/>
      <dgm:shape xmlns:r="http://schemas.openxmlformats.org/officeDocument/2006/relationships" r:blip="">
        <dgm:adjLst/>
      </dgm:shape>
      <dgm:presOf/>
      <dgm:constrLst>
        <dgm:constr type="w" for="ch" forName="parent1" refType="w" fact="0.36"/>
        <dgm:constr type="ctrX" for="ch" forName="parent1" refType="w" fact="0.24"/>
        <dgm:constr type="w" for="ch" forName="parent2" refType="w" fact="0.36"/>
        <dgm:constr type="ctrX" for="ch" forName="parent2" refType="w" fact="0.76"/>
        <dgm:constr type="primFontSz" for="ch" ptType="node" op="equ"/>
      </dgm:constrLst>
      <dgm:ruleLst/>
      <dgm:layoutNode name="parent1" styleLbl="alignAccFollowNode1">
        <dgm:varLst>
          <dgm:chMax val="4"/>
        </dgm:varLst>
        <dgm:alg type="tx"/>
        <dgm:shape xmlns:r="http://schemas.openxmlformats.org/officeDocument/2006/relationships" type="roundRect" r:blip="">
          <dgm:adjLst>
            <dgm:adj idx="1" val="0.1"/>
          </dgm:adjLst>
        </dgm:shape>
        <dgm:presOf axis="ch" ptType="node"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2" styleLbl="alignAccFollowNode1">
        <dgm:varLst>
          <dgm:chMax val="4"/>
        </dgm:varLst>
        <dgm:alg type="tx"/>
        <dgm:shape xmlns:r="http://schemas.openxmlformats.org/officeDocument/2006/relationships" type="roundRect" r:blip="">
          <dgm:adjLst>
            <dgm:adj idx="1" val="0.1"/>
          </dgm:adjLst>
        </dgm:shape>
        <dgm:presOf axis="ch" ptType="node" st="2"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Node name="childrenComposite">
      <dgm:alg type="composite"/>
      <dgm:shape xmlns:r="http://schemas.openxmlformats.org/officeDocument/2006/relationships" r:blip="">
        <dgm:adjLst/>
      </dgm:shape>
      <dgm:presOf/>
      <dgm:constrLst>
        <dgm:constr type="primFontSz" for="ch" ptType="node" op="equ" val="65"/>
        <dgm:constr type="w" for="ch" forName="fulcrum" refType="w" fact="0.15"/>
        <dgm:constr type="h" for="ch" forName="fulcrum" refType="w" refFor="ch" refForName="fulcrum"/>
        <dgm:constr type="b" for="ch" forName="fulcrum" refType="h"/>
        <dgm:constr type="ctrX" for="ch" forName="fulcrum" refType="w" fact="0.5"/>
        <dgm:constr type="w" for="ch" forName="balance_00" refType="w" fact="0.9"/>
        <dgm:constr type="h" for="ch" forName="balance_00" refType="h" fact="0.076"/>
        <dgm:constr type="b" for="ch" forName="balance_00" refType="h" fact="0.81"/>
        <dgm:constr type="ctrX" for="ch" forName="balance_00" refType="w" fact="0.5"/>
        <dgm:constr type="w" for="ch" forName="balance_01" refType="w"/>
        <dgm:constr type="h" for="ch" forName="balance_01" refType="h" fact="0.157"/>
        <dgm:constr type="b" for="ch" forName="balance_01" refType="h" fact="0.85"/>
        <dgm:constr type="ctrX" for="ch" forName="balance_01" refType="w" fact="0.5"/>
        <dgm:constr type="w" for="ch" forName="balance_02" refType="w"/>
        <dgm:constr type="h" for="ch" forName="balance_02" refType="h" fact="0.157"/>
        <dgm:constr type="b" for="ch" forName="balance_02" refType="h" fact="0.85"/>
        <dgm:constr type="ctrX" for="ch" forName="balance_02" refType="w" fact="0.5"/>
        <dgm:constr type="w" for="ch" forName="balance_03" refType="w"/>
        <dgm:constr type="h" for="ch" forName="balance_03" refType="h" fact="0.157"/>
        <dgm:constr type="b" for="ch" forName="balance_03" refType="h" fact="0.85"/>
        <dgm:constr type="ctrX" for="ch" forName="balance_03" refType="w" fact="0.5"/>
        <dgm:constr type="w" for="ch" forName="balance_04" refType="w"/>
        <dgm:constr type="h" for="ch" forName="balance_04" refType="h" fact="0.157"/>
        <dgm:constr type="b" for="ch" forName="balance_04" refType="h" fact="0.85"/>
        <dgm:constr type="ctrX" for="ch" forName="balance_04" refType="w" fact="0.5"/>
        <dgm:constr type="w" for="ch" forName="balance_10" refType="w"/>
        <dgm:constr type="h" for="ch" forName="balance_10" refType="h" fact="0.157"/>
        <dgm:constr type="b" for="ch" forName="balance_10" refType="h" fact="0.85"/>
        <dgm:constr type="ctrX" for="ch" forName="balance_10" refType="w" fact="0.5"/>
        <dgm:constr type="w" for="ch" forName="balance_11" refType="w" fact="0.9"/>
        <dgm:constr type="h" for="ch" forName="balance_11" refType="h" fact="0.076"/>
        <dgm:constr type="b" for="ch" forName="balance_11" refType="h" fact="0.81"/>
        <dgm:constr type="ctrX" for="ch" forName="balance_11" refType="w" fact="0.5"/>
        <dgm:constr type="w" for="ch" forName="balance_12" refType="w"/>
        <dgm:constr type="h" for="ch" forName="balance_12" refType="h" fact="0.157"/>
        <dgm:constr type="b" for="ch" forName="balance_12" refType="h" fact="0.85"/>
        <dgm:constr type="ctrX" for="ch" forName="balance_12" refType="w" fact="0.5"/>
        <dgm:constr type="w" for="ch" forName="balance_13" refType="w"/>
        <dgm:constr type="h" for="ch" forName="balance_13" refType="h" fact="0.157"/>
        <dgm:constr type="b" for="ch" forName="balance_13" refType="h" fact="0.85"/>
        <dgm:constr type="ctrX" for="ch" forName="balance_13" refType="w" fact="0.5"/>
        <dgm:constr type="w" for="ch" forName="balance_14" refType="w"/>
        <dgm:constr type="h" for="ch" forName="balance_14" refType="h" fact="0.157"/>
        <dgm:constr type="b" for="ch" forName="balance_14" refType="h" fact="0.85"/>
        <dgm:constr type="ctrX" for="ch" forName="balance_14" refType="w" fact="0.5"/>
        <dgm:constr type="w" for="ch" forName="balance_20" refType="w"/>
        <dgm:constr type="h" for="ch" forName="balance_20" refType="h" fact="0.157"/>
        <dgm:constr type="b" for="ch" forName="balance_20" refType="h" fact="0.85"/>
        <dgm:constr type="ctrX" for="ch" forName="balance_20" refType="w" fact="0.5"/>
        <dgm:constr type="w" for="ch" forName="balance_21" refType="w"/>
        <dgm:constr type="h" for="ch" forName="balance_21" refType="h" fact="0.157"/>
        <dgm:constr type="b" for="ch" forName="balance_21" refType="h" fact="0.85"/>
        <dgm:constr type="ctrX" for="ch" forName="balance_21" refType="w" fact="0.5"/>
        <dgm:constr type="w" for="ch" forName="balance_22" refType="w" fact="0.9"/>
        <dgm:constr type="h" for="ch" forName="balance_22" refType="h" fact="0.076"/>
        <dgm:constr type="b" for="ch" forName="balance_22" refType="h" fact="0.81"/>
        <dgm:constr type="ctrX" for="ch" forName="balance_22" refType="w" fact="0.5"/>
        <dgm:constr type="w" for="ch" forName="balance_23" refType="w"/>
        <dgm:constr type="h" for="ch" forName="balance_23" refType="h" fact="0.157"/>
        <dgm:constr type="b" for="ch" forName="balance_23" refType="h" fact="0.85"/>
        <dgm:constr type="ctrX" for="ch" forName="balance_23" refType="w" fact="0.5"/>
        <dgm:constr type="w" for="ch" forName="balance_24" refType="w"/>
        <dgm:constr type="h" for="ch" forName="balance_24" refType="h" fact="0.157"/>
        <dgm:constr type="b" for="ch" forName="balance_24" refType="h" fact="0.85"/>
        <dgm:constr type="ctrX" for="ch" forName="balance_24" refType="w" fact="0.5"/>
        <dgm:constr type="w" for="ch" forName="balance_30" refType="w"/>
        <dgm:constr type="h" for="ch" forName="balance_30" refType="h" fact="0.157"/>
        <dgm:constr type="b" for="ch" forName="balance_30" refType="h" fact="0.85"/>
        <dgm:constr type="ctrX" for="ch" forName="balance_30" refType="w" fact="0.5"/>
        <dgm:constr type="w" for="ch" forName="balance_31" refType="w"/>
        <dgm:constr type="h" for="ch" forName="balance_31" refType="h" fact="0.157"/>
        <dgm:constr type="b" for="ch" forName="balance_31" refType="h" fact="0.85"/>
        <dgm:constr type="ctrX" for="ch" forName="balance_31" refType="w" fact="0.5"/>
        <dgm:constr type="w" for="ch" forName="balance_32" refType="w"/>
        <dgm:constr type="h" for="ch" forName="balance_32" refType="h" fact="0.157"/>
        <dgm:constr type="b" for="ch" forName="balance_32" refType="h" fact="0.85"/>
        <dgm:constr type="ctrX" for="ch" forName="balance_32" refType="w" fact="0.5"/>
        <dgm:constr type="w" for="ch" forName="balance_33" refType="w" fact="0.9"/>
        <dgm:constr type="h" for="ch" forName="balance_33" refType="h" fact="0.076"/>
        <dgm:constr type="b" for="ch" forName="balance_33" refType="h" fact="0.81"/>
        <dgm:constr type="ctrX" for="ch" forName="balance_33" refType="w" fact="0.5"/>
        <dgm:constr type="w" for="ch" forName="balance_34" refType="w"/>
        <dgm:constr type="h" for="ch" forName="balance_34" refType="h" fact="0.157"/>
        <dgm:constr type="b" for="ch" forName="balance_34" refType="h" fact="0.85"/>
        <dgm:constr type="ctrX" for="ch" forName="balance_34" refType="w" fact="0.5"/>
        <dgm:constr type="w" for="ch" forName="balance_40" refType="w"/>
        <dgm:constr type="h" for="ch" forName="balance_40" refType="h" fact="0.157"/>
        <dgm:constr type="b" for="ch" forName="balance_40" refType="h" fact="0.85"/>
        <dgm:constr type="ctrX" for="ch" forName="balance_40" refType="w" fact="0.5"/>
        <dgm:constr type="w" for="ch" forName="balance_41" refType="w"/>
        <dgm:constr type="h" for="ch" forName="balance_41" refType="h" fact="0.157"/>
        <dgm:constr type="b" for="ch" forName="balance_41" refType="h" fact="0.85"/>
        <dgm:constr type="ctrX" for="ch" forName="balance_41" refType="w" fact="0.5"/>
        <dgm:constr type="w" for="ch" forName="balance_42" refType="w"/>
        <dgm:constr type="h" for="ch" forName="balance_42" refType="h" fact="0.157"/>
        <dgm:constr type="b" for="ch" forName="balance_42" refType="h" fact="0.85"/>
        <dgm:constr type="ctrX" for="ch" forName="balance_42" refType="w" fact="0.5"/>
        <dgm:constr type="w" for="ch" forName="balance_43" refType="w"/>
        <dgm:constr type="h" for="ch" forName="balance_43" refType="h" fact="0.157"/>
        <dgm:constr type="b" for="ch" forName="balance_43" refType="h" fact="0.85"/>
        <dgm:constr type="ctrX" for="ch" forName="balance_43" refType="w" fact="0.5"/>
        <dgm:constr type="w" for="ch" forName="balance_44" refType="w" fact="0.9"/>
        <dgm:constr type="h" for="ch" forName="balance_44" refType="h" fact="0.076"/>
        <dgm:constr type="b" for="ch" forName="balance_44" refType="h" fact="0.81"/>
        <dgm:constr type="ctrX" for="ch" forName="balance_44" refType="w" fact="0.5"/>
        <dgm:constr type="w" for="ch" forName="right_01_1" refType="w" fact="0.4"/>
        <dgm:constr type="h" for="ch" forName="right_01_1" refType="h" fact="0.7"/>
        <dgm:constr type="b" for="ch" forName="right_01_1" refType="h" fact="0.76"/>
        <dgm:constr type="ctrX" for="ch" forName="right_01_1" refType="w" fact="0.78"/>
        <dgm:constr type="w" for="ch" forName="left_10_1" refType="w" fact="0.4"/>
        <dgm:constr type="h" for="ch" forName="left_10_1" refType="h" fact="0.7"/>
        <dgm:constr type="b" for="ch" forName="left_10_1" refType="h" fact="0.76"/>
        <dgm:constr type="ctrX" for="ch" forName="left_10_1" refType="w" fact="0.22"/>
        <dgm:constr type="w" for="ch" forName="right_11_1" refType="w" fact="0.36"/>
        <dgm:constr type="h" for="ch" forName="right_11_1" refType="h" fact="0.67"/>
        <dgm:constr type="b" for="ch" forName="right_11_1" refType="h" fact="0.725"/>
        <dgm:constr type="ctrX" for="ch" forName="right_11_1" refType="w" fact="0.76"/>
        <dgm:constr type="w" for="ch" forName="left_11_1" refType="w" fact="0.36"/>
        <dgm:constr type="h" for="ch" forName="left_11_1" refType="h" fact="0.67"/>
        <dgm:constr type="b" for="ch" forName="left_11_1" refType="h" fact="0.725"/>
        <dgm:constr type="ctrX" for="ch" forName="left_11_1" refType="w" fact="0.24"/>
        <dgm:constr type="w" for="ch" forName="right_02_1" refType="w" fact="0.388"/>
        <dgm:constr type="h" for="ch" forName="right_02_1" refType="h" fact="0.36"/>
        <dgm:constr type="b" for="ch" forName="right_02_1" refType="h" fact="0.76"/>
        <dgm:constr type="ctrX" for="ch" forName="right_02_1" refType="w" fact="0.77"/>
        <dgm:constr type="w" for="ch" forName="right_02_2" refType="w" fact="0.388"/>
        <dgm:constr type="h" for="ch" forName="right_02_2" refType="h" fact="0.36"/>
        <dgm:constr type="b" for="ch" forName="right_02_2" refType="h" fact="0.42"/>
        <dgm:constr type="ctrX" for="ch" forName="right_02_2" refType="w" fact="0.79"/>
        <dgm:constr type="w" for="ch" forName="left_20_1" refType="w" fact="0.388"/>
        <dgm:constr type="h" for="ch" forName="left_20_1" refType="h" fact="0.36"/>
        <dgm:constr type="b" for="ch" forName="left_20_1" refType="h" fact="0.76"/>
        <dgm:constr type="ctrX" for="ch" forName="left_20_1" refType="w" fact="0.23"/>
        <dgm:constr type="w" for="ch" forName="left_20_2" refType="w" fact="0.388"/>
        <dgm:constr type="h" for="ch" forName="left_20_2" refType="h" fact="0.36"/>
        <dgm:constr type="b" for="ch" forName="left_20_2" refType="h" fact="0.42"/>
        <dgm:constr type="ctrX" for="ch" forName="left_20_2" refType="w" fact="0.21"/>
        <dgm:constr type="w" for="ch" forName="right_12_1" refType="w" fact="0.388"/>
        <dgm:constr type="h" for="ch" forName="right_12_1" refType="h" fact="0.36"/>
        <dgm:constr type="b" for="ch" forName="right_12_1" refType="h" fact="0.76"/>
        <dgm:constr type="ctrX" for="ch" forName="right_12_1" refType="w" fact="0.77"/>
        <dgm:constr type="w" for="ch" forName="right_12_2" refType="w" fact="0.388"/>
        <dgm:constr type="h" for="ch" forName="right_12_2" refType="h" fact="0.36"/>
        <dgm:constr type="b" for="ch" forName="right_12_2" refType="h" fact="0.42"/>
        <dgm:constr type="ctrX" for="ch" forName="right_12_2" refType="w" fact="0.79"/>
        <dgm:constr type="w" for="ch" forName="left_12_1" refType="w" fact="0.388"/>
        <dgm:constr type="h" for="ch" forName="left_12_1" refType="h" fact="0.36"/>
        <dgm:constr type="b" for="ch" forName="left_12_1" refType="h" fact="0.715"/>
        <dgm:constr type="ctrX" for="ch" forName="left_12_1" refType="w" fact="0.255"/>
        <dgm:constr type="w" for="ch" forName="right_22_1" refType="w" fact="0.36"/>
        <dgm:constr type="h" for="ch" forName="right_22_1" refType="h" fact="0.32"/>
        <dgm:constr type="b" for="ch" forName="right_22_1" refType="h" fact="0.725"/>
        <dgm:constr type="ctrX" for="ch" forName="right_22_1" refType="w" fact="0.76"/>
        <dgm:constr type="w" for="ch" forName="right_22_2" refType="w" fact="0.36"/>
        <dgm:constr type="h" for="ch" forName="right_22_2" refType="h" fact="0.32"/>
        <dgm:constr type="b" for="ch" forName="right_22_2" refType="h" fact="0.39"/>
        <dgm:constr type="ctrX" for="ch" forName="right_22_2" refType="w" fact="0.76"/>
        <dgm:constr type="w" for="ch" forName="left_22_1" refType="w" fact="0.36"/>
        <dgm:constr type="h" for="ch" forName="left_22_1" refType="h" fact="0.32"/>
        <dgm:constr type="b" for="ch" forName="left_22_1" refType="h" fact="0.725"/>
        <dgm:constr type="ctrX" for="ch" forName="left_22_1" refType="w" fact="0.24"/>
        <dgm:constr type="w" for="ch" forName="left_22_2" refType="w" fact="0.36"/>
        <dgm:constr type="h" for="ch" forName="left_22_2" refType="h" fact="0.32"/>
        <dgm:constr type="b" for="ch" forName="left_22_2" refType="h" fact="0.39"/>
        <dgm:constr type="ctrX" for="ch" forName="left_22_2" refType="w" fact="0.24"/>
        <dgm:constr type="w" for="ch" forName="left_21_1" refType="w" fact="0.388"/>
        <dgm:constr type="h" for="ch" forName="left_21_1" refType="h" fact="0.36"/>
        <dgm:constr type="b" for="ch" forName="left_21_1" refType="h" fact="0.76"/>
        <dgm:constr type="ctrX" for="ch" forName="left_21_1" refType="w" fact="0.23"/>
        <dgm:constr type="w" for="ch" forName="left_21_2" refType="w" fact="0.388"/>
        <dgm:constr type="h" for="ch" forName="left_21_2" refType="h" fact="0.36"/>
        <dgm:constr type="b" for="ch" forName="left_21_2" refType="h" fact="0.42"/>
        <dgm:constr type="ctrX" for="ch" forName="left_21_2" refType="w" fact="0.21"/>
        <dgm:constr type="w" for="ch" forName="right_21_1" refType="w" fact="0.388"/>
        <dgm:constr type="h" for="ch" forName="right_21_1" refType="h" fact="0.36"/>
        <dgm:constr type="b" for="ch" forName="right_21_1" refType="h" fact="0.715"/>
        <dgm:constr type="ctrX" for="ch" forName="right_21_1" refType="w" fact="0.745"/>
        <dgm:constr type="w" for="ch" forName="right_03_1" refType="w" fact="0.37"/>
        <dgm:constr type="h" for="ch" forName="right_03_1" refType="h" fact="0.24"/>
        <dgm:constr type="b" for="ch" forName="right_03_1" refType="h" fact="0.76"/>
        <dgm:constr type="ctrX" for="ch" forName="right_03_1" refType="w" fact="0.77"/>
        <dgm:constr type="w" for="ch" forName="right_03_2" refType="w" fact="0.37"/>
        <dgm:constr type="h" for="ch" forName="right_03_2" refType="h" fact="0.24"/>
        <dgm:constr type="b" for="ch" forName="right_03_2" refType="h" fact="0.535"/>
        <dgm:constr type="ctrX" for="ch" forName="right_03_2" refType="w" fact="0.783"/>
        <dgm:constr type="w" for="ch" forName="right_03_3" refType="w" fact="0.37"/>
        <dgm:constr type="h" for="ch" forName="right_03_3" refType="h" fact="0.24"/>
        <dgm:constr type="b" for="ch" forName="right_03_3" refType="h" fact="0.315"/>
        <dgm:constr type="ctrX" for="ch" forName="right_03_3" refType="w" fact="0.796"/>
        <dgm:constr type="w" for="ch" forName="left_30_1" refType="w" fact="0.37"/>
        <dgm:constr type="h" for="ch" forName="left_30_1" refType="h" fact="0.24"/>
        <dgm:constr type="b" for="ch" forName="left_30_1" refType="h" fact="0.76"/>
        <dgm:constr type="ctrX" for="ch" forName="left_30_1" refType="w" fact="0.23"/>
        <dgm:constr type="w" for="ch" forName="left_30_2" refType="w" fact="0.37"/>
        <dgm:constr type="h" for="ch" forName="left_30_2" refType="h" fact="0.24"/>
        <dgm:constr type="b" for="ch" forName="left_30_2" refType="h" fact="0.535"/>
        <dgm:constr type="ctrX" for="ch" forName="left_30_2" refType="w" fact="0.217"/>
        <dgm:constr type="w" for="ch" forName="left_30_3" refType="w" fact="0.37"/>
        <dgm:constr type="h" for="ch" forName="left_30_3" refType="h" fact="0.24"/>
        <dgm:constr type="b" for="ch" forName="left_30_3" refType="h" fact="0.315"/>
        <dgm:constr type="ctrX" for="ch" forName="left_30_3" refType="w" fact="0.204"/>
        <dgm:constr type="w" for="ch" forName="right_13_1" refType="w" fact="0.37"/>
        <dgm:constr type="h" for="ch" forName="right_13_1" refType="h" fact="0.24"/>
        <dgm:constr type="b" for="ch" forName="right_13_1" refType="h" fact="0.76"/>
        <dgm:constr type="ctrX" for="ch" forName="right_13_1" refType="w" fact="0.77"/>
        <dgm:constr type="w" for="ch" forName="right_13_2" refType="w" fact="0.37"/>
        <dgm:constr type="h" for="ch" forName="right_13_2" refType="h" fact="0.24"/>
        <dgm:constr type="b" for="ch" forName="right_13_2" refType="h" fact="0.535"/>
        <dgm:constr type="ctrX" for="ch" forName="right_13_2" refType="w" fact="0.783"/>
        <dgm:constr type="w" for="ch" forName="right_13_3" refType="w" fact="0.37"/>
        <dgm:constr type="h" for="ch" forName="right_13_3" refType="h" fact="0.24"/>
        <dgm:constr type="b" for="ch" forName="right_13_3" refType="h" fact="0.315"/>
        <dgm:constr type="ctrX" for="ch" forName="right_13_3" refType="w" fact="0.796"/>
        <dgm:constr type="w" for="ch" forName="left_13_1" refType="w" fact="0.37"/>
        <dgm:constr type="h" for="ch" forName="left_13_1" refType="h" fact="0.24"/>
        <dgm:constr type="b" for="ch" forName="left_13_1" refType="h" fact="0.715"/>
        <dgm:constr type="ctrX" for="ch" forName="left_13_1" refType="w" fact="0.255"/>
        <dgm:constr type="w" for="ch" forName="left_31_1" refType="w" fact="0.37"/>
        <dgm:constr type="h" for="ch" forName="left_31_1" refType="h" fact="0.24"/>
        <dgm:constr type="b" for="ch" forName="left_31_1" refType="h" fact="0.76"/>
        <dgm:constr type="ctrX" for="ch" forName="left_31_1" refType="w" fact="0.23"/>
        <dgm:constr type="w" for="ch" forName="left_31_2" refType="w" fact="0.37"/>
        <dgm:constr type="h" for="ch" forName="left_31_2" refType="h" fact="0.24"/>
        <dgm:constr type="b" for="ch" forName="left_31_2" refType="h" fact="0.535"/>
        <dgm:constr type="ctrX" for="ch" forName="left_31_2" refType="w" fact="0.217"/>
        <dgm:constr type="w" for="ch" forName="left_31_3" refType="w" fact="0.37"/>
        <dgm:constr type="h" for="ch" forName="left_31_3" refType="h" fact="0.24"/>
        <dgm:constr type="b" for="ch" forName="left_31_3" refType="h" fact="0.315"/>
        <dgm:constr type="ctrX" for="ch" forName="left_31_3" refType="w" fact="0.204"/>
        <dgm:constr type="w" for="ch" forName="right_31_1" refType="w" fact="0.37"/>
        <dgm:constr type="h" for="ch" forName="right_31_1" refType="h" fact="0.24"/>
        <dgm:constr type="b" for="ch" forName="right_31_1" refType="h" fact="0.715"/>
        <dgm:constr type="ctrX" for="ch" forName="right_31_1" refType="w" fact="0.745"/>
        <dgm:constr type="w" for="ch" forName="right_23_1" refType="w" fact="0.37"/>
        <dgm:constr type="h" for="ch" forName="right_23_1" refType="h" fact="0.24"/>
        <dgm:constr type="b" for="ch" forName="right_23_1" refType="h" fact="0.76"/>
        <dgm:constr type="ctrX" for="ch" forName="right_23_1" refType="w" fact="0.77"/>
        <dgm:constr type="w" for="ch" forName="right_23_2" refType="w" fact="0.37"/>
        <dgm:constr type="h" for="ch" forName="right_23_2" refType="h" fact="0.24"/>
        <dgm:constr type="b" for="ch" forName="right_23_2" refType="h" fact="0.535"/>
        <dgm:constr type="ctrX" for="ch" forName="right_23_2" refType="w" fact="0.783"/>
        <dgm:constr type="w" for="ch" forName="right_23_3" refType="w" fact="0.37"/>
        <dgm:constr type="h" for="ch" forName="right_23_3" refType="h" fact="0.24"/>
        <dgm:constr type="b" for="ch" forName="right_23_3" refType="h" fact="0.315"/>
        <dgm:constr type="ctrX" for="ch" forName="right_23_3" refType="w" fact="0.796"/>
        <dgm:constr type="w" for="ch" forName="left_23_1" refType="w" fact="0.37"/>
        <dgm:constr type="h" for="ch" forName="left_23_1" refType="h" fact="0.24"/>
        <dgm:constr type="b" for="ch" forName="left_23_1" refType="h" fact="0.715"/>
        <dgm:constr type="ctrX" for="ch" forName="left_23_1" refType="w" fact="0.255"/>
        <dgm:constr type="w" for="ch" forName="left_23_2" refType="w" fact="0.37"/>
        <dgm:constr type="h" for="ch" forName="left_23_2" refType="h" fact="0.24"/>
        <dgm:constr type="b" for="ch" forName="left_23_2" refType="h" fact="0.49"/>
        <dgm:constr type="ctrX" for="ch" forName="left_23_2" refType="w" fact="0.268"/>
        <dgm:constr type="w" for="ch" forName="left_32_1" refType="w" fact="0.37"/>
        <dgm:constr type="h" for="ch" forName="left_32_1" refType="h" fact="0.24"/>
        <dgm:constr type="b" for="ch" forName="left_32_1" refType="h" fact="0.76"/>
        <dgm:constr type="ctrX" for="ch" forName="left_32_1" refType="w" fact="0.23"/>
        <dgm:constr type="w" for="ch" forName="left_32_2" refType="w" fact="0.37"/>
        <dgm:constr type="h" for="ch" forName="left_32_2" refType="h" fact="0.24"/>
        <dgm:constr type="b" for="ch" forName="left_32_2" refType="h" fact="0.535"/>
        <dgm:constr type="ctrX" for="ch" forName="left_32_2" refType="w" fact="0.217"/>
        <dgm:constr type="w" for="ch" forName="left_32_3" refType="w" fact="0.37"/>
        <dgm:constr type="h" for="ch" forName="left_32_3" refType="h" fact="0.24"/>
        <dgm:constr type="b" for="ch" forName="left_32_3" refType="h" fact="0.315"/>
        <dgm:constr type="ctrX" for="ch" forName="left_32_3" refType="w" fact="0.204"/>
        <dgm:constr type="w" for="ch" forName="right_32_1" refType="w" fact="0.37"/>
        <dgm:constr type="h" for="ch" forName="right_32_1" refType="h" fact="0.24"/>
        <dgm:constr type="b" for="ch" forName="right_32_1" refType="h" fact="0.715"/>
        <dgm:constr type="ctrX" for="ch" forName="right_32_1" refType="w" fact="0.745"/>
        <dgm:constr type="w" for="ch" forName="right_32_2" refType="w" fact="0.37"/>
        <dgm:constr type="h" for="ch" forName="right_32_2" refType="h" fact="0.24"/>
        <dgm:constr type="b" for="ch" forName="right_32_2" refType="h" fact="0.49"/>
        <dgm:constr type="ctrX" for="ch" forName="right_32_2" refType="w" fact="0.732"/>
        <dgm:constr type="w" for="ch" forName="right_33_1" refType="w" fact="0.36"/>
        <dgm:constr type="h" for="ch" forName="right_33_1" refType="h" fact="0.21"/>
        <dgm:constr type="b" for="ch" forName="right_33_1" refType="h" fact="0.725"/>
        <dgm:constr type="ctrX" for="ch" forName="right_33_1" refType="w" fact="0.76"/>
        <dgm:constr type="w" for="ch" forName="right_33_2" refType="w" fact="0.36"/>
        <dgm:constr type="h" for="ch" forName="right_33_2" refType="h" fact="0.21"/>
        <dgm:constr type="b" for="ch" forName="right_33_2" refType="h" fact="0.5"/>
        <dgm:constr type="ctrX" for="ch" forName="right_33_2" refType="w" fact="0.76"/>
        <dgm:constr type="w" for="ch" forName="right_33_3" refType="w" fact="0.36"/>
        <dgm:constr type="h" for="ch" forName="right_33_3" refType="h" fact="0.21"/>
        <dgm:constr type="b" for="ch" forName="right_33_3" refType="h" fact="0.275"/>
        <dgm:constr type="ctrX" for="ch" forName="right_33_3" refType="w" fact="0.76"/>
        <dgm:constr type="w" for="ch" forName="left_33_1" refType="w" fact="0.36"/>
        <dgm:constr type="h" for="ch" forName="left_33_1" refType="h" fact="0.21"/>
        <dgm:constr type="b" for="ch" forName="left_33_1" refType="h" fact="0.725"/>
        <dgm:constr type="ctrX" for="ch" forName="left_33_1" refType="w" fact="0.24"/>
        <dgm:constr type="w" for="ch" forName="left_33_2" refType="w" fact="0.36"/>
        <dgm:constr type="h" for="ch" forName="left_33_2" refType="h" fact="0.21"/>
        <dgm:constr type="b" for="ch" forName="left_33_2" refType="h" fact="0.5"/>
        <dgm:constr type="ctrX" for="ch" forName="left_33_2" refType="w" fact="0.24"/>
        <dgm:constr type="w" for="ch" forName="left_33_3" refType="w" fact="0.36"/>
        <dgm:constr type="h" for="ch" forName="left_33_3" refType="h" fact="0.21"/>
        <dgm:constr type="b" for="ch" forName="left_33_3" refType="h" fact="0.275"/>
        <dgm:constr type="ctrX" for="ch" forName="left_33_3" refType="w" fact="0.24"/>
        <dgm:constr type="w" for="ch" forName="right_04_1" refType="w" fact="0.365"/>
        <dgm:constr type="h" for="ch" forName="right_04_1" refType="h" fact="0.185"/>
        <dgm:constr type="b" for="ch" forName="right_04_1" refType="h" fact="0.76"/>
        <dgm:constr type="ctrX" for="ch" forName="right_04_1" refType="w" fact="0.77"/>
        <dgm:constr type="w" for="ch" forName="right_04_2" refType="w" fact="0.365"/>
        <dgm:constr type="h" for="ch" forName="right_04_2" refType="h" fact="0.185"/>
        <dgm:constr type="b" for="ch" forName="right_04_2" refType="h" fact="0.595"/>
        <dgm:constr type="ctrX" for="ch" forName="right_04_2" refType="w" fact="0.78"/>
        <dgm:constr type="w" for="ch" forName="right_04_3" refType="w" fact="0.365"/>
        <dgm:constr type="h" for="ch" forName="right_04_3" refType="h" fact="0.185"/>
        <dgm:constr type="b" for="ch" forName="right_04_3" refType="h" fact="0.43"/>
        <dgm:constr type="ctrX" for="ch" forName="right_04_3" refType="w" fact="0.79"/>
        <dgm:constr type="w" for="ch" forName="right_04_4" refType="w" fact="0.365"/>
        <dgm:constr type="h" for="ch" forName="right_04_4" refType="h" fact="0.185"/>
        <dgm:constr type="b" for="ch" forName="right_04_4" refType="h" fact="0.265"/>
        <dgm:constr type="ctrX" for="ch" forName="right_04_4" refType="w" fact="0.8"/>
        <dgm:constr type="w" for="ch" forName="left_40_1" refType="w" fact="0.365"/>
        <dgm:constr type="h" for="ch" forName="left_40_1" refType="h" fact="0.185"/>
        <dgm:constr type="b" for="ch" forName="left_40_1" refType="h" fact="0.76"/>
        <dgm:constr type="ctrX" for="ch" forName="left_40_1" refType="w" fact="0.23"/>
        <dgm:constr type="w" for="ch" forName="left_40_2" refType="w" fact="0.365"/>
        <dgm:constr type="h" for="ch" forName="left_40_2" refType="h" fact="0.185"/>
        <dgm:constr type="b" for="ch" forName="left_40_2" refType="h" fact="0.595"/>
        <dgm:constr type="ctrX" for="ch" forName="left_40_2" refType="w" fact="0.22"/>
        <dgm:constr type="w" for="ch" forName="left_40_3" refType="w" fact="0.365"/>
        <dgm:constr type="h" for="ch" forName="left_40_3" refType="h" fact="0.185"/>
        <dgm:constr type="b" for="ch" forName="left_40_3" refType="h" fact="0.43"/>
        <dgm:constr type="ctrX" for="ch" forName="left_40_3" refType="w" fact="0.21"/>
        <dgm:constr type="w" for="ch" forName="left_40_4" refType="w" fact="0.365"/>
        <dgm:constr type="h" for="ch" forName="left_40_4" refType="h" fact="0.185"/>
        <dgm:constr type="b" for="ch" forName="left_40_4" refType="h" fact="0.265"/>
        <dgm:constr type="ctrX" for="ch" forName="left_40_4" refType="w" fact="0.2"/>
        <dgm:constr type="w" for="ch" forName="right_14_1" refType="w" fact="0.365"/>
        <dgm:constr type="h" for="ch" forName="right_14_1" refType="h" fact="0.185"/>
        <dgm:constr type="b" for="ch" forName="right_14_1" refType="h" fact="0.76"/>
        <dgm:constr type="ctrX" for="ch" forName="right_14_1" refType="w" fact="0.77"/>
        <dgm:constr type="w" for="ch" forName="right_14_2" refType="w" fact="0.365"/>
        <dgm:constr type="h" for="ch" forName="right_14_2" refType="h" fact="0.185"/>
        <dgm:constr type="b" for="ch" forName="right_14_2" refType="h" fact="0.595"/>
        <dgm:constr type="ctrX" for="ch" forName="right_14_2" refType="w" fact="0.78"/>
        <dgm:constr type="w" for="ch" forName="right_14_3" refType="w" fact="0.365"/>
        <dgm:constr type="h" for="ch" forName="right_14_3" refType="h" fact="0.185"/>
        <dgm:constr type="b" for="ch" forName="right_14_3" refType="h" fact="0.43"/>
        <dgm:constr type="ctrX" for="ch" forName="right_14_3" refType="w" fact="0.79"/>
        <dgm:constr type="w" for="ch" forName="right_14_4" refType="w" fact="0.365"/>
        <dgm:constr type="h" for="ch" forName="right_14_4" refType="h" fact="0.185"/>
        <dgm:constr type="b" for="ch" forName="right_14_4" refType="h" fact="0.265"/>
        <dgm:constr type="ctrX" for="ch" forName="right_14_4" refType="w" fact="0.8"/>
        <dgm:constr type="w" for="ch" forName="left_14_1" refType="w" fact="0.365"/>
        <dgm:constr type="h" for="ch" forName="left_14_1" refType="h" fact="0.185"/>
        <dgm:constr type="b" for="ch" forName="left_14_1" refType="h" fact="0.715"/>
        <dgm:constr type="ctrX" for="ch" forName="left_14_1" refType="w" fact="0.25"/>
        <dgm:constr type="w" for="ch" forName="left_41_1" refType="w" fact="0.365"/>
        <dgm:constr type="h" for="ch" forName="left_41_1" refType="h" fact="0.185"/>
        <dgm:constr type="b" for="ch" forName="left_41_1" refType="h" fact="0.76"/>
        <dgm:constr type="ctrX" for="ch" forName="left_41_1" refType="w" fact="0.23"/>
        <dgm:constr type="w" for="ch" forName="left_41_2" refType="w" fact="0.365"/>
        <dgm:constr type="h" for="ch" forName="left_41_2" refType="h" fact="0.185"/>
        <dgm:constr type="b" for="ch" forName="left_41_2" refType="h" fact="0.595"/>
        <dgm:constr type="ctrX" for="ch" forName="left_41_2" refType="w" fact="0.22"/>
        <dgm:constr type="w" for="ch" forName="left_41_3" refType="w" fact="0.365"/>
        <dgm:constr type="h" for="ch" forName="left_41_3" refType="h" fact="0.185"/>
        <dgm:constr type="b" for="ch" forName="left_41_3" refType="h" fact="0.43"/>
        <dgm:constr type="ctrX" for="ch" forName="left_41_3" refType="w" fact="0.21"/>
        <dgm:constr type="w" for="ch" forName="left_41_4" refType="w" fact="0.365"/>
        <dgm:constr type="h" for="ch" forName="left_41_4" refType="h" fact="0.185"/>
        <dgm:constr type="b" for="ch" forName="left_41_4" refType="h" fact="0.265"/>
        <dgm:constr type="ctrX" for="ch" forName="left_41_4" refType="w" fact="0.2"/>
        <dgm:constr type="w" for="ch" forName="right_41_1" refType="w" fact="0.365"/>
        <dgm:constr type="h" for="ch" forName="right_41_1" refType="h" fact="0.185"/>
        <dgm:constr type="b" for="ch" forName="right_41_1" refType="h" fact="0.715"/>
        <dgm:constr type="ctrX" for="ch" forName="right_41_1" refType="w" fact="0.75"/>
        <dgm:constr type="w" for="ch" forName="right_24_1" refType="w" fact="0.365"/>
        <dgm:constr type="h" for="ch" forName="right_24_1" refType="h" fact="0.185"/>
        <dgm:constr type="b" for="ch" forName="right_24_1" refType="h" fact="0.76"/>
        <dgm:constr type="ctrX" for="ch" forName="right_24_1" refType="w" fact="0.77"/>
        <dgm:constr type="w" for="ch" forName="right_24_2" refType="w" fact="0.365"/>
        <dgm:constr type="h" for="ch" forName="right_24_2" refType="h" fact="0.185"/>
        <dgm:constr type="b" for="ch" forName="right_24_2" refType="h" fact="0.595"/>
        <dgm:constr type="ctrX" for="ch" forName="right_24_2" refType="w" fact="0.78"/>
        <dgm:constr type="w" for="ch" forName="right_24_3" refType="w" fact="0.365"/>
        <dgm:constr type="h" for="ch" forName="right_24_3" refType="h" fact="0.185"/>
        <dgm:constr type="b" for="ch" forName="right_24_3" refType="h" fact="0.43"/>
        <dgm:constr type="ctrX" for="ch" forName="right_24_3" refType="w" fact="0.79"/>
        <dgm:constr type="w" for="ch" forName="right_24_4" refType="w" fact="0.365"/>
        <dgm:constr type="h" for="ch" forName="right_24_4" refType="h" fact="0.185"/>
        <dgm:constr type="b" for="ch" forName="right_24_4" refType="h" fact="0.265"/>
        <dgm:constr type="ctrX" for="ch" forName="right_24_4" refType="w" fact="0.8"/>
        <dgm:constr type="w" for="ch" forName="left_24_1" refType="w" fact="0.365"/>
        <dgm:constr type="h" for="ch" forName="left_24_1" refType="h" fact="0.185"/>
        <dgm:constr type="b" for="ch" forName="left_24_1" refType="h" fact="0.715"/>
        <dgm:constr type="ctrX" for="ch" forName="left_24_1" refType="w" fact="0.25"/>
        <dgm:constr type="w" for="ch" forName="left_24_2" refType="w" fact="0.365"/>
        <dgm:constr type="h" for="ch" forName="left_24_2" refType="h" fact="0.185"/>
        <dgm:constr type="b" for="ch" forName="left_24_2" refType="h" fact="0.55"/>
        <dgm:constr type="ctrX" for="ch" forName="left_24_2" refType="w" fact="0.26"/>
        <dgm:constr type="w" for="ch" forName="left_42_1" refType="w" fact="0.365"/>
        <dgm:constr type="h" for="ch" forName="left_42_1" refType="h" fact="0.185"/>
        <dgm:constr type="b" for="ch" forName="left_42_1" refType="h" fact="0.76"/>
        <dgm:constr type="ctrX" for="ch" forName="left_42_1" refType="w" fact="0.23"/>
        <dgm:constr type="w" for="ch" forName="left_42_2" refType="w" fact="0.365"/>
        <dgm:constr type="h" for="ch" forName="left_42_2" refType="h" fact="0.185"/>
        <dgm:constr type="b" for="ch" forName="left_42_2" refType="h" fact="0.595"/>
        <dgm:constr type="ctrX" for="ch" forName="left_42_2" refType="w" fact="0.22"/>
        <dgm:constr type="w" for="ch" forName="left_42_3" refType="w" fact="0.365"/>
        <dgm:constr type="h" for="ch" forName="left_42_3" refType="h" fact="0.185"/>
        <dgm:constr type="b" for="ch" forName="left_42_3" refType="h" fact="0.43"/>
        <dgm:constr type="ctrX" for="ch" forName="left_42_3" refType="w" fact="0.21"/>
        <dgm:constr type="w" for="ch" forName="left_42_4" refType="w" fact="0.365"/>
        <dgm:constr type="h" for="ch" forName="left_42_4" refType="h" fact="0.185"/>
        <dgm:constr type="b" for="ch" forName="left_42_4" refType="h" fact="0.265"/>
        <dgm:constr type="ctrX" for="ch" forName="left_42_4" refType="w" fact="0.2"/>
        <dgm:constr type="w" for="ch" forName="right_42_1" refType="w" fact="0.365"/>
        <dgm:constr type="h" for="ch" forName="right_42_1" refType="h" fact="0.185"/>
        <dgm:constr type="b" for="ch" forName="right_42_1" refType="h" fact="0.715"/>
        <dgm:constr type="ctrX" for="ch" forName="right_42_1" refType="w" fact="0.75"/>
        <dgm:constr type="w" for="ch" forName="right_42_2" refType="w" fact="0.365"/>
        <dgm:constr type="h" for="ch" forName="right_42_2" refType="h" fact="0.185"/>
        <dgm:constr type="b" for="ch" forName="right_42_2" refType="h" fact="0.55"/>
        <dgm:constr type="ctrX" for="ch" forName="right_42_2" refType="w" fact="0.74"/>
        <dgm:constr type="w" for="ch" forName="right_34_1" refType="w" fact="0.365"/>
        <dgm:constr type="h" for="ch" forName="right_34_1" refType="h" fact="0.185"/>
        <dgm:constr type="b" for="ch" forName="right_34_1" refType="h" fact="0.76"/>
        <dgm:constr type="ctrX" for="ch" forName="right_34_1" refType="w" fact="0.77"/>
        <dgm:constr type="w" for="ch" forName="right_34_2" refType="w" fact="0.365"/>
        <dgm:constr type="h" for="ch" forName="right_34_2" refType="h" fact="0.185"/>
        <dgm:constr type="b" for="ch" forName="right_34_2" refType="h" fact="0.595"/>
        <dgm:constr type="ctrX" for="ch" forName="right_34_2" refType="w" fact="0.78"/>
        <dgm:constr type="w" for="ch" forName="right_34_3" refType="w" fact="0.365"/>
        <dgm:constr type="h" for="ch" forName="right_34_3" refType="h" fact="0.185"/>
        <dgm:constr type="b" for="ch" forName="right_34_3" refType="h" fact="0.43"/>
        <dgm:constr type="ctrX" for="ch" forName="right_34_3" refType="w" fact="0.79"/>
        <dgm:constr type="w" for="ch" forName="right_34_4" refType="w" fact="0.365"/>
        <dgm:constr type="h" for="ch" forName="right_34_4" refType="h" fact="0.185"/>
        <dgm:constr type="b" for="ch" forName="right_34_4" refType="h" fact="0.265"/>
        <dgm:constr type="ctrX" for="ch" forName="right_34_4" refType="w" fact="0.8"/>
        <dgm:constr type="w" for="ch" forName="left_34_1" refType="w" fact="0.365"/>
        <dgm:constr type="h" for="ch" forName="left_34_1" refType="h" fact="0.185"/>
        <dgm:constr type="b" for="ch" forName="left_34_1" refType="h" fact="0.715"/>
        <dgm:constr type="ctrX" for="ch" forName="left_34_1" refType="w" fact="0.25"/>
        <dgm:constr type="w" for="ch" forName="left_34_2" refType="w" fact="0.365"/>
        <dgm:constr type="h" for="ch" forName="left_34_2" refType="h" fact="0.185"/>
        <dgm:constr type="b" for="ch" forName="left_34_2" refType="h" fact="0.55"/>
        <dgm:constr type="ctrX" for="ch" forName="left_34_2" refType="w" fact="0.26"/>
        <dgm:constr type="w" for="ch" forName="left_34_3" refType="w" fact="0.365"/>
        <dgm:constr type="h" for="ch" forName="left_34_3" refType="h" fact="0.185"/>
        <dgm:constr type="b" for="ch" forName="left_34_3" refType="h" fact="0.385"/>
        <dgm:constr type="ctrX" for="ch" forName="left_34_3" refType="w" fact="0.27"/>
        <dgm:constr type="w" for="ch" forName="left_43_1" refType="w" fact="0.365"/>
        <dgm:constr type="h" for="ch" forName="left_43_1" refType="h" fact="0.185"/>
        <dgm:constr type="b" for="ch" forName="left_43_1" refType="h" fact="0.76"/>
        <dgm:constr type="ctrX" for="ch" forName="left_43_1" refType="w" fact="0.23"/>
        <dgm:constr type="w" for="ch" forName="left_43_2" refType="w" fact="0.365"/>
        <dgm:constr type="h" for="ch" forName="left_43_2" refType="h" fact="0.185"/>
        <dgm:constr type="b" for="ch" forName="left_43_2" refType="h" fact="0.595"/>
        <dgm:constr type="ctrX" for="ch" forName="left_43_2" refType="w" fact="0.22"/>
        <dgm:constr type="w" for="ch" forName="left_43_3" refType="w" fact="0.365"/>
        <dgm:constr type="h" for="ch" forName="left_43_3" refType="h" fact="0.185"/>
        <dgm:constr type="b" for="ch" forName="left_43_3" refType="h" fact="0.43"/>
        <dgm:constr type="ctrX" for="ch" forName="left_43_3" refType="w" fact="0.21"/>
        <dgm:constr type="w" for="ch" forName="left_43_4" refType="w" fact="0.365"/>
        <dgm:constr type="h" for="ch" forName="left_43_4" refType="h" fact="0.185"/>
        <dgm:constr type="b" for="ch" forName="left_43_4" refType="h" fact="0.265"/>
        <dgm:constr type="ctrX" for="ch" forName="left_43_4" refType="w" fact="0.2"/>
        <dgm:constr type="w" for="ch" forName="right_43_1" refType="w" fact="0.365"/>
        <dgm:constr type="h" for="ch" forName="right_43_1" refType="h" fact="0.185"/>
        <dgm:constr type="b" for="ch" forName="right_43_1" refType="h" fact="0.715"/>
        <dgm:constr type="ctrX" for="ch" forName="right_43_1" refType="w" fact="0.75"/>
        <dgm:constr type="w" for="ch" forName="right_43_2" refType="w" fact="0.365"/>
        <dgm:constr type="h" for="ch" forName="right_43_2" refType="h" fact="0.185"/>
        <dgm:constr type="b" for="ch" forName="right_43_2" refType="h" fact="0.55"/>
        <dgm:constr type="ctrX" for="ch" forName="right_43_2" refType="w" fact="0.74"/>
        <dgm:constr type="w" for="ch" forName="right_43_3" refType="w" fact="0.365"/>
        <dgm:constr type="h" for="ch" forName="right_43_3" refType="h" fact="0.185"/>
        <dgm:constr type="b" for="ch" forName="right_43_3" refType="h" fact="0.385"/>
        <dgm:constr type="ctrX" for="ch" forName="right_43_3" refType="w" fact="0.73"/>
        <dgm:constr type="w" for="ch" forName="right_44_1" refType="w" fact="0.36"/>
        <dgm:constr type="h" for="ch" forName="right_44_1" refType="h" fact="0.154"/>
        <dgm:constr type="b" for="ch" forName="right_44_1" refType="h" fact="0.725"/>
        <dgm:constr type="ctrX" for="ch" forName="right_44_1" refType="w" fact="0.76"/>
        <dgm:constr type="w" for="ch" forName="right_44_2" refType="w" fact="0.36"/>
        <dgm:constr type="h" for="ch" forName="right_44_2" refType="h" fact="0.154"/>
        <dgm:constr type="b" for="ch" forName="right_44_2" refType="h" fact="0.559"/>
        <dgm:constr type="ctrX" for="ch" forName="right_44_2" refType="w" fact="0.76"/>
        <dgm:constr type="w" for="ch" forName="right_44_3" refType="w" fact="0.36"/>
        <dgm:constr type="h" for="ch" forName="right_44_3" refType="h" fact="0.154"/>
        <dgm:constr type="b" for="ch" forName="right_44_3" refType="h" fact="0.393"/>
        <dgm:constr type="ctrX" for="ch" forName="right_44_3" refType="w" fact="0.76"/>
        <dgm:constr type="w" for="ch" forName="right_44_4" refType="w" fact="0.36"/>
        <dgm:constr type="h" for="ch" forName="right_44_4" refType="h" fact="0.154"/>
        <dgm:constr type="b" for="ch" forName="right_44_4" refType="h" fact="0.224"/>
        <dgm:constr type="ctrX" for="ch" forName="right_44_4" refType="w" fact="0.76"/>
        <dgm:constr type="w" for="ch" forName="left_44_1" refType="w" fact="0.36"/>
        <dgm:constr type="h" for="ch" forName="left_44_1" refType="h" fact="0.154"/>
        <dgm:constr type="b" for="ch" forName="left_44_1" refType="h" fact="0.725"/>
        <dgm:constr type="ctrX" for="ch" forName="left_44_1" refType="w" fact="0.24"/>
        <dgm:constr type="w" for="ch" forName="left_44_2" refType="w" fact="0.36"/>
        <dgm:constr type="h" for="ch" forName="left_44_2" refType="h" fact="0.154"/>
        <dgm:constr type="b" for="ch" forName="left_44_2" refType="h" fact="0.559"/>
        <dgm:constr type="ctrX" for="ch" forName="left_44_2" refType="w" fact="0.24"/>
        <dgm:constr type="w" for="ch" forName="left_44_3" refType="w" fact="0.36"/>
        <dgm:constr type="h" for="ch" forName="left_44_3" refType="h" fact="0.154"/>
        <dgm:constr type="b" for="ch" forName="left_44_3" refType="h" fact="0.393"/>
        <dgm:constr type="ctrX" for="ch" forName="left_44_3" refType="w" fact="0.24"/>
        <dgm:constr type="w" for="ch" forName="left_44_4" refType="w" fact="0.36"/>
        <dgm:constr type="h" for="ch" forName="left_44_4" refType="h" fact="0.154"/>
        <dgm:constr type="b" for="ch" forName="left_44_4" refType="h" fact="0.224"/>
        <dgm:constr type="ctrX" for="ch" forName="left_44_4" refType="w" fact="0.24"/>
      </dgm:constrLst>
      <dgm:ruleLst/>
      <dgm:layoutNode name="dummyMaxCanvas_ChildArea">
        <dgm:alg type="sp"/>
        <dgm:shape xmlns:r="http://schemas.openxmlformats.org/officeDocument/2006/relationships" r:blip="">
          <dgm:adjLst/>
        </dgm:shape>
        <dgm:presOf/>
        <dgm:constrLst/>
        <dgm:ruleLst/>
      </dgm:layoutNode>
      <dgm:layoutNode name="fulcrum" styleLbl="alignAccFollowNode1">
        <dgm:alg type="sp"/>
        <dgm:shape xmlns:r="http://schemas.openxmlformats.org/officeDocument/2006/relationships" type="triangle" r:blip="">
          <dgm:adjLst/>
        </dgm:shape>
        <dgm:presOf/>
        <dgm:constrLst/>
        <dgm:ruleLst/>
      </dgm:layoutNode>
      <dgm:choose name="Name0">
        <dgm:if name="Name1" axis="ch ch" ptType="node node" st="1 1" cnt="1 0" func="cnt" op="equ" val="0">
          <dgm:choose name="Name2">
            <dgm:if name="Name3" axis="ch ch" ptType="node node" st="2 1" cnt="1 0" func="cnt" op="equ" val="0">
              <dgm:layoutNode name="balance_00" styleLbl="alignAccFollowNode1">
                <dgm:varLst>
                  <dgm:bulletEnabled val="1"/>
                </dgm:varLst>
                <dgm:alg type="sp"/>
                <dgm:shape xmlns:r="http://schemas.openxmlformats.org/officeDocument/2006/relationships" type="rect" r:blip="">
                  <dgm:adjLst/>
                </dgm:shape>
                <dgm:presOf/>
                <dgm:constrLst/>
                <dgm:ruleLst/>
              </dgm:layoutNode>
            </dgm:if>
            <dgm:else name="Name4">
              <dgm:choose name="Name5">
                <dgm:if name="Name6" axis="ch ch" ptType="node node" st="2 1" cnt="1 0" func="cnt" op="equ" val="1">
                  <dgm:layoutNode name="balance_01" styleLbl="alignAccFollowNode1">
                    <dgm:varLst>
                      <dgm:bulletEnabled val="1"/>
                    </dgm:varLst>
                    <dgm:alg type="sp"/>
                    <dgm:shape xmlns:r="http://schemas.openxmlformats.org/officeDocument/2006/relationships" rot="4" type="rect" r:blip="">
                      <dgm:adjLst/>
                    </dgm:shape>
                    <dgm:presOf/>
                    <dgm:constrLst/>
                    <dgm:ruleLst/>
                  </dgm:layoutNode>
                  <dgm:layoutNode name="right_0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
                  <dgm:choose name="Name8">
                    <dgm:if name="Name9" axis="ch ch" ptType="node node" st="2 1" cnt="1 0" func="cnt" op="equ" val="2">
                      <dgm:layoutNode name="balance_02" styleLbl="alignAccFollowNode1">
                        <dgm:varLst>
                          <dgm:bulletEnabled val="1"/>
                        </dgm:varLst>
                        <dgm:alg type="sp"/>
                        <dgm:shape xmlns:r="http://schemas.openxmlformats.org/officeDocument/2006/relationships" rot="4" type="rect" r:blip="">
                          <dgm:adjLst/>
                        </dgm:shape>
                        <dgm:presOf/>
                        <dgm:constrLst/>
                        <dgm:ruleLst/>
                      </dgm:layoutNode>
                      <dgm:layoutNode name="right_0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
                      <dgm:choose name="Name11">
                        <dgm:if name="Name12" axis="ch ch" ptType="node node" st="2 1" cnt="1 0" func="cnt" op="equ" val="3">
                          <dgm:layoutNode name="balance_03" styleLbl="alignAccFollowNode1">
                            <dgm:varLst>
                              <dgm:bulletEnabled val="1"/>
                            </dgm:varLst>
                            <dgm:alg type="sp"/>
                            <dgm:shape xmlns:r="http://schemas.openxmlformats.org/officeDocument/2006/relationships" rot="4" type="rect" r:blip="">
                              <dgm:adjLst/>
                            </dgm:shape>
                            <dgm:presOf/>
                            <dgm:constrLst/>
                            <dgm:ruleLst/>
                          </dgm:layoutNode>
                          <dgm:layoutNode name="right_0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3">
                          <dgm:choose name="Name14">
                            <dgm:if name="Name15" axis="ch ch" ptType="node node" st="2 1" cnt="1 0" func="cnt" op="gte" val="4">
                              <dgm:layoutNode name="balance_04" styleLbl="alignAccFollowNode1">
                                <dgm:varLst>
                                  <dgm:bulletEnabled val="1"/>
                                </dgm:varLst>
                                <dgm:alg type="sp"/>
                                <dgm:shape xmlns:r="http://schemas.openxmlformats.org/officeDocument/2006/relationships" rot="4" type="rect" r:blip="">
                                  <dgm:adjLst/>
                                </dgm:shape>
                                <dgm:presOf/>
                                <dgm:constrLst/>
                                <dgm:ruleLst/>
                              </dgm:layoutNode>
                              <dgm:layoutNode name="right_0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6"/>
                          </dgm:choose>
                        </dgm:else>
                      </dgm:choose>
                    </dgm:else>
                  </dgm:choose>
                </dgm:else>
              </dgm:choose>
            </dgm:else>
          </dgm:choose>
        </dgm:if>
        <dgm:else name="Name17">
          <dgm:choose name="Name18">
            <dgm:if name="Name19" axis="ch ch" ptType="node node" st="1 1" cnt="1 0" func="cnt" op="equ" val="1">
              <dgm:choose name="Name20">
                <dgm:if name="Name21" axis="ch ch" ptType="node node" st="2 1" cnt="1 0" func="cnt" op="equ" val="0">
                  <dgm:layoutNode name="balance_10" styleLbl="alignAccFollowNode1">
                    <dgm:varLst>
                      <dgm:bulletEnabled val="1"/>
                    </dgm:varLst>
                    <dgm:alg type="sp"/>
                    <dgm:shape xmlns:r="http://schemas.openxmlformats.org/officeDocument/2006/relationships" rot="-4" type="rect" r:blip="">
                      <dgm:adjLst/>
                    </dgm:shape>
                    <dgm:presOf/>
                    <dgm:constrLst/>
                    <dgm:ruleLst/>
                  </dgm:layoutNode>
                  <dgm:layoutNode name="left_1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2">
                  <dgm:choose name="Name23">
                    <dgm:if name="Name24" axis="ch ch" ptType="node node" st="2 1" cnt="1 0" func="cnt" op="equ" val="1">
                      <dgm:layoutNode name="balance_11" styleLbl="alignAccFollowNode1">
                        <dgm:varLst>
                          <dgm:bulletEnabled val="1"/>
                        </dgm:varLst>
                        <dgm:alg type="sp"/>
                        <dgm:shape xmlns:r="http://schemas.openxmlformats.org/officeDocument/2006/relationships" type="rect" r:blip="">
                          <dgm:adjLst/>
                        </dgm:shape>
                        <dgm:presOf/>
                        <dgm:constrLst/>
                        <dgm:ruleLst/>
                      </dgm:layoutNode>
                      <dgm:layoutNode name="left_11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1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5">
                      <dgm:choose name="Name26">
                        <dgm:if name="Name27" axis="ch ch" ptType="node node" st="2 1" cnt="1 0" func="cnt" op="equ" val="2">
                          <dgm:layoutNode name="balance_12" styleLbl="alignAccFollowNode1">
                            <dgm:varLst>
                              <dgm:bulletEnabled val="1"/>
                            </dgm:varLst>
                            <dgm:alg type="sp"/>
                            <dgm:shape xmlns:r="http://schemas.openxmlformats.org/officeDocument/2006/relationships" rot="4" type="rect" r:blip="">
                              <dgm:adjLst/>
                            </dgm:shape>
                            <dgm:presOf/>
                            <dgm:constrLst/>
                            <dgm:ruleLst/>
                          </dgm:layoutNode>
                          <dgm:layoutNode name="right_1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8">
                          <dgm:choose name="Name29">
                            <dgm:if name="Name30" axis="ch ch" ptType="node node" st="2 1" cnt="1 0" func="cnt" op="equ" val="3">
                              <dgm:layoutNode name="balance_13" styleLbl="alignAccFollowNode1">
                                <dgm:varLst>
                                  <dgm:bulletEnabled val="1"/>
                                </dgm:varLst>
                                <dgm:alg type="sp"/>
                                <dgm:shape xmlns:r="http://schemas.openxmlformats.org/officeDocument/2006/relationships" rot="4" type="rect" r:blip="">
                                  <dgm:adjLst/>
                                </dgm:shape>
                                <dgm:presOf/>
                                <dgm:constrLst/>
                                <dgm:ruleLst/>
                              </dgm:layoutNode>
                              <dgm:layoutNode name="right_1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1">
                              <dgm:choose name="Name32">
                                <dgm:if name="Name33" axis="ch ch" ptType="node node" st="2 1" cnt="1 0" func="cnt" op="gte" val="4">
                                  <dgm:layoutNode name="balance_14" styleLbl="alignAccFollowNode1">
                                    <dgm:varLst>
                                      <dgm:bulletEnabled val="1"/>
                                    </dgm:varLst>
                                    <dgm:alg type="sp"/>
                                    <dgm:shape xmlns:r="http://schemas.openxmlformats.org/officeDocument/2006/relationships" rot="4" type="rect" r:blip="">
                                      <dgm:adjLst/>
                                    </dgm:shape>
                                    <dgm:presOf/>
                                    <dgm:constrLst/>
                                    <dgm:ruleLst/>
                                  </dgm:layoutNode>
                                  <dgm:layoutNode name="right_1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4"/>
                              </dgm:choose>
                            </dgm:else>
                          </dgm:choose>
                        </dgm:else>
                      </dgm:choose>
                    </dgm:else>
                  </dgm:choose>
                </dgm:else>
              </dgm:choose>
            </dgm:if>
            <dgm:else name="Name35">
              <dgm:choose name="Name36">
                <dgm:if name="Name37" axis="ch ch" ptType="node node" st="1 1" cnt="1 0" func="cnt" op="equ" val="2">
                  <dgm:choose name="Name38">
                    <dgm:if name="Name39" axis="ch ch" ptType="node node" st="2 1" cnt="1 0" func="cnt" op="equ" val="0">
                      <dgm:layoutNode name="balance_20" styleLbl="alignAccFollowNode1">
                        <dgm:varLst>
                          <dgm:bulletEnabled val="1"/>
                        </dgm:varLst>
                        <dgm:alg type="sp"/>
                        <dgm:shape xmlns:r="http://schemas.openxmlformats.org/officeDocument/2006/relationships" rot="-4" type="rect" r:blip="">
                          <dgm:adjLst/>
                        </dgm:shape>
                        <dgm:presOf/>
                        <dgm:constrLst/>
                        <dgm:ruleLst/>
                      </dgm:layoutNode>
                      <dgm:layoutNode name="left_2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0">
                      <dgm:choose name="Name41">
                        <dgm:if name="Name42" axis="ch ch" ptType="node node" st="2 1" cnt="1 0" func="cnt" op="equ" val="1">
                          <dgm:layoutNode name="balance_21" styleLbl="alignAccFollowNode1">
                            <dgm:varLst>
                              <dgm:bulletEnabled val="1"/>
                            </dgm:varLst>
                            <dgm:alg type="sp"/>
                            <dgm:shape xmlns:r="http://schemas.openxmlformats.org/officeDocument/2006/relationships" rot="-4" type="rect" r:blip="">
                              <dgm:adjLst/>
                            </dgm:shape>
                            <dgm:presOf/>
                            <dgm:constrLst/>
                            <dgm:ruleLst/>
                          </dgm:layoutNode>
                          <dgm:layoutNode name="left_2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3">
                          <dgm:choose name="Name44">
                            <dgm:if name="Name45" axis="ch ch" ptType="node node" st="2 1" cnt="1 0" func="cnt" op="equ" val="2">
                              <dgm:layoutNode name="balance_22" styleLbl="alignAccFollowNode1">
                                <dgm:varLst>
                                  <dgm:bulletEnabled val="1"/>
                                </dgm:varLst>
                                <dgm:alg type="sp"/>
                                <dgm:shape xmlns:r="http://schemas.openxmlformats.org/officeDocument/2006/relationships" type="rect" r:blip="">
                                  <dgm:adjLst/>
                                </dgm:shape>
                                <dgm:presOf/>
                                <dgm:constrLst/>
                                <dgm:ruleLst/>
                              </dgm:layoutNode>
                              <dgm:layoutNode name="right_22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2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6">
                              <dgm:choose name="Name47">
                                <dgm:if name="Name48" axis="ch ch" ptType="node node" st="2 1" cnt="1 0" func="cnt" op="equ" val="3">
                                  <dgm:layoutNode name="balance_23" styleLbl="alignAccFollowNode1">
                                    <dgm:varLst>
                                      <dgm:bulletEnabled val="1"/>
                                    </dgm:varLst>
                                    <dgm:alg type="sp"/>
                                    <dgm:shape xmlns:r="http://schemas.openxmlformats.org/officeDocument/2006/relationships" rot="4" type="rect" r:blip="">
                                      <dgm:adjLst/>
                                    </dgm:shape>
                                    <dgm:presOf/>
                                    <dgm:constrLst/>
                                    <dgm:ruleLst/>
                                  </dgm:layoutNode>
                                  <dgm:layoutNode name="right_2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9">
                                  <dgm:choose name="Name50">
                                    <dgm:if name="Name51" axis="ch ch" ptType="node node" st="2 1" cnt="1 0" func="cnt" op="gte" val="4">
                                      <dgm:layoutNode name="balance_24" styleLbl="alignAccFollowNode1">
                                        <dgm:varLst>
                                          <dgm:bulletEnabled val="1"/>
                                        </dgm:varLst>
                                        <dgm:alg type="sp"/>
                                        <dgm:shape xmlns:r="http://schemas.openxmlformats.org/officeDocument/2006/relationships" rot="4" type="rect" r:blip="">
                                          <dgm:adjLst/>
                                        </dgm:shape>
                                        <dgm:presOf/>
                                        <dgm:constrLst/>
                                        <dgm:ruleLst/>
                                      </dgm:layoutNode>
                                      <dgm:layoutNode name="right_2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2"/>
                                  </dgm:choose>
                                </dgm:else>
                              </dgm:choose>
                            </dgm:else>
                          </dgm:choose>
                        </dgm:else>
                      </dgm:choose>
                    </dgm:else>
                  </dgm:choose>
                </dgm:if>
                <dgm:else name="Name53">
                  <dgm:choose name="Name54">
                    <dgm:if name="Name55" axis="ch ch" ptType="node node" st="1 1" cnt="1 0" func="cnt" op="equ" val="3">
                      <dgm:choose name="Name56">
                        <dgm:if name="Name57" axis="ch ch" ptType="node node" st="2 1" cnt="1 0" func="cnt" op="equ" val="0">
                          <dgm:layoutNode name="balance_30" styleLbl="alignAccFollowNode1">
                            <dgm:varLst>
                              <dgm:bulletEnabled val="1"/>
                            </dgm:varLst>
                            <dgm:alg type="sp"/>
                            <dgm:shape xmlns:r="http://schemas.openxmlformats.org/officeDocument/2006/relationships" rot="-4" type="rect" r:blip="">
                              <dgm:adjLst/>
                            </dgm:shape>
                            <dgm:presOf/>
                            <dgm:constrLst/>
                            <dgm:ruleLst/>
                          </dgm:layoutNode>
                          <dgm:layoutNode name="left_3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name="Name59">
                            <dgm:if name="Name60" axis="ch ch" ptType="node node" st="2 1" cnt="1 0" func="cnt" op="equ" val="1">
                              <dgm:layoutNode name="balance_31" styleLbl="alignAccFollowNode1">
                                <dgm:varLst>
                                  <dgm:bulletEnabled val="1"/>
                                </dgm:varLst>
                                <dgm:alg type="sp"/>
                                <dgm:shape xmlns:r="http://schemas.openxmlformats.org/officeDocument/2006/relationships" rot="-4" type="rect" r:blip="">
                                  <dgm:adjLst/>
                                </dgm:shape>
                                <dgm:presOf/>
                                <dgm:constrLst/>
                                <dgm:ruleLst/>
                              </dgm:layoutNode>
                              <dgm:layoutNode name="left_3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1">
                              <dgm:choose name="Name62">
                                <dgm:if name="Name63" axis="ch ch" ptType="node node" st="2 1" cnt="1 0" func="cnt" op="equ" val="2">
                                  <dgm:layoutNode name="balance_32" styleLbl="alignAccFollowNode1">
                                    <dgm:varLst>
                                      <dgm:bulletEnabled val="1"/>
                                    </dgm:varLst>
                                    <dgm:alg type="sp"/>
                                    <dgm:shape xmlns:r="http://schemas.openxmlformats.org/officeDocument/2006/relationships" rot="-4" type="rect" r:blip="">
                                      <dgm:adjLst/>
                                    </dgm:shape>
                                    <dgm:presOf/>
                                    <dgm:constrLst/>
                                    <dgm:ruleLst/>
                                  </dgm:layoutNode>
                                  <dgm:layoutNode name="left_3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4">
                                  <dgm:choose name="Name65">
                                    <dgm:if name="Name66" axis="ch ch" ptType="node node" st="2 1" cnt="1 0" func="cnt" op="equ" val="3">
                                      <dgm:layoutNode name="balance_33" styleLbl="alignAccFollowNode1">
                                        <dgm:varLst>
                                          <dgm:bulletEnabled val="1"/>
                                        </dgm:varLst>
                                        <dgm:alg type="sp"/>
                                        <dgm:shape xmlns:r="http://schemas.openxmlformats.org/officeDocument/2006/relationships" type="rect" r:blip="">
                                          <dgm:adjLst/>
                                        </dgm:shape>
                                        <dgm:presOf/>
                                        <dgm:constrLst/>
                                        <dgm:ruleLst/>
                                      </dgm:layoutNode>
                                      <dgm:layoutNode name="right_33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7">
                                      <dgm:choose name="Name68">
                                        <dgm:if name="Name69" axis="ch ch" ptType="node node" st="2 1" cnt="1 0" func="cnt" op="gte" val="4">
                                          <dgm:layoutNode name="balance_34" styleLbl="alignAccFollowNode1">
                                            <dgm:varLst>
                                              <dgm:bulletEnabled val="1"/>
                                            </dgm:varLst>
                                            <dgm:alg type="sp"/>
                                            <dgm:shape xmlns:r="http://schemas.openxmlformats.org/officeDocument/2006/relationships" rot="4" type="rect" r:blip="">
                                              <dgm:adjLst/>
                                            </dgm:shape>
                                            <dgm:presOf/>
                                            <dgm:constrLst/>
                                            <dgm:ruleLst/>
                                          </dgm:layoutNode>
                                          <dgm:layoutNode name="right_3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0"/>
                                      </dgm:choose>
                                    </dgm:else>
                                  </dgm:choose>
                                </dgm:else>
                              </dgm:choose>
                            </dgm:else>
                          </dgm:choose>
                        </dgm:else>
                      </dgm:choose>
                    </dgm:if>
                    <dgm:else name="Name71">
                      <dgm:choose name="Name72">
                        <dgm:if name="Name73" axis="ch ch" ptType="node node" st="1 1" cnt="1 0" func="cnt" op="gte" val="4">
                          <dgm:choose name="Name74">
                            <dgm:if name="Name75" axis="ch ch" ptType="node node" st="2 1" cnt="1 0" func="cnt" op="equ" val="0">
                              <dgm:layoutNode name="balance_40" styleLbl="alignAccFollowNode1">
                                <dgm:varLst>
                                  <dgm:bulletEnabled val="1"/>
                                </dgm:varLst>
                                <dgm:alg type="sp"/>
                                <dgm:shape xmlns:r="http://schemas.openxmlformats.org/officeDocument/2006/relationships" rot="-4" type="rect" r:blip="">
                                  <dgm:adjLst/>
                                </dgm:shape>
                                <dgm:presOf/>
                                <dgm:constrLst/>
                                <dgm:ruleLst/>
                              </dgm:layoutNode>
                              <dgm:layoutNode name="left_4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6">
                              <dgm:choose name="Name77">
                                <dgm:if name="Name78" axis="ch ch" ptType="node node" st="2 1" cnt="1 0" func="cnt" op="equ" val="1">
                                  <dgm:layoutNode name="balance_41" styleLbl="alignAccFollowNode1">
                                    <dgm:varLst>
                                      <dgm:bulletEnabled val="1"/>
                                    </dgm:varLst>
                                    <dgm:alg type="sp"/>
                                    <dgm:shape xmlns:r="http://schemas.openxmlformats.org/officeDocument/2006/relationships" rot="-4" type="rect" r:blip="">
                                      <dgm:adjLst/>
                                    </dgm:shape>
                                    <dgm:presOf/>
                                    <dgm:constrLst/>
                                    <dgm:ruleLst/>
                                  </dgm:layoutNode>
                                  <dgm:layoutNode name="left_4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name="Name80">
                                    <dgm:if name="Name81" axis="ch ch" ptType="node node" st="2 1" cnt="1 0" func="cnt" op="equ" val="2">
                                      <dgm:layoutNode name="balance_42" styleLbl="alignAccFollowNode1">
                                        <dgm:varLst>
                                          <dgm:bulletEnabled val="1"/>
                                        </dgm:varLst>
                                        <dgm:alg type="sp"/>
                                        <dgm:shape xmlns:r="http://schemas.openxmlformats.org/officeDocument/2006/relationships" rot="-4" type="rect" r:blip="">
                                          <dgm:adjLst/>
                                        </dgm:shape>
                                        <dgm:presOf/>
                                        <dgm:constrLst/>
                                        <dgm:ruleLst/>
                                      </dgm:layoutNode>
                                      <dgm:layoutNode name="left_4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2">
                                      <dgm:choose name="Name83">
                                        <dgm:if name="Name84" axis="ch ch" ptType="node node" st="2 1" cnt="1 0" func="cnt" op="equ" val="3">
                                          <dgm:layoutNode name="balance_43" styleLbl="alignAccFollowNode1">
                                            <dgm:varLst>
                                              <dgm:bulletEnabled val="1"/>
                                            </dgm:varLst>
                                            <dgm:alg type="sp"/>
                                            <dgm:shape xmlns:r="http://schemas.openxmlformats.org/officeDocument/2006/relationships" rot="-4" type="rect" r:blip="">
                                              <dgm:adjLst/>
                                            </dgm:shape>
                                            <dgm:presOf/>
                                            <dgm:constrLst/>
                                            <dgm:ruleLst/>
                                          </dgm:layoutNode>
                                          <dgm:layoutNode name="left_4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5">
                                          <dgm:choose name="Name86">
                                            <dgm:if name="Name87" axis="ch ch" ptType="node node" st="2 1" cnt="1 0" func="cnt" op="gte" val="4">
                                              <dgm:layoutNode name="balance_44" styleLbl="alignAccFollowNode1">
                                                <dgm:varLst>
                                                  <dgm:bulletEnabled val="1"/>
                                                </dgm:varLst>
                                                <dgm:alg type="sp"/>
                                                <dgm:shape xmlns:r="http://schemas.openxmlformats.org/officeDocument/2006/relationships" type="rect" r:blip="">
                                                  <dgm:adjLst/>
                                                </dgm:shape>
                                                <dgm:presOf/>
                                                <dgm:constrLst/>
                                                <dgm:ruleLst/>
                                              </dgm:layoutNode>
                                              <dgm:layoutNode name="right_44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4" styleLbl="node1">
                                                <dgm:varLst>
                                                  <dgm:bulletEnabled val="1"/>
                                                </dgm:varLst>
                                                <dgm:alg type="tx"/>
                                                <dgm:shape xmlns:r="http://schemas.openxmlformats.org/officeDocument/2006/relationships"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4" styleLbl="node1">
                                                <dgm:varLst>
                                                  <dgm:bulletEnabled val="1"/>
                                                </dgm:varLst>
                                                <dgm:alg type="tx"/>
                                                <dgm:shape xmlns:r="http://schemas.openxmlformats.org/officeDocument/2006/relationships"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8"/>
                                          </dgm:choose>
                                        </dgm:else>
                                      </dgm:choose>
                                    </dgm:else>
                                  </dgm:choose>
                                </dgm:else>
                              </dgm:choose>
                            </dgm:else>
                          </dgm:choose>
                        </dgm:if>
                        <dgm:else name="Name89"/>
                      </dgm:choose>
                    </dgm:else>
                  </dgm:choose>
                </dgm:else>
              </dgm:choose>
            </dgm:else>
          </dgm:choose>
        </dgm:else>
      </dgm:choose>
    </dgm:layoutNode>
  </dgm:layoutNode>
</dgm:layoutDef>
</file>

<file path=ppt/diagrams/layout5.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layout6.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FEE96CF3-DA66-424D-A8F5-EA618863965B}"/>
              </a:ext>
            </a:extLst>
          </p:cNvPr>
          <p:cNvSpPr>
            <a:spLocks noGrp="1"/>
          </p:cNvSpPr>
          <p:nvPr>
            <p:ph type="hdr" sz="quarter"/>
          </p:nvPr>
        </p:nvSpPr>
        <p:spPr>
          <a:xfrm>
            <a:off x="0" y="0"/>
            <a:ext cx="3043343" cy="467072"/>
          </a:xfrm>
          <a:prstGeom prst="rect">
            <a:avLst/>
          </a:prstGeom>
        </p:spPr>
        <p:txBody>
          <a:bodyPr vert="horz" lIns="93324" tIns="46662" rIns="93324" bIns="46662" rtlCol="0"/>
          <a:lstStyle>
            <a:lvl1pPr algn="l">
              <a:defRPr sz="1200"/>
            </a:lvl1pPr>
          </a:lstStyle>
          <a:p>
            <a:r>
              <a:rPr lang="en-US" dirty="0"/>
              <a:t>Gipson      #6</a:t>
            </a:r>
          </a:p>
          <a:p>
            <a:endParaRPr lang="en-US" dirty="0"/>
          </a:p>
        </p:txBody>
      </p:sp>
      <p:sp>
        <p:nvSpPr>
          <p:cNvPr id="3" name="Date Placeholder 2">
            <a:extLst>
              <a:ext uri="{FF2B5EF4-FFF2-40B4-BE49-F238E27FC236}">
                <a16:creationId xmlns:a16="http://schemas.microsoft.com/office/drawing/2014/main" id="{D2C7E269-7A7B-46A0-958D-57EE31A6F6D2}"/>
              </a:ext>
            </a:extLst>
          </p:cNvPr>
          <p:cNvSpPr>
            <a:spLocks noGrp="1"/>
          </p:cNvSpPr>
          <p:nvPr>
            <p:ph type="dt" sz="quarter" idx="1"/>
          </p:nvPr>
        </p:nvSpPr>
        <p:spPr>
          <a:xfrm>
            <a:off x="3978132" y="0"/>
            <a:ext cx="3043343" cy="467072"/>
          </a:xfrm>
          <a:prstGeom prst="rect">
            <a:avLst/>
          </a:prstGeom>
        </p:spPr>
        <p:txBody>
          <a:bodyPr vert="horz" lIns="93324" tIns="46662" rIns="93324" bIns="46662" rtlCol="0"/>
          <a:lstStyle>
            <a:lvl1pPr algn="r">
              <a:defRPr sz="1200"/>
            </a:lvl1pPr>
          </a:lstStyle>
          <a:p>
            <a:r>
              <a:rPr lang="en-US" dirty="0"/>
              <a:t>Gipson      #6</a:t>
            </a:r>
          </a:p>
        </p:txBody>
      </p:sp>
      <p:sp>
        <p:nvSpPr>
          <p:cNvPr id="4" name="Footer Placeholder 3">
            <a:extLst>
              <a:ext uri="{FF2B5EF4-FFF2-40B4-BE49-F238E27FC236}">
                <a16:creationId xmlns:a16="http://schemas.microsoft.com/office/drawing/2014/main" id="{4569D51F-E11D-44AD-9946-5B8E03EA881E}"/>
              </a:ext>
            </a:extLst>
          </p:cNvPr>
          <p:cNvSpPr>
            <a:spLocks noGrp="1"/>
          </p:cNvSpPr>
          <p:nvPr>
            <p:ph type="ftr" sz="quarter" idx="2"/>
          </p:nvPr>
        </p:nvSpPr>
        <p:spPr>
          <a:xfrm>
            <a:off x="0" y="8842030"/>
            <a:ext cx="3043343" cy="467071"/>
          </a:xfrm>
          <a:prstGeom prst="rect">
            <a:avLst/>
          </a:prstGeom>
        </p:spPr>
        <p:txBody>
          <a:bodyPr vert="horz" lIns="93324" tIns="46662" rIns="93324" bIns="46662"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85891466-1949-497F-8BC4-5C01FAC8A993}"/>
              </a:ext>
            </a:extLst>
          </p:cNvPr>
          <p:cNvSpPr>
            <a:spLocks noGrp="1"/>
          </p:cNvSpPr>
          <p:nvPr>
            <p:ph type="sldNum" sz="quarter" idx="3"/>
          </p:nvPr>
        </p:nvSpPr>
        <p:spPr>
          <a:xfrm>
            <a:off x="3978132" y="8842030"/>
            <a:ext cx="3043343" cy="467071"/>
          </a:xfrm>
          <a:prstGeom prst="rect">
            <a:avLst/>
          </a:prstGeom>
        </p:spPr>
        <p:txBody>
          <a:bodyPr vert="horz" lIns="93324" tIns="46662" rIns="93324" bIns="46662" rtlCol="0" anchor="b"/>
          <a:lstStyle>
            <a:lvl1pPr algn="r">
              <a:defRPr sz="1200"/>
            </a:lvl1pPr>
          </a:lstStyle>
          <a:p>
            <a:fld id="{1D764F44-2474-4752-91CA-4DFC82EC3B4C}" type="slidenum">
              <a:rPr lang="en-US" smtClean="0"/>
              <a:t>‹#›</a:t>
            </a:fld>
            <a:endParaRPr lang="en-US"/>
          </a:p>
        </p:txBody>
      </p:sp>
    </p:spTree>
    <p:extLst>
      <p:ext uri="{BB962C8B-B14F-4D97-AF65-F5344CB8AC3E}">
        <p14:creationId xmlns:p14="http://schemas.microsoft.com/office/powerpoint/2010/main" val="42830569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7072"/>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idx="1"/>
          </p:nvPr>
        </p:nvSpPr>
        <p:spPr>
          <a:xfrm>
            <a:off x="3978132" y="0"/>
            <a:ext cx="3043343" cy="467072"/>
          </a:xfrm>
          <a:prstGeom prst="rect">
            <a:avLst/>
          </a:prstGeom>
        </p:spPr>
        <p:txBody>
          <a:bodyPr vert="horz" lIns="93324" tIns="46662" rIns="93324" bIns="46662" rtlCol="0"/>
          <a:lstStyle>
            <a:lvl1pPr algn="r">
              <a:defRPr sz="1200"/>
            </a:lvl1pPr>
          </a:lstStyle>
          <a:p>
            <a:fld id="{10D86678-8F93-46F9-9D1D-12DA4B061DAD}" type="datetimeFigureOut">
              <a:rPr lang="en-US" smtClean="0"/>
              <a:t>2/22/2021</a:t>
            </a:fld>
            <a:endParaRPr lang="en-US"/>
          </a:p>
        </p:txBody>
      </p:sp>
      <p:sp>
        <p:nvSpPr>
          <p:cNvPr id="4" name="Slide Image Placeholder 3"/>
          <p:cNvSpPr>
            <a:spLocks noGrp="1" noRot="1" noChangeAspect="1"/>
          </p:cNvSpPr>
          <p:nvPr>
            <p:ph type="sldImg" idx="2"/>
          </p:nvPr>
        </p:nvSpPr>
        <p:spPr>
          <a:xfrm>
            <a:off x="719138" y="1163638"/>
            <a:ext cx="5584825" cy="3141662"/>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702310" y="4480004"/>
            <a:ext cx="5618480" cy="3665458"/>
          </a:xfrm>
          <a:prstGeom prst="rect">
            <a:avLst/>
          </a:prstGeom>
        </p:spPr>
        <p:txBody>
          <a:bodyPr vert="horz" lIns="93324" tIns="46662" rIns="93324" bIns="46662"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030"/>
            <a:ext cx="3043343" cy="467071"/>
          </a:xfrm>
          <a:prstGeom prst="rect">
            <a:avLst/>
          </a:prstGeom>
        </p:spPr>
        <p:txBody>
          <a:bodyPr vert="horz" lIns="93324" tIns="46662" rIns="93324" bIns="46662" rtlCol="0" anchor="b"/>
          <a:lstStyle>
            <a:lvl1pPr algn="l">
              <a:defRPr sz="1200"/>
            </a:lvl1pPr>
          </a:lstStyle>
          <a:p>
            <a:endParaRPr lang="en-US"/>
          </a:p>
        </p:txBody>
      </p:sp>
      <p:sp>
        <p:nvSpPr>
          <p:cNvPr id="7" name="Slide Number Placeholder 6"/>
          <p:cNvSpPr>
            <a:spLocks noGrp="1"/>
          </p:cNvSpPr>
          <p:nvPr>
            <p:ph type="sldNum" sz="quarter" idx="5"/>
          </p:nvPr>
        </p:nvSpPr>
        <p:spPr>
          <a:xfrm>
            <a:off x="3978132" y="8842030"/>
            <a:ext cx="3043343" cy="467071"/>
          </a:xfrm>
          <a:prstGeom prst="rect">
            <a:avLst/>
          </a:prstGeom>
        </p:spPr>
        <p:txBody>
          <a:bodyPr vert="horz" lIns="93324" tIns="46662" rIns="93324" bIns="46662" rtlCol="0" anchor="b"/>
          <a:lstStyle>
            <a:lvl1pPr algn="r">
              <a:defRPr sz="1200"/>
            </a:lvl1pPr>
          </a:lstStyle>
          <a:p>
            <a:fld id="{1163F7F8-AC98-471B-9748-BA7CCE3666BD}" type="slidenum">
              <a:rPr lang="en-US" smtClean="0"/>
              <a:t>‹#›</a:t>
            </a:fld>
            <a:endParaRPr lang="en-US"/>
          </a:p>
        </p:txBody>
      </p:sp>
    </p:spTree>
    <p:extLst>
      <p:ext uri="{BB962C8B-B14F-4D97-AF65-F5344CB8AC3E}">
        <p14:creationId xmlns:p14="http://schemas.microsoft.com/office/powerpoint/2010/main" val="32819673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Hello my name is Jacqanai Gipson and the title of my dissertation is…</a:t>
            </a:r>
          </a:p>
          <a:p>
            <a:endParaRPr lang="en-US" dirty="0">
              <a:cs typeface="Calibri"/>
            </a:endParaRPr>
          </a:p>
          <a:p>
            <a:r>
              <a:rPr lang="en-US" dirty="0">
                <a:cs typeface="Calibri"/>
              </a:rPr>
              <a:t>I chose to study this topic because I wanted to know, as a FG student, what factors, outside of cognitive ones, contributed to a FG student’s successful completion of a doctoral degree.</a:t>
            </a:r>
          </a:p>
          <a:p>
            <a:endParaRPr lang="en-US" dirty="0">
              <a:cs typeface="Calibri"/>
            </a:endParaRPr>
          </a:p>
          <a:p>
            <a:endParaRPr lang="en-US" dirty="0">
              <a:cs typeface="Calibri"/>
            </a:endParaRPr>
          </a:p>
        </p:txBody>
      </p:sp>
      <p:sp>
        <p:nvSpPr>
          <p:cNvPr id="6" name="Date Placeholder 5"/>
          <p:cNvSpPr>
            <a:spLocks noGrp="1"/>
          </p:cNvSpPr>
          <p:nvPr>
            <p:ph type="dt" idx="10"/>
          </p:nvPr>
        </p:nvSpPr>
        <p:spPr/>
        <p:txBody>
          <a:bodyPr/>
          <a:lstStyle/>
          <a:p>
            <a:pPr defTabSz="466618">
              <a:defRPr/>
            </a:pPr>
            <a:endParaRPr lang="en-US" sz="2100">
              <a:solidFill>
                <a:prstClr val="black"/>
              </a:solidFill>
              <a:latin typeface="Calibri"/>
            </a:endParaRPr>
          </a:p>
        </p:txBody>
      </p:sp>
    </p:spTree>
    <p:extLst>
      <p:ext uri="{BB962C8B-B14F-4D97-AF65-F5344CB8AC3E}">
        <p14:creationId xmlns:p14="http://schemas.microsoft.com/office/powerpoint/2010/main" val="31957892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982" indent="-174982">
              <a:buFont typeface="Arial" panose="020B0604020202020204" pitchFamily="34" charset="0"/>
              <a:buChar char="•"/>
            </a:pPr>
            <a:r>
              <a:rPr lang="en-US" dirty="0"/>
              <a:t>The target population for the study was a convenience sample of conferred doctoral students who were members of the online FB group </a:t>
            </a:r>
            <a:r>
              <a:rPr lang="en-US" dirty="0" err="1"/>
              <a:t>PhinisheD</a:t>
            </a:r>
            <a:r>
              <a:rPr lang="en-US" dirty="0"/>
              <a:t>/FinishEDD</a:t>
            </a:r>
          </a:p>
          <a:p>
            <a:pPr marL="174982" indent="-174982">
              <a:buFont typeface="Arial" panose="020B0604020202020204" pitchFamily="34" charset="0"/>
              <a:buChar char="•"/>
            </a:pPr>
            <a:r>
              <a:rPr lang="en-US" dirty="0"/>
              <a:t>In order to participate in the study, participants were required to have successfully defended their dissertation</a:t>
            </a:r>
          </a:p>
          <a:p>
            <a:pPr marL="174982" indent="-174982">
              <a:buFont typeface="Arial" panose="020B0604020202020204" pitchFamily="34" charset="0"/>
              <a:buChar char="•"/>
            </a:pPr>
            <a:r>
              <a:rPr lang="en-US" dirty="0"/>
              <a:t>The final sampled consisted of 115 conferred doctoral students</a:t>
            </a:r>
          </a:p>
          <a:p>
            <a:pPr marL="641600" lvl="1" indent="-174982">
              <a:buFont typeface="Arial" panose="020B0604020202020204" pitchFamily="34" charset="0"/>
              <a:buChar char="•"/>
            </a:pPr>
            <a:r>
              <a:rPr lang="en-US" dirty="0"/>
              <a:t>80 (70%) identified as FG</a:t>
            </a:r>
          </a:p>
          <a:p>
            <a:pPr marL="641600" lvl="1" indent="-174982">
              <a:buFont typeface="Arial" panose="020B0604020202020204" pitchFamily="34" charset="0"/>
              <a:buChar char="•"/>
            </a:pPr>
            <a:r>
              <a:rPr lang="en-US" dirty="0"/>
              <a:t>35 (30%) identified as CG</a:t>
            </a:r>
          </a:p>
        </p:txBody>
      </p:sp>
      <p:sp>
        <p:nvSpPr>
          <p:cNvPr id="6" name="Date Placeholder 5"/>
          <p:cNvSpPr>
            <a:spLocks noGrp="1"/>
          </p:cNvSpPr>
          <p:nvPr>
            <p:ph type="dt" idx="10"/>
          </p:nvPr>
        </p:nvSpPr>
        <p:spPr/>
        <p:txBody>
          <a:bodyPr/>
          <a:lstStyle/>
          <a:p>
            <a:pPr defTabSz="466618">
              <a:defRPr/>
            </a:pPr>
            <a:endParaRPr lang="en-US" sz="2100">
              <a:solidFill>
                <a:prstClr val="black"/>
              </a:solidFill>
              <a:latin typeface="Calibri"/>
            </a:endParaRPr>
          </a:p>
        </p:txBody>
      </p:sp>
    </p:spTree>
    <p:extLst>
      <p:ext uri="{BB962C8B-B14F-4D97-AF65-F5344CB8AC3E}">
        <p14:creationId xmlns:p14="http://schemas.microsoft.com/office/powerpoint/2010/main" val="41694844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Two scales were used to collect the data needed to complete the study: The Short Grit Scale and the Academic Capital Scale.</a:t>
            </a:r>
          </a:p>
          <a:p>
            <a:endParaRPr lang="en-US" dirty="0"/>
          </a:p>
          <a:p>
            <a:r>
              <a:rPr lang="en-US" dirty="0"/>
              <a:t>Part 1</a:t>
            </a:r>
          </a:p>
          <a:p>
            <a:pPr marL="291636" indent="-291636">
              <a:lnSpc>
                <a:spcPct val="200000"/>
              </a:lnSpc>
              <a:buFont typeface="Arial" panose="020B0604020202020204" pitchFamily="34" charset="0"/>
              <a:buChar char="•"/>
            </a:pPr>
            <a:r>
              <a:rPr lang="en-US" dirty="0">
                <a:latin typeface="Times New Roman" panose="02020603050405020304" pitchFamily="18" charset="0"/>
                <a:ea typeface="Calibri" panose="020F0502020204030204" pitchFamily="34" charset="0"/>
                <a:cs typeface="Times New Roman" panose="02020603050405020304" pitchFamily="18" charset="0"/>
              </a:rPr>
              <a:t>The Short Grit Scale (Grit-S) developed by Duckworth and Quinn (2009) was used to collect the data needed to answer RQ1</a:t>
            </a:r>
          </a:p>
          <a:p>
            <a:pPr marL="291636" indent="-291636">
              <a:lnSpc>
                <a:spcPct val="200000"/>
              </a:lnSpc>
              <a:buFont typeface="Arial" panose="020B0604020202020204" pitchFamily="34" charset="0"/>
              <a:buChar char="•"/>
            </a:pPr>
            <a:r>
              <a:rPr lang="en-US" dirty="0">
                <a:latin typeface="Times New Roman" panose="02020603050405020304" pitchFamily="18" charset="0"/>
                <a:ea typeface="Times New Roman" panose="02020603050405020304" pitchFamily="18" charset="0"/>
              </a:rPr>
              <a:t>The Grit-S consists of eight items broken into two sub-scales</a:t>
            </a:r>
          </a:p>
          <a:p>
            <a:pPr marL="291636" indent="-291636">
              <a:lnSpc>
                <a:spcPct val="200000"/>
              </a:lnSpc>
              <a:buFont typeface="Arial" panose="020B0604020202020204" pitchFamily="34" charset="0"/>
              <a:buChar char="•"/>
            </a:pPr>
            <a:r>
              <a:rPr lang="en-US" dirty="0">
                <a:latin typeface="Times New Roman"/>
                <a:ea typeface="Times New Roman" panose="02020603050405020304" pitchFamily="18" charset="0"/>
                <a:cs typeface="Times New Roman"/>
              </a:rPr>
              <a:t>The first sub-scale measures passion and the second measures persistence</a:t>
            </a:r>
          </a:p>
          <a:p>
            <a:pPr marL="291636" indent="-291636">
              <a:lnSpc>
                <a:spcPct val="200000"/>
              </a:lnSpc>
              <a:buFont typeface="Arial" panose="020B0604020202020204" pitchFamily="34" charset="0"/>
              <a:buChar char="•"/>
            </a:pPr>
            <a:r>
              <a:rPr lang="en-US" dirty="0">
                <a:latin typeface="Times New Roman"/>
                <a:ea typeface="Times New Roman" panose="02020603050405020304" pitchFamily="18" charset="0"/>
                <a:cs typeface="Times New Roman"/>
              </a:rPr>
              <a:t>Each item was set to a 5-point </a:t>
            </a:r>
            <a:r>
              <a:rPr lang="en-US" dirty="0" err="1">
                <a:latin typeface="Times New Roman"/>
                <a:ea typeface="Times New Roman" panose="02020603050405020304" pitchFamily="18" charset="0"/>
                <a:cs typeface="Times New Roman"/>
              </a:rPr>
              <a:t>Likert</a:t>
            </a:r>
            <a:r>
              <a:rPr lang="en-US" dirty="0">
                <a:latin typeface="Times New Roman"/>
                <a:ea typeface="Times New Roman" panose="02020603050405020304" pitchFamily="18" charset="0"/>
                <a:cs typeface="Times New Roman"/>
              </a:rPr>
              <a:t> scale</a:t>
            </a:r>
          </a:p>
          <a:p>
            <a:pPr marL="291636" indent="-291636">
              <a:lnSpc>
                <a:spcPct val="200000"/>
              </a:lnSpc>
              <a:buFont typeface="Arial" panose="020B0604020202020204" pitchFamily="34" charset="0"/>
              <a:buChar char="•"/>
            </a:pPr>
            <a:r>
              <a:rPr lang="en-US" dirty="0"/>
              <a:t>A confirmatory factor analysis using </a:t>
            </a:r>
            <a:r>
              <a:rPr lang="en-US" dirty="0" err="1"/>
              <a:t>Cronbach’s</a:t>
            </a:r>
            <a:r>
              <a:rPr lang="en-US" dirty="0"/>
              <a:t> alpha was used to test the 2 factor structure of Grit.</a:t>
            </a:r>
          </a:p>
          <a:p>
            <a:pPr marL="291636" indent="-291636">
              <a:lnSpc>
                <a:spcPct val="200000"/>
              </a:lnSpc>
              <a:buFont typeface="Arial" panose="020B0604020202020204" pitchFamily="34" charset="0"/>
              <a:buChar char="•"/>
            </a:pPr>
            <a:r>
              <a:rPr lang="en-US" dirty="0"/>
              <a:t>The scale was validated in a 6 part study conducted by Duckworth and Quinn.</a:t>
            </a:r>
          </a:p>
          <a:p>
            <a:pPr marL="291636" indent="-291636">
              <a:lnSpc>
                <a:spcPct val="200000"/>
              </a:lnSpc>
              <a:buFont typeface="Arial" panose="020B0604020202020204" pitchFamily="34" charset="0"/>
              <a:buChar char="•"/>
            </a:pPr>
            <a:r>
              <a:rPr lang="en-US" dirty="0"/>
              <a:t>Collectively the studies provided evidence for predictive validity, consensual validity, and test-retest stability.</a:t>
            </a:r>
          </a:p>
          <a:p>
            <a:pPr marL="291636" indent="-291636">
              <a:lnSpc>
                <a:spcPct val="200000"/>
              </a:lnSpc>
              <a:buFont typeface="Arial" panose="020B0604020202020204" pitchFamily="34" charset="0"/>
              <a:buChar char="•"/>
            </a:pPr>
            <a:r>
              <a:rPr lang="en-US" dirty="0">
                <a:latin typeface="Times New Roman" panose="02020603050405020304" pitchFamily="18" charset="0"/>
                <a:cs typeface="Times New Roman"/>
              </a:rPr>
              <a:t>The internal consistency of the scale was determined to be between .60 and .79</a:t>
            </a:r>
          </a:p>
          <a:p>
            <a:pPr marL="291636" indent="-291636">
              <a:lnSpc>
                <a:spcPct val="200000"/>
              </a:lnSpc>
              <a:buFont typeface="Arial" panose="020B0604020202020204" pitchFamily="34" charset="0"/>
              <a:buChar char="•"/>
            </a:pPr>
            <a:r>
              <a:rPr lang="en-US" dirty="0">
                <a:latin typeface="Times New Roman" panose="02020603050405020304" pitchFamily="18" charset="0"/>
                <a:cs typeface="Times New Roman"/>
              </a:rPr>
              <a:t>Holcomb and Cox purport that results with alphas greater than .7 should be deemed acceptable</a:t>
            </a:r>
          </a:p>
          <a:p>
            <a:pPr>
              <a:lnSpc>
                <a:spcPct val="200000"/>
              </a:lnSpc>
            </a:pPr>
            <a:endParaRPr lang="en-US" dirty="0">
              <a:latin typeface="Times New Roman" panose="02020603050405020304" pitchFamily="18" charset="0"/>
            </a:endParaRPr>
          </a:p>
          <a:p>
            <a:pPr>
              <a:lnSpc>
                <a:spcPct val="200000"/>
              </a:lnSpc>
            </a:pPr>
            <a:r>
              <a:rPr lang="en-US" dirty="0">
                <a:latin typeface="Times New Roman" panose="02020603050405020304" pitchFamily="18" charset="0"/>
              </a:rPr>
              <a:t>Part 2</a:t>
            </a:r>
          </a:p>
          <a:p>
            <a:pPr marL="291636" indent="-291636" defTabSz="933237">
              <a:lnSpc>
                <a:spcPct val="200000"/>
              </a:lnSpc>
              <a:buFont typeface="Arial" panose="020B0604020202020204" pitchFamily="34" charset="0"/>
              <a:buChar char="•"/>
              <a:defRPr/>
            </a:pPr>
            <a:r>
              <a:rPr lang="en-US" dirty="0">
                <a:latin typeface="Times New Roman" panose="02020603050405020304" pitchFamily="18" charset="0"/>
                <a:ea typeface="Calibri" panose="020F0502020204030204" pitchFamily="34" charset="0"/>
                <a:cs typeface="Times New Roman" panose="02020603050405020304" pitchFamily="18" charset="0"/>
              </a:rPr>
              <a:t>The Academic Capital Scale developed by Winkler and Sriram (2015) was used to collect data to answer RQ2</a:t>
            </a:r>
          </a:p>
          <a:p>
            <a:pPr marL="291636" indent="-291636" defTabSz="933237">
              <a:lnSpc>
                <a:spcPct val="200000"/>
              </a:lnSpc>
              <a:buFont typeface="Arial" panose="020B0604020202020204" pitchFamily="34" charset="0"/>
              <a:buChar char="•"/>
              <a:defRPr/>
            </a:pPr>
            <a:r>
              <a:rPr lang="en-US" dirty="0">
                <a:latin typeface="Times New Roman" panose="02020603050405020304" pitchFamily="18" charset="0"/>
                <a:ea typeface="Calibri" panose="020F0502020204030204" pitchFamily="34" charset="0"/>
                <a:cs typeface="Times New Roman" panose="02020603050405020304" pitchFamily="18" charset="0"/>
              </a:rPr>
              <a:t>The Academic Capital Scale consists of 28 items divided into eight sub-scales</a:t>
            </a:r>
          </a:p>
          <a:p>
            <a:pPr marL="291636" indent="-291636" defTabSz="933237">
              <a:lnSpc>
                <a:spcPct val="200000"/>
              </a:lnSpc>
              <a:buFont typeface="Arial" panose="020B0604020202020204" pitchFamily="34" charset="0"/>
              <a:buChar char="•"/>
              <a:defRPr/>
            </a:pPr>
            <a:r>
              <a:rPr lang="en-US" dirty="0">
                <a:latin typeface="Times New Roman" panose="02020603050405020304" pitchFamily="18" charset="0"/>
                <a:ea typeface="Calibri" panose="020F0502020204030204" pitchFamily="34" charset="0"/>
                <a:cs typeface="Times New Roman" panose="02020603050405020304" pitchFamily="18" charset="0"/>
              </a:rPr>
              <a:t>Each sub-scale measures one of the eight aspects of Academic Capital</a:t>
            </a:r>
          </a:p>
          <a:p>
            <a:pPr marL="291636" indent="-291636" defTabSz="933237">
              <a:lnSpc>
                <a:spcPct val="200000"/>
              </a:lnSpc>
              <a:buFont typeface="Arial" panose="020B0604020202020204" pitchFamily="34" charset="0"/>
              <a:buChar char="•"/>
              <a:defRPr/>
            </a:pPr>
            <a:r>
              <a:rPr lang="en-US" dirty="0">
                <a:latin typeface="Times New Roman"/>
                <a:cs typeface="Times New Roman"/>
              </a:rPr>
              <a:t>Each items was set to a 6-point </a:t>
            </a:r>
            <a:r>
              <a:rPr lang="en-US" dirty="0" err="1">
                <a:latin typeface="Times New Roman"/>
                <a:cs typeface="Times New Roman"/>
              </a:rPr>
              <a:t>Likert</a:t>
            </a:r>
            <a:r>
              <a:rPr lang="en-US" dirty="0">
                <a:latin typeface="Times New Roman"/>
                <a:cs typeface="Times New Roman"/>
              </a:rPr>
              <a:t> scale</a:t>
            </a:r>
          </a:p>
          <a:p>
            <a:pPr marL="291636" indent="-291636" defTabSz="933237">
              <a:lnSpc>
                <a:spcPct val="200000"/>
              </a:lnSpc>
              <a:buFont typeface="Arial" panose="020B0604020202020204" pitchFamily="34" charset="0"/>
              <a:buChar char="•"/>
              <a:defRPr/>
            </a:pPr>
            <a:r>
              <a:rPr lang="en-US" dirty="0">
                <a:latin typeface="Times New Roman"/>
                <a:cs typeface="Times New Roman"/>
              </a:rPr>
              <a:t>The reliability of the Academic Capital Scale was determined using </a:t>
            </a:r>
            <a:r>
              <a:rPr lang="en-US" dirty="0" err="1">
                <a:latin typeface="Times New Roman"/>
                <a:cs typeface="Times New Roman"/>
              </a:rPr>
              <a:t>Cronbach</a:t>
            </a:r>
            <a:r>
              <a:rPr lang="en-US" dirty="0">
                <a:latin typeface="Times New Roman"/>
                <a:cs typeface="Times New Roman"/>
              </a:rPr>
              <a:t> alpha (Winkler &amp; Sriram, 2015)</a:t>
            </a:r>
          </a:p>
          <a:p>
            <a:pPr marL="291636" indent="-291636">
              <a:lnSpc>
                <a:spcPct val="200000"/>
              </a:lnSpc>
              <a:buFont typeface="Arial" panose="020B0604020202020204" pitchFamily="34" charset="0"/>
              <a:buChar char="•"/>
              <a:defRPr/>
            </a:pPr>
            <a:r>
              <a:rPr lang="en-US" dirty="0">
                <a:latin typeface="Times New Roman"/>
                <a:ea typeface="Times New Roman" panose="02020603050405020304" pitchFamily="18" charset="0"/>
                <a:cs typeface="Times New Roman"/>
              </a:rPr>
              <a:t>Content validity was established using St. John, Hu, and Fisher (2011) conceptual framework of AC  </a:t>
            </a:r>
          </a:p>
          <a:p>
            <a:pPr marL="291636" indent="-291636" defTabSz="933237">
              <a:lnSpc>
                <a:spcPct val="200000"/>
              </a:lnSpc>
              <a:buFont typeface="Arial" panose="020B0604020202020204" pitchFamily="34" charset="0"/>
              <a:buChar char="•"/>
              <a:defRPr/>
            </a:pPr>
            <a:r>
              <a:rPr lang="en-US" dirty="0">
                <a:latin typeface="Times New Roman"/>
                <a:ea typeface="Times New Roman" panose="02020603050405020304" pitchFamily="18" charset="0"/>
                <a:cs typeface="Times New Roman"/>
              </a:rPr>
              <a:t>and feedback from experts and practitioners in the field </a:t>
            </a:r>
          </a:p>
          <a:p>
            <a:pPr defTabSz="933237">
              <a:lnSpc>
                <a:spcPct val="200000"/>
              </a:lnSpc>
              <a:defRPr/>
            </a:pPr>
            <a:endParaRPr lang="en-US" dirty="0">
              <a:latin typeface="Times New Roman"/>
              <a:ea typeface="Times New Roman" panose="02020603050405020304" pitchFamily="18" charset="0"/>
              <a:cs typeface="Times New Roman"/>
            </a:endParaRPr>
          </a:p>
          <a:p>
            <a:pPr marL="291636" indent="-291636" defTabSz="933237">
              <a:lnSpc>
                <a:spcPct val="200000"/>
              </a:lnSpc>
              <a:buFont typeface="Arial" panose="020B0604020202020204" pitchFamily="34" charset="0"/>
              <a:buChar char="•"/>
              <a:defRPr/>
            </a:pPr>
            <a:r>
              <a:rPr lang="en-US" dirty="0">
                <a:latin typeface="Times New Roman" panose="02020603050405020304" pitchFamily="18" charset="0"/>
                <a:ea typeface="Times New Roman" panose="02020603050405020304" pitchFamily="18" charset="0"/>
              </a:rPr>
              <a:t>Winkler (2013) defined experts as scholars who have studied Academic Capital and </a:t>
            </a:r>
          </a:p>
          <a:p>
            <a:pPr marL="291636" indent="-291636" defTabSz="933237">
              <a:lnSpc>
                <a:spcPct val="200000"/>
              </a:lnSpc>
              <a:buFont typeface="Arial" panose="020B0604020202020204" pitchFamily="34" charset="0"/>
              <a:buChar char="•"/>
              <a:defRPr/>
            </a:pPr>
            <a:r>
              <a:rPr lang="en-US" dirty="0">
                <a:latin typeface="Times New Roman" panose="02020603050405020304" pitchFamily="18" charset="0"/>
                <a:ea typeface="Times New Roman" panose="02020603050405020304" pitchFamily="18" charset="0"/>
                <a:cs typeface="Times New Roman" panose="02020603050405020304" pitchFamily="18" charset="0"/>
              </a:rPr>
              <a:t>Practitioners as individuals who work closely with high-risk college students</a:t>
            </a:r>
            <a:endParaRPr lang="en-US" dirty="0">
              <a:latin typeface="Times New Roman" panose="02020603050405020304" pitchFamily="18" charset="0"/>
            </a:endParaRPr>
          </a:p>
          <a:p>
            <a:pPr>
              <a:lnSpc>
                <a:spcPct val="200000"/>
              </a:lnSpc>
            </a:pPr>
            <a:endParaRPr lang="en-US" dirty="0"/>
          </a:p>
        </p:txBody>
      </p:sp>
      <p:sp>
        <p:nvSpPr>
          <p:cNvPr id="6" name="Date Placeholder 5"/>
          <p:cNvSpPr>
            <a:spLocks noGrp="1"/>
          </p:cNvSpPr>
          <p:nvPr>
            <p:ph type="dt" idx="10"/>
          </p:nvPr>
        </p:nvSpPr>
        <p:spPr/>
        <p:txBody>
          <a:bodyPr/>
          <a:lstStyle/>
          <a:p>
            <a:pPr defTabSz="466618">
              <a:defRPr/>
            </a:pPr>
            <a:endParaRPr lang="en-US" sz="2100">
              <a:solidFill>
                <a:prstClr val="black"/>
              </a:solidFill>
              <a:latin typeface="Calibri"/>
            </a:endParaRPr>
          </a:p>
        </p:txBody>
      </p:sp>
    </p:spTree>
    <p:extLst>
      <p:ext uri="{BB962C8B-B14F-4D97-AF65-F5344CB8AC3E}">
        <p14:creationId xmlns:p14="http://schemas.microsoft.com/office/powerpoint/2010/main" val="19350935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answer research Questions 1 and 2, I conducted 10 independent sample t-tests</a:t>
            </a:r>
          </a:p>
          <a:p>
            <a:pPr marL="291636" indent="-291636">
              <a:buFont typeface="Arial" panose="020B0604020202020204" pitchFamily="34" charset="0"/>
              <a:buChar char="•"/>
            </a:pPr>
            <a:r>
              <a:rPr lang="en-US" dirty="0">
                <a:solidFill>
                  <a:srgbClr val="000000"/>
                </a:solidFill>
                <a:latin typeface="Times New Roman" panose="02020603050405020304" pitchFamily="18" charset="0"/>
                <a:ea typeface="Calibri" panose="020F0502020204030204" pitchFamily="34" charset="0"/>
              </a:rPr>
              <a:t>According to Holcomb and Cox (2018), an independent samples </a:t>
            </a:r>
            <a:r>
              <a:rPr lang="en-US" i="1" dirty="0">
                <a:solidFill>
                  <a:srgbClr val="000000"/>
                </a:solidFill>
                <a:latin typeface="Times New Roman" panose="02020603050405020304" pitchFamily="18" charset="0"/>
                <a:ea typeface="Calibri" panose="020F0502020204030204" pitchFamily="34" charset="0"/>
              </a:rPr>
              <a:t>t</a:t>
            </a:r>
            <a:r>
              <a:rPr lang="en-US" dirty="0">
                <a:solidFill>
                  <a:srgbClr val="000000"/>
                </a:solidFill>
                <a:latin typeface="Times New Roman" panose="02020603050405020304" pitchFamily="18" charset="0"/>
                <a:ea typeface="Calibri" panose="020F0502020204030204" pitchFamily="34" charset="0"/>
              </a:rPr>
              <a:t>-test is the statistical test used </a:t>
            </a:r>
          </a:p>
          <a:p>
            <a:pPr marL="291636" indent="-291636">
              <a:buFont typeface="Arial" panose="020B0604020202020204" pitchFamily="34" charset="0"/>
              <a:buChar char="•"/>
            </a:pPr>
            <a:r>
              <a:rPr lang="en-US" dirty="0">
                <a:solidFill>
                  <a:srgbClr val="000000"/>
                </a:solidFill>
                <a:latin typeface="Times New Roman" panose="02020603050405020304" pitchFamily="18" charset="0"/>
                <a:ea typeface="Calibri" panose="020F0502020204030204" pitchFamily="34" charset="0"/>
              </a:rPr>
              <a:t>when a researcher wishes to </a:t>
            </a:r>
            <a:r>
              <a:rPr lang="en-US" b="1" dirty="0">
                <a:solidFill>
                  <a:srgbClr val="000000"/>
                </a:solidFill>
                <a:latin typeface="Times New Roman" panose="02020603050405020304" pitchFamily="18" charset="0"/>
                <a:ea typeface="Calibri" panose="020F0502020204030204" pitchFamily="34" charset="0"/>
              </a:rPr>
              <a:t>compare the means of two unrelated groups</a:t>
            </a:r>
            <a:r>
              <a:rPr lang="en-US" dirty="0">
                <a:solidFill>
                  <a:srgbClr val="000000"/>
                </a:solidFill>
                <a:latin typeface="Times New Roman" panose="02020603050405020304" pitchFamily="18" charset="0"/>
                <a:ea typeface="Calibri" panose="020F0502020204030204" pitchFamily="34" charset="0"/>
              </a:rPr>
              <a:t>.</a:t>
            </a:r>
          </a:p>
          <a:p>
            <a:pPr marL="291636" indent="-291636">
              <a:buFont typeface="Arial" panose="020B0604020202020204" pitchFamily="34" charset="0"/>
              <a:buChar char="•"/>
            </a:pPr>
            <a:r>
              <a:rPr lang="en-US" dirty="0">
                <a:solidFill>
                  <a:srgbClr val="000000"/>
                </a:solidFill>
                <a:latin typeface="Times New Roman" panose="02020603050405020304" pitchFamily="18" charset="0"/>
                <a:ea typeface="Calibri" panose="020F0502020204030204" pitchFamily="34" charset="0"/>
              </a:rPr>
              <a:t>Specifically, an independent samples </a:t>
            </a:r>
            <a:r>
              <a:rPr lang="en-US" i="1" dirty="0">
                <a:solidFill>
                  <a:srgbClr val="000000"/>
                </a:solidFill>
                <a:latin typeface="Times New Roman" panose="02020603050405020304" pitchFamily="18" charset="0"/>
                <a:ea typeface="Calibri" panose="020F0502020204030204" pitchFamily="34" charset="0"/>
              </a:rPr>
              <a:t>t</a:t>
            </a:r>
            <a:r>
              <a:rPr lang="en-US" dirty="0">
                <a:solidFill>
                  <a:srgbClr val="000000"/>
                </a:solidFill>
                <a:latin typeface="Times New Roman" panose="02020603050405020304" pitchFamily="18" charset="0"/>
                <a:ea typeface="Calibri" panose="020F0502020204030204" pitchFamily="34" charset="0"/>
              </a:rPr>
              <a:t>-test is used to determine if the differences between group means are statistically significant and not the result of chance.</a:t>
            </a:r>
          </a:p>
          <a:p>
            <a:pPr marL="291636" indent="-291636">
              <a:buFont typeface="Arial" panose="020B0604020202020204" pitchFamily="34" charset="0"/>
              <a:buChar char="•"/>
            </a:pPr>
            <a:endParaRPr lang="en-US" dirty="0">
              <a:solidFill>
                <a:srgbClr val="000000"/>
              </a:solidFill>
              <a:latin typeface="Times New Roman" panose="02020603050405020304" pitchFamily="18" charset="0"/>
            </a:endParaRPr>
          </a:p>
          <a:p>
            <a:r>
              <a:rPr lang="en-US" dirty="0"/>
              <a:t>To answer research Question 3, </a:t>
            </a:r>
          </a:p>
          <a:p>
            <a:r>
              <a:rPr lang="en-US" dirty="0"/>
              <a:t>I and two volunteer coders, coded participant responses using the deductive inductive reasoning procedure</a:t>
            </a:r>
          </a:p>
          <a:p>
            <a:pPr marL="291636" indent="-291636">
              <a:buFont typeface="Arial" panose="020B0604020202020204" pitchFamily="34" charset="0"/>
              <a:buChar char="•"/>
            </a:pPr>
            <a:r>
              <a:rPr lang="en-US" dirty="0">
                <a:latin typeface="Times New Roman"/>
                <a:ea typeface="Calibri" panose="020F0502020204030204" pitchFamily="34" charset="0"/>
                <a:cs typeface="Times New Roman"/>
              </a:rPr>
              <a:t>According to </a:t>
            </a:r>
            <a:r>
              <a:rPr lang="en-US" dirty="0" err="1">
                <a:latin typeface="Times New Roman"/>
                <a:ea typeface="Calibri" panose="020F0502020204030204" pitchFamily="34" charset="0"/>
                <a:cs typeface="Times New Roman"/>
              </a:rPr>
              <a:t>Srnka</a:t>
            </a:r>
            <a:r>
              <a:rPr lang="en-US" dirty="0">
                <a:latin typeface="Times New Roman"/>
                <a:ea typeface="Calibri" panose="020F0502020204030204" pitchFamily="34" charset="0"/>
                <a:cs typeface="Times New Roman"/>
              </a:rPr>
              <a:t> and </a:t>
            </a:r>
            <a:r>
              <a:rPr lang="en-US" dirty="0" err="1">
                <a:latin typeface="Times New Roman"/>
                <a:ea typeface="Calibri" panose="020F0502020204030204" pitchFamily="34" charset="0"/>
                <a:cs typeface="Times New Roman"/>
              </a:rPr>
              <a:t>Koeszegi</a:t>
            </a:r>
            <a:r>
              <a:rPr lang="en-US" dirty="0">
                <a:latin typeface="Times New Roman"/>
                <a:ea typeface="Calibri" panose="020F0502020204030204" pitchFamily="34" charset="0"/>
                <a:cs typeface="Times New Roman"/>
              </a:rPr>
              <a:t> (2007), the deductive-inductive reasoning procedure </a:t>
            </a:r>
          </a:p>
          <a:p>
            <a:pPr marL="291636" indent="-291636">
              <a:buFont typeface="Arial" panose="020B0604020202020204" pitchFamily="34" charset="0"/>
              <a:buChar char="•"/>
            </a:pPr>
            <a:r>
              <a:rPr lang="en-US" dirty="0">
                <a:latin typeface="Times New Roman"/>
                <a:ea typeface="Calibri" panose="020F0502020204030204" pitchFamily="34" charset="0"/>
                <a:cs typeface="Times New Roman"/>
              </a:rPr>
              <a:t>begins with the researcher coding the data based on </a:t>
            </a:r>
            <a:r>
              <a:rPr lang="en-US" b="1" dirty="0">
                <a:latin typeface="Times New Roman"/>
                <a:ea typeface="Calibri" panose="020F0502020204030204" pitchFamily="34" charset="0"/>
                <a:cs typeface="Times New Roman"/>
              </a:rPr>
              <a:t>themes found in the literature</a:t>
            </a:r>
            <a:r>
              <a:rPr lang="en-US" dirty="0">
                <a:latin typeface="Times New Roman"/>
                <a:ea typeface="Calibri" panose="020F0502020204030204" pitchFamily="34" charset="0"/>
                <a:cs typeface="Times New Roman"/>
              </a:rPr>
              <a:t> </a:t>
            </a:r>
          </a:p>
          <a:p>
            <a:pPr marL="291636" indent="-291636">
              <a:buFont typeface="Arial" panose="020B0604020202020204" pitchFamily="34" charset="0"/>
              <a:buChar char="•"/>
            </a:pPr>
            <a:r>
              <a:rPr lang="en-US" dirty="0">
                <a:latin typeface="Times New Roman"/>
                <a:ea typeface="Calibri" panose="020F0502020204030204" pitchFamily="34" charset="0"/>
                <a:cs typeface="Times New Roman"/>
              </a:rPr>
              <a:t>and ends with the researcher assigning additional codes based on themes and patterns found in the data collected from participants in the study.</a:t>
            </a:r>
          </a:p>
          <a:p>
            <a:endParaRPr lang="en-US" dirty="0"/>
          </a:p>
          <a:p>
            <a:r>
              <a:rPr lang="en-US" dirty="0"/>
              <a:t>After coding the qualitative data, results were converted to quantitative data and a frequency table was used to indicate findings.</a:t>
            </a:r>
          </a:p>
          <a:p>
            <a:endParaRPr lang="en-US" dirty="0"/>
          </a:p>
        </p:txBody>
      </p:sp>
      <p:sp>
        <p:nvSpPr>
          <p:cNvPr id="6" name="Date Placeholder 5"/>
          <p:cNvSpPr>
            <a:spLocks noGrp="1"/>
          </p:cNvSpPr>
          <p:nvPr>
            <p:ph type="dt" idx="10"/>
          </p:nvPr>
        </p:nvSpPr>
        <p:spPr/>
        <p:txBody>
          <a:bodyPr/>
          <a:lstStyle/>
          <a:p>
            <a:pPr defTabSz="466618">
              <a:defRPr/>
            </a:pPr>
            <a:endParaRPr lang="en-US" sz="2100">
              <a:solidFill>
                <a:prstClr val="black"/>
              </a:solidFill>
              <a:latin typeface="Calibri"/>
            </a:endParaRPr>
          </a:p>
        </p:txBody>
      </p:sp>
    </p:spTree>
    <p:extLst>
      <p:ext uri="{BB962C8B-B14F-4D97-AF65-F5344CB8AC3E}">
        <p14:creationId xmlns:p14="http://schemas.microsoft.com/office/powerpoint/2010/main" val="20216496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were 3 research questions that guided the guided the study:</a:t>
            </a:r>
          </a:p>
          <a:p>
            <a:endParaRPr lang="en-US" dirty="0"/>
          </a:p>
          <a:p>
            <a:pPr marL="466618" indent="-466618">
              <a:spcAft>
                <a:spcPts val="2041"/>
              </a:spcAft>
              <a:buAutoNum type="arabicPeriod"/>
            </a:pPr>
            <a:r>
              <a:rPr lang="en-US" dirty="0"/>
              <a:t>What difference, if any, exists between first- and continuing-generation doctoral students in the two-factor trait of Grit: passion and perseverance?</a:t>
            </a:r>
          </a:p>
          <a:p>
            <a:pPr marL="466618" indent="-466618">
              <a:spcAft>
                <a:spcPts val="2041"/>
              </a:spcAft>
              <a:buAutoNum type="arabicPeriod"/>
            </a:pPr>
            <a:endParaRPr lang="en-US" dirty="0"/>
          </a:p>
          <a:p>
            <a:pPr marL="466618" indent="-466618">
              <a:spcAft>
                <a:spcPts val="2041"/>
              </a:spcAft>
              <a:buAutoNum type="arabicPeriod"/>
            </a:pPr>
            <a:r>
              <a:rPr lang="en-US" dirty="0"/>
              <a:t>What difference, if any, exists between first- and continuing-generation doctoral students in the eight factors of Academic Capital: concerns about cost, supportive networks, navigation of systems, trustworthy information, college knowledge, overcoming barriers, family uplift, and family expectations?</a:t>
            </a:r>
          </a:p>
          <a:p>
            <a:pPr marL="466618" indent="-466618">
              <a:spcAft>
                <a:spcPts val="2041"/>
              </a:spcAft>
              <a:buAutoNum type="arabicPeriod"/>
            </a:pPr>
            <a:endParaRPr lang="en-US" dirty="0"/>
          </a:p>
          <a:p>
            <a:pPr marL="466618" indent="-466618">
              <a:spcAft>
                <a:spcPts val="2041"/>
              </a:spcAft>
              <a:buAutoNum type="arabicPeriod"/>
            </a:pPr>
            <a:r>
              <a:rPr lang="en-US" dirty="0"/>
              <a:t>To whom or what do you attribute your educational success?</a:t>
            </a:r>
          </a:p>
          <a:p>
            <a:endParaRPr lang="en-US" dirty="0"/>
          </a:p>
        </p:txBody>
      </p:sp>
      <p:sp>
        <p:nvSpPr>
          <p:cNvPr id="6" name="Date Placeholder 5"/>
          <p:cNvSpPr>
            <a:spLocks noGrp="1"/>
          </p:cNvSpPr>
          <p:nvPr>
            <p:ph type="dt" idx="10"/>
          </p:nvPr>
        </p:nvSpPr>
        <p:spPr/>
        <p:txBody>
          <a:bodyPr/>
          <a:lstStyle/>
          <a:p>
            <a:pPr defTabSz="466618">
              <a:defRPr/>
            </a:pPr>
            <a:endParaRPr lang="en-US" sz="2100">
              <a:solidFill>
                <a:prstClr val="black"/>
              </a:solidFill>
              <a:latin typeface="Calibri"/>
            </a:endParaRPr>
          </a:p>
        </p:txBody>
      </p:sp>
    </p:spTree>
    <p:extLst>
      <p:ext uri="{BB962C8B-B14F-4D97-AF65-F5344CB8AC3E}">
        <p14:creationId xmlns:p14="http://schemas.microsoft.com/office/powerpoint/2010/main" val="332190911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dirty="0">
                <a:solidFill>
                  <a:srgbClr val="000000"/>
                </a:solidFill>
                <a:latin typeface="Times New Roman"/>
                <a:ea typeface="Times New Roman" panose="02020603050405020304" pitchFamily="18" charset="0"/>
                <a:cs typeface="Times New Roman"/>
              </a:rPr>
              <a:t>Results indicated there was</a:t>
            </a:r>
            <a:r>
              <a:rPr lang="en-US" dirty="0">
                <a:latin typeface="Times New Roman"/>
                <a:ea typeface="Times New Roman" panose="02020603050405020304" pitchFamily="18" charset="0"/>
                <a:cs typeface="Times New Roman"/>
              </a:rPr>
              <a:t> not a significant difference in passion or perseverance between FCGDS</a:t>
            </a:r>
          </a:p>
          <a:p>
            <a:pPr>
              <a:defRPr/>
            </a:pPr>
            <a:endParaRPr lang="en-US" dirty="0">
              <a:latin typeface="Times New Roman"/>
              <a:ea typeface="Times New Roman" panose="02020603050405020304" pitchFamily="18" charset="0"/>
              <a:cs typeface="Times New Roman"/>
            </a:endParaRPr>
          </a:p>
        </p:txBody>
      </p:sp>
      <p:sp>
        <p:nvSpPr>
          <p:cNvPr id="6" name="Date Placeholder 5"/>
          <p:cNvSpPr>
            <a:spLocks noGrp="1"/>
          </p:cNvSpPr>
          <p:nvPr>
            <p:ph type="dt" idx="10"/>
          </p:nvPr>
        </p:nvSpPr>
        <p:spPr/>
        <p:txBody>
          <a:bodyPr/>
          <a:lstStyle/>
          <a:p>
            <a:pPr defTabSz="466618">
              <a:defRPr/>
            </a:pPr>
            <a:endParaRPr lang="en-US" sz="2100">
              <a:solidFill>
                <a:prstClr val="black"/>
              </a:solidFill>
              <a:latin typeface="Calibri"/>
            </a:endParaRPr>
          </a:p>
        </p:txBody>
      </p:sp>
    </p:spTree>
    <p:extLst>
      <p:ext uri="{BB962C8B-B14F-4D97-AF65-F5344CB8AC3E}">
        <p14:creationId xmlns:p14="http://schemas.microsoft.com/office/powerpoint/2010/main" val="243752537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dirty="0">
                <a:solidFill>
                  <a:schemeClr val="tx1">
                    <a:lumMod val="85000"/>
                    <a:lumOff val="15000"/>
                  </a:schemeClr>
                </a:solidFill>
              </a:rPr>
              <a:t>Results of the </a:t>
            </a:r>
            <a:r>
              <a:rPr lang="en-US" i="1" dirty="0">
                <a:solidFill>
                  <a:schemeClr val="tx1">
                    <a:lumMod val="85000"/>
                    <a:lumOff val="15000"/>
                  </a:schemeClr>
                </a:solidFill>
              </a:rPr>
              <a:t>t</a:t>
            </a:r>
            <a:r>
              <a:rPr lang="en-US" dirty="0">
                <a:solidFill>
                  <a:schemeClr val="tx1">
                    <a:lumMod val="85000"/>
                    <a:lumOff val="15000"/>
                  </a:schemeClr>
                </a:solidFill>
              </a:rPr>
              <a:t>-tests run to examine indicated there was a statistically significant difference between first- and continuing-generation doctoral students in 5 of the 8 factors of AC. </a:t>
            </a:r>
          </a:p>
          <a:p>
            <a:pPr>
              <a:defRPr/>
            </a:pPr>
            <a:endParaRPr lang="en-US" dirty="0">
              <a:solidFill>
                <a:schemeClr val="tx1">
                  <a:lumMod val="85000"/>
                  <a:lumOff val="15000"/>
                </a:schemeClr>
              </a:solidFill>
            </a:endParaRPr>
          </a:p>
          <a:p>
            <a:pPr>
              <a:defRPr/>
            </a:pPr>
            <a:r>
              <a:rPr lang="en-US" dirty="0">
                <a:solidFill>
                  <a:schemeClr val="tx1">
                    <a:lumMod val="85000"/>
                    <a:lumOff val="15000"/>
                  </a:schemeClr>
                </a:solidFill>
              </a:rPr>
              <a:t>The statistically significant findings are highlighted.</a:t>
            </a:r>
          </a:p>
          <a:p>
            <a:pPr>
              <a:defRPr/>
            </a:pPr>
            <a:endParaRPr lang="en-US" dirty="0">
              <a:solidFill>
                <a:schemeClr val="tx1">
                  <a:lumMod val="85000"/>
                  <a:lumOff val="15000"/>
                </a:schemeClr>
              </a:solidFill>
              <a:effectLst/>
            </a:endParaRPr>
          </a:p>
          <a:p>
            <a:pPr>
              <a:defRPr/>
            </a:pPr>
            <a:endParaRPr lang="en-US" dirty="0">
              <a:solidFill>
                <a:schemeClr val="tx1">
                  <a:lumMod val="85000"/>
                  <a:lumOff val="15000"/>
                </a:schemeClr>
              </a:solidFill>
            </a:endParaRPr>
          </a:p>
        </p:txBody>
      </p:sp>
      <p:sp>
        <p:nvSpPr>
          <p:cNvPr id="6" name="Date Placeholder 5"/>
          <p:cNvSpPr>
            <a:spLocks noGrp="1"/>
          </p:cNvSpPr>
          <p:nvPr>
            <p:ph type="dt" idx="10"/>
          </p:nvPr>
        </p:nvSpPr>
        <p:spPr/>
        <p:txBody>
          <a:bodyPr/>
          <a:lstStyle/>
          <a:p>
            <a:pPr defTabSz="466618">
              <a:defRPr/>
            </a:pPr>
            <a:endParaRPr lang="en-US" sz="2100">
              <a:solidFill>
                <a:prstClr val="black"/>
              </a:solidFill>
              <a:latin typeface="Calibri"/>
            </a:endParaRPr>
          </a:p>
        </p:txBody>
      </p:sp>
    </p:spTree>
    <p:extLst>
      <p:ext uri="{BB962C8B-B14F-4D97-AF65-F5344CB8AC3E}">
        <p14:creationId xmlns:p14="http://schemas.microsoft.com/office/powerpoint/2010/main" val="67485010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Calibri" panose="020F0502020204030204" pitchFamily="34" charset="0"/>
                <a:ea typeface="Calibri" panose="020F0502020204030204" pitchFamily="34" charset="0"/>
                <a:cs typeface="Times New Roman" panose="02020603050405020304" pitchFamily="18" charset="0"/>
              </a:rPr>
              <a:t>Results for the deductive procedure indicated that most of the respondents, 51%, attributed their educational success to having a supportive network. </a:t>
            </a:r>
          </a:p>
          <a:p>
            <a:endParaRPr lang="en-US" dirty="0">
              <a:latin typeface="Calibri" panose="020F0502020204030204" pitchFamily="34" charset="0"/>
              <a:ea typeface="Calibri" panose="020F0502020204030204" pitchFamily="34" charset="0"/>
              <a:cs typeface="Times New Roman" panose="02020603050405020304" pitchFamily="18" charset="0"/>
            </a:endParaRPr>
          </a:p>
          <a:p>
            <a:r>
              <a:rPr lang="en-US" dirty="0">
                <a:latin typeface="Calibri" panose="020F0502020204030204" pitchFamily="34" charset="0"/>
                <a:ea typeface="Calibri" panose="020F0502020204030204" pitchFamily="34" charset="0"/>
                <a:cs typeface="Times New Roman" panose="02020603050405020304" pitchFamily="18" charset="0"/>
              </a:rPr>
              <a:t>Results from the inductive procedure suggest that most of the respondents, 77%, attributed their educational success to individuals who were apart of their family or personal network. </a:t>
            </a:r>
          </a:p>
          <a:p>
            <a:endParaRPr lang="en-US" dirty="0">
              <a:latin typeface="Calibri" panose="020F0502020204030204" pitchFamily="34" charset="0"/>
              <a:ea typeface="Calibri" panose="020F0502020204030204" pitchFamily="34" charset="0"/>
              <a:cs typeface="Times New Roman" panose="02020603050405020304" pitchFamily="18" charset="0"/>
            </a:endParaRPr>
          </a:p>
          <a:p>
            <a:r>
              <a:rPr lang="en-US" dirty="0">
                <a:latin typeface="Calibri" panose="020F0502020204030204" pitchFamily="34" charset="0"/>
                <a:ea typeface="Calibri" panose="020F0502020204030204" pitchFamily="34" charset="0"/>
                <a:cs typeface="Times New Roman" panose="02020603050405020304" pitchFamily="18" charset="0"/>
              </a:rPr>
              <a:t>To illustrate this point, I included responses from four participants in the study</a:t>
            </a:r>
          </a:p>
          <a:p>
            <a:endParaRPr lang="en-US" dirty="0">
              <a:latin typeface="Calibri" panose="020F0502020204030204" pitchFamily="34" charset="0"/>
              <a:ea typeface="Calibri" panose="020F0502020204030204" pitchFamily="34" charset="0"/>
              <a:cs typeface="Times New Roman" panose="02020603050405020304" pitchFamily="18" charset="0"/>
            </a:endParaRPr>
          </a:p>
          <a:p>
            <a:r>
              <a:rPr lang="en-US" dirty="0">
                <a:latin typeface="Calibri" panose="020F0502020204030204" pitchFamily="34" charset="0"/>
                <a:ea typeface="Calibri" panose="020F0502020204030204" pitchFamily="34" charset="0"/>
                <a:cs typeface="Times New Roman" panose="02020603050405020304" pitchFamily="18" charset="0"/>
              </a:rPr>
              <a:t>Read them!</a:t>
            </a:r>
          </a:p>
        </p:txBody>
      </p:sp>
      <p:sp>
        <p:nvSpPr>
          <p:cNvPr id="6" name="Date Placeholder 5"/>
          <p:cNvSpPr>
            <a:spLocks noGrp="1"/>
          </p:cNvSpPr>
          <p:nvPr>
            <p:ph type="dt" idx="10"/>
          </p:nvPr>
        </p:nvSpPr>
        <p:spPr/>
        <p:txBody>
          <a:bodyPr/>
          <a:lstStyle/>
          <a:p>
            <a:pPr defTabSz="466618">
              <a:defRPr/>
            </a:pPr>
            <a:endParaRPr lang="en-US" sz="2100">
              <a:solidFill>
                <a:prstClr val="black"/>
              </a:solidFill>
              <a:latin typeface="Calibri"/>
            </a:endParaRPr>
          </a:p>
        </p:txBody>
      </p:sp>
    </p:spTree>
    <p:extLst>
      <p:ext uri="{BB962C8B-B14F-4D97-AF65-F5344CB8AC3E}">
        <p14:creationId xmlns:p14="http://schemas.microsoft.com/office/powerpoint/2010/main" val="18374682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pPr defTabSz="466618">
              <a:defRPr/>
            </a:pPr>
            <a:endParaRPr lang="en-US" sz="2100">
              <a:solidFill>
                <a:prstClr val="black"/>
              </a:solidFill>
              <a:latin typeface="Calibri"/>
            </a:endParaRPr>
          </a:p>
        </p:txBody>
      </p:sp>
    </p:spTree>
    <p:extLst>
      <p:ext uri="{BB962C8B-B14F-4D97-AF65-F5344CB8AC3E}">
        <p14:creationId xmlns:p14="http://schemas.microsoft.com/office/powerpoint/2010/main" val="258519287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Times New Roman"/>
                <a:cs typeface="Times New Roman"/>
              </a:rPr>
              <a:t>Findings related to RQ2 suggest that </a:t>
            </a:r>
            <a:r>
              <a:rPr lang="en-US" b="1" dirty="0">
                <a:latin typeface="Times New Roman"/>
                <a:cs typeface="Times New Roman"/>
              </a:rPr>
              <a:t>(Read each bullet point)</a:t>
            </a:r>
            <a:endParaRPr lang="en-US" dirty="0">
              <a:latin typeface="Times New Roman"/>
              <a:cs typeface="Times New Roman"/>
            </a:endParaRPr>
          </a:p>
          <a:p>
            <a:endParaRPr lang="en-US" dirty="0">
              <a:latin typeface="Times New Roman"/>
              <a:cs typeface="Times New Roman"/>
            </a:endParaRPr>
          </a:p>
          <a:p>
            <a:r>
              <a:rPr lang="en-US" dirty="0">
                <a:latin typeface="Times New Roman"/>
                <a:cs typeface="Times New Roman"/>
              </a:rPr>
              <a:t>CK – </a:t>
            </a:r>
          </a:p>
          <a:p>
            <a:endParaRPr lang="en-US" dirty="0">
              <a:latin typeface="Times New Roman"/>
              <a:cs typeface="Times New Roman"/>
            </a:endParaRPr>
          </a:p>
          <a:p>
            <a:r>
              <a:rPr lang="en-US" dirty="0">
                <a:latin typeface="Times New Roman"/>
                <a:cs typeface="Times New Roman"/>
              </a:rPr>
              <a:t>SN – CG participants in the study talked about having family members who had obtained their doctoral degrees.</a:t>
            </a:r>
          </a:p>
          <a:p>
            <a:endParaRPr lang="en-US" dirty="0">
              <a:latin typeface="Times New Roman"/>
              <a:cs typeface="Times New Roman"/>
            </a:endParaRPr>
          </a:p>
          <a:p>
            <a:r>
              <a:rPr lang="en-US" dirty="0">
                <a:latin typeface="Times New Roman"/>
                <a:cs typeface="Times New Roman"/>
              </a:rPr>
              <a:t>FE – One CG participant reported being told by his mom that he had to not only attend college, but he had to also obtain a doctorate since she had already gotten her masters.</a:t>
            </a:r>
          </a:p>
          <a:p>
            <a:endParaRPr lang="en-US" dirty="0">
              <a:latin typeface="Times New Roman"/>
              <a:cs typeface="Times New Roman"/>
            </a:endParaRPr>
          </a:p>
          <a:p>
            <a:r>
              <a:rPr lang="en-US" dirty="0">
                <a:latin typeface="Times New Roman"/>
                <a:cs typeface="Times New Roman"/>
              </a:rPr>
              <a:t>OB – FG have already had to overcome obstacles to be the first in their family to attend college. One participant reported coming from a family where his grandfather was unable to read or write and his/her mother having to drop out of school after getting pregnant as a teenager.</a:t>
            </a:r>
          </a:p>
          <a:p>
            <a:endParaRPr lang="en-US" dirty="0">
              <a:latin typeface="Times New Roman"/>
              <a:cs typeface="Times New Roman"/>
            </a:endParaRPr>
          </a:p>
          <a:p>
            <a:r>
              <a:rPr lang="en-US" dirty="0">
                <a:latin typeface="Times New Roman"/>
                <a:cs typeface="Times New Roman"/>
              </a:rPr>
              <a:t>CC – Could be related to the fact that most doctoral candidates must finance their doctoral degree on their own. Parents of CG may have financed their UG degree only while FG tend to have taken out student loans at all levels of their higher ed experience and the idea of assuming more debt may be interfere with their willingness or ability to persist. One FG participant reported doubting his or her ability to continue with their program had it not been for the financial aid they received.</a:t>
            </a:r>
            <a:endParaRPr lang="en-US" dirty="0">
              <a:latin typeface="Times New Roman" panose="02020603050405020304" pitchFamily="18" charset="0"/>
              <a:ea typeface="Calibri" panose="020F0502020204030204" pitchFamily="34" charset="0"/>
              <a:cs typeface="Times New Roman" panose="02020603050405020304" pitchFamily="18" charset="0"/>
            </a:endParaRPr>
          </a:p>
          <a:p>
            <a:endParaRPr lang="en-US" dirty="0">
              <a:latin typeface="Times New Roman"/>
              <a:ea typeface="Calibri" panose="020F0502020204030204" pitchFamily="34" charset="0"/>
              <a:cs typeface="Times New Roman"/>
            </a:endParaRPr>
          </a:p>
        </p:txBody>
      </p:sp>
      <p:sp>
        <p:nvSpPr>
          <p:cNvPr id="6" name="Date Placeholder 5"/>
          <p:cNvSpPr>
            <a:spLocks noGrp="1"/>
          </p:cNvSpPr>
          <p:nvPr>
            <p:ph type="dt" idx="10"/>
          </p:nvPr>
        </p:nvSpPr>
        <p:spPr/>
        <p:txBody>
          <a:bodyPr/>
          <a:lstStyle/>
          <a:p>
            <a:pPr defTabSz="466618">
              <a:defRPr/>
            </a:pPr>
            <a:endParaRPr lang="en-US" sz="2100">
              <a:solidFill>
                <a:prstClr val="black"/>
              </a:solidFill>
              <a:latin typeface="Calibri"/>
            </a:endParaRPr>
          </a:p>
        </p:txBody>
      </p:sp>
    </p:spTree>
    <p:extLst>
      <p:ext uri="{BB962C8B-B14F-4D97-AF65-F5344CB8AC3E}">
        <p14:creationId xmlns:p14="http://schemas.microsoft.com/office/powerpoint/2010/main" val="167832676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Times New Roman"/>
                <a:ea typeface="Calibri" panose="020F0502020204030204" pitchFamily="34" charset="0"/>
                <a:cs typeface="Times New Roman"/>
              </a:rPr>
              <a:t>The insight gleaned from the deductive-inductive reasoning further emphasize the impact a supportive network has on student persistence at the doctoral level. </a:t>
            </a:r>
            <a:endParaRPr lang="en-US" dirty="0">
              <a:latin typeface="Times New Roman" panose="02020603050405020304" pitchFamily="18" charset="0"/>
              <a:ea typeface="Calibri" panose="020F0502020204030204" pitchFamily="34" charset="0"/>
            </a:endParaRPr>
          </a:p>
          <a:p>
            <a:endParaRPr lang="en-US" dirty="0">
              <a:latin typeface="Times New Roman" panose="02020603050405020304" pitchFamily="18" charset="0"/>
              <a:ea typeface="Calibri" panose="020F0502020204030204" pitchFamily="34" charset="0"/>
            </a:endParaRPr>
          </a:p>
          <a:p>
            <a:r>
              <a:rPr lang="en-US" dirty="0">
                <a:latin typeface="Times New Roman" panose="02020603050405020304" pitchFamily="18" charset="0"/>
                <a:ea typeface="Calibri" panose="020F0502020204030204" pitchFamily="34" charset="0"/>
              </a:rPr>
              <a:t>The greater the support network, the less likely of attrition.</a:t>
            </a:r>
          </a:p>
          <a:p>
            <a:endParaRPr lang="en-US" sz="1800" dirty="0">
              <a:latin typeface="Times New Roman" panose="02020603050405020304" pitchFamily="18" charset="0"/>
            </a:endParaRPr>
          </a:p>
          <a:p>
            <a:endParaRPr lang="en-US" dirty="0"/>
          </a:p>
        </p:txBody>
      </p:sp>
      <p:sp>
        <p:nvSpPr>
          <p:cNvPr id="6" name="Date Placeholder 5"/>
          <p:cNvSpPr>
            <a:spLocks noGrp="1"/>
          </p:cNvSpPr>
          <p:nvPr>
            <p:ph type="dt" idx="10"/>
          </p:nvPr>
        </p:nvSpPr>
        <p:spPr/>
        <p:txBody>
          <a:bodyPr/>
          <a:lstStyle/>
          <a:p>
            <a:pPr defTabSz="466618">
              <a:defRPr/>
            </a:pPr>
            <a:endParaRPr lang="en-US" sz="2100">
              <a:solidFill>
                <a:prstClr val="black"/>
              </a:solidFill>
              <a:latin typeface="Calibri"/>
            </a:endParaRPr>
          </a:p>
        </p:txBody>
      </p:sp>
    </p:spTree>
    <p:extLst>
      <p:ext uri="{BB962C8B-B14F-4D97-AF65-F5344CB8AC3E}">
        <p14:creationId xmlns:p14="http://schemas.microsoft.com/office/powerpoint/2010/main" val="5166767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dirty="0">
                <a:cs typeface="Calibri"/>
              </a:rPr>
              <a:t>There are 4 terms that permeate this study: FG, CG, Grit, and AC</a:t>
            </a:r>
          </a:p>
          <a:p>
            <a:pPr>
              <a:defRPr/>
            </a:pPr>
            <a:endParaRPr lang="en-US" dirty="0">
              <a:cs typeface="Calibri"/>
            </a:endParaRPr>
          </a:p>
        </p:txBody>
      </p:sp>
      <p:sp>
        <p:nvSpPr>
          <p:cNvPr id="6" name="Date Placeholder 5"/>
          <p:cNvSpPr>
            <a:spLocks noGrp="1"/>
          </p:cNvSpPr>
          <p:nvPr>
            <p:ph type="dt" idx="10"/>
          </p:nvPr>
        </p:nvSpPr>
        <p:spPr/>
        <p:txBody>
          <a:bodyPr/>
          <a:lstStyle/>
          <a:p>
            <a:pPr defTabSz="466618">
              <a:defRPr/>
            </a:pPr>
            <a:endParaRPr lang="en-US" sz="2100">
              <a:solidFill>
                <a:prstClr val="black"/>
              </a:solidFill>
              <a:latin typeface="Calibri"/>
            </a:endParaRPr>
          </a:p>
        </p:txBody>
      </p:sp>
    </p:spTree>
    <p:extLst>
      <p:ext uri="{BB962C8B-B14F-4D97-AF65-F5344CB8AC3E}">
        <p14:creationId xmlns:p14="http://schemas.microsoft.com/office/powerpoint/2010/main" val="236935418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3237">
              <a:defRPr/>
            </a:pPr>
            <a:r>
              <a:rPr lang="en-US" dirty="0">
                <a:solidFill>
                  <a:srgbClr val="000000"/>
                </a:solidFill>
                <a:latin typeface="Times New Roman"/>
                <a:ea typeface="Calibri" panose="020F0502020204030204" pitchFamily="34" charset="0"/>
                <a:cs typeface="Times New Roman"/>
              </a:rPr>
              <a:t>The results of this study provide insight to those working diligently to close the attainment gap between FCG students at all levels of higher ed. </a:t>
            </a:r>
            <a:endPar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defTabSz="933237">
              <a:defRPr/>
            </a:pPr>
            <a:endPar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a:defRPr/>
            </a:pPr>
            <a:r>
              <a:rPr lang="en-US" dirty="0">
                <a:solidFill>
                  <a:srgbClr val="000000"/>
                </a:solidFill>
                <a:latin typeface="Times New Roman"/>
                <a:ea typeface="Calibri" panose="020F0502020204030204" pitchFamily="34" charset="0"/>
                <a:cs typeface="Times New Roman"/>
              </a:rPr>
              <a:t>One of the most critical strategies evident in the current study is the need to create a formalized support network for both FCGS in doctoral programs.</a:t>
            </a:r>
          </a:p>
          <a:p>
            <a:pPr>
              <a:defRPr/>
            </a:pPr>
            <a:endParaRPr lang="en-US" dirty="0">
              <a:solidFill>
                <a:srgbClr val="000000"/>
              </a:solidFill>
              <a:latin typeface="Times New Roman"/>
              <a:ea typeface="Calibri" panose="020F0502020204030204" pitchFamily="34" charset="0"/>
              <a:cs typeface="Times New Roman"/>
            </a:endParaRPr>
          </a:p>
          <a:p>
            <a:pPr>
              <a:defRPr/>
            </a:pPr>
            <a:r>
              <a:rPr lang="en-US" dirty="0">
                <a:solidFill>
                  <a:srgbClr val="000000"/>
                </a:solidFill>
                <a:latin typeface="Times New Roman"/>
                <a:ea typeface="Calibri" panose="020F0502020204030204" pitchFamily="34" charset="0"/>
                <a:cs typeface="Times New Roman"/>
              </a:rPr>
              <a:t>These formalized supports can occur in many forms: i.e. peer and faculty mentoring, (Gardner &amp; Holley, 2011). </a:t>
            </a:r>
            <a:endPar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defTabSz="933237">
              <a:defRPr/>
            </a:pPr>
            <a:endPar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defTabSz="933237">
              <a:defRPr/>
            </a:pP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The rationale behind this recommendation </a:t>
            </a:r>
          </a:p>
          <a:p>
            <a:pPr marL="174982" indent="-174982" defTabSz="933237">
              <a:buFont typeface="Arial" panose="020B0604020202020204" pitchFamily="34" charset="0"/>
              <a:buChar char="•"/>
              <a:defRPr/>
            </a:pP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FG doctoral students do not typically enter their doctoral programs with a network of individuals with which they can draw experiential knowledge from</a:t>
            </a:r>
          </a:p>
          <a:p>
            <a:pPr defTabSz="933237">
              <a:defRPr/>
            </a:pPr>
            <a:endPar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a:defRPr/>
            </a:pPr>
            <a:r>
              <a:rPr lang="en-US" dirty="0">
                <a:solidFill>
                  <a:srgbClr val="000000"/>
                </a:solidFill>
                <a:latin typeface="Times New Roman"/>
                <a:ea typeface="Calibri" panose="020F0502020204030204" pitchFamily="34" charset="0"/>
                <a:cs typeface="Times New Roman"/>
              </a:rPr>
              <a:t>FG students will also benefit from being encouraged during their UG years to enroll in coursework designed to prepare them for doctoral studies </a:t>
            </a:r>
          </a:p>
          <a:p>
            <a:pPr>
              <a:defRPr/>
            </a:pPr>
            <a:endParaRPr lang="en-US" dirty="0">
              <a:solidFill>
                <a:srgbClr val="000000"/>
              </a:solidFill>
              <a:latin typeface="Times New Roman"/>
              <a:ea typeface="Calibri" panose="020F0502020204030204" pitchFamily="34" charset="0"/>
              <a:cs typeface="Times New Roman"/>
            </a:endParaRPr>
          </a:p>
          <a:p>
            <a:pPr>
              <a:defRPr/>
            </a:pPr>
            <a:r>
              <a:rPr lang="en-US" dirty="0">
                <a:solidFill>
                  <a:srgbClr val="000000"/>
                </a:solidFill>
                <a:latin typeface="Times New Roman"/>
                <a:ea typeface="Calibri" panose="020F0502020204030204" pitchFamily="34" charset="0"/>
                <a:cs typeface="Times New Roman"/>
              </a:rPr>
              <a:t>and lastly,</a:t>
            </a:r>
            <a:endPar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defTabSz="933237">
              <a:defRPr/>
            </a:pPr>
            <a:endPar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a:defRPr/>
            </a:pPr>
            <a:r>
              <a:rPr lang="en-US" dirty="0">
                <a:solidFill>
                  <a:srgbClr val="000000"/>
                </a:solidFill>
                <a:latin typeface="Times New Roman"/>
                <a:ea typeface="Calibri" panose="020F0502020204030204" pitchFamily="34" charset="0"/>
                <a:cs typeface="Times New Roman"/>
              </a:rPr>
              <a:t>By providing professional development to K-12 educators related to the impact non-cognitive such as Grit and AC will go a long way in closing the attainment gap between FCG</a:t>
            </a:r>
            <a:endPar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defTabSz="933237">
              <a:defRPr/>
            </a:pPr>
            <a:endParaRPr lang="en-US" dirty="0">
              <a:solidFill>
                <a:srgbClr val="000000"/>
              </a:solidFill>
              <a:effectLst/>
              <a:latin typeface="Times New Roman" panose="02020603050405020304" pitchFamily="18" charset="0"/>
              <a:cs typeface="Times New Roman" panose="02020603050405020304" pitchFamily="18" charset="0"/>
            </a:endParaRPr>
          </a:p>
          <a:p>
            <a:pPr defTabSz="933237">
              <a:defRPr/>
            </a:pPr>
            <a:endParaRPr lang="en-US" dirty="0">
              <a:latin typeface="Times New Roman" panose="02020603050405020304" pitchFamily="18" charset="0"/>
              <a:cs typeface="Times New Roman" panose="02020603050405020304" pitchFamily="18" charset="0"/>
            </a:endParaRPr>
          </a:p>
          <a:p>
            <a:pPr>
              <a:defRPr/>
            </a:pPr>
            <a:endParaRPr lang="en-US" sz="1800" dirty="0">
              <a:latin typeface="Times New Roman" panose="02020603050405020304" pitchFamily="18" charset="0"/>
              <a:cs typeface="Times New Roman" panose="02020603050405020304" pitchFamily="18" charset="0"/>
            </a:endParaRPr>
          </a:p>
          <a:p>
            <a:pPr>
              <a:defRPr/>
            </a:pPr>
            <a:endParaRPr lang="en-US" dirty="0">
              <a:cs typeface="Calibri"/>
            </a:endParaRPr>
          </a:p>
        </p:txBody>
      </p:sp>
      <p:sp>
        <p:nvSpPr>
          <p:cNvPr id="6" name="Date Placeholder 5"/>
          <p:cNvSpPr>
            <a:spLocks noGrp="1"/>
          </p:cNvSpPr>
          <p:nvPr>
            <p:ph type="dt" idx="10"/>
          </p:nvPr>
        </p:nvSpPr>
        <p:spPr/>
        <p:txBody>
          <a:bodyPr/>
          <a:lstStyle/>
          <a:p>
            <a:pPr defTabSz="466618">
              <a:defRPr/>
            </a:pPr>
            <a:endParaRPr lang="en-US" sz="2100">
              <a:solidFill>
                <a:prstClr val="black"/>
              </a:solidFill>
              <a:latin typeface="Calibri"/>
            </a:endParaRPr>
          </a:p>
        </p:txBody>
      </p:sp>
    </p:spTree>
    <p:extLst>
      <p:ext uri="{BB962C8B-B14F-4D97-AF65-F5344CB8AC3E}">
        <p14:creationId xmlns:p14="http://schemas.microsoft.com/office/powerpoint/2010/main" val="8062829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solidFill>
                  <a:srgbClr val="000000"/>
                </a:solidFill>
                <a:latin typeface="Times New Roman" panose="02020603050405020304" pitchFamily="18" charset="0"/>
                <a:ea typeface="Calibri" panose="020F0502020204030204" pitchFamily="34" charset="0"/>
              </a:rPr>
              <a:t>Every study conducted has its limitations and this one by far is no exception. </a:t>
            </a:r>
          </a:p>
          <a:p>
            <a:endParaRPr lang="en-US" dirty="0">
              <a:solidFill>
                <a:srgbClr val="000000"/>
              </a:solidFill>
              <a:latin typeface="Times New Roman" panose="02020603050405020304" pitchFamily="18" charset="0"/>
              <a:ea typeface="Calibri" panose="020F0502020204030204" pitchFamily="34" charset="0"/>
            </a:endParaRPr>
          </a:p>
          <a:p>
            <a:r>
              <a:rPr lang="en-US" dirty="0">
                <a:solidFill>
                  <a:srgbClr val="000000"/>
                </a:solidFill>
                <a:latin typeface="Times New Roman" panose="02020603050405020304" pitchFamily="18" charset="0"/>
                <a:ea typeface="Calibri" panose="020F0502020204030204" pitchFamily="34" charset="0"/>
              </a:rPr>
              <a:t>Four limitations were identified for the current study.</a:t>
            </a:r>
          </a:p>
          <a:p>
            <a:endParaRPr lang="en-US" dirty="0">
              <a:solidFill>
                <a:srgbClr val="000000"/>
              </a:solidFill>
              <a:latin typeface="Times New Roman" panose="02020603050405020304" pitchFamily="18" charset="0"/>
              <a:ea typeface="Calibri" panose="020F0502020204030204" pitchFamily="34" charset="0"/>
            </a:endParaRPr>
          </a:p>
          <a:p>
            <a:pPr marL="349964" indent="-349964">
              <a:buAutoNum type="arabicPeriod"/>
            </a:pPr>
            <a:r>
              <a:rPr lang="en-US" dirty="0">
                <a:solidFill>
                  <a:srgbClr val="000000"/>
                </a:solidFill>
                <a:latin typeface="Times New Roman"/>
                <a:ea typeface="Calibri" panose="020F0502020204030204" pitchFamily="34" charset="0"/>
                <a:cs typeface="Times New Roman"/>
              </a:rPr>
              <a:t>The first limitation has to do with the newness of the AC concept. AC is a concept first introduced in 2011 by St. John, Hu, and Fisher. And since its inception there has not been much empirical research on the topic as such my findings could not be compared with other findings on the topic.</a:t>
            </a:r>
            <a:endParaRPr lang="en-US" dirty="0">
              <a:solidFill>
                <a:srgbClr val="000000"/>
              </a:solidFill>
              <a:latin typeface="Times New Roman" panose="02020603050405020304" pitchFamily="18" charset="0"/>
              <a:ea typeface="Calibri" panose="020F0502020204030204" pitchFamily="34" charset="0"/>
              <a:cs typeface="Times New Roman"/>
            </a:endParaRPr>
          </a:p>
          <a:p>
            <a:pPr marL="349964" indent="-349964">
              <a:buAutoNum type="arabicPeriod"/>
            </a:pPr>
            <a:endParaRPr lang="en-US" dirty="0">
              <a:solidFill>
                <a:srgbClr val="000000"/>
              </a:solidFill>
              <a:latin typeface="Times New Roman" panose="02020603050405020304" pitchFamily="18" charset="0"/>
              <a:ea typeface="Calibri" panose="020F0502020204030204" pitchFamily="34" charset="0"/>
            </a:endParaRPr>
          </a:p>
          <a:p>
            <a:pPr marL="349964" indent="-349964">
              <a:buAutoNum type="arabicPeriod"/>
            </a:pPr>
            <a:r>
              <a:rPr lang="en-US" dirty="0">
                <a:solidFill>
                  <a:srgbClr val="000000"/>
                </a:solidFill>
                <a:latin typeface="Times New Roman"/>
                <a:ea typeface="Calibri" panose="020F0502020204030204" pitchFamily="34" charset="0"/>
                <a:cs typeface="Times New Roman"/>
              </a:rPr>
              <a:t>The second limitation has to do with the instrument used to measure AC. The instrument used to measure AC was constructed in 2015. And to my knowledge this is the second study completed that utilized the instrument.</a:t>
            </a:r>
            <a:endParaRPr lang="en-US" dirty="0">
              <a:solidFill>
                <a:srgbClr val="000000"/>
              </a:solidFill>
              <a:latin typeface="Times New Roman" panose="02020603050405020304" pitchFamily="18" charset="0"/>
              <a:ea typeface="Calibri" panose="020F0502020204030204" pitchFamily="34" charset="0"/>
              <a:cs typeface="Times New Roman"/>
            </a:endParaRPr>
          </a:p>
          <a:p>
            <a:pPr marL="349964" indent="-349964">
              <a:buAutoNum type="arabicPeriod"/>
            </a:pPr>
            <a:endParaRPr lang="en-US" dirty="0">
              <a:solidFill>
                <a:srgbClr val="000000"/>
              </a:solidFill>
              <a:latin typeface="Times New Roman" panose="02020603050405020304" pitchFamily="18" charset="0"/>
              <a:ea typeface="Calibri" panose="020F0502020204030204" pitchFamily="34" charset="0"/>
            </a:endParaRPr>
          </a:p>
          <a:p>
            <a:pPr marL="349964" indent="-349964">
              <a:buAutoNum type="arabicPeriod"/>
            </a:pPr>
            <a:r>
              <a:rPr lang="en-US" dirty="0">
                <a:solidFill>
                  <a:srgbClr val="000000"/>
                </a:solidFill>
                <a:latin typeface="Times New Roman"/>
                <a:ea typeface="Calibri" panose="020F0502020204030204" pitchFamily="34" charset="0"/>
                <a:cs typeface="Times New Roman"/>
              </a:rPr>
              <a:t>The third limitation of the current study has to do with its research design. Although I collected both quant and qual data to answer the research questions posed in the study, I was not able to take full advantage of what this methodology has to offer. In other words, Had I created more targeted questions for the qualitative portion of the study I would have been able to compare quant and qual data more directly and as a result, ascertain more clearly where the quant and qual data converge and diverge.  </a:t>
            </a:r>
            <a:endParaRPr lang="en-US" dirty="0">
              <a:solidFill>
                <a:srgbClr val="000000"/>
              </a:solidFill>
              <a:latin typeface="Times New Roman" panose="02020603050405020304" pitchFamily="18" charset="0"/>
              <a:ea typeface="Calibri" panose="020F0502020204030204" pitchFamily="34" charset="0"/>
              <a:cs typeface="Times New Roman"/>
            </a:endParaRPr>
          </a:p>
          <a:p>
            <a:pPr marL="349964" indent="-349964">
              <a:buAutoNum type="arabicPeriod"/>
            </a:pPr>
            <a:endParaRPr lang="en-US" dirty="0">
              <a:solidFill>
                <a:srgbClr val="000000"/>
              </a:solidFill>
              <a:latin typeface="Times New Roman" panose="02020603050405020304" pitchFamily="18" charset="0"/>
              <a:ea typeface="Calibri" panose="020F0502020204030204" pitchFamily="34" charset="0"/>
            </a:endParaRPr>
          </a:p>
          <a:p>
            <a:pPr marL="349964" indent="-349964">
              <a:buAutoNum type="arabicPeriod"/>
            </a:pPr>
            <a:r>
              <a:rPr lang="en-US" dirty="0">
                <a:solidFill>
                  <a:srgbClr val="000000"/>
                </a:solidFill>
                <a:latin typeface="Times New Roman"/>
                <a:ea typeface="Calibri" panose="020F0502020204030204" pitchFamily="34" charset="0"/>
                <a:cs typeface="Times New Roman"/>
              </a:rPr>
              <a:t>A fourth limitation is related to the volunteer coders used to analyze the data needed to answer research question three. Although an explanation on how to code the data was provided, the coders were novices who did not have any background on the concepts G and AC.</a:t>
            </a:r>
          </a:p>
          <a:p>
            <a:endParaRPr lang="en-US" dirty="0"/>
          </a:p>
        </p:txBody>
      </p:sp>
      <p:sp>
        <p:nvSpPr>
          <p:cNvPr id="6" name="Date Placeholder 5"/>
          <p:cNvSpPr>
            <a:spLocks noGrp="1"/>
          </p:cNvSpPr>
          <p:nvPr>
            <p:ph type="dt" idx="10"/>
          </p:nvPr>
        </p:nvSpPr>
        <p:spPr/>
        <p:txBody>
          <a:bodyPr/>
          <a:lstStyle/>
          <a:p>
            <a:pPr defTabSz="466618">
              <a:defRPr/>
            </a:pPr>
            <a:endParaRPr lang="en-US" sz="2100">
              <a:solidFill>
                <a:prstClr val="black"/>
              </a:solidFill>
              <a:latin typeface="Calibri"/>
            </a:endParaRPr>
          </a:p>
        </p:txBody>
      </p:sp>
    </p:spTree>
    <p:extLst>
      <p:ext uri="{BB962C8B-B14F-4D97-AF65-F5344CB8AC3E}">
        <p14:creationId xmlns:p14="http://schemas.microsoft.com/office/powerpoint/2010/main" val="120352715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And these are my references.</a:t>
            </a:r>
            <a:endParaRPr lang="en-US"/>
          </a:p>
        </p:txBody>
      </p:sp>
      <p:sp>
        <p:nvSpPr>
          <p:cNvPr id="6" name="Date Placeholder 5"/>
          <p:cNvSpPr>
            <a:spLocks noGrp="1"/>
          </p:cNvSpPr>
          <p:nvPr>
            <p:ph type="dt" idx="10"/>
          </p:nvPr>
        </p:nvSpPr>
        <p:spPr/>
        <p:txBody>
          <a:bodyPr/>
          <a:lstStyle/>
          <a:p>
            <a:pPr defTabSz="466618">
              <a:defRPr/>
            </a:pPr>
            <a:endParaRPr lang="en-US" sz="2100">
              <a:solidFill>
                <a:prstClr val="black"/>
              </a:solidFill>
              <a:latin typeface="Calibri"/>
            </a:endParaRPr>
          </a:p>
        </p:txBody>
      </p:sp>
    </p:spTree>
    <p:extLst>
      <p:ext uri="{BB962C8B-B14F-4D97-AF65-F5344CB8AC3E}">
        <p14:creationId xmlns:p14="http://schemas.microsoft.com/office/powerpoint/2010/main" val="101630917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0"/>
          </p:nvPr>
        </p:nvSpPr>
        <p:spPr/>
        <p:txBody>
          <a:bodyPr/>
          <a:lstStyle/>
          <a:p>
            <a:pPr defTabSz="466618">
              <a:defRPr/>
            </a:pPr>
            <a:endParaRPr lang="en-US" sz="2100">
              <a:solidFill>
                <a:prstClr val="black"/>
              </a:solidFill>
              <a:latin typeface="Calibri"/>
            </a:endParaRPr>
          </a:p>
        </p:txBody>
      </p:sp>
    </p:spTree>
    <p:extLst>
      <p:ext uri="{BB962C8B-B14F-4D97-AF65-F5344CB8AC3E}">
        <p14:creationId xmlns:p14="http://schemas.microsoft.com/office/powerpoint/2010/main" val="25315117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One of the problems identified in the literature centers on the fact that FG as compared to CG</a:t>
            </a:r>
          </a:p>
          <a:p>
            <a:endParaRPr lang="en-US" dirty="0">
              <a:cs typeface="Calibri"/>
            </a:endParaRPr>
          </a:p>
          <a:p>
            <a:pPr marL="233309" indent="-233309">
              <a:buAutoNum type="arabicPeriod"/>
            </a:pPr>
            <a:r>
              <a:rPr lang="en-US" dirty="0">
                <a:cs typeface="Calibri"/>
              </a:rPr>
              <a:t>Have a lower rate of persistence</a:t>
            </a:r>
          </a:p>
          <a:p>
            <a:pPr marL="233309" indent="-233309">
              <a:buAutoNum type="arabicPeriod"/>
            </a:pPr>
            <a:endParaRPr lang="en-US" dirty="0">
              <a:cs typeface="Calibri"/>
            </a:endParaRPr>
          </a:p>
          <a:p>
            <a:pPr marL="233309" indent="-233309">
              <a:buAutoNum type="arabicPeriod"/>
            </a:pPr>
            <a:r>
              <a:rPr lang="en-US" dirty="0">
                <a:cs typeface="Calibri"/>
              </a:rPr>
              <a:t>Take longer to complete their degree</a:t>
            </a:r>
          </a:p>
          <a:p>
            <a:pPr marL="233309" indent="-233309">
              <a:buAutoNum type="arabicPeriod"/>
            </a:pPr>
            <a:endParaRPr lang="en-US" dirty="0">
              <a:cs typeface="Calibri"/>
            </a:endParaRPr>
          </a:p>
          <a:p>
            <a:pPr marL="233309" indent="-233309">
              <a:buAutoNum type="arabicPeriod"/>
            </a:pPr>
            <a:r>
              <a:rPr lang="en-US" dirty="0">
                <a:cs typeface="Calibri"/>
              </a:rPr>
              <a:t>And they Continue to face challenges similar those of their UG peers</a:t>
            </a:r>
          </a:p>
          <a:p>
            <a:endParaRPr lang="en-US" dirty="0">
              <a:cs typeface="Calibri"/>
            </a:endParaRPr>
          </a:p>
          <a:p>
            <a:r>
              <a:rPr lang="en-US" dirty="0">
                <a:cs typeface="Calibri"/>
              </a:rPr>
              <a:t>ie: </a:t>
            </a:r>
            <a:r>
              <a:rPr lang="en-US" b="1" cap="all" dirty="0">
                <a:cs typeface="Calibri"/>
              </a:rPr>
              <a:t>undecided versus no research topic</a:t>
            </a:r>
          </a:p>
          <a:p>
            <a:endParaRPr lang="en-US" b="1" cap="all" dirty="0">
              <a:cs typeface="Calibri"/>
            </a:endParaRPr>
          </a:p>
          <a:p>
            <a:r>
              <a:rPr lang="en-US" dirty="0">
                <a:latin typeface="Times New Roman" panose="02020603050405020304" pitchFamily="18" charset="0"/>
                <a:ea typeface="Calibri" panose="020F0502020204030204" pitchFamily="34" charset="0"/>
                <a:cs typeface="Times New Roman" panose="02020603050405020304" pitchFamily="18" charset="0"/>
              </a:rPr>
              <a:t>Another problem apparent in the literature is the focus of the studies being conducted regarding FGDS</a:t>
            </a:r>
          </a:p>
          <a:p>
            <a:endParaRPr lang="en-US" dirty="0">
              <a:latin typeface="Times New Roman" panose="02020603050405020304" pitchFamily="18" charset="0"/>
              <a:ea typeface="Calibri" panose="020F0502020204030204" pitchFamily="34" charset="0"/>
              <a:cs typeface="Times New Roman" panose="02020603050405020304" pitchFamily="18" charset="0"/>
            </a:endParaRPr>
          </a:p>
          <a:p>
            <a:r>
              <a:rPr lang="en-US" dirty="0">
                <a:latin typeface="Times New Roman" panose="02020603050405020304" pitchFamily="18" charset="0"/>
                <a:ea typeface="Calibri" panose="020F0502020204030204" pitchFamily="34" charset="0"/>
                <a:cs typeface="Times New Roman" panose="02020603050405020304" pitchFamily="18" charset="0"/>
              </a:rPr>
              <a:t>In other words, extant research has focused on…</a:t>
            </a:r>
            <a:endParaRPr lang="en-US" dirty="0">
              <a:latin typeface="Times New Roman" panose="02020603050405020304" pitchFamily="18" charset="0"/>
              <a:ea typeface="Calibri" panose="020F0502020204030204" pitchFamily="34" charset="0"/>
            </a:endParaRPr>
          </a:p>
          <a:p>
            <a:endParaRPr lang="en-US" dirty="0">
              <a:latin typeface="Times New Roman" panose="02020603050405020304" pitchFamily="18" charset="0"/>
              <a:ea typeface="Calibri" panose="020F0502020204030204" pitchFamily="34" charset="0"/>
            </a:endParaRPr>
          </a:p>
          <a:p>
            <a:pPr marL="291636" indent="-291636">
              <a:buFont typeface="Arial" panose="020B0604020202020204" pitchFamily="34" charset="0"/>
              <a:buChar char="•"/>
            </a:pPr>
            <a:r>
              <a:rPr lang="en-US" dirty="0">
                <a:latin typeface="Times New Roman" panose="02020603050405020304" pitchFamily="18" charset="0"/>
                <a:ea typeface="Calibri" panose="020F0502020204030204" pitchFamily="34" charset="0"/>
              </a:rPr>
              <a:t>The </a:t>
            </a:r>
            <a:r>
              <a:rPr lang="en-US" b="1" cap="all" dirty="0">
                <a:latin typeface="Times New Roman" panose="02020603050405020304" pitchFamily="18" charset="0"/>
                <a:ea typeface="Calibri" panose="020F0502020204030204" pitchFamily="34" charset="0"/>
              </a:rPr>
              <a:t>socialization</a:t>
            </a:r>
            <a:r>
              <a:rPr lang="en-US" dirty="0">
                <a:latin typeface="Times New Roman" panose="02020603050405020304" pitchFamily="18" charset="0"/>
                <a:ea typeface="Calibri" panose="020F0502020204030204" pitchFamily="34" charset="0"/>
              </a:rPr>
              <a:t> of these students (Gardner, 2007; Gardner, 2008; McCoy, 2015),</a:t>
            </a:r>
          </a:p>
          <a:p>
            <a:r>
              <a:rPr lang="en-US" dirty="0">
                <a:latin typeface="Times New Roman" panose="02020603050405020304" pitchFamily="18" charset="0"/>
                <a:ea typeface="Calibri" panose="020F0502020204030204" pitchFamily="34" charset="0"/>
              </a:rPr>
              <a:t> </a:t>
            </a:r>
          </a:p>
          <a:p>
            <a:pPr marL="291636" indent="-291636">
              <a:buFont typeface="Arial" panose="020B0604020202020204" pitchFamily="34" charset="0"/>
              <a:buChar char="•"/>
            </a:pPr>
            <a:r>
              <a:rPr lang="en-US" dirty="0">
                <a:latin typeface="Times New Roman" panose="02020603050405020304" pitchFamily="18" charset="0"/>
                <a:ea typeface="Calibri" panose="020F0502020204030204" pitchFamily="34" charset="0"/>
              </a:rPr>
              <a:t>Their </a:t>
            </a:r>
            <a:r>
              <a:rPr lang="en-US" b="1" cap="all" dirty="0">
                <a:latin typeface="Times New Roman" panose="02020603050405020304" pitchFamily="18" charset="0"/>
                <a:ea typeface="Calibri" panose="020F0502020204030204" pitchFamily="34" charset="0"/>
              </a:rPr>
              <a:t>experience</a:t>
            </a:r>
            <a:r>
              <a:rPr lang="en-US" dirty="0">
                <a:latin typeface="Times New Roman" panose="02020603050405020304" pitchFamily="18" charset="0"/>
                <a:ea typeface="Calibri" panose="020F0502020204030204" pitchFamily="34" charset="0"/>
              </a:rPr>
              <a:t> (Gardner &amp; Holley, 2011), </a:t>
            </a:r>
          </a:p>
          <a:p>
            <a:endParaRPr lang="en-US" dirty="0">
              <a:latin typeface="Times New Roman" panose="02020603050405020304" pitchFamily="18" charset="0"/>
              <a:ea typeface="Calibri" panose="020F0502020204030204" pitchFamily="34" charset="0"/>
            </a:endParaRPr>
          </a:p>
          <a:p>
            <a:pPr marL="291636" indent="-291636">
              <a:buFont typeface="Arial" panose="020B0604020202020204" pitchFamily="34" charset="0"/>
              <a:buChar char="•"/>
            </a:pPr>
            <a:r>
              <a:rPr lang="en-US" dirty="0">
                <a:latin typeface="Times New Roman" panose="02020603050405020304" pitchFamily="18" charset="0"/>
                <a:ea typeface="Calibri" panose="020F0502020204030204" pitchFamily="34" charset="0"/>
              </a:rPr>
              <a:t>and identifying the factors that </a:t>
            </a:r>
            <a:r>
              <a:rPr lang="en-US" b="1" cap="all" dirty="0">
                <a:latin typeface="Times New Roman" panose="02020603050405020304" pitchFamily="18" charset="0"/>
                <a:ea typeface="Calibri" panose="020F0502020204030204" pitchFamily="34" charset="0"/>
              </a:rPr>
              <a:t>motivate</a:t>
            </a:r>
            <a:r>
              <a:rPr lang="en-US" dirty="0">
                <a:latin typeface="Times New Roman" panose="02020603050405020304" pitchFamily="18" charset="0"/>
                <a:ea typeface="Calibri" panose="020F0502020204030204" pitchFamily="34" charset="0"/>
              </a:rPr>
              <a:t> these students to pursue a doctoral degree in the first place (Adams, Meyers, &amp; </a:t>
            </a:r>
            <a:r>
              <a:rPr lang="en-US" dirty="0" err="1">
                <a:latin typeface="Times New Roman" panose="02020603050405020304" pitchFamily="18" charset="0"/>
                <a:ea typeface="Calibri" panose="020F0502020204030204" pitchFamily="34" charset="0"/>
              </a:rPr>
              <a:t>Beidas</a:t>
            </a:r>
            <a:r>
              <a:rPr lang="en-US" dirty="0">
                <a:latin typeface="Times New Roman" panose="02020603050405020304" pitchFamily="18" charset="0"/>
                <a:ea typeface="Calibri" panose="020F0502020204030204" pitchFamily="34" charset="0"/>
              </a:rPr>
              <a:t>, 2016)</a:t>
            </a:r>
          </a:p>
          <a:p>
            <a:endParaRPr lang="en-US" b="1" cap="all" baseline="0" dirty="0">
              <a:cs typeface="Calibri"/>
            </a:endParaRPr>
          </a:p>
        </p:txBody>
      </p:sp>
      <p:sp>
        <p:nvSpPr>
          <p:cNvPr id="6" name="Date Placeholder 5"/>
          <p:cNvSpPr>
            <a:spLocks noGrp="1"/>
          </p:cNvSpPr>
          <p:nvPr>
            <p:ph type="dt" idx="10"/>
          </p:nvPr>
        </p:nvSpPr>
        <p:spPr/>
        <p:txBody>
          <a:bodyPr/>
          <a:lstStyle/>
          <a:p>
            <a:pPr defTabSz="466618">
              <a:defRPr/>
            </a:pPr>
            <a:endParaRPr lang="en-US" sz="2100">
              <a:solidFill>
                <a:prstClr val="black"/>
              </a:solidFill>
              <a:latin typeface="Calibri"/>
            </a:endParaRPr>
          </a:p>
        </p:txBody>
      </p:sp>
    </p:spTree>
    <p:extLst>
      <p:ext uri="{BB962C8B-B14F-4D97-AF65-F5344CB8AC3E}">
        <p14:creationId xmlns:p14="http://schemas.microsoft.com/office/powerpoint/2010/main" val="12675203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purpose of this study was to compare the Grit and Academic Capital in first- and continuing-generation doctoral students in order to determine how Grit and Academic Capital contribute to first-generation doctoral student persistence.</a:t>
            </a:r>
          </a:p>
          <a:p>
            <a:endParaRPr lang="en-US" dirty="0">
              <a:cs typeface="Calibri"/>
            </a:endParaRPr>
          </a:p>
        </p:txBody>
      </p:sp>
      <p:sp>
        <p:nvSpPr>
          <p:cNvPr id="6" name="Date Placeholder 5"/>
          <p:cNvSpPr>
            <a:spLocks noGrp="1"/>
          </p:cNvSpPr>
          <p:nvPr>
            <p:ph type="dt" idx="10"/>
          </p:nvPr>
        </p:nvSpPr>
        <p:spPr/>
        <p:txBody>
          <a:bodyPr/>
          <a:lstStyle/>
          <a:p>
            <a:pPr defTabSz="466618">
              <a:defRPr/>
            </a:pPr>
            <a:endParaRPr lang="en-US" sz="2100">
              <a:solidFill>
                <a:prstClr val="black"/>
              </a:solidFill>
              <a:latin typeface="Calibri"/>
            </a:endParaRPr>
          </a:p>
        </p:txBody>
      </p:sp>
    </p:spTree>
    <p:extLst>
      <p:ext uri="{BB962C8B-B14F-4D97-AF65-F5344CB8AC3E}">
        <p14:creationId xmlns:p14="http://schemas.microsoft.com/office/powerpoint/2010/main" val="6247614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0000"/>
              </a:lnSpc>
            </a:pPr>
            <a:r>
              <a:rPr lang="en-US" dirty="0"/>
              <a:t>Academic Capital is made up of three frameworks: HC, SC, and CC</a:t>
            </a:r>
          </a:p>
          <a:p>
            <a:endParaRPr lang="en-US" dirty="0"/>
          </a:p>
          <a:p>
            <a:r>
              <a:rPr lang="en-US" dirty="0"/>
              <a:t>Human Capital</a:t>
            </a:r>
          </a:p>
          <a:p>
            <a:pPr marL="233309" indent="-233309">
              <a:buFont typeface="Arial" panose="020B0604020202020204" pitchFamily="34" charset="0"/>
              <a:buChar char="•"/>
            </a:pPr>
            <a:r>
              <a:rPr lang="en-US" dirty="0"/>
              <a:t>Relates to (1) </a:t>
            </a:r>
            <a:r>
              <a:rPr lang="en-US" b="1" dirty="0"/>
              <a:t>concerns about cost</a:t>
            </a:r>
            <a:r>
              <a:rPr lang="en-US" dirty="0"/>
              <a:t>. </a:t>
            </a:r>
          </a:p>
          <a:p>
            <a:pPr marL="233309" indent="-233309">
              <a:buFont typeface="Arial" panose="020B0604020202020204" pitchFamily="34" charset="0"/>
              <a:buChar char="•"/>
            </a:pPr>
            <a:r>
              <a:rPr lang="en-US" dirty="0"/>
              <a:t>According to St. John, Hu, and Fisher, students who </a:t>
            </a:r>
            <a:r>
              <a:rPr lang="en-US" b="1" dirty="0"/>
              <a:t>are concerned about the cost </a:t>
            </a:r>
            <a:r>
              <a:rPr lang="en-US" dirty="0"/>
              <a:t>of college </a:t>
            </a:r>
            <a:r>
              <a:rPr lang="en-US" b="1" dirty="0"/>
              <a:t>respond</a:t>
            </a:r>
            <a:r>
              <a:rPr lang="en-US" dirty="0"/>
              <a:t> in one of two ways</a:t>
            </a:r>
          </a:p>
          <a:p>
            <a:pPr marL="233309" indent="-233309">
              <a:buFont typeface="Arial" panose="020B0604020202020204" pitchFamily="34" charset="0"/>
              <a:buChar char="•"/>
            </a:pPr>
            <a:r>
              <a:rPr lang="en-US" dirty="0"/>
              <a:t>they either </a:t>
            </a:r>
            <a:r>
              <a:rPr lang="en-US" b="1" dirty="0"/>
              <a:t>do not pursue post-secondary education or they do not persist after enrolling</a:t>
            </a:r>
            <a:r>
              <a:rPr lang="en-US" dirty="0"/>
              <a:t>.</a:t>
            </a:r>
          </a:p>
          <a:p>
            <a:pPr marL="233309" indent="-233309">
              <a:buFont typeface="+mj-lt"/>
              <a:buAutoNum type="arabicPeriod"/>
            </a:pPr>
            <a:endParaRPr lang="en-US" dirty="0"/>
          </a:p>
          <a:p>
            <a:r>
              <a:rPr lang="en-US" dirty="0"/>
              <a:t>Social Capital which</a:t>
            </a:r>
          </a:p>
          <a:p>
            <a:pPr marL="174982" indent="-174982">
              <a:buFont typeface="Arial" panose="020B0604020202020204" pitchFamily="34" charset="0"/>
              <a:buChar char="•"/>
            </a:pPr>
            <a:r>
              <a:rPr lang="en-US" dirty="0"/>
              <a:t>highlights the importance of </a:t>
            </a:r>
            <a:r>
              <a:rPr lang="en-US" b="1" dirty="0"/>
              <a:t>relationships and how individuals use these relationships </a:t>
            </a:r>
            <a:r>
              <a:rPr lang="en-US" dirty="0"/>
              <a:t>to improve themselves and reach their goals (Coleman, 1988). </a:t>
            </a:r>
          </a:p>
          <a:p>
            <a:pPr marL="174982" indent="-174982">
              <a:buFont typeface="Arial" panose="020B0604020202020204" pitchFamily="34" charset="0"/>
              <a:buChar char="•"/>
            </a:pPr>
            <a:r>
              <a:rPr lang="en-US" dirty="0"/>
              <a:t>Relates to (3) </a:t>
            </a:r>
            <a:r>
              <a:rPr lang="en-US" b="1" dirty="0"/>
              <a:t>supportive networks, navigation of systems, and trustworthy information</a:t>
            </a:r>
            <a:r>
              <a:rPr lang="en-US" dirty="0"/>
              <a:t>. </a:t>
            </a:r>
          </a:p>
          <a:p>
            <a:pPr marL="174982" indent="-174982">
              <a:buFont typeface="Arial" panose="020B0604020202020204" pitchFamily="34" charset="0"/>
              <a:buChar char="•"/>
            </a:pPr>
            <a:r>
              <a:rPr lang="en-US" dirty="0"/>
              <a:t>According to Winkler and Sriram (2015), individuals who possess a high level of social capital use this capital to successfully navigate the halls of higher ed</a:t>
            </a:r>
          </a:p>
          <a:p>
            <a:endParaRPr lang="en-US" dirty="0"/>
          </a:p>
          <a:p>
            <a:r>
              <a:rPr lang="en-US" dirty="0"/>
              <a:t>Cultural Capital deals with</a:t>
            </a:r>
          </a:p>
          <a:p>
            <a:pPr marL="291636" indent="-291636">
              <a:buFont typeface="Arial" panose="020B0604020202020204" pitchFamily="34" charset="0"/>
              <a:buChar char="•"/>
            </a:pPr>
            <a:r>
              <a:rPr lang="en-US" dirty="0">
                <a:latin typeface="Times New Roman" panose="02020603050405020304" pitchFamily="18" charset="0"/>
                <a:ea typeface="Calibri" panose="020F0502020204030204" pitchFamily="34" charset="0"/>
              </a:rPr>
              <a:t>The extent to which a person can successfully navigate the social and cultural mores of the dominant group in society. </a:t>
            </a:r>
          </a:p>
          <a:p>
            <a:pPr marL="291636" indent="-291636">
              <a:buFont typeface="Arial" panose="020B0604020202020204" pitchFamily="34" charset="0"/>
              <a:buChar char="•"/>
            </a:pPr>
            <a:r>
              <a:rPr lang="en-US" dirty="0">
                <a:latin typeface="Times New Roman" panose="02020603050405020304" pitchFamily="18" charset="0"/>
                <a:ea typeface="Calibri" panose="020F0502020204030204" pitchFamily="34" charset="0"/>
              </a:rPr>
              <a:t>Relates to (4) </a:t>
            </a:r>
            <a:r>
              <a:rPr lang="en-US" b="1" dirty="0">
                <a:latin typeface="Times New Roman" panose="02020603050405020304" pitchFamily="18" charset="0"/>
                <a:ea typeface="Calibri" panose="020F0502020204030204" pitchFamily="34" charset="0"/>
              </a:rPr>
              <a:t>college knowledge, overcoming barriers, family expectations and family uplift</a:t>
            </a:r>
            <a:r>
              <a:rPr lang="en-US" dirty="0">
                <a:latin typeface="Times New Roman" panose="02020603050405020304" pitchFamily="18" charset="0"/>
                <a:ea typeface="Calibri" panose="020F0502020204030204" pitchFamily="34" charset="0"/>
              </a:rPr>
              <a:t> (Winkler &amp; Sriram). </a:t>
            </a:r>
          </a:p>
          <a:p>
            <a:pPr marL="291636" indent="-291636">
              <a:buFont typeface="Arial" panose="020B0604020202020204" pitchFamily="34" charset="0"/>
              <a:buChar char="•"/>
            </a:pPr>
            <a:r>
              <a:rPr lang="en-US" dirty="0">
                <a:latin typeface="Times New Roman" panose="02020603050405020304" pitchFamily="18" charset="0"/>
                <a:ea typeface="Calibri" panose="020F0502020204030204" pitchFamily="34" charset="0"/>
              </a:rPr>
              <a:t>According to Sullivan (2002), individuals </a:t>
            </a:r>
            <a:r>
              <a:rPr lang="en-US" b="1" dirty="0">
                <a:latin typeface="Times New Roman" panose="02020603050405020304" pitchFamily="18" charset="0"/>
                <a:ea typeface="Calibri" panose="020F0502020204030204" pitchFamily="34" charset="0"/>
              </a:rPr>
              <a:t>use cultural capital to create economic capital</a:t>
            </a:r>
            <a:r>
              <a:rPr lang="en-US" dirty="0">
                <a:latin typeface="Times New Roman" panose="02020603050405020304" pitchFamily="18" charset="0"/>
                <a:ea typeface="Calibri" panose="020F0502020204030204" pitchFamily="34" charset="0"/>
              </a:rPr>
              <a:t>. </a:t>
            </a:r>
          </a:p>
          <a:p>
            <a:pPr marL="291636" indent="-291636">
              <a:buFont typeface="Arial" panose="020B0604020202020204" pitchFamily="34" charset="0"/>
              <a:buChar char="•"/>
            </a:pPr>
            <a:r>
              <a:rPr lang="en-US" dirty="0">
                <a:latin typeface="Times New Roman" panose="02020603050405020304" pitchFamily="18" charset="0"/>
                <a:ea typeface="Calibri" panose="020F0502020204030204" pitchFamily="34" charset="0"/>
              </a:rPr>
              <a:t>Because FGS tend to come from </a:t>
            </a:r>
            <a:r>
              <a:rPr lang="en-US" b="1" dirty="0">
                <a:latin typeface="Times New Roman" panose="02020603050405020304" pitchFamily="18" charset="0"/>
                <a:ea typeface="Calibri" panose="020F0502020204030204" pitchFamily="34" charset="0"/>
              </a:rPr>
              <a:t>low-income families </a:t>
            </a:r>
            <a:r>
              <a:rPr lang="en-US" dirty="0">
                <a:latin typeface="Times New Roman" panose="02020603050405020304" pitchFamily="18" charset="0"/>
                <a:ea typeface="Calibri" panose="020F0502020204030204" pitchFamily="34" charset="0"/>
              </a:rPr>
              <a:t>they do not always possess the cultural capital valued by the dominant society, </a:t>
            </a:r>
          </a:p>
          <a:p>
            <a:pPr marL="291636" indent="-291636">
              <a:buFont typeface="Arial" panose="020B0604020202020204" pitchFamily="34" charset="0"/>
              <a:buChar char="•"/>
            </a:pPr>
            <a:r>
              <a:rPr lang="en-US" dirty="0">
                <a:latin typeface="Times New Roman" panose="02020603050405020304" pitchFamily="18" charset="0"/>
                <a:ea typeface="Calibri" panose="020F0502020204030204" pitchFamily="34" charset="0"/>
              </a:rPr>
              <a:t>As a result, their ability to use education to </a:t>
            </a:r>
            <a:r>
              <a:rPr lang="en-US" b="1" dirty="0">
                <a:latin typeface="Times New Roman" panose="02020603050405020304" pitchFamily="18" charset="0"/>
                <a:ea typeface="Calibri" panose="020F0502020204030204" pitchFamily="34" charset="0"/>
              </a:rPr>
              <a:t>gain</a:t>
            </a:r>
            <a:r>
              <a:rPr lang="en-US" dirty="0">
                <a:latin typeface="Times New Roman" panose="02020603050405020304" pitchFamily="18" charset="0"/>
                <a:ea typeface="Calibri" panose="020F0502020204030204" pitchFamily="34" charset="0"/>
              </a:rPr>
              <a:t> more CC is severely hindered</a:t>
            </a:r>
          </a:p>
          <a:p>
            <a:pPr marL="291636" indent="-291636">
              <a:buFont typeface="Arial" panose="020B0604020202020204" pitchFamily="34" charset="0"/>
              <a:buChar char="•"/>
            </a:pPr>
            <a:r>
              <a:rPr lang="en-US" dirty="0">
                <a:latin typeface="Times New Roman" panose="02020603050405020304" pitchFamily="18" charset="0"/>
                <a:ea typeface="Calibri" panose="020F0502020204030204" pitchFamily="34" charset="0"/>
              </a:rPr>
              <a:t>Because </a:t>
            </a:r>
            <a:r>
              <a:rPr lang="en-US" b="1" dirty="0">
                <a:latin typeface="Times New Roman" panose="02020603050405020304" pitchFamily="18" charset="0"/>
                <a:ea typeface="Calibri" panose="020F0502020204030204" pitchFamily="34" charset="0"/>
              </a:rPr>
              <a:t>K12 educators </a:t>
            </a:r>
            <a:r>
              <a:rPr lang="en-US" dirty="0">
                <a:latin typeface="Times New Roman" panose="02020603050405020304" pitchFamily="18" charset="0"/>
                <a:ea typeface="Calibri" panose="020F0502020204030204" pitchFamily="34" charset="0"/>
              </a:rPr>
              <a:t>tend to favor and recommend students who possess more CC for courses designed to prepare them for college (Bourdieu, 1974; Sullivan, 2001). </a:t>
            </a:r>
            <a:endParaRPr lang="en-US" dirty="0"/>
          </a:p>
          <a:p>
            <a:endParaRPr lang="en-US" dirty="0"/>
          </a:p>
        </p:txBody>
      </p:sp>
      <p:sp>
        <p:nvSpPr>
          <p:cNvPr id="6" name="Date Placeholder 5"/>
          <p:cNvSpPr>
            <a:spLocks noGrp="1"/>
          </p:cNvSpPr>
          <p:nvPr>
            <p:ph type="dt" idx="10"/>
          </p:nvPr>
        </p:nvSpPr>
        <p:spPr/>
        <p:txBody>
          <a:bodyPr/>
          <a:lstStyle/>
          <a:p>
            <a:pPr defTabSz="466618">
              <a:defRPr/>
            </a:pPr>
            <a:endParaRPr lang="en-US" sz="2100">
              <a:solidFill>
                <a:prstClr val="black"/>
              </a:solidFill>
              <a:latin typeface="Calibri"/>
            </a:endParaRPr>
          </a:p>
        </p:txBody>
      </p:sp>
    </p:spTree>
    <p:extLst>
      <p:ext uri="{BB962C8B-B14F-4D97-AF65-F5344CB8AC3E}">
        <p14:creationId xmlns:p14="http://schemas.microsoft.com/office/powerpoint/2010/main" val="28608552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solidFill>
                  <a:srgbClr val="000000"/>
                </a:solidFill>
                <a:latin typeface="+mj-lt"/>
                <a:ea typeface="Calibri" panose="020F0502020204030204" pitchFamily="34" charset="0"/>
                <a:cs typeface="Aldhabi" panose="020B0604020202020204" pitchFamily="2" charset="-78"/>
              </a:rPr>
              <a:t>The literature also points to a </a:t>
            </a:r>
            <a:r>
              <a:rPr lang="en-US" b="1" dirty="0">
                <a:solidFill>
                  <a:srgbClr val="000000"/>
                </a:solidFill>
                <a:latin typeface="+mj-lt"/>
                <a:ea typeface="Calibri" panose="020F0502020204030204" pitchFamily="34" charset="0"/>
                <a:cs typeface="Aldhabi" panose="020B0604020202020204" pitchFamily="2" charset="-78"/>
              </a:rPr>
              <a:t>growing awareness </a:t>
            </a:r>
            <a:r>
              <a:rPr lang="en-US" dirty="0">
                <a:solidFill>
                  <a:srgbClr val="000000"/>
                </a:solidFill>
                <a:latin typeface="+mj-lt"/>
                <a:ea typeface="Calibri" panose="020F0502020204030204" pitchFamily="34" charset="0"/>
                <a:cs typeface="Aldhabi" panose="020B0604020202020204" pitchFamily="2" charset="-78"/>
              </a:rPr>
              <a:t>of the </a:t>
            </a:r>
            <a:r>
              <a:rPr lang="en-US" b="1" dirty="0">
                <a:solidFill>
                  <a:srgbClr val="000000"/>
                </a:solidFill>
                <a:latin typeface="+mj-lt"/>
                <a:ea typeface="Calibri" panose="020F0502020204030204" pitchFamily="34" charset="0"/>
                <a:cs typeface="Aldhabi" panose="020B0604020202020204" pitchFamily="2" charset="-78"/>
              </a:rPr>
              <a:t>inadequacy</a:t>
            </a:r>
            <a:r>
              <a:rPr lang="en-US" dirty="0">
                <a:solidFill>
                  <a:srgbClr val="000000"/>
                </a:solidFill>
                <a:latin typeface="+mj-lt"/>
                <a:ea typeface="Calibri" panose="020F0502020204030204" pitchFamily="34" charset="0"/>
                <a:cs typeface="Aldhabi" panose="020B0604020202020204" pitchFamily="2" charset="-78"/>
              </a:rPr>
              <a:t> of using </a:t>
            </a:r>
            <a:r>
              <a:rPr lang="en-US" b="1" dirty="0">
                <a:solidFill>
                  <a:srgbClr val="000000"/>
                </a:solidFill>
                <a:latin typeface="+mj-lt"/>
                <a:ea typeface="Calibri" panose="020F0502020204030204" pitchFamily="34" charset="0"/>
                <a:cs typeface="Aldhabi" panose="020B0604020202020204" pitchFamily="2" charset="-78"/>
              </a:rPr>
              <a:t>intellectual ability to predict all facets of academic achievement </a:t>
            </a:r>
          </a:p>
          <a:p>
            <a:r>
              <a:rPr lang="en-US" dirty="0">
                <a:solidFill>
                  <a:srgbClr val="000000"/>
                </a:solidFill>
                <a:latin typeface="+mj-lt"/>
                <a:ea typeface="Calibri" panose="020F0502020204030204" pitchFamily="34" charset="0"/>
                <a:cs typeface="Aldhabi" panose="020B0604020202020204" pitchFamily="2" charset="-78"/>
              </a:rPr>
              <a:t>(Bazelais (</a:t>
            </a:r>
            <a:r>
              <a:rPr lang="en-US" dirty="0" err="1">
                <a:solidFill>
                  <a:srgbClr val="000000"/>
                </a:solidFill>
                <a:latin typeface="+mj-lt"/>
                <a:ea typeface="Calibri" panose="020F0502020204030204" pitchFamily="34" charset="0"/>
                <a:cs typeface="Aldhabi" panose="020B0604020202020204" pitchFamily="2" charset="-78"/>
              </a:rPr>
              <a:t>Baze</a:t>
            </a:r>
            <a:r>
              <a:rPr lang="en-US" dirty="0">
                <a:solidFill>
                  <a:srgbClr val="000000"/>
                </a:solidFill>
                <a:latin typeface="+mj-lt"/>
                <a:ea typeface="Calibri" panose="020F0502020204030204" pitchFamily="34" charset="0"/>
                <a:cs typeface="Aldhabi" panose="020B0604020202020204" pitchFamily="2" charset="-78"/>
              </a:rPr>
              <a:t> Lay) Lemay, &amp; Doleck, 2016).</a:t>
            </a:r>
          </a:p>
          <a:p>
            <a:endParaRPr lang="en-US" dirty="0">
              <a:solidFill>
                <a:srgbClr val="000000"/>
              </a:solidFill>
              <a:latin typeface="+mj-lt"/>
              <a:ea typeface="+mn-lt"/>
              <a:cs typeface="Aldhabi" panose="020B0604020202020204" pitchFamily="2" charset="-78"/>
            </a:endParaRPr>
          </a:p>
          <a:p>
            <a:r>
              <a:rPr lang="en-US" dirty="0">
                <a:solidFill>
                  <a:srgbClr val="000000"/>
                </a:solidFill>
                <a:latin typeface="+mj-lt"/>
                <a:ea typeface="+mn-lt"/>
                <a:cs typeface="Aldhabi" panose="020B0604020202020204" pitchFamily="2" charset="-78"/>
              </a:rPr>
              <a:t>In fact, Bazelais, Lemay and Doleck (2016), purport that intellectual ability does not guarantee academic success.</a:t>
            </a:r>
          </a:p>
          <a:p>
            <a:endParaRPr lang="en-US" dirty="0">
              <a:solidFill>
                <a:srgbClr val="000000"/>
              </a:solidFill>
              <a:latin typeface="+mj-lt"/>
              <a:ea typeface="+mn-lt"/>
              <a:cs typeface="Aldhabi" panose="020B0604020202020204" pitchFamily="2" charset="-78"/>
            </a:endParaRPr>
          </a:p>
          <a:p>
            <a:r>
              <a:rPr lang="en-US" dirty="0">
                <a:solidFill>
                  <a:srgbClr val="000000"/>
                </a:solidFill>
                <a:latin typeface="+mj-lt"/>
                <a:ea typeface="+mn-lt"/>
                <a:cs typeface="Aldhabi" panose="020B0604020202020204" pitchFamily="2" charset="-78"/>
              </a:rPr>
              <a:t>Similar sentiments were expressed by Duckworth, Peterson, Matthews and Kelly (2007) </a:t>
            </a:r>
          </a:p>
          <a:p>
            <a:r>
              <a:rPr lang="en-US" dirty="0">
                <a:solidFill>
                  <a:srgbClr val="000000"/>
                </a:solidFill>
                <a:latin typeface="+mj-lt"/>
                <a:ea typeface="+mn-lt"/>
                <a:cs typeface="Aldhabi" panose="020B0604020202020204" pitchFamily="2" charset="-78"/>
              </a:rPr>
              <a:t>when they suggested that differences in achievement between individuals with similar intellectual capabilities </a:t>
            </a:r>
          </a:p>
          <a:p>
            <a:r>
              <a:rPr lang="en-US" dirty="0">
                <a:solidFill>
                  <a:srgbClr val="000000"/>
                </a:solidFill>
                <a:latin typeface="+mj-lt"/>
                <a:ea typeface="+mn-lt"/>
                <a:cs typeface="Aldhabi" panose="020B0604020202020204" pitchFamily="2" charset="-78"/>
              </a:rPr>
              <a:t>could be explained by a personality trait known as Grit.</a:t>
            </a:r>
          </a:p>
          <a:p>
            <a:endParaRPr lang="en-US" dirty="0">
              <a:solidFill>
                <a:srgbClr val="000000"/>
              </a:solidFill>
              <a:latin typeface="+mj-lt"/>
              <a:ea typeface="+mn-lt"/>
              <a:cs typeface="Aldhabi" panose="020B0604020202020204" pitchFamily="2" charset="-78"/>
            </a:endParaRPr>
          </a:p>
          <a:p>
            <a:r>
              <a:rPr lang="en-US" dirty="0">
                <a:latin typeface="+mj-lt"/>
                <a:ea typeface="+mn-lt"/>
                <a:cs typeface="Aldhabi" panose="020B0604020202020204" pitchFamily="2" charset="-78"/>
              </a:rPr>
              <a:t>Grit proves to be a better predictor of success than traditional factors such as </a:t>
            </a:r>
          </a:p>
          <a:p>
            <a:r>
              <a:rPr lang="en-US" dirty="0">
                <a:latin typeface="+mj-lt"/>
                <a:ea typeface="+mn-lt"/>
                <a:cs typeface="Aldhabi" panose="020B0604020202020204" pitchFamily="2" charset="-78"/>
              </a:rPr>
              <a:t>IQ, talent, standardized test scores, and grade point average (Duckworth, Peterson, Matthews, &amp; Kelly, 2007; Duckworth &amp; Quinn, 2009).</a:t>
            </a:r>
            <a:r>
              <a:rPr lang="en-US" dirty="0">
                <a:latin typeface="+mj-lt"/>
                <a:cs typeface="Aldhabi" panose="020B0604020202020204" pitchFamily="2" charset="-78"/>
              </a:rPr>
              <a:t> </a:t>
            </a:r>
          </a:p>
          <a:p>
            <a:endParaRPr lang="en-US" dirty="0">
              <a:latin typeface="+mj-lt"/>
              <a:ea typeface="+mn-lt"/>
              <a:cs typeface="Aldhabi" panose="020B0604020202020204" pitchFamily="2" charset="-78"/>
            </a:endParaRPr>
          </a:p>
          <a:p>
            <a:endParaRPr lang="en-US" dirty="0">
              <a:latin typeface="+mj-lt"/>
              <a:ea typeface="+mn-lt"/>
              <a:cs typeface="Aldhabi" panose="020B0604020202020204" pitchFamily="2" charset="-78"/>
            </a:endParaRPr>
          </a:p>
          <a:p>
            <a:endParaRPr lang="en-US" dirty="0">
              <a:solidFill>
                <a:srgbClr val="FF0000"/>
              </a:solidFill>
              <a:latin typeface="+mj-lt"/>
              <a:ea typeface="+mn-lt"/>
              <a:cs typeface="+mn-lt"/>
            </a:endParaRPr>
          </a:p>
          <a:p>
            <a:pPr defTabSz="933237">
              <a:defRPr/>
            </a:pPr>
            <a:endParaRPr lang="en-US" dirty="0">
              <a:latin typeface="+mj-lt"/>
              <a:ea typeface="+mn-lt"/>
              <a:cs typeface="+mn-lt"/>
            </a:endParaRPr>
          </a:p>
        </p:txBody>
      </p:sp>
      <p:sp>
        <p:nvSpPr>
          <p:cNvPr id="6" name="Date Placeholder 5"/>
          <p:cNvSpPr>
            <a:spLocks noGrp="1"/>
          </p:cNvSpPr>
          <p:nvPr>
            <p:ph type="dt" idx="10"/>
          </p:nvPr>
        </p:nvSpPr>
        <p:spPr/>
        <p:txBody>
          <a:bodyPr/>
          <a:lstStyle/>
          <a:p>
            <a:pPr defTabSz="466618">
              <a:defRPr/>
            </a:pPr>
            <a:endParaRPr lang="en-US" sz="2100">
              <a:solidFill>
                <a:prstClr val="black"/>
              </a:solidFill>
              <a:latin typeface="Calibri"/>
            </a:endParaRPr>
          </a:p>
        </p:txBody>
      </p:sp>
    </p:spTree>
    <p:extLst>
      <p:ext uri="{BB962C8B-B14F-4D97-AF65-F5344CB8AC3E}">
        <p14:creationId xmlns:p14="http://schemas.microsoft.com/office/powerpoint/2010/main" val="17811312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3237">
              <a:defRPr/>
            </a:pPr>
            <a:r>
              <a:rPr lang="en-US" dirty="0"/>
              <a:t>By comparing </a:t>
            </a:r>
            <a:r>
              <a:rPr lang="en-US" dirty="0">
                <a:solidFill>
                  <a:srgbClr val="FF0000"/>
                </a:solidFill>
              </a:rPr>
              <a:t>Grit</a:t>
            </a:r>
            <a:r>
              <a:rPr lang="en-US" dirty="0"/>
              <a:t> and </a:t>
            </a:r>
            <a:r>
              <a:rPr lang="en-US" dirty="0">
                <a:solidFill>
                  <a:srgbClr val="FF0000"/>
                </a:solidFill>
              </a:rPr>
              <a:t>Academic</a:t>
            </a:r>
            <a:r>
              <a:rPr lang="en-US" dirty="0"/>
              <a:t> </a:t>
            </a:r>
            <a:r>
              <a:rPr lang="en-US" dirty="0">
                <a:solidFill>
                  <a:srgbClr val="FF0000"/>
                </a:solidFill>
              </a:rPr>
              <a:t>Capital</a:t>
            </a:r>
            <a:r>
              <a:rPr lang="en-US" dirty="0"/>
              <a:t> between first- and continuing-generation doctoral students, it was my hope to:</a:t>
            </a:r>
          </a:p>
          <a:p>
            <a:endParaRPr lang="en-US" dirty="0">
              <a:cs typeface="Calibri"/>
            </a:endParaRPr>
          </a:p>
          <a:p>
            <a:pPr marL="233309" indent="-233309">
              <a:buAutoNum type="arabicPeriod"/>
            </a:pPr>
            <a:r>
              <a:rPr lang="en-US" dirty="0">
                <a:cs typeface="Calibri"/>
              </a:rPr>
              <a:t>Extend the knowledge available related to non-cognitive factors and their impact on first and continuing-generation doctoral student persistence. </a:t>
            </a:r>
          </a:p>
          <a:p>
            <a:pPr marL="233309" indent="-233309">
              <a:buAutoNum type="arabicPeriod"/>
            </a:pPr>
            <a:endParaRPr lang="en-US" dirty="0">
              <a:cs typeface="Calibri"/>
            </a:endParaRPr>
          </a:p>
          <a:p>
            <a:pPr marL="233309" indent="-233309">
              <a:buAutoNum type="arabicPeriod"/>
            </a:pPr>
            <a:r>
              <a:rPr lang="en-US" dirty="0">
                <a:cs typeface="Calibri"/>
              </a:rPr>
              <a:t>I would also like to create professional development for K-12 educators that introduces the concept of AC and how it can be utilized to prepare first-generation students and their families for post-secondary and possibly, post-graduate study.</a:t>
            </a:r>
          </a:p>
        </p:txBody>
      </p:sp>
      <p:sp>
        <p:nvSpPr>
          <p:cNvPr id="6" name="Date Placeholder 5"/>
          <p:cNvSpPr>
            <a:spLocks noGrp="1"/>
          </p:cNvSpPr>
          <p:nvPr>
            <p:ph type="dt" idx="10"/>
          </p:nvPr>
        </p:nvSpPr>
        <p:spPr/>
        <p:txBody>
          <a:bodyPr/>
          <a:lstStyle/>
          <a:p>
            <a:pPr defTabSz="466618">
              <a:defRPr/>
            </a:pPr>
            <a:endParaRPr lang="en-US" sz="2100">
              <a:solidFill>
                <a:prstClr val="black"/>
              </a:solidFill>
              <a:latin typeface="Calibri"/>
            </a:endParaRPr>
          </a:p>
        </p:txBody>
      </p:sp>
    </p:spTree>
    <p:extLst>
      <p:ext uri="{BB962C8B-B14F-4D97-AF65-F5344CB8AC3E}">
        <p14:creationId xmlns:p14="http://schemas.microsoft.com/office/powerpoint/2010/main" val="21301830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9964" indent="-349964">
              <a:buFont typeface="Arial" panose="020B0604020202020204" pitchFamily="34" charset="0"/>
              <a:buChar char="•"/>
            </a:pPr>
            <a:r>
              <a:rPr lang="en-US" dirty="0">
                <a:cs typeface="Calibri"/>
              </a:rPr>
              <a:t>The current study utilized a convergent mixed method research design</a:t>
            </a:r>
          </a:p>
          <a:p>
            <a:pPr marL="349964" indent="-349964">
              <a:buFont typeface="Arial" panose="020B0604020202020204" pitchFamily="34" charset="0"/>
              <a:buChar char="•"/>
            </a:pPr>
            <a:r>
              <a:rPr lang="en-US" dirty="0">
                <a:cs typeface="Calibri"/>
              </a:rPr>
              <a:t>A convergent mixed method design uses both quantitative and qualitative data to answer a research problem (Leedy &amp; Ormrod, 2019)</a:t>
            </a:r>
          </a:p>
          <a:p>
            <a:pPr marL="349964" indent="-349964">
              <a:buFont typeface="Arial" panose="020B0604020202020204" pitchFamily="34" charset="0"/>
              <a:buChar char="•"/>
            </a:pPr>
            <a:r>
              <a:rPr lang="en-US" dirty="0">
                <a:cs typeface="Calibri"/>
              </a:rPr>
              <a:t>Quantitative and qualitative data can be collected concurrently or in phases</a:t>
            </a:r>
          </a:p>
          <a:p>
            <a:pPr marL="349964" indent="-349964">
              <a:buFont typeface="Arial" panose="020B0604020202020204" pitchFamily="34" charset="0"/>
              <a:buChar char="•"/>
            </a:pPr>
            <a:r>
              <a:rPr lang="en-US" dirty="0">
                <a:cs typeface="Calibri"/>
              </a:rPr>
              <a:t>For this study data was collected concurrently</a:t>
            </a:r>
          </a:p>
          <a:p>
            <a:pPr marL="349964" indent="-349964">
              <a:buFont typeface="Arial" panose="020B0604020202020204" pitchFamily="34" charset="0"/>
              <a:buChar char="•"/>
            </a:pPr>
            <a:r>
              <a:rPr lang="en-US" dirty="0">
                <a:cs typeface="Calibri"/>
              </a:rPr>
              <a:t>The two scales used to collect data: Short Grit Scale (Grit-S) and Academic Capital Scale</a:t>
            </a:r>
          </a:p>
          <a:p>
            <a:pPr marL="349964" indent="-349964">
              <a:buFont typeface="Arial" panose="020B0604020202020204" pitchFamily="34" charset="0"/>
              <a:buChar char="•"/>
            </a:pPr>
            <a:r>
              <a:rPr lang="en-US" dirty="0">
                <a:cs typeface="Calibri"/>
              </a:rPr>
              <a:t>There was One open-ended question</a:t>
            </a:r>
          </a:p>
          <a:p>
            <a:pPr marL="349964" indent="-349964">
              <a:buFont typeface="Arial" panose="020B0604020202020204" pitchFamily="34" charset="0"/>
              <a:buChar char="•"/>
            </a:pPr>
            <a:r>
              <a:rPr lang="en-US" dirty="0">
                <a:cs typeface="Calibri"/>
              </a:rPr>
              <a:t>And Eight Demographic Questions</a:t>
            </a:r>
          </a:p>
          <a:p>
            <a:pPr marL="349964" indent="-349964">
              <a:buFont typeface="Arial" panose="020B0604020202020204" pitchFamily="34" charset="0"/>
              <a:buChar char="•"/>
            </a:pPr>
            <a:endParaRPr lang="en-US" dirty="0">
              <a:cs typeface="Calibri"/>
            </a:endParaRPr>
          </a:p>
        </p:txBody>
      </p:sp>
      <p:sp>
        <p:nvSpPr>
          <p:cNvPr id="6" name="Date Placeholder 5"/>
          <p:cNvSpPr>
            <a:spLocks noGrp="1"/>
          </p:cNvSpPr>
          <p:nvPr>
            <p:ph type="dt" idx="10"/>
          </p:nvPr>
        </p:nvSpPr>
        <p:spPr/>
        <p:txBody>
          <a:bodyPr/>
          <a:lstStyle/>
          <a:p>
            <a:pPr defTabSz="466618">
              <a:defRPr/>
            </a:pPr>
            <a:endParaRPr lang="en-US" sz="2100">
              <a:solidFill>
                <a:prstClr val="black"/>
              </a:solidFill>
              <a:latin typeface="Calibri"/>
            </a:endParaRPr>
          </a:p>
        </p:txBody>
      </p:sp>
    </p:spTree>
    <p:extLst>
      <p:ext uri="{BB962C8B-B14F-4D97-AF65-F5344CB8AC3E}">
        <p14:creationId xmlns:p14="http://schemas.microsoft.com/office/powerpoint/2010/main" val="29760697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order to collect the data needed to complete the study, I</a:t>
            </a:r>
          </a:p>
          <a:p>
            <a:pPr marL="174982" indent="-174982">
              <a:buFont typeface="Arial" panose="020B0604020202020204" pitchFamily="34" charset="0"/>
              <a:buChar char="•"/>
            </a:pPr>
            <a:r>
              <a:rPr lang="en-US" dirty="0"/>
              <a:t>Contacted the </a:t>
            </a:r>
            <a:r>
              <a:rPr lang="en-US" dirty="0" err="1"/>
              <a:t>PhinisheD</a:t>
            </a:r>
            <a:r>
              <a:rPr lang="en-US" dirty="0"/>
              <a:t>/FinishEdD Facebook group administrator via Facebook Messenger to request permission to post a link to the survey</a:t>
            </a:r>
          </a:p>
          <a:p>
            <a:pPr marL="174982" indent="-174982">
              <a:buFont typeface="Arial" panose="020B0604020202020204" pitchFamily="34" charset="0"/>
              <a:buChar char="•"/>
            </a:pPr>
            <a:r>
              <a:rPr lang="en-US" dirty="0"/>
              <a:t>Finished is an online support group for individuals pursuing a doctoral degree</a:t>
            </a:r>
          </a:p>
          <a:p>
            <a:pPr marL="174982" indent="-174982">
              <a:buFont typeface="Arial" panose="020B0604020202020204" pitchFamily="34" charset="0"/>
              <a:buChar char="•"/>
            </a:pPr>
            <a:r>
              <a:rPr lang="en-US" dirty="0"/>
              <a:t>Membership consists of conferred and current doctoral candidates</a:t>
            </a:r>
          </a:p>
          <a:p>
            <a:pPr marL="174982" indent="-174982">
              <a:buFont typeface="Arial" panose="020B0604020202020204" pitchFamily="34" charset="0"/>
              <a:buChar char="•"/>
            </a:pPr>
            <a:r>
              <a:rPr lang="en-US" dirty="0"/>
              <a:t>The groups has a members that exceeds 12K people</a:t>
            </a:r>
          </a:p>
          <a:p>
            <a:pPr marL="174982" indent="-174982">
              <a:buFont typeface="Arial" panose="020B0604020202020204" pitchFamily="34" charset="0"/>
              <a:buChar char="•"/>
            </a:pPr>
            <a:r>
              <a:rPr lang="en-US" dirty="0"/>
              <a:t>After permission was granted, the first post inviting members of the group to participate in the study was posted in July of 2019</a:t>
            </a:r>
          </a:p>
          <a:p>
            <a:pPr marL="174982" indent="-174982">
              <a:buFont typeface="Arial" panose="020B0604020202020204" pitchFamily="34" charset="0"/>
              <a:buChar char="•"/>
            </a:pPr>
            <a:r>
              <a:rPr lang="en-US" dirty="0"/>
              <a:t>The post was an abbreviated version of the consent form participants signed at the start of the survey</a:t>
            </a:r>
          </a:p>
          <a:p>
            <a:pPr marL="174982" indent="-174982">
              <a:buFont typeface="Arial" panose="020B0604020202020204" pitchFamily="34" charset="0"/>
              <a:buChar char="•"/>
            </a:pPr>
            <a:r>
              <a:rPr lang="en-US" dirty="0"/>
              <a:t>Approximately one post per day was made until the survey closed in February 2020</a:t>
            </a:r>
          </a:p>
          <a:p>
            <a:pPr marL="174982" indent="-174982">
              <a:buFont typeface="Arial" panose="020B0604020202020204" pitchFamily="34" charset="0"/>
              <a:buChar char="•"/>
            </a:pPr>
            <a:r>
              <a:rPr lang="en-US" dirty="0"/>
              <a:t>To encourage participation, a $100 Amazon Gift Card was raffled off</a:t>
            </a:r>
          </a:p>
          <a:p>
            <a:pPr marL="174982" indent="-174982" defTabSz="933237">
              <a:buFont typeface="Arial" panose="020B0604020202020204" pitchFamily="34" charset="0"/>
              <a:buChar char="•"/>
              <a:defRPr/>
            </a:pPr>
            <a:r>
              <a:rPr lang="en-US" dirty="0"/>
              <a:t>The survey was hosted on SurveyMonkey</a:t>
            </a:r>
          </a:p>
          <a:p>
            <a:endParaRPr lang="en-US" dirty="0"/>
          </a:p>
          <a:p>
            <a:endParaRPr lang="en-US" dirty="0"/>
          </a:p>
          <a:p>
            <a:pPr marL="174982" indent="-174982">
              <a:buFont typeface="Arial" panose="020B0604020202020204" pitchFamily="34" charset="0"/>
              <a:buChar char="•"/>
            </a:pPr>
            <a:endParaRPr lang="en-US" dirty="0"/>
          </a:p>
          <a:p>
            <a:endParaRPr lang="en-US" dirty="0"/>
          </a:p>
          <a:p>
            <a:pPr marL="174982" indent="-174982">
              <a:buFont typeface="Arial" panose="020B0604020202020204" pitchFamily="34" charset="0"/>
              <a:buChar char="•"/>
            </a:pPr>
            <a:endParaRPr lang="en-US" dirty="0"/>
          </a:p>
        </p:txBody>
      </p:sp>
      <p:sp>
        <p:nvSpPr>
          <p:cNvPr id="6" name="Date Placeholder 5"/>
          <p:cNvSpPr>
            <a:spLocks noGrp="1"/>
          </p:cNvSpPr>
          <p:nvPr>
            <p:ph type="dt" idx="10"/>
          </p:nvPr>
        </p:nvSpPr>
        <p:spPr/>
        <p:txBody>
          <a:bodyPr/>
          <a:lstStyle/>
          <a:p>
            <a:pPr defTabSz="466618">
              <a:defRPr/>
            </a:pPr>
            <a:endParaRPr lang="en-US" sz="2100">
              <a:solidFill>
                <a:prstClr val="black"/>
              </a:solidFill>
              <a:latin typeface="Calibri"/>
            </a:endParaRPr>
          </a:p>
        </p:txBody>
      </p:sp>
    </p:spTree>
    <p:extLst>
      <p:ext uri="{BB962C8B-B14F-4D97-AF65-F5344CB8AC3E}">
        <p14:creationId xmlns:p14="http://schemas.microsoft.com/office/powerpoint/2010/main" val="36093701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7" name="Date Placeholder 6"/>
          <p:cNvSpPr>
            <a:spLocks noGrp="1"/>
          </p:cNvSpPr>
          <p:nvPr>
            <p:ph type="dt" sz="half" idx="10"/>
          </p:nvPr>
        </p:nvSpPr>
        <p:spPr/>
        <p:txBody>
          <a:bodyPr/>
          <a:lstStyle/>
          <a:p>
            <a:fld id="{44BF1A0B-6827-4F64-A76A-B93AF3EA173D}" type="datetime1">
              <a:rPr lang="en-US" smtClean="0"/>
              <a:t>2/22/2021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D201E80-C2C8-49AE-BF6B-996F6A779147}" type="slidenum">
              <a:rPr lang="en-US" smtClean="0"/>
              <a:t>‹#›</a:t>
            </a:fld>
            <a:endParaRPr lang="en-US"/>
          </a:p>
        </p:txBody>
      </p:sp>
    </p:spTree>
    <p:extLst>
      <p:ext uri="{BB962C8B-B14F-4D97-AF65-F5344CB8AC3E}">
        <p14:creationId xmlns:p14="http://schemas.microsoft.com/office/powerpoint/2010/main" val="265736237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54A8235-1654-4B57-BD0C-DC17A81ADBE3}" type="datetime1">
              <a:rPr lang="en-US" smtClean="0"/>
              <a:t>2/22/2021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201E80-C2C8-49AE-BF6B-996F6A779147}" type="slidenum">
              <a:rPr lang="en-US" smtClean="0"/>
              <a:t>‹#›</a:t>
            </a:fld>
            <a:endParaRPr lang="en-US"/>
          </a:p>
        </p:txBody>
      </p:sp>
    </p:spTree>
    <p:extLst>
      <p:ext uri="{BB962C8B-B14F-4D97-AF65-F5344CB8AC3E}">
        <p14:creationId xmlns:p14="http://schemas.microsoft.com/office/powerpoint/2010/main" val="28201564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334113E-326F-4DF5-9A1C-45CB1E3FD596}" type="datetime1">
              <a:rPr lang="en-US" smtClean="0"/>
              <a:t>2/22/2021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201E80-C2C8-49AE-BF6B-996F6A779147}" type="slidenum">
              <a:rPr lang="en-US" smtClean="0"/>
              <a:t>‹#›</a:t>
            </a:fld>
            <a:endParaRPr lang="en-US"/>
          </a:p>
        </p:txBody>
      </p:sp>
    </p:spTree>
    <p:extLst>
      <p:ext uri="{BB962C8B-B14F-4D97-AF65-F5344CB8AC3E}">
        <p14:creationId xmlns:p14="http://schemas.microsoft.com/office/powerpoint/2010/main" val="32233054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FD36511-E12E-41AD-8E9F-A003BADCA59E}" type="datetime1">
              <a:rPr lang="en-US" smtClean="0"/>
              <a:t>2/22/2021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D201E80-C2C8-49AE-BF6B-996F6A779147}" type="slidenum">
              <a:rPr lang="en-US" smtClean="0"/>
              <a:t>‹#›</a:t>
            </a:fld>
            <a:endParaRPr lang="en-US"/>
          </a:p>
        </p:txBody>
      </p:sp>
    </p:spTree>
    <p:extLst>
      <p:ext uri="{BB962C8B-B14F-4D97-AF65-F5344CB8AC3E}">
        <p14:creationId xmlns:p14="http://schemas.microsoft.com/office/powerpoint/2010/main" val="39032762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p:cNvSpPr>
            <a:spLocks noGrp="1"/>
          </p:cNvSpPr>
          <p:nvPr>
            <p:ph type="dt" sz="half" idx="10"/>
          </p:nvPr>
        </p:nvSpPr>
        <p:spPr/>
        <p:txBody>
          <a:bodyPr/>
          <a:lstStyle/>
          <a:p>
            <a:fld id="{3FA4BA0B-549D-44CA-ACAB-8578E8B78789}" type="datetime1">
              <a:rPr lang="en-US" smtClean="0"/>
              <a:t>2/22/2021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D201E80-C2C8-49AE-BF6B-996F6A779147}" type="slidenum">
              <a:rPr lang="en-US" smtClean="0"/>
              <a:t>‹#›</a:t>
            </a:fld>
            <a:endParaRPr lang="en-US"/>
          </a:p>
        </p:txBody>
      </p:sp>
    </p:spTree>
    <p:extLst>
      <p:ext uri="{BB962C8B-B14F-4D97-AF65-F5344CB8AC3E}">
        <p14:creationId xmlns:p14="http://schemas.microsoft.com/office/powerpoint/2010/main" val="952831229"/>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581912" y="2638044"/>
            <a:ext cx="4271771"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338315" y="2638044"/>
            <a:ext cx="4270247"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Date Placeholder 7"/>
          <p:cNvSpPr>
            <a:spLocks noGrp="1"/>
          </p:cNvSpPr>
          <p:nvPr>
            <p:ph type="dt" sz="half" idx="10"/>
          </p:nvPr>
        </p:nvSpPr>
        <p:spPr/>
        <p:txBody>
          <a:bodyPr/>
          <a:lstStyle/>
          <a:p>
            <a:fld id="{64BE3C5F-257F-40EF-82C2-F005CFD2B866}" type="datetime1">
              <a:rPr lang="en-US" smtClean="0"/>
              <a:t>2/22/2021</a:t>
            </a:fld>
            <a:endParaRPr lang="en-US"/>
          </a:p>
        </p:txBody>
      </p:sp>
      <p:sp>
        <p:nvSpPr>
          <p:cNvPr id="9" name="Footer Placeholder 8"/>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2D201E80-C2C8-49AE-BF6B-996F6A779147}" type="slidenum">
              <a:rPr lang="en-US" smtClean="0"/>
              <a:t>‹#›</a:t>
            </a:fld>
            <a:endParaRPr lang="en-US"/>
          </a:p>
        </p:txBody>
      </p:sp>
    </p:spTree>
    <p:extLst>
      <p:ext uri="{BB962C8B-B14F-4D97-AF65-F5344CB8AC3E}">
        <p14:creationId xmlns:p14="http://schemas.microsoft.com/office/powerpoint/2010/main" val="13892032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7" name="Date Placeholder 6"/>
          <p:cNvSpPr>
            <a:spLocks noGrp="1"/>
          </p:cNvSpPr>
          <p:nvPr>
            <p:ph type="dt" sz="half" idx="10"/>
          </p:nvPr>
        </p:nvSpPr>
        <p:spPr/>
        <p:txBody>
          <a:bodyPr/>
          <a:lstStyle/>
          <a:p>
            <a:fld id="{85A26F7B-1209-4918-ACA9-4642ADE768C4}" type="datetime1">
              <a:rPr lang="en-US" smtClean="0"/>
              <a:t>2/22/2021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D201E80-C2C8-49AE-BF6B-996F6A779147}" type="slidenum">
              <a:rPr lang="en-US" smtClean="0"/>
              <a:t>‹#›</a:t>
            </a:fld>
            <a:endParaRPr lang="en-US"/>
          </a:p>
        </p:txBody>
      </p:sp>
      <p:sp>
        <p:nvSpPr>
          <p:cNvPr id="10" name="Title 9"/>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080329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1004D6C-7BDE-4484-9A96-FFE6BDB89148}" type="datetime1">
              <a:rPr lang="en-US" smtClean="0"/>
              <a:t>2/22/2021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D201E80-C2C8-49AE-BF6B-996F6A779147}" type="slidenum">
              <a:rPr lang="en-US" smtClean="0"/>
              <a:t>‹#›</a:t>
            </a:fld>
            <a:endParaRPr lang="en-US"/>
          </a:p>
        </p:txBody>
      </p:sp>
    </p:spTree>
    <p:extLst>
      <p:ext uri="{BB962C8B-B14F-4D97-AF65-F5344CB8AC3E}">
        <p14:creationId xmlns:p14="http://schemas.microsoft.com/office/powerpoint/2010/main" val="20061260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5C90C6C-431B-41DF-8CA2-B0313913C683}" type="datetime1">
              <a:rPr lang="en-US" smtClean="0"/>
              <a:t>2/22/2021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D201E80-C2C8-49AE-BF6B-996F6A779147}" type="slidenum">
              <a:rPr lang="en-US" smtClean="0"/>
              <a:t>‹#›</a:t>
            </a:fld>
            <a:endParaRPr lang="en-US"/>
          </a:p>
        </p:txBody>
      </p:sp>
    </p:spTree>
    <p:extLst>
      <p:ext uri="{BB962C8B-B14F-4D97-AF65-F5344CB8AC3E}">
        <p14:creationId xmlns:p14="http://schemas.microsoft.com/office/powerpoint/2010/main" val="24468799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9" name="Date Placeholder 8"/>
          <p:cNvSpPr>
            <a:spLocks noGrp="1"/>
          </p:cNvSpPr>
          <p:nvPr>
            <p:ph type="dt" sz="half" idx="10"/>
          </p:nvPr>
        </p:nvSpPr>
        <p:spPr/>
        <p:txBody>
          <a:bodyPr/>
          <a:lstStyle/>
          <a:p>
            <a:fld id="{2AA988B7-BDF8-445C-9D3E-5D69A80D093F}" type="datetime1">
              <a:rPr lang="en-US" smtClean="0"/>
              <a:t>2/22/2021</a:t>
            </a:fld>
            <a:endParaRPr lang="en-US"/>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1" name="Slide Number Placeholder 10"/>
          <p:cNvSpPr>
            <a:spLocks noGrp="1"/>
          </p:cNvSpPr>
          <p:nvPr>
            <p:ph type="sldNum" sz="quarter" idx="12"/>
          </p:nvPr>
        </p:nvSpPr>
        <p:spPr/>
        <p:txBody>
          <a:bodyPr/>
          <a:lstStyle/>
          <a:p>
            <a:fld id="{2D201E80-C2C8-49AE-BF6B-996F6A779147}" type="slidenum">
              <a:rPr lang="en-US" smtClean="0"/>
              <a:t>‹#›</a:t>
            </a:fld>
            <a:endParaRPr lang="en-US"/>
          </a:p>
        </p:txBody>
      </p:sp>
    </p:spTree>
    <p:extLst>
      <p:ext uri="{BB962C8B-B14F-4D97-AF65-F5344CB8AC3E}">
        <p14:creationId xmlns:p14="http://schemas.microsoft.com/office/powerpoint/2010/main" val="20309521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245EA1D7-6A5C-4DD0-A83C-6E6339C9DBE5}" type="datetime1">
              <a:rPr lang="en-US" smtClean="0"/>
              <a:t>2/22/2021</a:t>
            </a:fld>
            <a:endParaRPr lang="en-US"/>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0" name="Slide Number Placeholder 9"/>
          <p:cNvSpPr>
            <a:spLocks noGrp="1"/>
          </p:cNvSpPr>
          <p:nvPr>
            <p:ph type="sldNum" sz="quarter" idx="12"/>
          </p:nvPr>
        </p:nvSpPr>
        <p:spPr/>
        <p:txBody>
          <a:bodyPr/>
          <a:lstStyle/>
          <a:p>
            <a:fld id="{2D201E80-C2C8-49AE-BF6B-996F6A779147}" type="slidenum">
              <a:rPr lang="en-US" smtClean="0"/>
              <a:t>‹#›</a:t>
            </a:fld>
            <a:endParaRPr lang="en-US"/>
          </a:p>
        </p:txBody>
      </p:sp>
    </p:spTree>
    <p:extLst>
      <p:ext uri="{BB962C8B-B14F-4D97-AF65-F5344CB8AC3E}">
        <p14:creationId xmlns:p14="http://schemas.microsoft.com/office/powerpoint/2010/main" val="13637400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3D437902-1192-46AB-86CA-F274C0ED377D}" type="datetime1">
              <a:rPr lang="en-US" smtClean="0"/>
              <a:t>2/22/2021</a:t>
            </a:fld>
            <a:endParaRPr lang="en-US"/>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2D201E80-C2C8-49AE-BF6B-996F6A779147}" type="slidenum">
              <a:rPr lang="en-US" smtClean="0"/>
              <a:t>‹#›</a:t>
            </a:fld>
            <a:endParaRPr lang="en-US"/>
          </a:p>
        </p:txBody>
      </p:sp>
    </p:spTree>
    <p:extLst>
      <p:ext uri="{BB962C8B-B14F-4D97-AF65-F5344CB8AC3E}">
        <p14:creationId xmlns:p14="http://schemas.microsoft.com/office/powerpoint/2010/main" val="194301400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21.xml"/><Relationship Id="rId1" Type="http://schemas.openxmlformats.org/officeDocument/2006/relationships/slideLayout" Target="../slideLayouts/slideLayout4.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hyperlink" Target="https://creativecommons.org/licenses/by-nc-sa/3.0/"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C2AD7556-C90D-4946-8E4E-1E79D5B3D2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12192000"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Gill Sans MT"/>
              <a:ea typeface="+mn-ea"/>
              <a:cs typeface="+mn-cs"/>
            </a:endParaRPr>
          </a:p>
        </p:txBody>
      </p:sp>
      <p:sp>
        <p:nvSpPr>
          <p:cNvPr id="18" name="Rectangle 17">
            <a:extLst>
              <a:ext uri="{FF2B5EF4-FFF2-40B4-BE49-F238E27FC236}">
                <a16:creationId xmlns:a16="http://schemas.microsoft.com/office/drawing/2014/main" id="{DBB0CC56-54B2-4AE0-87C5-296E78A028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242815"/>
            <a:ext cx="12192000" cy="261518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Gill Sans MT"/>
              <a:ea typeface="+mn-ea"/>
              <a:cs typeface="+mn-cs"/>
            </a:endParaRPr>
          </a:p>
        </p:txBody>
      </p:sp>
      <p:sp>
        <p:nvSpPr>
          <p:cNvPr id="2" name="Title 1">
            <a:extLst>
              <a:ext uri="{FF2B5EF4-FFF2-40B4-BE49-F238E27FC236}">
                <a16:creationId xmlns:a16="http://schemas.microsoft.com/office/drawing/2014/main" id="{9D8901DE-551E-44E0-A2A0-11966D849A96}"/>
              </a:ext>
            </a:extLst>
          </p:cNvPr>
          <p:cNvSpPr>
            <a:spLocks noGrp="1"/>
          </p:cNvSpPr>
          <p:nvPr>
            <p:ph type="ctrTitle"/>
          </p:nvPr>
        </p:nvSpPr>
        <p:spPr>
          <a:xfrm>
            <a:off x="1600198" y="3641916"/>
            <a:ext cx="8991600" cy="2466804"/>
          </a:xfrm>
        </p:spPr>
        <p:txBody>
          <a:bodyPr>
            <a:normAutofit/>
          </a:bodyPr>
          <a:lstStyle/>
          <a:p>
            <a:r>
              <a:rPr lang="en-US" sz="2400" b="1">
                <a:solidFill>
                  <a:schemeClr val="tx1"/>
                </a:solidFill>
                <a:latin typeface="Gill Sans MT"/>
              </a:rPr>
              <a:t>A COMPARISON of </a:t>
            </a:r>
            <a:br>
              <a:rPr lang="en-US" sz="2400" b="1">
                <a:latin typeface="Gill Sans MT"/>
              </a:rPr>
            </a:br>
            <a:r>
              <a:rPr lang="en-US" sz="2400" b="1">
                <a:solidFill>
                  <a:schemeClr val="tx1"/>
                </a:solidFill>
                <a:latin typeface="Gill Sans MT"/>
              </a:rPr>
              <a:t>Grit and Academic Capital between First and Continuing-Generation Doctoral Student</a:t>
            </a:r>
            <a:r>
              <a:rPr lang="en-US" sz="2400" b="1">
                <a:latin typeface="Gill Sans MT"/>
              </a:rPr>
              <a:t>s</a:t>
            </a:r>
            <a:br>
              <a:rPr lang="en-US" sz="2400" b="1">
                <a:latin typeface="Gill Sans MT"/>
              </a:rPr>
            </a:br>
            <a:br>
              <a:rPr lang="en-US" sz="2400" b="1">
                <a:latin typeface="Gill Sans MT"/>
              </a:rPr>
            </a:br>
            <a:r>
              <a:rPr lang="en-US" sz="2400" b="1">
                <a:solidFill>
                  <a:schemeClr val="tx1"/>
                </a:solidFill>
                <a:latin typeface="Gill Sans MT"/>
              </a:rPr>
              <a:t>Jacqanai Gipson</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l="12878" t="17802" r="8660" b="11624"/>
          <a:stretch/>
        </p:blipFill>
        <p:spPr>
          <a:xfrm>
            <a:off x="3352798" y="49747"/>
            <a:ext cx="5486401" cy="3360602"/>
          </a:xfrm>
          <a:prstGeom prst="rect">
            <a:avLst/>
          </a:prstGeom>
        </p:spPr>
      </p:pic>
      <p:sp>
        <p:nvSpPr>
          <p:cNvPr id="3" name="TextBox 2">
            <a:extLst>
              <a:ext uri="{FF2B5EF4-FFF2-40B4-BE49-F238E27FC236}">
                <a16:creationId xmlns:a16="http://schemas.microsoft.com/office/drawing/2014/main" id="{5AA9E5F6-4B6B-4FDE-8AE1-C2D7D86AB563}"/>
              </a:ext>
            </a:extLst>
          </p:cNvPr>
          <p:cNvSpPr txBox="1"/>
          <p:nvPr/>
        </p:nvSpPr>
        <p:spPr>
          <a:xfrm>
            <a:off x="9913750" y="6340287"/>
            <a:ext cx="2278250"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00000"/>
                </a:solidFill>
                <a:effectLst/>
                <a:uLnTx/>
                <a:uFillTx/>
                <a:latin typeface="Gill Sans MT"/>
                <a:ea typeface="+mn-ea"/>
                <a:cs typeface="+mn-cs"/>
              </a:rPr>
              <a:t>April 17, 2021</a:t>
            </a:r>
          </a:p>
        </p:txBody>
      </p:sp>
    </p:spTree>
    <p:extLst>
      <p:ext uri="{BB962C8B-B14F-4D97-AF65-F5344CB8AC3E}">
        <p14:creationId xmlns:p14="http://schemas.microsoft.com/office/powerpoint/2010/main" val="339368029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advTm="34649"/>
    </mc:Choice>
    <mc:Fallback xmlns="">
      <p:transition spd="slow" advTm="34649"/>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25B6BB-7E5C-4B9E-9DE3-9F06C7B83913}"/>
              </a:ext>
            </a:extLst>
          </p:cNvPr>
          <p:cNvSpPr>
            <a:spLocks noGrp="1"/>
          </p:cNvSpPr>
          <p:nvPr>
            <p:ph type="title"/>
          </p:nvPr>
        </p:nvSpPr>
        <p:spPr/>
        <p:txBody>
          <a:bodyPr/>
          <a:lstStyle/>
          <a:p>
            <a:r>
              <a:rPr lang="en-US" b="1"/>
              <a:t>participants</a:t>
            </a:r>
          </a:p>
        </p:txBody>
      </p:sp>
      <p:graphicFrame>
        <p:nvGraphicFramePr>
          <p:cNvPr id="6" name="Content Placeholder 2">
            <a:extLst>
              <a:ext uri="{FF2B5EF4-FFF2-40B4-BE49-F238E27FC236}">
                <a16:creationId xmlns:a16="http://schemas.microsoft.com/office/drawing/2014/main" id="{4FBA0939-122C-43EB-A602-60879279980C}"/>
              </a:ext>
            </a:extLst>
          </p:cNvPr>
          <p:cNvGraphicFramePr>
            <a:graphicFrameLocks noGrp="1"/>
          </p:cNvGraphicFramePr>
          <p:nvPr>
            <p:ph sz="half" idx="1"/>
            <p:extLst/>
          </p:nvPr>
        </p:nvGraphicFramePr>
        <p:xfrm>
          <a:off x="908151" y="2495227"/>
          <a:ext cx="10332566" cy="381258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159365438"/>
      </p:ext>
    </p:extLst>
  </p:cSld>
  <p:clrMapOvr>
    <a:masterClrMapping/>
  </p:clrMapOvr>
  <mc:AlternateContent xmlns:mc="http://schemas.openxmlformats.org/markup-compatibility/2006" xmlns:p14="http://schemas.microsoft.com/office/powerpoint/2010/main">
    <mc:Choice Requires="p14">
      <p:transition spd="slow" p14:dur="2000" advTm="63422"/>
    </mc:Choice>
    <mc:Fallback xmlns="">
      <p:transition spd="slow" advTm="63422"/>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25B6BB-7E5C-4B9E-9DE3-9F06C7B83913}"/>
              </a:ext>
            </a:extLst>
          </p:cNvPr>
          <p:cNvSpPr>
            <a:spLocks noGrp="1"/>
          </p:cNvSpPr>
          <p:nvPr>
            <p:ph type="title"/>
          </p:nvPr>
        </p:nvSpPr>
        <p:spPr>
          <a:xfrm>
            <a:off x="2231136" y="443324"/>
            <a:ext cx="7729728" cy="1188720"/>
          </a:xfrm>
        </p:spPr>
        <p:txBody>
          <a:bodyPr/>
          <a:lstStyle/>
          <a:p>
            <a:r>
              <a:rPr lang="en-US" b="1"/>
              <a:t>instruments</a:t>
            </a:r>
          </a:p>
        </p:txBody>
      </p:sp>
      <p:sp>
        <p:nvSpPr>
          <p:cNvPr id="3" name="Content Placeholder 2">
            <a:extLst>
              <a:ext uri="{FF2B5EF4-FFF2-40B4-BE49-F238E27FC236}">
                <a16:creationId xmlns:a16="http://schemas.microsoft.com/office/drawing/2014/main" id="{FB625D45-F0DB-40E4-8148-F5B3134354C8}"/>
              </a:ext>
            </a:extLst>
          </p:cNvPr>
          <p:cNvSpPr>
            <a:spLocks noGrp="1"/>
          </p:cNvSpPr>
          <p:nvPr>
            <p:ph sz="half" idx="1"/>
          </p:nvPr>
        </p:nvSpPr>
        <p:spPr>
          <a:xfrm>
            <a:off x="557562" y="2009729"/>
            <a:ext cx="5296122" cy="4519033"/>
          </a:xfrm>
        </p:spPr>
        <p:txBody>
          <a:bodyPr vert="horz" lIns="91440" tIns="45720" rIns="91440" bIns="45720" rtlCol="0" anchor="t">
            <a:normAutofit/>
          </a:bodyPr>
          <a:lstStyle/>
          <a:p>
            <a:r>
              <a:rPr lang="en-US" sz="2200" dirty="0"/>
              <a:t>Short Grit Scale (Grit-S)</a:t>
            </a:r>
          </a:p>
          <a:p>
            <a:pPr marL="0" indent="0">
              <a:spcBef>
                <a:spcPts val="500"/>
              </a:spcBef>
              <a:buNone/>
            </a:pPr>
            <a:r>
              <a:rPr lang="en-US" sz="2400" dirty="0"/>
              <a:t> 	</a:t>
            </a:r>
            <a:r>
              <a:rPr lang="en-US" sz="1400" dirty="0"/>
              <a:t>(Duckworth &amp; Quinn, 2009)</a:t>
            </a:r>
          </a:p>
          <a:p>
            <a:pPr lvl="1"/>
            <a:r>
              <a:rPr lang="en-US" sz="2200" dirty="0"/>
              <a:t>8 Items</a:t>
            </a:r>
          </a:p>
          <a:p>
            <a:pPr lvl="1"/>
            <a:r>
              <a:rPr lang="en-US" sz="2200" dirty="0"/>
              <a:t>2 Subscales</a:t>
            </a:r>
          </a:p>
          <a:p>
            <a:pPr lvl="2"/>
            <a:r>
              <a:rPr lang="en-US" sz="2200" dirty="0"/>
              <a:t>Passion and Perseverance</a:t>
            </a:r>
          </a:p>
          <a:p>
            <a:pPr lvl="1"/>
            <a:r>
              <a:rPr lang="en-US" sz="2200" dirty="0"/>
              <a:t>5-point Likert Scale</a:t>
            </a:r>
          </a:p>
          <a:p>
            <a:pPr lvl="1"/>
            <a:r>
              <a:rPr lang="en-US" sz="2200" dirty="0"/>
              <a:t>Internal Consistency .60 to .79</a:t>
            </a:r>
          </a:p>
          <a:p>
            <a:pPr marL="228600" lvl="1" indent="0">
              <a:buNone/>
            </a:pPr>
            <a:endParaRPr lang="en-US" sz="2200" b="1" dirty="0"/>
          </a:p>
        </p:txBody>
      </p:sp>
      <p:sp>
        <p:nvSpPr>
          <p:cNvPr id="4" name="Content Placeholder 3">
            <a:extLst>
              <a:ext uri="{FF2B5EF4-FFF2-40B4-BE49-F238E27FC236}">
                <a16:creationId xmlns:a16="http://schemas.microsoft.com/office/drawing/2014/main" id="{2E072E2E-6168-49D2-B67A-40E735CA68C5}"/>
              </a:ext>
            </a:extLst>
          </p:cNvPr>
          <p:cNvSpPr>
            <a:spLocks noGrp="1"/>
          </p:cNvSpPr>
          <p:nvPr>
            <p:ph sz="half" idx="2"/>
          </p:nvPr>
        </p:nvSpPr>
        <p:spPr>
          <a:xfrm>
            <a:off x="6338315" y="2009729"/>
            <a:ext cx="5296122" cy="4519033"/>
          </a:xfrm>
        </p:spPr>
        <p:txBody>
          <a:bodyPr vert="horz" lIns="91440" tIns="45720" rIns="91440" bIns="45720" rtlCol="0" anchor="t">
            <a:normAutofit/>
          </a:bodyPr>
          <a:lstStyle/>
          <a:p>
            <a:r>
              <a:rPr lang="en-US" sz="2200" dirty="0"/>
              <a:t>Academic Capital Scale </a:t>
            </a:r>
          </a:p>
          <a:p>
            <a:pPr marL="0" indent="0">
              <a:spcBef>
                <a:spcPts val="500"/>
              </a:spcBef>
              <a:buNone/>
            </a:pPr>
            <a:r>
              <a:rPr lang="en-US" sz="2400" dirty="0"/>
              <a:t>	</a:t>
            </a:r>
            <a:r>
              <a:rPr lang="en-US" sz="1400" dirty="0"/>
              <a:t>(Winkler &amp; Sriram, 2015)</a:t>
            </a:r>
          </a:p>
          <a:p>
            <a:pPr lvl="1"/>
            <a:r>
              <a:rPr lang="en-US" sz="2200" dirty="0"/>
              <a:t>28 items</a:t>
            </a:r>
          </a:p>
          <a:p>
            <a:pPr lvl="1"/>
            <a:r>
              <a:rPr lang="en-US" sz="2200" dirty="0"/>
              <a:t>8 Subscales</a:t>
            </a:r>
          </a:p>
          <a:p>
            <a:pPr lvl="2"/>
            <a:r>
              <a:rPr lang="en-US" sz="2200" dirty="0"/>
              <a:t>Concerns about Cost, Navigation of Systems, Supportive Network, Trustworthy Information, College Knowledge, Family Uplift, Family Expectations, Overcoming Barriers</a:t>
            </a:r>
          </a:p>
          <a:p>
            <a:pPr lvl="1"/>
            <a:r>
              <a:rPr lang="en-US" sz="2200" dirty="0"/>
              <a:t>6-point Likert Scale</a:t>
            </a:r>
          </a:p>
          <a:p>
            <a:pPr lvl="1"/>
            <a:r>
              <a:rPr lang="en-US" sz="2200" dirty="0"/>
              <a:t>Reliability and Content Validity</a:t>
            </a:r>
          </a:p>
          <a:p>
            <a:endParaRPr lang="en-US" dirty="0"/>
          </a:p>
        </p:txBody>
      </p:sp>
    </p:spTree>
    <p:extLst>
      <p:ext uri="{BB962C8B-B14F-4D97-AF65-F5344CB8AC3E}">
        <p14:creationId xmlns:p14="http://schemas.microsoft.com/office/powerpoint/2010/main" val="250130003"/>
      </p:ext>
    </p:extLst>
  </p:cSld>
  <p:clrMapOvr>
    <a:masterClrMapping/>
  </p:clrMapOvr>
  <mc:AlternateContent xmlns:mc="http://schemas.openxmlformats.org/markup-compatibility/2006" xmlns:p14="http://schemas.microsoft.com/office/powerpoint/2010/main">
    <mc:Choice Requires="p14">
      <p:transition spd="slow" p14:dur="2000" advTm="161738"/>
    </mc:Choice>
    <mc:Fallback xmlns="">
      <p:transition spd="slow" advTm="161738"/>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33976D1-3430-450C-A978-87A9A6E8E7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Gill Sans MT"/>
              <a:ea typeface="+mn-ea"/>
              <a:cs typeface="+mn-cs"/>
            </a:endParaRPr>
          </a:p>
        </p:txBody>
      </p:sp>
      <p:sp>
        <p:nvSpPr>
          <p:cNvPr id="10" name="Rectangle 9">
            <a:extLst>
              <a:ext uri="{FF2B5EF4-FFF2-40B4-BE49-F238E27FC236}">
                <a16:creationId xmlns:a16="http://schemas.microsoft.com/office/drawing/2014/main" id="{7D6AAC78-7D86-415A-ADC1-2B47480796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49680" y="1248156"/>
            <a:ext cx="9692640" cy="436168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Gill Sans MT"/>
              <a:ea typeface="+mn-ea"/>
              <a:cs typeface="+mn-cs"/>
            </a:endParaRPr>
          </a:p>
        </p:txBody>
      </p:sp>
      <p:sp>
        <p:nvSpPr>
          <p:cNvPr id="12" name="Rectangle 11">
            <a:extLst>
              <a:ext uri="{FF2B5EF4-FFF2-40B4-BE49-F238E27FC236}">
                <a16:creationId xmlns:a16="http://schemas.microsoft.com/office/drawing/2014/main" id="{F2A658D9-F185-44F1-BA33-D50320D1D0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2228" y="1060704"/>
            <a:ext cx="10067544" cy="4736592"/>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Gill Sans MT"/>
              <a:ea typeface="+mn-ea"/>
              <a:cs typeface="+mn-cs"/>
            </a:endParaRPr>
          </a:p>
        </p:txBody>
      </p:sp>
      <p:sp>
        <p:nvSpPr>
          <p:cNvPr id="2" name="Title 1">
            <a:extLst>
              <a:ext uri="{FF2B5EF4-FFF2-40B4-BE49-F238E27FC236}">
                <a16:creationId xmlns:a16="http://schemas.microsoft.com/office/drawing/2014/main" id="{4025B6BB-7E5C-4B9E-9DE3-9F06C7B83913}"/>
              </a:ext>
            </a:extLst>
          </p:cNvPr>
          <p:cNvSpPr>
            <a:spLocks noGrp="1"/>
          </p:cNvSpPr>
          <p:nvPr>
            <p:ph type="title"/>
          </p:nvPr>
        </p:nvSpPr>
        <p:spPr>
          <a:xfrm>
            <a:off x="2231136" y="467418"/>
            <a:ext cx="7729728" cy="1188720"/>
          </a:xfrm>
          <a:solidFill>
            <a:srgbClr val="FFFFFF"/>
          </a:solidFill>
        </p:spPr>
        <p:txBody>
          <a:bodyPr>
            <a:normAutofit/>
          </a:bodyPr>
          <a:lstStyle/>
          <a:p>
            <a:r>
              <a:rPr lang="en-US" b="1"/>
              <a:t>Data Analysis</a:t>
            </a:r>
          </a:p>
        </p:txBody>
      </p:sp>
      <p:sp>
        <p:nvSpPr>
          <p:cNvPr id="3" name="Content Placeholder 2">
            <a:extLst>
              <a:ext uri="{FF2B5EF4-FFF2-40B4-BE49-F238E27FC236}">
                <a16:creationId xmlns:a16="http://schemas.microsoft.com/office/drawing/2014/main" id="{FB625D45-F0DB-40E4-8148-F5B3134354C8}"/>
              </a:ext>
            </a:extLst>
          </p:cNvPr>
          <p:cNvSpPr>
            <a:spLocks noGrp="1"/>
          </p:cNvSpPr>
          <p:nvPr>
            <p:ph idx="1"/>
          </p:nvPr>
        </p:nvSpPr>
        <p:spPr>
          <a:xfrm>
            <a:off x="1706062" y="2291262"/>
            <a:ext cx="8779512" cy="2879256"/>
          </a:xfrm>
        </p:spPr>
        <p:txBody>
          <a:bodyPr vert="horz" lIns="91440" tIns="45720" rIns="91440" bIns="45720" rtlCol="0">
            <a:normAutofit/>
          </a:bodyPr>
          <a:lstStyle/>
          <a:p>
            <a:r>
              <a:rPr lang="en-US" sz="2000" dirty="0">
                <a:solidFill>
                  <a:srgbClr val="404040"/>
                </a:solidFill>
              </a:rPr>
              <a:t>Research Questions 1 and 2</a:t>
            </a:r>
          </a:p>
          <a:p>
            <a:pPr lvl="1"/>
            <a:r>
              <a:rPr lang="en-US" sz="2000" dirty="0">
                <a:solidFill>
                  <a:srgbClr val="404040"/>
                </a:solidFill>
              </a:rPr>
              <a:t>10 Independent Sample </a:t>
            </a:r>
            <a:r>
              <a:rPr lang="en-US" sz="2000" i="1" dirty="0">
                <a:solidFill>
                  <a:srgbClr val="404040"/>
                </a:solidFill>
              </a:rPr>
              <a:t>t-</a:t>
            </a:r>
            <a:r>
              <a:rPr lang="en-US" sz="2000" dirty="0">
                <a:solidFill>
                  <a:srgbClr val="404040"/>
                </a:solidFill>
              </a:rPr>
              <a:t>tests </a:t>
            </a:r>
            <a:r>
              <a:rPr lang="en-US" sz="1400" dirty="0">
                <a:solidFill>
                  <a:srgbClr val="404040"/>
                </a:solidFill>
              </a:rPr>
              <a:t>(Holcomb &amp; Cox, 2018) </a:t>
            </a:r>
          </a:p>
          <a:p>
            <a:r>
              <a:rPr lang="en-US" sz="2000" dirty="0">
                <a:solidFill>
                  <a:srgbClr val="404040"/>
                </a:solidFill>
              </a:rPr>
              <a:t>Research Question 3</a:t>
            </a:r>
          </a:p>
          <a:p>
            <a:pPr lvl="1"/>
            <a:r>
              <a:rPr lang="en-US" sz="2000" dirty="0">
                <a:solidFill>
                  <a:srgbClr val="404040"/>
                </a:solidFill>
              </a:rPr>
              <a:t>Deductive Inductive Reasoning Procedure </a:t>
            </a:r>
            <a:r>
              <a:rPr lang="en-US" sz="1400" dirty="0">
                <a:solidFill>
                  <a:srgbClr val="404040"/>
                </a:solidFill>
              </a:rPr>
              <a:t>(</a:t>
            </a:r>
            <a:r>
              <a:rPr lang="en-US" sz="1400" dirty="0">
                <a:solidFill>
                  <a:srgbClr val="404040"/>
                </a:solidFill>
                <a:effectLst/>
                <a:ea typeface="Calibri" panose="020F0502020204030204" pitchFamily="34" charset="0"/>
                <a:cs typeface="Times New Roman"/>
              </a:rPr>
              <a:t>Srnka &amp; Koeszegi, 2007</a:t>
            </a:r>
            <a:r>
              <a:rPr lang="en-US" sz="1100" dirty="0">
                <a:solidFill>
                  <a:srgbClr val="404040"/>
                </a:solidFill>
                <a:effectLst/>
                <a:ea typeface="Calibri" panose="020F0502020204030204" pitchFamily="34" charset="0"/>
                <a:cs typeface="Times New Roman"/>
              </a:rPr>
              <a:t>) </a:t>
            </a:r>
            <a:endParaRPr lang="en-US" sz="1100" dirty="0">
              <a:solidFill>
                <a:srgbClr val="404040"/>
              </a:solidFill>
            </a:endParaRPr>
          </a:p>
        </p:txBody>
      </p:sp>
    </p:spTree>
    <p:extLst>
      <p:ext uri="{BB962C8B-B14F-4D97-AF65-F5344CB8AC3E}">
        <p14:creationId xmlns:p14="http://schemas.microsoft.com/office/powerpoint/2010/main" val="783218021"/>
      </p:ext>
    </p:extLst>
  </p:cSld>
  <p:clrMapOvr>
    <a:masterClrMapping/>
  </p:clrMapOvr>
  <mc:AlternateContent xmlns:mc="http://schemas.openxmlformats.org/markup-compatibility/2006" xmlns:p14="http://schemas.microsoft.com/office/powerpoint/2010/main">
    <mc:Choice Requires="p14">
      <p:transition spd="slow" p14:dur="2000" advTm="91168"/>
    </mc:Choice>
    <mc:Fallback xmlns="">
      <p:transition spd="slow" advTm="91168"/>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25B6BB-7E5C-4B9E-9DE3-9F06C7B83913}"/>
              </a:ext>
            </a:extLst>
          </p:cNvPr>
          <p:cNvSpPr>
            <a:spLocks noGrp="1"/>
          </p:cNvSpPr>
          <p:nvPr>
            <p:ph type="title"/>
          </p:nvPr>
        </p:nvSpPr>
        <p:spPr/>
        <p:txBody>
          <a:bodyPr/>
          <a:lstStyle/>
          <a:p>
            <a:r>
              <a:rPr lang="en-US" b="1" dirty="0"/>
              <a:t>research Questions</a:t>
            </a:r>
          </a:p>
        </p:txBody>
      </p:sp>
      <p:sp>
        <p:nvSpPr>
          <p:cNvPr id="3" name="Content Placeholder 2">
            <a:extLst>
              <a:ext uri="{FF2B5EF4-FFF2-40B4-BE49-F238E27FC236}">
                <a16:creationId xmlns:a16="http://schemas.microsoft.com/office/drawing/2014/main" id="{FB625D45-F0DB-40E4-8148-F5B3134354C8}"/>
              </a:ext>
            </a:extLst>
          </p:cNvPr>
          <p:cNvSpPr>
            <a:spLocks noGrp="1"/>
          </p:cNvSpPr>
          <p:nvPr>
            <p:ph idx="1"/>
          </p:nvPr>
        </p:nvSpPr>
        <p:spPr>
          <a:xfrm>
            <a:off x="1037816" y="2638044"/>
            <a:ext cx="10116368" cy="3930825"/>
          </a:xfrm>
        </p:spPr>
        <p:txBody>
          <a:bodyPr vert="horz" lIns="91440" tIns="45720" rIns="91440" bIns="45720" rtlCol="0" anchor="t">
            <a:normAutofit/>
          </a:bodyPr>
          <a:lstStyle/>
          <a:p>
            <a:pPr marL="457200" indent="-457200">
              <a:spcAft>
                <a:spcPts val="2000"/>
              </a:spcAft>
              <a:buAutoNum type="arabicPeriod"/>
            </a:pPr>
            <a:r>
              <a:rPr lang="en-US" sz="2000" dirty="0">
                <a:solidFill>
                  <a:schemeClr val="tx1"/>
                </a:solidFill>
              </a:rPr>
              <a:t>What difference, if any, exists between first- and continuing-generation doctoral students in the two-factor trait of Grit: passion and perseverance?</a:t>
            </a:r>
          </a:p>
          <a:p>
            <a:pPr marL="457200" indent="-457200">
              <a:spcAft>
                <a:spcPts val="2000"/>
              </a:spcAft>
              <a:buAutoNum type="arabicPeriod"/>
            </a:pPr>
            <a:r>
              <a:rPr lang="en-US" sz="2000" dirty="0">
                <a:solidFill>
                  <a:schemeClr val="tx1"/>
                </a:solidFill>
              </a:rPr>
              <a:t>What difference, if any, exists between first- and continuing-generation doctoral students in the eight factors of Academic Capital: concerns about cost, supportive networks, navigation of systems, trustworthy information, college knowledge, overcoming barriers, family uplift, and family expectations?</a:t>
            </a:r>
          </a:p>
          <a:p>
            <a:pPr marL="457200" indent="-457200">
              <a:spcAft>
                <a:spcPts val="2000"/>
              </a:spcAft>
              <a:buAutoNum type="arabicPeriod"/>
            </a:pPr>
            <a:r>
              <a:rPr lang="en-US" sz="2000" dirty="0">
                <a:solidFill>
                  <a:schemeClr val="tx1"/>
                </a:solidFill>
              </a:rPr>
              <a:t>To whom or what do you attribute your educational success?</a:t>
            </a:r>
            <a:endParaRPr lang="en-US" sz="2000" dirty="0">
              <a:solidFill>
                <a:schemeClr val="tx1"/>
              </a:solidFill>
              <a:ea typeface="+mn-lt"/>
              <a:cs typeface="+mn-lt"/>
            </a:endParaRPr>
          </a:p>
          <a:p>
            <a:pPr marL="0" indent="0">
              <a:buNone/>
            </a:pPr>
            <a:endParaRPr lang="en-US" sz="2000" b="1" dirty="0">
              <a:solidFill>
                <a:schemeClr val="tx1"/>
              </a:solidFill>
            </a:endParaRPr>
          </a:p>
          <a:p>
            <a:pPr marL="457200" indent="-457200">
              <a:buAutoNum type="arabicPeriod"/>
            </a:pPr>
            <a:endParaRPr lang="en-US" sz="2200" b="1" dirty="0">
              <a:solidFill>
                <a:srgbClr val="000000"/>
              </a:solidFill>
            </a:endParaRPr>
          </a:p>
          <a:p>
            <a:pPr marL="457200" indent="-457200">
              <a:buAutoNum type="arabicPeriod"/>
            </a:pPr>
            <a:endParaRPr lang="en-US" sz="2200" b="1" dirty="0">
              <a:solidFill>
                <a:srgbClr val="000000"/>
              </a:solidFill>
            </a:endParaRPr>
          </a:p>
        </p:txBody>
      </p:sp>
    </p:spTree>
    <p:extLst>
      <p:ext uri="{BB962C8B-B14F-4D97-AF65-F5344CB8AC3E}">
        <p14:creationId xmlns:p14="http://schemas.microsoft.com/office/powerpoint/2010/main" val="3325515022"/>
      </p:ext>
    </p:extLst>
  </p:cSld>
  <p:clrMapOvr>
    <a:masterClrMapping/>
  </p:clrMapOvr>
  <mc:AlternateContent xmlns:mc="http://schemas.openxmlformats.org/markup-compatibility/2006" xmlns:p14="http://schemas.microsoft.com/office/powerpoint/2010/main">
    <mc:Choice Requires="p14">
      <p:transition spd="slow" p14:dur="2000" advTm="91168"/>
    </mc:Choice>
    <mc:Fallback xmlns="">
      <p:transition spd="slow" advTm="91168"/>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25B6BB-7E5C-4B9E-9DE3-9F06C7B83913}"/>
              </a:ext>
            </a:extLst>
          </p:cNvPr>
          <p:cNvSpPr>
            <a:spLocks noGrp="1"/>
          </p:cNvSpPr>
          <p:nvPr>
            <p:ph type="title"/>
          </p:nvPr>
        </p:nvSpPr>
        <p:spPr>
          <a:xfrm>
            <a:off x="2231136" y="964692"/>
            <a:ext cx="7729728" cy="1188720"/>
          </a:xfrm>
          <a:prstGeom prst="rect">
            <a:avLst/>
          </a:prstGeom>
        </p:spPr>
        <p:txBody>
          <a:bodyPr>
            <a:normAutofit/>
          </a:bodyPr>
          <a:lstStyle/>
          <a:p>
            <a:r>
              <a:rPr lang="en-US" b="1" dirty="0"/>
              <a:t>Research question 1 Findings</a:t>
            </a:r>
          </a:p>
        </p:txBody>
      </p:sp>
      <p:graphicFrame>
        <p:nvGraphicFramePr>
          <p:cNvPr id="5" name="Table 4">
            <a:extLst>
              <a:ext uri="{FF2B5EF4-FFF2-40B4-BE49-F238E27FC236}">
                <a16:creationId xmlns:a16="http://schemas.microsoft.com/office/drawing/2014/main" id="{23DA8B1E-961C-42A4-A713-2263DEF79BA9}"/>
              </a:ext>
            </a:extLst>
          </p:cNvPr>
          <p:cNvGraphicFramePr>
            <a:graphicFrameLocks noGrp="1"/>
          </p:cNvGraphicFramePr>
          <p:nvPr>
            <p:extLst/>
          </p:nvPr>
        </p:nvGraphicFramePr>
        <p:xfrm>
          <a:off x="672905" y="2567828"/>
          <a:ext cx="10846189" cy="2021795"/>
        </p:xfrm>
        <a:graphic>
          <a:graphicData uri="http://schemas.openxmlformats.org/drawingml/2006/table">
            <a:tbl>
              <a:tblPr>
                <a:tableStyleId>{2D5ABB26-0587-4C30-8999-92F81FD0307C}</a:tableStyleId>
              </a:tblPr>
              <a:tblGrid>
                <a:gridCol w="1509035">
                  <a:extLst>
                    <a:ext uri="{9D8B030D-6E8A-4147-A177-3AD203B41FA5}">
                      <a16:colId xmlns:a16="http://schemas.microsoft.com/office/drawing/2014/main" val="2536761043"/>
                    </a:ext>
                  </a:extLst>
                </a:gridCol>
                <a:gridCol w="1509035">
                  <a:extLst>
                    <a:ext uri="{9D8B030D-6E8A-4147-A177-3AD203B41FA5}">
                      <a16:colId xmlns:a16="http://schemas.microsoft.com/office/drawing/2014/main" val="1051616444"/>
                    </a:ext>
                  </a:extLst>
                </a:gridCol>
                <a:gridCol w="754519">
                  <a:extLst>
                    <a:ext uri="{9D8B030D-6E8A-4147-A177-3AD203B41FA5}">
                      <a16:colId xmlns:a16="http://schemas.microsoft.com/office/drawing/2014/main" val="3321145451"/>
                    </a:ext>
                  </a:extLst>
                </a:gridCol>
                <a:gridCol w="1768400">
                  <a:extLst>
                    <a:ext uri="{9D8B030D-6E8A-4147-A177-3AD203B41FA5}">
                      <a16:colId xmlns:a16="http://schemas.microsoft.com/office/drawing/2014/main" val="2602429810"/>
                    </a:ext>
                  </a:extLst>
                </a:gridCol>
                <a:gridCol w="1768400">
                  <a:extLst>
                    <a:ext uri="{9D8B030D-6E8A-4147-A177-3AD203B41FA5}">
                      <a16:colId xmlns:a16="http://schemas.microsoft.com/office/drawing/2014/main" val="240748071"/>
                    </a:ext>
                  </a:extLst>
                </a:gridCol>
                <a:gridCol w="1768400">
                  <a:extLst>
                    <a:ext uri="{9D8B030D-6E8A-4147-A177-3AD203B41FA5}">
                      <a16:colId xmlns:a16="http://schemas.microsoft.com/office/drawing/2014/main" val="10527839"/>
                    </a:ext>
                  </a:extLst>
                </a:gridCol>
                <a:gridCol w="1768400">
                  <a:extLst>
                    <a:ext uri="{9D8B030D-6E8A-4147-A177-3AD203B41FA5}">
                      <a16:colId xmlns:a16="http://schemas.microsoft.com/office/drawing/2014/main" val="2418875535"/>
                    </a:ext>
                  </a:extLst>
                </a:gridCol>
              </a:tblGrid>
              <a:tr h="309228">
                <a:tc gridSpan="5">
                  <a:txBody>
                    <a:bodyPr/>
                    <a:lstStyle/>
                    <a:p>
                      <a:pPr algn="l" fontAlgn="b"/>
                      <a:r>
                        <a:rPr lang="en-US" sz="2000" i="1" u="none" strike="noStrike" dirty="0">
                          <a:solidFill>
                            <a:schemeClr val="tx1"/>
                          </a:solidFill>
                          <a:effectLst/>
                          <a:latin typeface="+mj-lt"/>
                        </a:rPr>
                        <a:t>Mean Results of Two Factors of Grit</a:t>
                      </a:r>
                      <a:endParaRPr lang="en-US" sz="2000" b="0" i="1" u="none" strike="noStrike" dirty="0">
                        <a:solidFill>
                          <a:schemeClr val="tx1"/>
                        </a:solidFill>
                        <a:effectLst/>
                        <a:latin typeface="+mj-lt"/>
                      </a:endParaRPr>
                    </a:p>
                  </a:txBody>
                  <a:tcPr marL="9525" marR="9525" marT="9525" marB="0" anchor="b">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ctr" fontAlgn="b"/>
                      <a:endParaRPr lang="en-US" sz="1600" b="0" i="0" u="none" strike="noStrike" dirty="0">
                        <a:solidFill>
                          <a:schemeClr val="tx1"/>
                        </a:solidFill>
                        <a:effectLst/>
                        <a:latin typeface="+mj-lt"/>
                      </a:endParaRPr>
                    </a:p>
                  </a:txBody>
                  <a:tcPr marL="9525" marR="9525" marT="9525" marB="0" anchor="b">
                    <a:lnB w="12700" cap="flat" cmpd="sng" algn="ctr">
                      <a:solidFill>
                        <a:schemeClr val="tx1"/>
                      </a:solidFill>
                      <a:prstDash val="solid"/>
                      <a:round/>
                      <a:headEnd type="none" w="med" len="med"/>
                      <a:tailEnd type="none" w="med" len="med"/>
                    </a:lnB>
                  </a:tcPr>
                </a:tc>
                <a:tc>
                  <a:txBody>
                    <a:bodyPr/>
                    <a:lstStyle/>
                    <a:p>
                      <a:pPr algn="ctr" fontAlgn="b"/>
                      <a:endParaRPr lang="en-US" sz="1600" b="0" i="0" u="none" strike="noStrike" dirty="0">
                        <a:solidFill>
                          <a:schemeClr val="tx1"/>
                        </a:solidFill>
                        <a:effectLst/>
                        <a:latin typeface="+mj-lt"/>
                      </a:endParaRPr>
                    </a:p>
                  </a:txBody>
                  <a:tcPr marL="9525" marR="9525" marT="9525" marB="0" anchor="b">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97630068"/>
                  </a:ext>
                </a:extLst>
              </a:tr>
              <a:tr h="385790">
                <a:tc>
                  <a:txBody>
                    <a:bodyPr/>
                    <a:lstStyle/>
                    <a:p>
                      <a:pPr algn="l" fontAlgn="b"/>
                      <a:endParaRPr lang="en-US" sz="2000" b="0" i="0" u="none" strike="noStrike" dirty="0">
                        <a:solidFill>
                          <a:srgbClr val="000000"/>
                        </a:solidFill>
                        <a:effectLst/>
                        <a:latin typeface="+mj-lt"/>
                      </a:endParaRPr>
                    </a:p>
                  </a:txBody>
                  <a:tcPr marL="9525" marR="9525" marT="9525" marB="0" anchor="b">
                    <a:lnT w="12700" cap="flat" cmpd="sng" algn="ctr">
                      <a:solidFill>
                        <a:schemeClr val="tx1"/>
                      </a:solidFill>
                      <a:prstDash val="solid"/>
                      <a:round/>
                      <a:headEnd type="none" w="med" len="med"/>
                      <a:tailEnd type="none" w="med" len="med"/>
                    </a:lnT>
                  </a:tcPr>
                </a:tc>
                <a:tc>
                  <a:txBody>
                    <a:bodyPr/>
                    <a:lstStyle/>
                    <a:p>
                      <a:pPr algn="l" fontAlgn="b"/>
                      <a:endParaRPr lang="en-US" sz="1600" b="0" i="0" u="none" strike="noStrike" dirty="0">
                        <a:solidFill>
                          <a:srgbClr val="000000"/>
                        </a:solidFill>
                        <a:effectLst/>
                        <a:latin typeface="+mj-lt"/>
                      </a:endParaRPr>
                    </a:p>
                  </a:txBody>
                  <a:tcPr marL="9525" marR="9525" marT="9525" marB="0" anchor="b">
                    <a:lnT w="12700" cap="flat" cmpd="sng" algn="ctr">
                      <a:solidFill>
                        <a:schemeClr val="tx1"/>
                      </a:solidFill>
                      <a:prstDash val="solid"/>
                      <a:round/>
                      <a:headEnd type="none" w="med" len="med"/>
                      <a:tailEnd type="none" w="med" len="med"/>
                    </a:lnT>
                  </a:tcPr>
                </a:tc>
                <a:tc>
                  <a:txBody>
                    <a:bodyPr/>
                    <a:lstStyle/>
                    <a:p>
                      <a:pPr algn="l" fontAlgn="b"/>
                      <a:endParaRPr lang="en-US" sz="1600" b="0" i="0" u="none" strike="noStrike">
                        <a:solidFill>
                          <a:srgbClr val="000000"/>
                        </a:solidFill>
                        <a:effectLst/>
                        <a:latin typeface="+mj-lt"/>
                      </a:endParaRPr>
                    </a:p>
                  </a:txBody>
                  <a:tcPr marL="9525" marR="9525" marT="9525" marB="0" anchor="b">
                    <a:lnT w="12700" cap="flat" cmpd="sng" algn="ctr">
                      <a:solidFill>
                        <a:schemeClr val="tx1"/>
                      </a:solidFill>
                      <a:prstDash val="solid"/>
                      <a:round/>
                      <a:headEnd type="none" w="med" len="med"/>
                      <a:tailEnd type="none" w="med" len="med"/>
                    </a:lnT>
                  </a:tcPr>
                </a:tc>
                <a:tc gridSpan="2">
                  <a:txBody>
                    <a:bodyPr/>
                    <a:lstStyle/>
                    <a:p>
                      <a:pPr algn="ctr" fontAlgn="b"/>
                      <a:r>
                        <a:rPr lang="en-US" sz="2000" u="sng" strike="noStrike" dirty="0">
                          <a:effectLst/>
                          <a:latin typeface="+mj-lt"/>
                        </a:rPr>
                        <a:t>First-Generation</a:t>
                      </a:r>
                      <a:endParaRPr lang="en-US" sz="2000" b="0" i="0" u="sng" strike="noStrike" dirty="0">
                        <a:solidFill>
                          <a:srgbClr val="000000"/>
                        </a:solidFill>
                        <a:effectLst/>
                        <a:latin typeface="+mj-lt"/>
                      </a:endParaRPr>
                    </a:p>
                  </a:txBody>
                  <a:tcPr marL="9525" marR="9525" marT="9525" marB="0" anchor="b">
                    <a:lnT w="12700" cap="flat" cmpd="sng" algn="ctr">
                      <a:solidFill>
                        <a:schemeClr val="tx1"/>
                      </a:solidFill>
                      <a:prstDash val="solid"/>
                      <a:round/>
                      <a:headEnd type="none" w="med" len="med"/>
                      <a:tailEnd type="none" w="med" len="med"/>
                    </a:lnT>
                  </a:tcPr>
                </a:tc>
                <a:tc hMerge="1">
                  <a:txBody>
                    <a:bodyPr/>
                    <a:lstStyle/>
                    <a:p>
                      <a:endParaRPr lang="en-US"/>
                    </a:p>
                  </a:txBody>
                  <a:tcPr/>
                </a:tc>
                <a:tc gridSpan="2">
                  <a:txBody>
                    <a:bodyPr/>
                    <a:lstStyle/>
                    <a:p>
                      <a:pPr algn="ctr" fontAlgn="b"/>
                      <a:r>
                        <a:rPr lang="en-US" sz="2000" u="sng" strike="noStrike" dirty="0">
                          <a:effectLst/>
                          <a:latin typeface="+mj-lt"/>
                        </a:rPr>
                        <a:t>Continuing-Generation</a:t>
                      </a:r>
                      <a:endParaRPr lang="en-US" sz="2000" b="0" i="0" u="sng" strike="noStrike" dirty="0">
                        <a:solidFill>
                          <a:srgbClr val="000000"/>
                        </a:solidFill>
                        <a:effectLst/>
                        <a:latin typeface="+mj-lt"/>
                      </a:endParaRPr>
                    </a:p>
                  </a:txBody>
                  <a:tcPr marL="9525" marR="9525" marT="9525" marB="0" anchor="b">
                    <a:lnT w="12700" cap="flat" cmpd="sng" algn="ctr">
                      <a:solidFill>
                        <a:schemeClr val="tx1"/>
                      </a:solidFill>
                      <a:prstDash val="solid"/>
                      <a:round/>
                      <a:headEnd type="none" w="med" len="med"/>
                      <a:tailEnd type="none" w="med" len="med"/>
                    </a:lnT>
                  </a:tcPr>
                </a:tc>
                <a:tc hMerge="1">
                  <a:txBody>
                    <a:bodyPr/>
                    <a:lstStyle/>
                    <a:p>
                      <a:endParaRPr lang="en-US"/>
                    </a:p>
                  </a:txBody>
                  <a:tcPr/>
                </a:tc>
                <a:extLst>
                  <a:ext uri="{0D108BD9-81ED-4DB2-BD59-A6C34878D82A}">
                    <a16:rowId xmlns:a16="http://schemas.microsoft.com/office/drawing/2014/main" val="3057026790"/>
                  </a:ext>
                </a:extLst>
              </a:tr>
              <a:tr h="440560">
                <a:tc>
                  <a:txBody>
                    <a:bodyPr/>
                    <a:lstStyle/>
                    <a:p>
                      <a:pPr algn="l" fontAlgn="b"/>
                      <a:r>
                        <a:rPr lang="en-US" sz="2000" u="none" strike="noStrike" dirty="0">
                          <a:effectLst/>
                          <a:latin typeface="+mj-lt"/>
                        </a:rPr>
                        <a:t>Variable</a:t>
                      </a:r>
                      <a:endParaRPr lang="en-US" sz="2000" b="0" i="0" u="none" strike="noStrike" dirty="0">
                        <a:solidFill>
                          <a:srgbClr val="000000"/>
                        </a:solidFill>
                        <a:effectLst/>
                        <a:latin typeface="+mj-lt"/>
                      </a:endParaRPr>
                    </a:p>
                  </a:txBody>
                  <a:tcPr marL="9525" marR="9525" marT="9525" marB="0" anchor="b"/>
                </a:tc>
                <a:tc>
                  <a:txBody>
                    <a:bodyPr/>
                    <a:lstStyle/>
                    <a:p>
                      <a:pPr algn="l" fontAlgn="b"/>
                      <a:endParaRPr lang="en-US" sz="1600" b="0" i="0" u="none" strike="noStrike">
                        <a:solidFill>
                          <a:srgbClr val="000000"/>
                        </a:solidFill>
                        <a:effectLst/>
                        <a:latin typeface="+mj-lt"/>
                      </a:endParaRPr>
                    </a:p>
                  </a:txBody>
                  <a:tcPr marL="9525" marR="9525" marT="9525" marB="0" anchor="b"/>
                </a:tc>
                <a:tc>
                  <a:txBody>
                    <a:bodyPr/>
                    <a:lstStyle/>
                    <a:p>
                      <a:pPr algn="l" fontAlgn="b"/>
                      <a:endParaRPr lang="en-US" sz="1600" b="0" i="0" u="none" strike="noStrike" dirty="0">
                        <a:solidFill>
                          <a:srgbClr val="000000"/>
                        </a:solidFill>
                        <a:effectLst/>
                        <a:latin typeface="+mj-lt"/>
                      </a:endParaRPr>
                    </a:p>
                  </a:txBody>
                  <a:tcPr marL="9525" marR="9525" marT="9525" marB="0" anchor="b"/>
                </a:tc>
                <a:tc>
                  <a:txBody>
                    <a:bodyPr/>
                    <a:lstStyle/>
                    <a:p>
                      <a:pPr algn="ctr" fontAlgn="b"/>
                      <a:r>
                        <a:rPr lang="en-US" sz="2000" i="1" u="none" strike="noStrike" dirty="0">
                          <a:effectLst/>
                          <a:latin typeface="+mj-lt"/>
                        </a:rPr>
                        <a:t>M</a:t>
                      </a:r>
                      <a:endParaRPr lang="en-US" sz="2000" b="0" i="1" u="none" strike="noStrike" dirty="0">
                        <a:solidFill>
                          <a:srgbClr val="000000"/>
                        </a:solidFill>
                        <a:effectLst/>
                        <a:latin typeface="+mj-lt"/>
                      </a:endParaRPr>
                    </a:p>
                  </a:txBody>
                  <a:tcPr marL="9525" marR="9525" marT="9525" marB="0" anchor="b"/>
                </a:tc>
                <a:tc>
                  <a:txBody>
                    <a:bodyPr/>
                    <a:lstStyle/>
                    <a:p>
                      <a:pPr algn="ctr" fontAlgn="b"/>
                      <a:r>
                        <a:rPr lang="en-US" sz="2000" i="1" u="none" strike="noStrike" dirty="0">
                          <a:effectLst/>
                          <a:latin typeface="+mj-lt"/>
                        </a:rPr>
                        <a:t>SD</a:t>
                      </a:r>
                      <a:endParaRPr lang="en-US" sz="2000" b="0" i="1" u="none" strike="noStrike" dirty="0">
                        <a:solidFill>
                          <a:srgbClr val="000000"/>
                        </a:solidFill>
                        <a:effectLst/>
                        <a:latin typeface="+mj-lt"/>
                      </a:endParaRPr>
                    </a:p>
                  </a:txBody>
                  <a:tcPr marL="9525" marR="9525" marT="9525" marB="0" anchor="b"/>
                </a:tc>
                <a:tc>
                  <a:txBody>
                    <a:bodyPr/>
                    <a:lstStyle/>
                    <a:p>
                      <a:pPr algn="ctr" fontAlgn="b"/>
                      <a:r>
                        <a:rPr lang="en-US" sz="2000" i="1" u="none" strike="noStrike" dirty="0">
                          <a:effectLst/>
                          <a:latin typeface="+mj-lt"/>
                        </a:rPr>
                        <a:t>M</a:t>
                      </a:r>
                      <a:endParaRPr lang="en-US" sz="2000" b="0" i="1" u="none" strike="noStrike" dirty="0">
                        <a:solidFill>
                          <a:srgbClr val="000000"/>
                        </a:solidFill>
                        <a:effectLst/>
                        <a:latin typeface="+mj-lt"/>
                      </a:endParaRPr>
                    </a:p>
                  </a:txBody>
                  <a:tcPr marL="9525" marR="9525" marT="9525" marB="0" anchor="b"/>
                </a:tc>
                <a:tc>
                  <a:txBody>
                    <a:bodyPr/>
                    <a:lstStyle/>
                    <a:p>
                      <a:pPr algn="ctr" fontAlgn="b"/>
                      <a:r>
                        <a:rPr lang="en-US" sz="2000" i="1" u="none" strike="noStrike" dirty="0">
                          <a:effectLst/>
                          <a:latin typeface="+mj-lt"/>
                        </a:rPr>
                        <a:t>SD</a:t>
                      </a:r>
                      <a:endParaRPr lang="en-US" sz="2000" b="0" i="1" u="none" strike="noStrike" dirty="0">
                        <a:solidFill>
                          <a:srgbClr val="000000"/>
                        </a:solidFill>
                        <a:effectLst/>
                        <a:latin typeface="+mj-lt"/>
                      </a:endParaRPr>
                    </a:p>
                  </a:txBody>
                  <a:tcPr marL="9525" marR="9525" marT="9525" marB="0" anchor="b"/>
                </a:tc>
                <a:extLst>
                  <a:ext uri="{0D108BD9-81ED-4DB2-BD59-A6C34878D82A}">
                    <a16:rowId xmlns:a16="http://schemas.microsoft.com/office/drawing/2014/main" val="3563958583"/>
                  </a:ext>
                </a:extLst>
              </a:tr>
              <a:tr h="440560">
                <a:tc>
                  <a:txBody>
                    <a:bodyPr/>
                    <a:lstStyle/>
                    <a:p>
                      <a:pPr algn="l" fontAlgn="b"/>
                      <a:r>
                        <a:rPr lang="en-US" sz="2000" u="none" strike="noStrike" dirty="0">
                          <a:effectLst/>
                          <a:latin typeface="+mj-lt"/>
                        </a:rPr>
                        <a:t>Passion</a:t>
                      </a:r>
                      <a:endParaRPr lang="en-US" sz="2000" b="0" i="0" u="none" strike="noStrike" dirty="0">
                        <a:solidFill>
                          <a:srgbClr val="000000"/>
                        </a:solidFill>
                        <a:effectLst/>
                        <a:latin typeface="+mj-lt"/>
                      </a:endParaRPr>
                    </a:p>
                  </a:txBody>
                  <a:tcPr marL="9525" marR="9525" marT="9525" marB="0" anchor="b"/>
                </a:tc>
                <a:tc>
                  <a:txBody>
                    <a:bodyPr/>
                    <a:lstStyle/>
                    <a:p>
                      <a:pPr algn="l" fontAlgn="b"/>
                      <a:endParaRPr lang="en-US" sz="1600" b="0" i="0" u="none" strike="noStrike">
                        <a:solidFill>
                          <a:srgbClr val="000000"/>
                        </a:solidFill>
                        <a:effectLst/>
                        <a:latin typeface="+mj-lt"/>
                      </a:endParaRPr>
                    </a:p>
                  </a:txBody>
                  <a:tcPr marL="9525" marR="9525" marT="9525" marB="0" anchor="b"/>
                </a:tc>
                <a:tc>
                  <a:txBody>
                    <a:bodyPr/>
                    <a:lstStyle/>
                    <a:p>
                      <a:pPr algn="l" fontAlgn="b"/>
                      <a:endParaRPr lang="en-US" sz="1600" b="0" i="0" u="none" strike="noStrike" dirty="0">
                        <a:solidFill>
                          <a:srgbClr val="000000"/>
                        </a:solidFill>
                        <a:effectLst/>
                        <a:latin typeface="+mj-lt"/>
                      </a:endParaRPr>
                    </a:p>
                  </a:txBody>
                  <a:tcPr marL="9525" marR="9525" marT="9525" marB="0" anchor="b"/>
                </a:tc>
                <a:tc>
                  <a:txBody>
                    <a:bodyPr/>
                    <a:lstStyle/>
                    <a:p>
                      <a:pPr algn="ctr" fontAlgn="b"/>
                      <a:r>
                        <a:rPr lang="en-US" sz="2000" u="none" strike="noStrike" dirty="0">
                          <a:effectLst/>
                          <a:latin typeface="+mj-lt"/>
                        </a:rPr>
                        <a:t>3.83</a:t>
                      </a:r>
                      <a:endParaRPr lang="en-US" sz="2000" b="0" i="0" u="none" strike="noStrike" dirty="0">
                        <a:solidFill>
                          <a:srgbClr val="000000"/>
                        </a:solidFill>
                        <a:effectLst/>
                        <a:latin typeface="+mj-lt"/>
                      </a:endParaRPr>
                    </a:p>
                  </a:txBody>
                  <a:tcPr marL="9525" marR="9525" marT="9525" marB="0" anchor="b"/>
                </a:tc>
                <a:tc>
                  <a:txBody>
                    <a:bodyPr/>
                    <a:lstStyle/>
                    <a:p>
                      <a:pPr algn="ctr" fontAlgn="b"/>
                      <a:r>
                        <a:rPr lang="en-US" sz="2000" u="none" strike="noStrike" dirty="0">
                          <a:effectLst/>
                          <a:latin typeface="+mj-lt"/>
                        </a:rPr>
                        <a:t>0.83</a:t>
                      </a:r>
                      <a:endParaRPr lang="en-US" sz="2000" b="0" i="0" u="none" strike="noStrike" dirty="0">
                        <a:solidFill>
                          <a:srgbClr val="000000"/>
                        </a:solidFill>
                        <a:effectLst/>
                        <a:latin typeface="+mj-lt"/>
                      </a:endParaRPr>
                    </a:p>
                  </a:txBody>
                  <a:tcPr marL="9525" marR="9525" marT="9525" marB="0" anchor="b"/>
                </a:tc>
                <a:tc>
                  <a:txBody>
                    <a:bodyPr/>
                    <a:lstStyle/>
                    <a:p>
                      <a:pPr algn="ctr" fontAlgn="b"/>
                      <a:r>
                        <a:rPr lang="en-US" sz="2000" u="none" strike="noStrike">
                          <a:effectLst/>
                          <a:latin typeface="+mj-lt"/>
                        </a:rPr>
                        <a:t>3.80</a:t>
                      </a:r>
                      <a:endParaRPr lang="en-US" sz="2000" b="0" i="0" u="none" strike="noStrike">
                        <a:solidFill>
                          <a:srgbClr val="000000"/>
                        </a:solidFill>
                        <a:effectLst/>
                        <a:latin typeface="+mj-lt"/>
                      </a:endParaRPr>
                    </a:p>
                  </a:txBody>
                  <a:tcPr marL="9525" marR="9525" marT="9525" marB="0" anchor="b"/>
                </a:tc>
                <a:tc>
                  <a:txBody>
                    <a:bodyPr/>
                    <a:lstStyle/>
                    <a:p>
                      <a:pPr algn="ctr" fontAlgn="b"/>
                      <a:r>
                        <a:rPr lang="en-US" sz="2000" u="none" strike="noStrike" dirty="0">
                          <a:effectLst/>
                          <a:latin typeface="+mj-lt"/>
                        </a:rPr>
                        <a:t>0.88</a:t>
                      </a:r>
                      <a:endParaRPr lang="en-US" sz="2000" b="0" i="0" u="none" strike="noStrike" dirty="0">
                        <a:solidFill>
                          <a:srgbClr val="000000"/>
                        </a:solidFill>
                        <a:effectLst/>
                        <a:latin typeface="+mj-lt"/>
                      </a:endParaRPr>
                    </a:p>
                  </a:txBody>
                  <a:tcPr marL="9525" marR="9525" marT="9525" marB="0" anchor="b"/>
                </a:tc>
                <a:extLst>
                  <a:ext uri="{0D108BD9-81ED-4DB2-BD59-A6C34878D82A}">
                    <a16:rowId xmlns:a16="http://schemas.microsoft.com/office/drawing/2014/main" val="4112524792"/>
                  </a:ext>
                </a:extLst>
              </a:tr>
              <a:tr h="440560">
                <a:tc gridSpan="2">
                  <a:txBody>
                    <a:bodyPr/>
                    <a:lstStyle/>
                    <a:p>
                      <a:pPr algn="l" fontAlgn="b"/>
                      <a:r>
                        <a:rPr lang="en-US" sz="2000" u="none" strike="noStrike" dirty="0">
                          <a:solidFill>
                            <a:schemeClr val="tx1"/>
                          </a:solidFill>
                          <a:effectLst/>
                          <a:latin typeface="+mj-lt"/>
                        </a:rPr>
                        <a:t>Perseverance</a:t>
                      </a:r>
                      <a:endParaRPr lang="en-US" sz="2000" b="0" i="0" u="none" strike="noStrike" dirty="0">
                        <a:solidFill>
                          <a:schemeClr val="tx1"/>
                        </a:solidFill>
                        <a:effectLst/>
                        <a:latin typeface="+mj-lt"/>
                      </a:endParaRPr>
                    </a:p>
                  </a:txBody>
                  <a:tcPr marL="9525" marR="9525" marT="9525" marB="0" anchor="b">
                    <a:lnB w="12700" cap="flat" cmpd="sng" algn="ctr">
                      <a:solidFill>
                        <a:schemeClr val="tx1"/>
                      </a:solidFill>
                      <a:prstDash val="solid"/>
                      <a:round/>
                      <a:headEnd type="none" w="med" len="med"/>
                      <a:tailEnd type="none" w="med" len="med"/>
                    </a:lnB>
                  </a:tcPr>
                </a:tc>
                <a:tc hMerge="1">
                  <a:txBody>
                    <a:bodyPr/>
                    <a:lstStyle/>
                    <a:p>
                      <a:endParaRPr lang="en-US"/>
                    </a:p>
                  </a:txBody>
                  <a:tcPr/>
                </a:tc>
                <a:tc>
                  <a:txBody>
                    <a:bodyPr/>
                    <a:lstStyle/>
                    <a:p>
                      <a:pPr algn="l" fontAlgn="b"/>
                      <a:endParaRPr lang="en-US" sz="1600" b="0" i="0" u="none" strike="noStrike" dirty="0">
                        <a:solidFill>
                          <a:schemeClr val="tx1"/>
                        </a:solidFill>
                        <a:effectLst/>
                        <a:latin typeface="+mj-lt"/>
                      </a:endParaRPr>
                    </a:p>
                  </a:txBody>
                  <a:tcPr marL="9525" marR="9525" marT="9525" marB="0" anchor="b">
                    <a:lnB w="12700" cap="flat" cmpd="sng" algn="ctr">
                      <a:solidFill>
                        <a:schemeClr val="tx1"/>
                      </a:solidFill>
                      <a:prstDash val="solid"/>
                      <a:round/>
                      <a:headEnd type="none" w="med" len="med"/>
                      <a:tailEnd type="none" w="med" len="med"/>
                    </a:lnB>
                  </a:tcPr>
                </a:tc>
                <a:tc>
                  <a:txBody>
                    <a:bodyPr/>
                    <a:lstStyle/>
                    <a:p>
                      <a:pPr algn="ctr" fontAlgn="b"/>
                      <a:r>
                        <a:rPr lang="en-US" sz="2000" u="none" strike="noStrike" dirty="0">
                          <a:solidFill>
                            <a:schemeClr val="tx1"/>
                          </a:solidFill>
                          <a:effectLst/>
                          <a:latin typeface="+mj-lt"/>
                        </a:rPr>
                        <a:t>4.41</a:t>
                      </a:r>
                      <a:endParaRPr lang="en-US" sz="2000" b="0" i="0" u="none" strike="noStrike" dirty="0">
                        <a:solidFill>
                          <a:schemeClr val="tx1"/>
                        </a:solidFill>
                        <a:effectLst/>
                        <a:latin typeface="+mj-lt"/>
                      </a:endParaRPr>
                    </a:p>
                  </a:txBody>
                  <a:tcPr marL="9525" marR="9525" marT="9525" marB="0" anchor="b">
                    <a:lnB w="12700" cap="flat" cmpd="sng" algn="ctr">
                      <a:solidFill>
                        <a:schemeClr val="tx1"/>
                      </a:solidFill>
                      <a:prstDash val="solid"/>
                      <a:round/>
                      <a:headEnd type="none" w="med" len="med"/>
                      <a:tailEnd type="none" w="med" len="med"/>
                    </a:lnB>
                  </a:tcPr>
                </a:tc>
                <a:tc>
                  <a:txBody>
                    <a:bodyPr/>
                    <a:lstStyle/>
                    <a:p>
                      <a:pPr algn="ctr" fontAlgn="b"/>
                      <a:r>
                        <a:rPr lang="en-US" sz="2000" u="none" strike="noStrike" dirty="0">
                          <a:solidFill>
                            <a:schemeClr val="tx1"/>
                          </a:solidFill>
                          <a:effectLst/>
                          <a:latin typeface="+mj-lt"/>
                        </a:rPr>
                        <a:t>0.53</a:t>
                      </a:r>
                      <a:endParaRPr lang="en-US" sz="2000" b="0" i="0" u="none" strike="noStrike" dirty="0">
                        <a:solidFill>
                          <a:schemeClr val="tx1"/>
                        </a:solidFill>
                        <a:effectLst/>
                        <a:latin typeface="+mj-lt"/>
                      </a:endParaRPr>
                    </a:p>
                  </a:txBody>
                  <a:tcPr marL="9525" marR="9525" marT="9525" marB="0" anchor="b">
                    <a:lnB w="12700" cap="flat" cmpd="sng" algn="ctr">
                      <a:solidFill>
                        <a:schemeClr val="tx1"/>
                      </a:solidFill>
                      <a:prstDash val="solid"/>
                      <a:round/>
                      <a:headEnd type="none" w="med" len="med"/>
                      <a:tailEnd type="none" w="med" len="med"/>
                    </a:lnB>
                  </a:tcPr>
                </a:tc>
                <a:tc>
                  <a:txBody>
                    <a:bodyPr/>
                    <a:lstStyle/>
                    <a:p>
                      <a:pPr algn="ctr" fontAlgn="b"/>
                      <a:r>
                        <a:rPr lang="en-US" sz="2000" u="none" strike="noStrike" dirty="0">
                          <a:solidFill>
                            <a:schemeClr val="tx1"/>
                          </a:solidFill>
                          <a:effectLst/>
                          <a:latin typeface="+mj-lt"/>
                        </a:rPr>
                        <a:t>4.31</a:t>
                      </a:r>
                      <a:endParaRPr lang="en-US" sz="2000" b="0" i="0" u="none" strike="noStrike" dirty="0">
                        <a:solidFill>
                          <a:schemeClr val="tx1"/>
                        </a:solidFill>
                        <a:effectLst/>
                        <a:latin typeface="+mj-lt"/>
                      </a:endParaRPr>
                    </a:p>
                  </a:txBody>
                  <a:tcPr marL="9525" marR="9525" marT="9525" marB="0" anchor="b">
                    <a:lnB w="12700" cap="flat" cmpd="sng" algn="ctr">
                      <a:solidFill>
                        <a:schemeClr val="tx1"/>
                      </a:solidFill>
                      <a:prstDash val="solid"/>
                      <a:round/>
                      <a:headEnd type="none" w="med" len="med"/>
                      <a:tailEnd type="none" w="med" len="med"/>
                    </a:lnB>
                  </a:tcPr>
                </a:tc>
                <a:tc>
                  <a:txBody>
                    <a:bodyPr/>
                    <a:lstStyle/>
                    <a:p>
                      <a:pPr algn="ctr" fontAlgn="b"/>
                      <a:r>
                        <a:rPr lang="en-US" sz="2000" u="none" strike="noStrike" dirty="0">
                          <a:solidFill>
                            <a:schemeClr val="tx1"/>
                          </a:solidFill>
                          <a:effectLst/>
                          <a:latin typeface="+mj-lt"/>
                        </a:rPr>
                        <a:t>0.49</a:t>
                      </a:r>
                      <a:endParaRPr lang="en-US" sz="2000" b="0" i="0" u="none" strike="noStrike" dirty="0">
                        <a:solidFill>
                          <a:schemeClr val="tx1"/>
                        </a:solidFill>
                        <a:effectLst/>
                        <a:latin typeface="+mj-lt"/>
                      </a:endParaRPr>
                    </a:p>
                  </a:txBody>
                  <a:tcPr marL="9525" marR="9525" marT="9525" marB="0" anchor="b">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45533111"/>
                  </a:ext>
                </a:extLst>
              </a:tr>
            </a:tbl>
          </a:graphicData>
        </a:graphic>
      </p:graphicFrame>
    </p:spTree>
    <p:extLst>
      <p:ext uri="{BB962C8B-B14F-4D97-AF65-F5344CB8AC3E}">
        <p14:creationId xmlns:p14="http://schemas.microsoft.com/office/powerpoint/2010/main" val="462385849"/>
      </p:ext>
    </p:extLst>
  </p:cSld>
  <p:clrMapOvr>
    <a:masterClrMapping/>
  </p:clrMapOvr>
  <mc:AlternateContent xmlns:mc="http://schemas.openxmlformats.org/markup-compatibility/2006" xmlns:p14="http://schemas.microsoft.com/office/powerpoint/2010/main">
    <mc:Choice Requires="p14">
      <p:transition spd="slow" p14:dur="2000" advTm="49411"/>
    </mc:Choice>
    <mc:Fallback xmlns="">
      <p:transition spd="slow" advTm="49411"/>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25B6BB-7E5C-4B9E-9DE3-9F06C7B83913}"/>
              </a:ext>
            </a:extLst>
          </p:cNvPr>
          <p:cNvSpPr>
            <a:spLocks noGrp="1"/>
          </p:cNvSpPr>
          <p:nvPr>
            <p:ph type="title" idx="4294967295"/>
          </p:nvPr>
        </p:nvSpPr>
        <p:spPr>
          <a:xfrm>
            <a:off x="2282635" y="574766"/>
            <a:ext cx="7626730" cy="1005841"/>
          </a:xfrm>
          <a:prstGeom prst="rect">
            <a:avLst/>
          </a:prstGeom>
        </p:spPr>
        <p:txBody>
          <a:bodyPr vert="horz" lIns="182880" tIns="182880" rIns="182880" bIns="182880" rtlCol="0" anchor="ctr" anchorCtr="1">
            <a:normAutofit/>
          </a:bodyPr>
          <a:lstStyle/>
          <a:p>
            <a:r>
              <a:rPr lang="en-US" b="1" dirty="0"/>
              <a:t>Research question 2 findings</a:t>
            </a:r>
          </a:p>
        </p:txBody>
      </p:sp>
      <p:graphicFrame>
        <p:nvGraphicFramePr>
          <p:cNvPr id="5" name="Table 4">
            <a:extLst>
              <a:ext uri="{FF2B5EF4-FFF2-40B4-BE49-F238E27FC236}">
                <a16:creationId xmlns:a16="http://schemas.microsoft.com/office/drawing/2014/main" id="{CA18CBC5-430F-4868-901D-7C07347E3DB4}"/>
              </a:ext>
            </a:extLst>
          </p:cNvPr>
          <p:cNvGraphicFramePr>
            <a:graphicFrameLocks noGrp="1"/>
          </p:cNvGraphicFramePr>
          <p:nvPr>
            <p:extLst/>
          </p:nvPr>
        </p:nvGraphicFramePr>
        <p:xfrm>
          <a:off x="616129" y="1580607"/>
          <a:ext cx="10959742" cy="5125809"/>
        </p:xfrm>
        <a:graphic>
          <a:graphicData uri="http://schemas.openxmlformats.org/drawingml/2006/table">
            <a:tbl>
              <a:tblPr>
                <a:tableStyleId>{2D5ABB26-0587-4C30-8999-92F81FD0307C}</a:tableStyleId>
              </a:tblPr>
              <a:tblGrid>
                <a:gridCol w="1524834">
                  <a:extLst>
                    <a:ext uri="{9D8B030D-6E8A-4147-A177-3AD203B41FA5}">
                      <a16:colId xmlns:a16="http://schemas.microsoft.com/office/drawing/2014/main" val="1296587374"/>
                    </a:ext>
                  </a:extLst>
                </a:gridCol>
                <a:gridCol w="1524834">
                  <a:extLst>
                    <a:ext uri="{9D8B030D-6E8A-4147-A177-3AD203B41FA5}">
                      <a16:colId xmlns:a16="http://schemas.microsoft.com/office/drawing/2014/main" val="1097315384"/>
                    </a:ext>
                  </a:extLst>
                </a:gridCol>
                <a:gridCol w="762418">
                  <a:extLst>
                    <a:ext uri="{9D8B030D-6E8A-4147-A177-3AD203B41FA5}">
                      <a16:colId xmlns:a16="http://schemas.microsoft.com/office/drawing/2014/main" val="4117643538"/>
                    </a:ext>
                  </a:extLst>
                </a:gridCol>
                <a:gridCol w="1786914">
                  <a:extLst>
                    <a:ext uri="{9D8B030D-6E8A-4147-A177-3AD203B41FA5}">
                      <a16:colId xmlns:a16="http://schemas.microsoft.com/office/drawing/2014/main" val="2088235155"/>
                    </a:ext>
                  </a:extLst>
                </a:gridCol>
                <a:gridCol w="1786914">
                  <a:extLst>
                    <a:ext uri="{9D8B030D-6E8A-4147-A177-3AD203B41FA5}">
                      <a16:colId xmlns:a16="http://schemas.microsoft.com/office/drawing/2014/main" val="4189123792"/>
                    </a:ext>
                  </a:extLst>
                </a:gridCol>
                <a:gridCol w="1786914">
                  <a:extLst>
                    <a:ext uri="{9D8B030D-6E8A-4147-A177-3AD203B41FA5}">
                      <a16:colId xmlns:a16="http://schemas.microsoft.com/office/drawing/2014/main" val="816870641"/>
                    </a:ext>
                  </a:extLst>
                </a:gridCol>
                <a:gridCol w="1786914">
                  <a:extLst>
                    <a:ext uri="{9D8B030D-6E8A-4147-A177-3AD203B41FA5}">
                      <a16:colId xmlns:a16="http://schemas.microsoft.com/office/drawing/2014/main" val="3752036259"/>
                    </a:ext>
                  </a:extLst>
                </a:gridCol>
              </a:tblGrid>
              <a:tr h="449279">
                <a:tc gridSpan="5">
                  <a:txBody>
                    <a:bodyPr/>
                    <a:lstStyle/>
                    <a:p>
                      <a:pPr algn="l" fontAlgn="b"/>
                      <a:r>
                        <a:rPr lang="en-US" sz="2000" i="1" u="none" strike="noStrike" dirty="0">
                          <a:effectLst/>
                          <a:latin typeface="+mj-lt"/>
                        </a:rPr>
                        <a:t>Mean Results of Academic Capital Factors</a:t>
                      </a:r>
                      <a:endParaRPr lang="en-US" sz="2000" b="0" i="1" u="none" strike="noStrike" dirty="0">
                        <a:solidFill>
                          <a:srgbClr val="000000"/>
                        </a:solidFill>
                        <a:effectLst/>
                        <a:latin typeface="+mj-lt"/>
                      </a:endParaRPr>
                    </a:p>
                  </a:txBody>
                  <a:tcPr marL="9525" marR="9525" marT="9525" marB="0" anchor="b">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ctr" fontAlgn="b"/>
                      <a:r>
                        <a:rPr lang="en-US" sz="1600" u="none" strike="noStrike">
                          <a:effectLst/>
                          <a:latin typeface="+mj-lt"/>
                        </a:rPr>
                        <a:t> </a:t>
                      </a:r>
                      <a:endParaRPr lang="en-US" sz="1600" b="0" i="0" u="none" strike="noStrike">
                        <a:solidFill>
                          <a:srgbClr val="000000"/>
                        </a:solidFill>
                        <a:effectLst/>
                        <a:latin typeface="+mj-lt"/>
                      </a:endParaRPr>
                    </a:p>
                  </a:txBody>
                  <a:tcPr marL="9525" marR="9525" marT="9525" marB="0" anchor="b">
                    <a:lnB w="12700" cap="flat" cmpd="sng" algn="ctr">
                      <a:solidFill>
                        <a:schemeClr val="tx1"/>
                      </a:solidFill>
                      <a:prstDash val="solid"/>
                      <a:round/>
                      <a:headEnd type="none" w="med" len="med"/>
                      <a:tailEnd type="none" w="med" len="med"/>
                    </a:lnB>
                  </a:tcPr>
                </a:tc>
                <a:tc>
                  <a:txBody>
                    <a:bodyPr/>
                    <a:lstStyle/>
                    <a:p>
                      <a:pPr algn="ctr" fontAlgn="b"/>
                      <a:r>
                        <a:rPr lang="en-US" sz="1600" u="none" strike="noStrike">
                          <a:effectLst/>
                          <a:latin typeface="+mj-lt"/>
                        </a:rPr>
                        <a:t> </a:t>
                      </a:r>
                      <a:endParaRPr lang="en-US" sz="1600" b="0" i="0" u="none" strike="noStrike">
                        <a:solidFill>
                          <a:srgbClr val="000000"/>
                        </a:solidFill>
                        <a:effectLst/>
                        <a:latin typeface="+mj-lt"/>
                      </a:endParaRPr>
                    </a:p>
                  </a:txBody>
                  <a:tcPr marL="9525" marR="9525" marT="9525" marB="0" anchor="b">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82592293"/>
                  </a:ext>
                </a:extLst>
              </a:tr>
              <a:tr h="449279">
                <a:tc>
                  <a:txBody>
                    <a:bodyPr/>
                    <a:lstStyle/>
                    <a:p>
                      <a:pPr algn="l" fontAlgn="b"/>
                      <a:endParaRPr lang="en-US" sz="1600" b="0" i="0" u="none" strike="noStrike">
                        <a:solidFill>
                          <a:srgbClr val="000000"/>
                        </a:solidFill>
                        <a:effectLst/>
                        <a:latin typeface="+mj-lt"/>
                      </a:endParaRPr>
                    </a:p>
                  </a:txBody>
                  <a:tcPr marL="9525" marR="9525" marT="9525" marB="0" anchor="b">
                    <a:lnT w="12700" cap="flat" cmpd="sng" algn="ctr">
                      <a:solidFill>
                        <a:schemeClr val="tx1"/>
                      </a:solidFill>
                      <a:prstDash val="solid"/>
                      <a:round/>
                      <a:headEnd type="none" w="med" len="med"/>
                      <a:tailEnd type="none" w="med" len="med"/>
                    </a:lnT>
                  </a:tcPr>
                </a:tc>
                <a:tc>
                  <a:txBody>
                    <a:bodyPr/>
                    <a:lstStyle/>
                    <a:p>
                      <a:pPr algn="l" fontAlgn="b"/>
                      <a:endParaRPr lang="en-US" sz="1600" b="0" i="0" u="none" strike="noStrike">
                        <a:solidFill>
                          <a:srgbClr val="000000"/>
                        </a:solidFill>
                        <a:effectLst/>
                        <a:latin typeface="+mj-lt"/>
                      </a:endParaRPr>
                    </a:p>
                  </a:txBody>
                  <a:tcPr marL="9525" marR="9525" marT="9525" marB="0" anchor="b">
                    <a:lnT w="12700" cap="flat" cmpd="sng" algn="ctr">
                      <a:solidFill>
                        <a:schemeClr val="tx1"/>
                      </a:solidFill>
                      <a:prstDash val="solid"/>
                      <a:round/>
                      <a:headEnd type="none" w="med" len="med"/>
                      <a:tailEnd type="none" w="med" len="med"/>
                    </a:lnT>
                  </a:tcPr>
                </a:tc>
                <a:tc>
                  <a:txBody>
                    <a:bodyPr/>
                    <a:lstStyle/>
                    <a:p>
                      <a:pPr algn="l" fontAlgn="b"/>
                      <a:endParaRPr lang="en-US" sz="1600" b="0" i="0" u="none" strike="noStrike">
                        <a:solidFill>
                          <a:srgbClr val="000000"/>
                        </a:solidFill>
                        <a:effectLst/>
                        <a:latin typeface="+mj-lt"/>
                      </a:endParaRPr>
                    </a:p>
                  </a:txBody>
                  <a:tcPr marL="9525" marR="9525" marT="9525" marB="0" anchor="b">
                    <a:lnT w="12700" cap="flat" cmpd="sng" algn="ctr">
                      <a:solidFill>
                        <a:schemeClr val="tx1"/>
                      </a:solidFill>
                      <a:prstDash val="solid"/>
                      <a:round/>
                      <a:headEnd type="none" w="med" len="med"/>
                      <a:tailEnd type="none" w="med" len="med"/>
                    </a:lnT>
                  </a:tcPr>
                </a:tc>
                <a:tc gridSpan="2">
                  <a:txBody>
                    <a:bodyPr/>
                    <a:lstStyle/>
                    <a:p>
                      <a:pPr algn="ctr" fontAlgn="b"/>
                      <a:r>
                        <a:rPr lang="en-US" sz="2000" u="sng" strike="noStrike" dirty="0">
                          <a:effectLst/>
                          <a:latin typeface="+mj-lt"/>
                        </a:rPr>
                        <a:t>First-Generation</a:t>
                      </a:r>
                      <a:endParaRPr lang="en-US" sz="2000" b="0" i="0" u="sng" strike="noStrike" dirty="0">
                        <a:solidFill>
                          <a:srgbClr val="000000"/>
                        </a:solidFill>
                        <a:effectLst/>
                        <a:latin typeface="+mj-lt"/>
                      </a:endParaRPr>
                    </a:p>
                  </a:txBody>
                  <a:tcPr marL="9525" marR="9525" marT="9525" marB="0" anchor="b">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hMerge="1">
                  <a:txBody>
                    <a:bodyPr/>
                    <a:lstStyle/>
                    <a:p>
                      <a:endParaRPr lang="en-US"/>
                    </a:p>
                  </a:txBody>
                  <a:tcPr/>
                </a:tc>
                <a:tc gridSpan="2">
                  <a:txBody>
                    <a:bodyPr/>
                    <a:lstStyle/>
                    <a:p>
                      <a:pPr algn="ctr" fontAlgn="b"/>
                      <a:r>
                        <a:rPr lang="en-US" sz="2000" u="sng" strike="noStrike" dirty="0">
                          <a:effectLst/>
                          <a:latin typeface="+mj-lt"/>
                        </a:rPr>
                        <a:t>Continuing-Generation</a:t>
                      </a:r>
                      <a:endParaRPr lang="en-US" sz="2000" b="0" i="0" u="sng" strike="noStrike" dirty="0">
                        <a:solidFill>
                          <a:srgbClr val="000000"/>
                        </a:solidFill>
                        <a:effectLst/>
                        <a:latin typeface="+mj-lt"/>
                      </a:endParaRPr>
                    </a:p>
                  </a:txBody>
                  <a:tcPr marL="9525" marR="9525" marT="9525" marB="0" anchor="b">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hMerge="1">
                  <a:txBody>
                    <a:bodyPr/>
                    <a:lstStyle/>
                    <a:p>
                      <a:endParaRPr lang="en-US"/>
                    </a:p>
                  </a:txBody>
                  <a:tcPr/>
                </a:tc>
                <a:extLst>
                  <a:ext uri="{0D108BD9-81ED-4DB2-BD59-A6C34878D82A}">
                    <a16:rowId xmlns:a16="http://schemas.microsoft.com/office/drawing/2014/main" val="294473163"/>
                  </a:ext>
                </a:extLst>
              </a:tr>
              <a:tr h="449279">
                <a:tc>
                  <a:txBody>
                    <a:bodyPr/>
                    <a:lstStyle/>
                    <a:p>
                      <a:pPr algn="l" fontAlgn="b"/>
                      <a:r>
                        <a:rPr lang="en-US" sz="2000" u="none" strike="noStrike" dirty="0">
                          <a:effectLst/>
                          <a:latin typeface="+mj-lt"/>
                        </a:rPr>
                        <a:t>Variable</a:t>
                      </a:r>
                      <a:endParaRPr lang="en-US" sz="2000" b="0" i="0" u="none" strike="noStrike" dirty="0">
                        <a:solidFill>
                          <a:srgbClr val="000000"/>
                        </a:solidFill>
                        <a:effectLst/>
                        <a:latin typeface="+mj-lt"/>
                      </a:endParaRPr>
                    </a:p>
                  </a:txBody>
                  <a:tcPr marL="9525" marR="9525" marT="9525" marB="0" anchor="b"/>
                </a:tc>
                <a:tc>
                  <a:txBody>
                    <a:bodyPr/>
                    <a:lstStyle/>
                    <a:p>
                      <a:pPr algn="l" fontAlgn="b"/>
                      <a:endParaRPr lang="en-US" sz="2000" b="0" i="0" u="none" strike="noStrike">
                        <a:solidFill>
                          <a:srgbClr val="000000"/>
                        </a:solidFill>
                        <a:effectLst/>
                        <a:latin typeface="+mj-lt"/>
                      </a:endParaRPr>
                    </a:p>
                  </a:txBody>
                  <a:tcPr marL="9525" marR="9525" marT="9525" marB="0" anchor="b"/>
                </a:tc>
                <a:tc>
                  <a:txBody>
                    <a:bodyPr/>
                    <a:lstStyle/>
                    <a:p>
                      <a:pPr algn="l" fontAlgn="b"/>
                      <a:endParaRPr lang="en-US" sz="1600" b="0" i="0" u="none" strike="noStrike">
                        <a:solidFill>
                          <a:srgbClr val="000000"/>
                        </a:solidFill>
                        <a:effectLst/>
                        <a:latin typeface="+mj-lt"/>
                      </a:endParaRPr>
                    </a:p>
                  </a:txBody>
                  <a:tcPr marL="9525" marR="9525" marT="9525" marB="0" anchor="b"/>
                </a:tc>
                <a:tc>
                  <a:txBody>
                    <a:bodyPr/>
                    <a:lstStyle/>
                    <a:p>
                      <a:pPr algn="ctr" fontAlgn="ctr"/>
                      <a:r>
                        <a:rPr lang="en-US" sz="2000" i="1" u="none" strike="noStrike" dirty="0">
                          <a:effectLst/>
                          <a:latin typeface="+mj-lt"/>
                        </a:rPr>
                        <a:t>M</a:t>
                      </a:r>
                      <a:endParaRPr lang="en-US" sz="2000" b="0" i="1" u="none" strike="noStrike" dirty="0">
                        <a:solidFill>
                          <a:srgbClr val="000000"/>
                        </a:solidFill>
                        <a:effectLst/>
                        <a:latin typeface="+mj-lt"/>
                      </a:endParaRPr>
                    </a:p>
                  </a:txBody>
                  <a:tcPr marL="9525" marR="9525" marT="9525" marB="0" anchor="ctr">
                    <a:lnT w="12700" cap="flat" cmpd="sng" algn="ctr">
                      <a:noFill/>
                      <a:prstDash val="solid"/>
                      <a:round/>
                      <a:headEnd type="none" w="med" len="med"/>
                      <a:tailEnd type="none" w="med" len="med"/>
                    </a:lnT>
                  </a:tcPr>
                </a:tc>
                <a:tc>
                  <a:txBody>
                    <a:bodyPr/>
                    <a:lstStyle/>
                    <a:p>
                      <a:pPr algn="ctr" fontAlgn="ctr"/>
                      <a:r>
                        <a:rPr lang="en-US" sz="2000" i="1" u="none" strike="noStrike" dirty="0">
                          <a:effectLst/>
                          <a:latin typeface="+mj-lt"/>
                        </a:rPr>
                        <a:t>SD</a:t>
                      </a:r>
                      <a:endParaRPr lang="en-US" sz="2000" b="0" i="1" u="none" strike="noStrike" dirty="0">
                        <a:solidFill>
                          <a:srgbClr val="000000"/>
                        </a:solidFill>
                        <a:effectLst/>
                        <a:latin typeface="+mj-lt"/>
                      </a:endParaRPr>
                    </a:p>
                  </a:txBody>
                  <a:tcPr marL="9525" marR="9525" marT="9525" marB="0" anchor="ctr">
                    <a:lnT w="12700" cap="flat" cmpd="sng" algn="ctr">
                      <a:noFill/>
                      <a:prstDash val="solid"/>
                      <a:round/>
                      <a:headEnd type="none" w="med" len="med"/>
                      <a:tailEnd type="none" w="med" len="med"/>
                    </a:lnT>
                  </a:tcPr>
                </a:tc>
                <a:tc>
                  <a:txBody>
                    <a:bodyPr/>
                    <a:lstStyle/>
                    <a:p>
                      <a:pPr algn="ctr" fontAlgn="ctr"/>
                      <a:r>
                        <a:rPr lang="en-US" sz="2000" i="1" u="none" strike="noStrike" dirty="0">
                          <a:effectLst/>
                          <a:latin typeface="+mj-lt"/>
                        </a:rPr>
                        <a:t>M</a:t>
                      </a:r>
                      <a:endParaRPr lang="en-US" sz="2000" b="0" i="1" u="none" strike="noStrike" dirty="0">
                        <a:solidFill>
                          <a:srgbClr val="000000"/>
                        </a:solidFill>
                        <a:effectLst/>
                        <a:latin typeface="+mj-lt"/>
                      </a:endParaRPr>
                    </a:p>
                  </a:txBody>
                  <a:tcPr marL="9525" marR="9525" marT="9525" marB="0" anchor="ctr">
                    <a:lnT w="12700" cap="flat" cmpd="sng" algn="ctr">
                      <a:noFill/>
                      <a:prstDash val="solid"/>
                      <a:round/>
                      <a:headEnd type="none" w="med" len="med"/>
                      <a:tailEnd type="none" w="med" len="med"/>
                    </a:lnT>
                  </a:tcPr>
                </a:tc>
                <a:tc>
                  <a:txBody>
                    <a:bodyPr/>
                    <a:lstStyle/>
                    <a:p>
                      <a:pPr algn="ctr" fontAlgn="ctr"/>
                      <a:r>
                        <a:rPr lang="en-US" sz="2000" i="1" u="none" strike="noStrike" dirty="0">
                          <a:effectLst/>
                          <a:latin typeface="+mj-lt"/>
                        </a:rPr>
                        <a:t>SD</a:t>
                      </a:r>
                      <a:endParaRPr lang="en-US" sz="2000" b="0" i="1" u="none" strike="noStrike" dirty="0">
                        <a:solidFill>
                          <a:srgbClr val="000000"/>
                        </a:solidFill>
                        <a:effectLst/>
                        <a:latin typeface="+mj-lt"/>
                      </a:endParaRPr>
                    </a:p>
                  </a:txBody>
                  <a:tcPr marL="9525" marR="9525" marT="9525" marB="0" anchor="ctr">
                    <a:lnT w="12700" cap="flat" cmpd="sng" algn="ctr">
                      <a:noFill/>
                      <a:prstDash val="solid"/>
                      <a:round/>
                      <a:headEnd type="none" w="med" len="med"/>
                      <a:tailEnd type="none" w="med" len="med"/>
                    </a:lnT>
                  </a:tcPr>
                </a:tc>
                <a:extLst>
                  <a:ext uri="{0D108BD9-81ED-4DB2-BD59-A6C34878D82A}">
                    <a16:rowId xmlns:a16="http://schemas.microsoft.com/office/drawing/2014/main" val="3310184017"/>
                  </a:ext>
                </a:extLst>
              </a:tr>
              <a:tr h="449279">
                <a:tc gridSpan="3">
                  <a:txBody>
                    <a:bodyPr/>
                    <a:lstStyle/>
                    <a:p>
                      <a:pPr algn="l" fontAlgn="b"/>
                      <a:r>
                        <a:rPr lang="en-US" sz="2000" u="none" strike="noStrike" dirty="0">
                          <a:effectLst/>
                          <a:latin typeface="+mj-lt"/>
                        </a:rPr>
                        <a:t>College Knowledge</a:t>
                      </a:r>
                      <a:endParaRPr lang="en-US" sz="2000" b="0" i="0" u="none" strike="noStrike" dirty="0">
                        <a:solidFill>
                          <a:srgbClr val="000000"/>
                        </a:solidFill>
                        <a:effectLst/>
                        <a:latin typeface="+mj-lt"/>
                      </a:endParaRPr>
                    </a:p>
                  </a:txBody>
                  <a:tcPr marL="9525" marR="9525" marT="9525" marB="0" anchor="b">
                    <a:solidFill>
                      <a:schemeClr val="accent1">
                        <a:lumMod val="40000"/>
                        <a:lumOff val="60000"/>
                      </a:schemeClr>
                    </a:solidFill>
                  </a:tcPr>
                </a:tc>
                <a:tc hMerge="1">
                  <a:txBody>
                    <a:bodyPr/>
                    <a:lstStyle/>
                    <a:p>
                      <a:endParaRPr lang="en-US"/>
                    </a:p>
                  </a:txBody>
                  <a:tcPr/>
                </a:tc>
                <a:tc hMerge="1">
                  <a:txBody>
                    <a:bodyPr/>
                    <a:lstStyle/>
                    <a:p>
                      <a:endParaRPr lang="en-US"/>
                    </a:p>
                  </a:txBody>
                  <a:tcPr/>
                </a:tc>
                <a:tc>
                  <a:txBody>
                    <a:bodyPr/>
                    <a:lstStyle/>
                    <a:p>
                      <a:pPr algn="ctr" fontAlgn="b"/>
                      <a:r>
                        <a:rPr lang="en-US" sz="2000" u="none" strike="noStrike" dirty="0">
                          <a:effectLst/>
                          <a:latin typeface="+mj-lt"/>
                        </a:rPr>
                        <a:t>3.76</a:t>
                      </a:r>
                      <a:endParaRPr lang="en-US" sz="2000" b="0" i="0" u="none" strike="noStrike" dirty="0">
                        <a:solidFill>
                          <a:srgbClr val="000000"/>
                        </a:solidFill>
                        <a:effectLst/>
                        <a:latin typeface="+mj-lt"/>
                      </a:endParaRPr>
                    </a:p>
                  </a:txBody>
                  <a:tcPr marL="9525" marR="9525" marT="9525" marB="0" anchor="b">
                    <a:solidFill>
                      <a:schemeClr val="accent1">
                        <a:lumMod val="40000"/>
                        <a:lumOff val="60000"/>
                      </a:schemeClr>
                    </a:solidFill>
                  </a:tcPr>
                </a:tc>
                <a:tc>
                  <a:txBody>
                    <a:bodyPr/>
                    <a:lstStyle/>
                    <a:p>
                      <a:pPr algn="ctr" fontAlgn="b"/>
                      <a:r>
                        <a:rPr lang="en-US" sz="2000" u="none" strike="noStrike" dirty="0">
                          <a:effectLst/>
                          <a:latin typeface="+mj-lt"/>
                        </a:rPr>
                        <a:t>1.55</a:t>
                      </a:r>
                      <a:endParaRPr lang="en-US" sz="2000" b="0" i="0" u="none" strike="noStrike" dirty="0">
                        <a:solidFill>
                          <a:srgbClr val="000000"/>
                        </a:solidFill>
                        <a:effectLst/>
                        <a:latin typeface="+mj-lt"/>
                      </a:endParaRPr>
                    </a:p>
                  </a:txBody>
                  <a:tcPr marL="9525" marR="9525" marT="9525" marB="0" anchor="b">
                    <a:solidFill>
                      <a:schemeClr val="accent1">
                        <a:lumMod val="40000"/>
                        <a:lumOff val="60000"/>
                      </a:schemeClr>
                    </a:solidFill>
                  </a:tcPr>
                </a:tc>
                <a:tc>
                  <a:txBody>
                    <a:bodyPr/>
                    <a:lstStyle/>
                    <a:p>
                      <a:pPr algn="ctr" fontAlgn="b"/>
                      <a:r>
                        <a:rPr lang="en-US" sz="2000" u="none" strike="noStrike" dirty="0">
                          <a:effectLst/>
                          <a:latin typeface="+mj-lt"/>
                        </a:rPr>
                        <a:t>5.54</a:t>
                      </a:r>
                      <a:endParaRPr lang="en-US" sz="2000" b="0" i="0" u="none" strike="noStrike" dirty="0">
                        <a:solidFill>
                          <a:srgbClr val="000000"/>
                        </a:solidFill>
                        <a:effectLst/>
                        <a:latin typeface="+mj-lt"/>
                      </a:endParaRPr>
                    </a:p>
                  </a:txBody>
                  <a:tcPr marL="9525" marR="9525" marT="9525" marB="0" anchor="b">
                    <a:solidFill>
                      <a:schemeClr val="accent1">
                        <a:lumMod val="40000"/>
                        <a:lumOff val="60000"/>
                      </a:schemeClr>
                    </a:solidFill>
                  </a:tcPr>
                </a:tc>
                <a:tc>
                  <a:txBody>
                    <a:bodyPr/>
                    <a:lstStyle/>
                    <a:p>
                      <a:pPr algn="ctr" fontAlgn="b"/>
                      <a:r>
                        <a:rPr lang="en-US" sz="2000" u="none" strike="noStrike" dirty="0">
                          <a:effectLst/>
                          <a:latin typeface="+mj-lt"/>
                        </a:rPr>
                        <a:t>1.00</a:t>
                      </a:r>
                      <a:endParaRPr lang="en-US" sz="2000" b="0" i="0" u="none" strike="noStrike" dirty="0">
                        <a:solidFill>
                          <a:srgbClr val="000000"/>
                        </a:solidFill>
                        <a:effectLst/>
                        <a:latin typeface="+mj-lt"/>
                      </a:endParaRPr>
                    </a:p>
                  </a:txBody>
                  <a:tcPr marL="9525" marR="9525" marT="9525" marB="0" anchor="b">
                    <a:solidFill>
                      <a:schemeClr val="accent1">
                        <a:lumMod val="40000"/>
                        <a:lumOff val="60000"/>
                      </a:schemeClr>
                    </a:solidFill>
                  </a:tcPr>
                </a:tc>
                <a:extLst>
                  <a:ext uri="{0D108BD9-81ED-4DB2-BD59-A6C34878D82A}">
                    <a16:rowId xmlns:a16="http://schemas.microsoft.com/office/drawing/2014/main" val="1952910261"/>
                  </a:ext>
                </a:extLst>
              </a:tr>
              <a:tr h="449279">
                <a:tc gridSpan="3">
                  <a:txBody>
                    <a:bodyPr/>
                    <a:lstStyle/>
                    <a:p>
                      <a:pPr algn="l" fontAlgn="b"/>
                      <a:r>
                        <a:rPr lang="en-US" sz="2000" u="none" strike="noStrike" dirty="0">
                          <a:effectLst/>
                          <a:latin typeface="+mj-lt"/>
                        </a:rPr>
                        <a:t>Supportive Network</a:t>
                      </a:r>
                      <a:endParaRPr lang="en-US" sz="2000" b="0" i="0" u="none" strike="noStrike" dirty="0">
                        <a:solidFill>
                          <a:srgbClr val="000000"/>
                        </a:solidFill>
                        <a:effectLst/>
                        <a:latin typeface="+mj-lt"/>
                      </a:endParaRPr>
                    </a:p>
                  </a:txBody>
                  <a:tcPr marL="9525" marR="9525" marT="9525" marB="0" anchor="b">
                    <a:solidFill>
                      <a:schemeClr val="accent1">
                        <a:lumMod val="40000"/>
                        <a:lumOff val="60000"/>
                      </a:schemeClr>
                    </a:solidFill>
                  </a:tcPr>
                </a:tc>
                <a:tc hMerge="1">
                  <a:txBody>
                    <a:bodyPr/>
                    <a:lstStyle/>
                    <a:p>
                      <a:endParaRPr lang="en-US"/>
                    </a:p>
                  </a:txBody>
                  <a:tcPr/>
                </a:tc>
                <a:tc hMerge="1">
                  <a:txBody>
                    <a:bodyPr/>
                    <a:lstStyle/>
                    <a:p>
                      <a:endParaRPr lang="en-US"/>
                    </a:p>
                  </a:txBody>
                  <a:tcPr/>
                </a:tc>
                <a:tc>
                  <a:txBody>
                    <a:bodyPr/>
                    <a:lstStyle/>
                    <a:p>
                      <a:pPr algn="ctr" fontAlgn="b"/>
                      <a:r>
                        <a:rPr lang="en-US" sz="2000" u="none" strike="noStrike">
                          <a:effectLst/>
                          <a:latin typeface="+mj-lt"/>
                        </a:rPr>
                        <a:t>5.62</a:t>
                      </a:r>
                      <a:endParaRPr lang="en-US" sz="2000" b="0" i="0" u="none" strike="noStrike">
                        <a:solidFill>
                          <a:srgbClr val="000000"/>
                        </a:solidFill>
                        <a:effectLst/>
                        <a:latin typeface="+mj-lt"/>
                      </a:endParaRPr>
                    </a:p>
                  </a:txBody>
                  <a:tcPr marL="9525" marR="9525" marT="9525" marB="0" anchor="b">
                    <a:solidFill>
                      <a:schemeClr val="accent1">
                        <a:lumMod val="40000"/>
                        <a:lumOff val="60000"/>
                      </a:schemeClr>
                    </a:solidFill>
                  </a:tcPr>
                </a:tc>
                <a:tc>
                  <a:txBody>
                    <a:bodyPr/>
                    <a:lstStyle/>
                    <a:p>
                      <a:pPr algn="ctr" fontAlgn="b"/>
                      <a:r>
                        <a:rPr lang="en-US" sz="2000" u="none" strike="noStrike" dirty="0">
                          <a:effectLst/>
                          <a:latin typeface="+mj-lt"/>
                        </a:rPr>
                        <a:t>0.59</a:t>
                      </a:r>
                      <a:endParaRPr lang="en-US" sz="2000" b="0" i="0" u="none" strike="noStrike" dirty="0">
                        <a:solidFill>
                          <a:srgbClr val="000000"/>
                        </a:solidFill>
                        <a:effectLst/>
                        <a:latin typeface="+mj-lt"/>
                      </a:endParaRPr>
                    </a:p>
                  </a:txBody>
                  <a:tcPr marL="9525" marR="9525" marT="9525" marB="0" anchor="b">
                    <a:solidFill>
                      <a:schemeClr val="accent1">
                        <a:lumMod val="40000"/>
                        <a:lumOff val="60000"/>
                      </a:schemeClr>
                    </a:solidFill>
                  </a:tcPr>
                </a:tc>
                <a:tc>
                  <a:txBody>
                    <a:bodyPr/>
                    <a:lstStyle/>
                    <a:p>
                      <a:pPr algn="ctr" fontAlgn="b"/>
                      <a:r>
                        <a:rPr lang="en-US" sz="2000" u="none" strike="noStrike" dirty="0">
                          <a:effectLst/>
                          <a:latin typeface="+mj-lt"/>
                        </a:rPr>
                        <a:t>5.85</a:t>
                      </a:r>
                      <a:endParaRPr lang="en-US" sz="2000" b="0" i="0" u="none" strike="noStrike" dirty="0">
                        <a:solidFill>
                          <a:srgbClr val="000000"/>
                        </a:solidFill>
                        <a:effectLst/>
                        <a:latin typeface="+mj-lt"/>
                      </a:endParaRPr>
                    </a:p>
                  </a:txBody>
                  <a:tcPr marL="9525" marR="9525" marT="9525" marB="0" anchor="b">
                    <a:solidFill>
                      <a:schemeClr val="accent1">
                        <a:lumMod val="40000"/>
                        <a:lumOff val="60000"/>
                      </a:schemeClr>
                    </a:solidFill>
                  </a:tcPr>
                </a:tc>
                <a:tc>
                  <a:txBody>
                    <a:bodyPr/>
                    <a:lstStyle/>
                    <a:p>
                      <a:pPr algn="ctr" fontAlgn="b"/>
                      <a:r>
                        <a:rPr lang="en-US" sz="2000" u="none" strike="noStrike">
                          <a:effectLst/>
                          <a:latin typeface="+mj-lt"/>
                        </a:rPr>
                        <a:t>0.26</a:t>
                      </a:r>
                      <a:endParaRPr lang="en-US" sz="2000" b="0" i="0" u="none" strike="noStrike">
                        <a:solidFill>
                          <a:srgbClr val="000000"/>
                        </a:solidFill>
                        <a:effectLst/>
                        <a:latin typeface="+mj-lt"/>
                      </a:endParaRPr>
                    </a:p>
                  </a:txBody>
                  <a:tcPr marL="9525" marR="9525" marT="9525" marB="0" anchor="b">
                    <a:solidFill>
                      <a:schemeClr val="accent1">
                        <a:lumMod val="40000"/>
                        <a:lumOff val="60000"/>
                      </a:schemeClr>
                    </a:solidFill>
                  </a:tcPr>
                </a:tc>
                <a:extLst>
                  <a:ext uri="{0D108BD9-81ED-4DB2-BD59-A6C34878D82A}">
                    <a16:rowId xmlns:a16="http://schemas.microsoft.com/office/drawing/2014/main" val="1453877527"/>
                  </a:ext>
                </a:extLst>
              </a:tr>
              <a:tr h="449279">
                <a:tc gridSpan="2">
                  <a:txBody>
                    <a:bodyPr/>
                    <a:lstStyle/>
                    <a:p>
                      <a:pPr algn="l" fontAlgn="b"/>
                      <a:r>
                        <a:rPr lang="en-US" sz="2000" u="none" strike="noStrike">
                          <a:effectLst/>
                          <a:latin typeface="+mj-lt"/>
                        </a:rPr>
                        <a:t>Family Expectations</a:t>
                      </a:r>
                      <a:endParaRPr lang="en-US" sz="2000" b="0" i="0" u="none" strike="noStrike">
                        <a:solidFill>
                          <a:srgbClr val="000000"/>
                        </a:solidFill>
                        <a:effectLst/>
                        <a:latin typeface="+mj-lt"/>
                      </a:endParaRPr>
                    </a:p>
                  </a:txBody>
                  <a:tcPr marL="9525" marR="9525" marT="9525" marB="0" anchor="b">
                    <a:solidFill>
                      <a:schemeClr val="accent1">
                        <a:lumMod val="40000"/>
                        <a:lumOff val="60000"/>
                      </a:schemeClr>
                    </a:solidFill>
                  </a:tcPr>
                </a:tc>
                <a:tc hMerge="1">
                  <a:txBody>
                    <a:bodyPr/>
                    <a:lstStyle/>
                    <a:p>
                      <a:endParaRPr lang="en-US"/>
                    </a:p>
                  </a:txBody>
                  <a:tcPr/>
                </a:tc>
                <a:tc>
                  <a:txBody>
                    <a:bodyPr/>
                    <a:lstStyle/>
                    <a:p>
                      <a:pPr algn="l" fontAlgn="b"/>
                      <a:endParaRPr lang="en-US" sz="1600" b="0" i="0" u="none" strike="noStrike" dirty="0">
                        <a:solidFill>
                          <a:srgbClr val="000000"/>
                        </a:solidFill>
                        <a:effectLst/>
                        <a:highlight>
                          <a:srgbClr val="FFFF00"/>
                        </a:highlight>
                        <a:latin typeface="+mj-lt"/>
                      </a:endParaRPr>
                    </a:p>
                  </a:txBody>
                  <a:tcPr marL="9525" marR="9525" marT="9525" marB="0" anchor="b">
                    <a:solidFill>
                      <a:schemeClr val="accent1">
                        <a:lumMod val="40000"/>
                        <a:lumOff val="60000"/>
                      </a:schemeClr>
                    </a:solidFill>
                  </a:tcPr>
                </a:tc>
                <a:tc>
                  <a:txBody>
                    <a:bodyPr/>
                    <a:lstStyle/>
                    <a:p>
                      <a:pPr algn="ctr" fontAlgn="b"/>
                      <a:r>
                        <a:rPr lang="en-US" sz="2000" u="none" strike="noStrike">
                          <a:effectLst/>
                          <a:latin typeface="+mj-lt"/>
                        </a:rPr>
                        <a:t>5.04</a:t>
                      </a:r>
                      <a:endParaRPr lang="en-US" sz="2000" b="0" i="0" u="none" strike="noStrike">
                        <a:solidFill>
                          <a:srgbClr val="000000"/>
                        </a:solidFill>
                        <a:effectLst/>
                        <a:latin typeface="+mj-lt"/>
                      </a:endParaRPr>
                    </a:p>
                  </a:txBody>
                  <a:tcPr marL="9525" marR="9525" marT="9525" marB="0" anchor="b">
                    <a:solidFill>
                      <a:schemeClr val="accent1">
                        <a:lumMod val="40000"/>
                        <a:lumOff val="60000"/>
                      </a:schemeClr>
                    </a:solidFill>
                  </a:tcPr>
                </a:tc>
                <a:tc>
                  <a:txBody>
                    <a:bodyPr/>
                    <a:lstStyle/>
                    <a:p>
                      <a:pPr algn="ctr" fontAlgn="b"/>
                      <a:r>
                        <a:rPr lang="en-US" sz="2000" u="none" strike="noStrike" dirty="0">
                          <a:effectLst/>
                          <a:latin typeface="+mj-lt"/>
                        </a:rPr>
                        <a:t>1.43</a:t>
                      </a:r>
                      <a:endParaRPr lang="en-US" sz="2000" b="0" i="0" u="none" strike="noStrike" dirty="0">
                        <a:solidFill>
                          <a:srgbClr val="000000"/>
                        </a:solidFill>
                        <a:effectLst/>
                        <a:latin typeface="+mj-lt"/>
                      </a:endParaRPr>
                    </a:p>
                  </a:txBody>
                  <a:tcPr marL="9525" marR="9525" marT="9525" marB="0" anchor="b">
                    <a:solidFill>
                      <a:schemeClr val="accent1">
                        <a:lumMod val="40000"/>
                        <a:lumOff val="60000"/>
                      </a:schemeClr>
                    </a:solidFill>
                  </a:tcPr>
                </a:tc>
                <a:tc>
                  <a:txBody>
                    <a:bodyPr/>
                    <a:lstStyle/>
                    <a:p>
                      <a:pPr algn="ctr" fontAlgn="b"/>
                      <a:r>
                        <a:rPr lang="en-US" sz="2000" u="none" strike="noStrike" dirty="0">
                          <a:effectLst/>
                          <a:latin typeface="+mj-lt"/>
                        </a:rPr>
                        <a:t>5.66</a:t>
                      </a:r>
                      <a:endParaRPr lang="en-US" sz="2000" b="0" i="0" u="none" strike="noStrike" dirty="0">
                        <a:solidFill>
                          <a:srgbClr val="000000"/>
                        </a:solidFill>
                        <a:effectLst/>
                        <a:latin typeface="+mj-lt"/>
                      </a:endParaRPr>
                    </a:p>
                  </a:txBody>
                  <a:tcPr marL="9525" marR="9525" marT="9525" marB="0" anchor="b">
                    <a:solidFill>
                      <a:schemeClr val="accent1">
                        <a:lumMod val="40000"/>
                        <a:lumOff val="60000"/>
                      </a:schemeClr>
                    </a:solidFill>
                  </a:tcPr>
                </a:tc>
                <a:tc>
                  <a:txBody>
                    <a:bodyPr/>
                    <a:lstStyle/>
                    <a:p>
                      <a:pPr algn="ctr" fontAlgn="b"/>
                      <a:r>
                        <a:rPr lang="en-US" sz="2000" u="none" strike="noStrike" dirty="0">
                          <a:effectLst/>
                          <a:latin typeface="+mj-lt"/>
                        </a:rPr>
                        <a:t>1.06</a:t>
                      </a:r>
                      <a:endParaRPr lang="en-US" sz="2000" b="0" i="0" u="none" strike="noStrike" dirty="0">
                        <a:solidFill>
                          <a:srgbClr val="000000"/>
                        </a:solidFill>
                        <a:effectLst/>
                        <a:latin typeface="+mj-lt"/>
                      </a:endParaRPr>
                    </a:p>
                  </a:txBody>
                  <a:tcPr marL="9525" marR="9525" marT="9525" marB="0" anchor="b">
                    <a:solidFill>
                      <a:schemeClr val="accent1">
                        <a:lumMod val="40000"/>
                        <a:lumOff val="60000"/>
                      </a:schemeClr>
                    </a:solidFill>
                  </a:tcPr>
                </a:tc>
                <a:extLst>
                  <a:ext uri="{0D108BD9-81ED-4DB2-BD59-A6C34878D82A}">
                    <a16:rowId xmlns:a16="http://schemas.microsoft.com/office/drawing/2014/main" val="1380631509"/>
                  </a:ext>
                </a:extLst>
              </a:tr>
              <a:tr h="449279">
                <a:tc gridSpan="3">
                  <a:txBody>
                    <a:bodyPr/>
                    <a:lstStyle/>
                    <a:p>
                      <a:pPr algn="l" fontAlgn="b"/>
                      <a:r>
                        <a:rPr lang="en-US" sz="2000" u="none" strike="noStrike">
                          <a:effectLst/>
                          <a:latin typeface="+mj-lt"/>
                        </a:rPr>
                        <a:t>Overcoming Barriers</a:t>
                      </a:r>
                      <a:endParaRPr lang="en-US" sz="2000" b="0" i="0" u="none" strike="noStrike">
                        <a:solidFill>
                          <a:srgbClr val="000000"/>
                        </a:solidFill>
                        <a:effectLst/>
                        <a:latin typeface="+mj-lt"/>
                      </a:endParaRPr>
                    </a:p>
                  </a:txBody>
                  <a:tcPr marL="9525" marR="9525" marT="9525" marB="0" anchor="b">
                    <a:solidFill>
                      <a:schemeClr val="accent1">
                        <a:lumMod val="40000"/>
                        <a:lumOff val="60000"/>
                      </a:schemeClr>
                    </a:solidFill>
                  </a:tcPr>
                </a:tc>
                <a:tc hMerge="1">
                  <a:txBody>
                    <a:bodyPr/>
                    <a:lstStyle/>
                    <a:p>
                      <a:endParaRPr lang="en-US"/>
                    </a:p>
                  </a:txBody>
                  <a:tcPr/>
                </a:tc>
                <a:tc hMerge="1">
                  <a:txBody>
                    <a:bodyPr/>
                    <a:lstStyle/>
                    <a:p>
                      <a:endParaRPr lang="en-US"/>
                    </a:p>
                  </a:txBody>
                  <a:tcPr/>
                </a:tc>
                <a:tc>
                  <a:txBody>
                    <a:bodyPr/>
                    <a:lstStyle/>
                    <a:p>
                      <a:pPr algn="ctr" fontAlgn="b"/>
                      <a:r>
                        <a:rPr lang="en-US" sz="2000" u="none" strike="noStrike">
                          <a:effectLst/>
                          <a:latin typeface="+mj-lt"/>
                        </a:rPr>
                        <a:t>5.71</a:t>
                      </a:r>
                      <a:endParaRPr lang="en-US" sz="2000" b="0" i="0" u="none" strike="noStrike">
                        <a:solidFill>
                          <a:srgbClr val="000000"/>
                        </a:solidFill>
                        <a:effectLst/>
                        <a:latin typeface="+mj-lt"/>
                      </a:endParaRPr>
                    </a:p>
                  </a:txBody>
                  <a:tcPr marL="9525" marR="9525" marT="9525" marB="0" anchor="b">
                    <a:solidFill>
                      <a:schemeClr val="accent1">
                        <a:lumMod val="40000"/>
                        <a:lumOff val="60000"/>
                      </a:schemeClr>
                    </a:solidFill>
                  </a:tcPr>
                </a:tc>
                <a:tc>
                  <a:txBody>
                    <a:bodyPr/>
                    <a:lstStyle/>
                    <a:p>
                      <a:pPr algn="ctr" fontAlgn="b"/>
                      <a:r>
                        <a:rPr lang="en-US" sz="2000" u="none" strike="noStrike" dirty="0">
                          <a:effectLst/>
                          <a:latin typeface="+mj-lt"/>
                        </a:rPr>
                        <a:t>0.43</a:t>
                      </a:r>
                      <a:endParaRPr lang="en-US" sz="2000" b="0" i="0" u="none" strike="noStrike" dirty="0">
                        <a:solidFill>
                          <a:srgbClr val="000000"/>
                        </a:solidFill>
                        <a:effectLst/>
                        <a:latin typeface="+mj-lt"/>
                      </a:endParaRPr>
                    </a:p>
                  </a:txBody>
                  <a:tcPr marL="9525" marR="9525" marT="9525" marB="0" anchor="b">
                    <a:solidFill>
                      <a:schemeClr val="accent1">
                        <a:lumMod val="40000"/>
                        <a:lumOff val="60000"/>
                      </a:schemeClr>
                    </a:solidFill>
                  </a:tcPr>
                </a:tc>
                <a:tc>
                  <a:txBody>
                    <a:bodyPr/>
                    <a:lstStyle/>
                    <a:p>
                      <a:pPr algn="ctr" fontAlgn="b"/>
                      <a:r>
                        <a:rPr lang="en-US" sz="2000" u="none" strike="noStrike">
                          <a:effectLst/>
                          <a:latin typeface="+mj-lt"/>
                        </a:rPr>
                        <a:t>5.46</a:t>
                      </a:r>
                      <a:endParaRPr lang="en-US" sz="2000" b="0" i="0" u="none" strike="noStrike">
                        <a:solidFill>
                          <a:srgbClr val="000000"/>
                        </a:solidFill>
                        <a:effectLst/>
                        <a:latin typeface="+mj-lt"/>
                      </a:endParaRPr>
                    </a:p>
                  </a:txBody>
                  <a:tcPr marL="9525" marR="9525" marT="9525" marB="0" anchor="b">
                    <a:solidFill>
                      <a:schemeClr val="accent1">
                        <a:lumMod val="40000"/>
                        <a:lumOff val="60000"/>
                      </a:schemeClr>
                    </a:solidFill>
                  </a:tcPr>
                </a:tc>
                <a:tc>
                  <a:txBody>
                    <a:bodyPr/>
                    <a:lstStyle/>
                    <a:p>
                      <a:pPr algn="ctr" fontAlgn="b"/>
                      <a:r>
                        <a:rPr lang="en-US" sz="2000" u="none" strike="noStrike" dirty="0">
                          <a:effectLst/>
                          <a:latin typeface="+mj-lt"/>
                        </a:rPr>
                        <a:t>0.70</a:t>
                      </a:r>
                      <a:endParaRPr lang="en-US" sz="2000" b="0" i="0" u="none" strike="noStrike" dirty="0">
                        <a:solidFill>
                          <a:srgbClr val="000000"/>
                        </a:solidFill>
                        <a:effectLst/>
                        <a:latin typeface="+mj-lt"/>
                      </a:endParaRPr>
                    </a:p>
                  </a:txBody>
                  <a:tcPr marL="9525" marR="9525" marT="9525" marB="0" anchor="b">
                    <a:solidFill>
                      <a:schemeClr val="accent1">
                        <a:lumMod val="40000"/>
                        <a:lumOff val="60000"/>
                      </a:schemeClr>
                    </a:solidFill>
                  </a:tcPr>
                </a:tc>
                <a:extLst>
                  <a:ext uri="{0D108BD9-81ED-4DB2-BD59-A6C34878D82A}">
                    <a16:rowId xmlns:a16="http://schemas.microsoft.com/office/drawing/2014/main" val="3043549996"/>
                  </a:ext>
                </a:extLst>
              </a:tr>
              <a:tr h="449279">
                <a:tc gridSpan="3">
                  <a:txBody>
                    <a:bodyPr/>
                    <a:lstStyle/>
                    <a:p>
                      <a:pPr algn="l" fontAlgn="b"/>
                      <a:r>
                        <a:rPr lang="en-US" sz="2000" u="none" strike="noStrike" dirty="0">
                          <a:effectLst/>
                          <a:latin typeface="+mj-lt"/>
                        </a:rPr>
                        <a:t>Concerns about Cost</a:t>
                      </a:r>
                      <a:endParaRPr lang="en-US" sz="2000" b="0" i="0" u="none" strike="noStrike" dirty="0">
                        <a:solidFill>
                          <a:srgbClr val="000000"/>
                        </a:solidFill>
                        <a:effectLst/>
                        <a:latin typeface="+mj-lt"/>
                      </a:endParaRPr>
                    </a:p>
                  </a:txBody>
                  <a:tcPr marL="9525" marR="9525" marT="9525" marB="0" anchor="b">
                    <a:solidFill>
                      <a:schemeClr val="accent1">
                        <a:lumMod val="40000"/>
                        <a:lumOff val="60000"/>
                      </a:schemeClr>
                    </a:solidFill>
                  </a:tcPr>
                </a:tc>
                <a:tc hMerge="1">
                  <a:txBody>
                    <a:bodyPr/>
                    <a:lstStyle/>
                    <a:p>
                      <a:endParaRPr lang="en-US"/>
                    </a:p>
                  </a:txBody>
                  <a:tcPr/>
                </a:tc>
                <a:tc hMerge="1">
                  <a:txBody>
                    <a:bodyPr/>
                    <a:lstStyle/>
                    <a:p>
                      <a:endParaRPr lang="en-US"/>
                    </a:p>
                  </a:txBody>
                  <a:tcPr/>
                </a:tc>
                <a:tc>
                  <a:txBody>
                    <a:bodyPr/>
                    <a:lstStyle/>
                    <a:p>
                      <a:pPr algn="ctr" fontAlgn="b"/>
                      <a:r>
                        <a:rPr lang="en-US" sz="2000" u="none" strike="noStrike" dirty="0">
                          <a:effectLst/>
                          <a:latin typeface="+mj-lt"/>
                        </a:rPr>
                        <a:t>3.47</a:t>
                      </a:r>
                      <a:endParaRPr lang="en-US" sz="2000" b="0" i="0" u="none" strike="noStrike" dirty="0">
                        <a:solidFill>
                          <a:srgbClr val="000000"/>
                        </a:solidFill>
                        <a:effectLst/>
                        <a:latin typeface="+mj-lt"/>
                      </a:endParaRPr>
                    </a:p>
                  </a:txBody>
                  <a:tcPr marL="9525" marR="9525" marT="9525" marB="0" anchor="b">
                    <a:solidFill>
                      <a:schemeClr val="accent1">
                        <a:lumMod val="40000"/>
                        <a:lumOff val="60000"/>
                      </a:schemeClr>
                    </a:solidFill>
                  </a:tcPr>
                </a:tc>
                <a:tc>
                  <a:txBody>
                    <a:bodyPr/>
                    <a:lstStyle/>
                    <a:p>
                      <a:pPr algn="ctr" fontAlgn="b"/>
                      <a:r>
                        <a:rPr lang="en-US" sz="2000" u="none" strike="noStrike" dirty="0">
                          <a:effectLst/>
                          <a:latin typeface="+mj-lt"/>
                        </a:rPr>
                        <a:t>1.05</a:t>
                      </a:r>
                      <a:endParaRPr lang="en-US" sz="2000" b="0" i="0" u="none" strike="noStrike" dirty="0">
                        <a:solidFill>
                          <a:srgbClr val="000000"/>
                        </a:solidFill>
                        <a:effectLst/>
                        <a:latin typeface="+mj-lt"/>
                      </a:endParaRPr>
                    </a:p>
                  </a:txBody>
                  <a:tcPr marL="9525" marR="9525" marT="9525" marB="0" anchor="b">
                    <a:solidFill>
                      <a:schemeClr val="accent1">
                        <a:lumMod val="40000"/>
                        <a:lumOff val="60000"/>
                      </a:schemeClr>
                    </a:solidFill>
                  </a:tcPr>
                </a:tc>
                <a:tc>
                  <a:txBody>
                    <a:bodyPr/>
                    <a:lstStyle/>
                    <a:p>
                      <a:pPr algn="ctr" fontAlgn="b"/>
                      <a:r>
                        <a:rPr lang="en-US" sz="2000" u="none" strike="noStrike" dirty="0">
                          <a:effectLst/>
                          <a:latin typeface="+mj-lt"/>
                        </a:rPr>
                        <a:t>3.93</a:t>
                      </a:r>
                      <a:endParaRPr lang="en-US" sz="2000" b="0" i="0" u="none" strike="noStrike" dirty="0">
                        <a:solidFill>
                          <a:srgbClr val="000000"/>
                        </a:solidFill>
                        <a:effectLst/>
                        <a:latin typeface="+mj-lt"/>
                      </a:endParaRPr>
                    </a:p>
                  </a:txBody>
                  <a:tcPr marL="9525" marR="9525" marT="9525" marB="0" anchor="b">
                    <a:solidFill>
                      <a:schemeClr val="accent1">
                        <a:lumMod val="40000"/>
                        <a:lumOff val="60000"/>
                      </a:schemeClr>
                    </a:solidFill>
                  </a:tcPr>
                </a:tc>
                <a:tc>
                  <a:txBody>
                    <a:bodyPr/>
                    <a:lstStyle/>
                    <a:p>
                      <a:pPr algn="ctr" fontAlgn="b"/>
                      <a:r>
                        <a:rPr lang="en-US" sz="2000" u="none" strike="noStrike" dirty="0">
                          <a:effectLst/>
                          <a:latin typeface="+mj-lt"/>
                        </a:rPr>
                        <a:t>1.28</a:t>
                      </a:r>
                      <a:endParaRPr lang="en-US" sz="2000" b="0" i="0" u="none" strike="noStrike" dirty="0">
                        <a:solidFill>
                          <a:srgbClr val="000000"/>
                        </a:solidFill>
                        <a:effectLst/>
                        <a:latin typeface="+mj-lt"/>
                      </a:endParaRPr>
                    </a:p>
                  </a:txBody>
                  <a:tcPr marL="9525" marR="9525" marT="9525" marB="0" anchor="b">
                    <a:solidFill>
                      <a:schemeClr val="accent1">
                        <a:lumMod val="40000"/>
                        <a:lumOff val="60000"/>
                      </a:schemeClr>
                    </a:solidFill>
                  </a:tcPr>
                </a:tc>
                <a:extLst>
                  <a:ext uri="{0D108BD9-81ED-4DB2-BD59-A6C34878D82A}">
                    <a16:rowId xmlns:a16="http://schemas.microsoft.com/office/drawing/2014/main" val="2748648347"/>
                  </a:ext>
                </a:extLst>
              </a:tr>
              <a:tr h="449279">
                <a:tc gridSpan="3">
                  <a:txBody>
                    <a:bodyPr/>
                    <a:lstStyle/>
                    <a:p>
                      <a:pPr algn="l" fontAlgn="b"/>
                      <a:r>
                        <a:rPr lang="en-US" sz="2000" u="none" strike="noStrike">
                          <a:effectLst/>
                          <a:latin typeface="+mj-lt"/>
                        </a:rPr>
                        <a:t>Navigation of Systems</a:t>
                      </a:r>
                      <a:endParaRPr lang="en-US" sz="2000" b="0" i="0" u="none" strike="noStrike">
                        <a:solidFill>
                          <a:srgbClr val="000000"/>
                        </a:solidFill>
                        <a:effectLst/>
                        <a:latin typeface="+mj-lt"/>
                      </a:endParaRPr>
                    </a:p>
                  </a:txBody>
                  <a:tcPr marL="9525" marR="9525" marT="9525" marB="0" anchor="b"/>
                </a:tc>
                <a:tc hMerge="1">
                  <a:txBody>
                    <a:bodyPr/>
                    <a:lstStyle/>
                    <a:p>
                      <a:endParaRPr lang="en-US"/>
                    </a:p>
                  </a:txBody>
                  <a:tcPr/>
                </a:tc>
                <a:tc hMerge="1">
                  <a:txBody>
                    <a:bodyPr/>
                    <a:lstStyle/>
                    <a:p>
                      <a:endParaRPr lang="en-US"/>
                    </a:p>
                  </a:txBody>
                  <a:tcPr/>
                </a:tc>
                <a:tc>
                  <a:txBody>
                    <a:bodyPr/>
                    <a:lstStyle/>
                    <a:p>
                      <a:pPr algn="ctr" fontAlgn="b"/>
                      <a:r>
                        <a:rPr lang="en-US" sz="2000" u="none" strike="noStrike" dirty="0">
                          <a:effectLst/>
                          <a:latin typeface="+mj-lt"/>
                        </a:rPr>
                        <a:t>4.67</a:t>
                      </a:r>
                      <a:endParaRPr lang="en-US" sz="2000" b="0" i="0" u="none" strike="noStrike" dirty="0">
                        <a:solidFill>
                          <a:srgbClr val="000000"/>
                        </a:solidFill>
                        <a:effectLst/>
                        <a:latin typeface="+mj-lt"/>
                      </a:endParaRPr>
                    </a:p>
                  </a:txBody>
                  <a:tcPr marL="9525" marR="9525" marT="9525" marB="0" anchor="b"/>
                </a:tc>
                <a:tc>
                  <a:txBody>
                    <a:bodyPr/>
                    <a:lstStyle/>
                    <a:p>
                      <a:pPr algn="ctr" fontAlgn="b"/>
                      <a:r>
                        <a:rPr lang="en-US" sz="2000" u="none" strike="noStrike" dirty="0">
                          <a:effectLst/>
                          <a:latin typeface="+mj-lt"/>
                        </a:rPr>
                        <a:t>0.88</a:t>
                      </a:r>
                      <a:endParaRPr lang="en-US" sz="2000" b="0" i="0" u="none" strike="noStrike" dirty="0">
                        <a:solidFill>
                          <a:srgbClr val="000000"/>
                        </a:solidFill>
                        <a:effectLst/>
                        <a:latin typeface="+mj-lt"/>
                      </a:endParaRPr>
                    </a:p>
                  </a:txBody>
                  <a:tcPr marL="9525" marR="9525" marT="9525" marB="0" anchor="b"/>
                </a:tc>
                <a:tc>
                  <a:txBody>
                    <a:bodyPr/>
                    <a:lstStyle/>
                    <a:p>
                      <a:pPr algn="ctr" fontAlgn="b"/>
                      <a:r>
                        <a:rPr lang="en-US" sz="2000" u="none" strike="noStrike" dirty="0">
                          <a:effectLst/>
                          <a:latin typeface="+mj-lt"/>
                        </a:rPr>
                        <a:t>4.78</a:t>
                      </a:r>
                      <a:endParaRPr lang="en-US" sz="2000" b="0" i="0" u="none" strike="noStrike" dirty="0">
                        <a:solidFill>
                          <a:srgbClr val="000000"/>
                        </a:solidFill>
                        <a:effectLst/>
                        <a:latin typeface="+mj-lt"/>
                      </a:endParaRPr>
                    </a:p>
                  </a:txBody>
                  <a:tcPr marL="9525" marR="9525" marT="9525" marB="0" anchor="b"/>
                </a:tc>
                <a:tc>
                  <a:txBody>
                    <a:bodyPr/>
                    <a:lstStyle/>
                    <a:p>
                      <a:pPr algn="ctr" fontAlgn="b"/>
                      <a:r>
                        <a:rPr lang="en-US" sz="2000" u="none" strike="noStrike">
                          <a:effectLst/>
                          <a:latin typeface="+mj-lt"/>
                        </a:rPr>
                        <a:t>0.98</a:t>
                      </a:r>
                      <a:endParaRPr lang="en-US" sz="20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3168238295"/>
                  </a:ext>
                </a:extLst>
              </a:tr>
              <a:tr h="449279">
                <a:tc gridSpan="2">
                  <a:txBody>
                    <a:bodyPr/>
                    <a:lstStyle/>
                    <a:p>
                      <a:pPr algn="l" fontAlgn="b"/>
                      <a:r>
                        <a:rPr lang="en-US" sz="2000" u="none" strike="noStrike" dirty="0">
                          <a:effectLst/>
                          <a:latin typeface="+mj-lt"/>
                        </a:rPr>
                        <a:t>Family Uplift</a:t>
                      </a:r>
                      <a:endParaRPr lang="en-US" sz="2000" b="0" i="0" u="none" strike="noStrike" dirty="0">
                        <a:solidFill>
                          <a:srgbClr val="000000"/>
                        </a:solidFill>
                        <a:effectLst/>
                        <a:latin typeface="+mj-lt"/>
                      </a:endParaRPr>
                    </a:p>
                  </a:txBody>
                  <a:tcPr marL="9525" marR="9525" marT="9525" marB="0" anchor="b"/>
                </a:tc>
                <a:tc hMerge="1">
                  <a:txBody>
                    <a:bodyPr/>
                    <a:lstStyle/>
                    <a:p>
                      <a:endParaRPr lang="en-US"/>
                    </a:p>
                  </a:txBody>
                  <a:tcPr/>
                </a:tc>
                <a:tc>
                  <a:txBody>
                    <a:bodyPr/>
                    <a:lstStyle/>
                    <a:p>
                      <a:pPr algn="l" fontAlgn="b"/>
                      <a:endParaRPr lang="en-US" sz="1600" b="0" i="0" u="none" strike="noStrike">
                        <a:solidFill>
                          <a:srgbClr val="000000"/>
                        </a:solidFill>
                        <a:effectLst/>
                        <a:latin typeface="+mj-lt"/>
                      </a:endParaRPr>
                    </a:p>
                  </a:txBody>
                  <a:tcPr marL="9525" marR="9525" marT="9525" marB="0" anchor="b"/>
                </a:tc>
                <a:tc>
                  <a:txBody>
                    <a:bodyPr/>
                    <a:lstStyle/>
                    <a:p>
                      <a:pPr algn="ctr" fontAlgn="b"/>
                      <a:r>
                        <a:rPr lang="en-US" sz="2000" u="none" strike="noStrike" dirty="0">
                          <a:effectLst/>
                          <a:latin typeface="+mj-lt"/>
                        </a:rPr>
                        <a:t>5.63</a:t>
                      </a:r>
                      <a:endParaRPr lang="en-US" sz="2000" b="0" i="0" u="none" strike="noStrike" dirty="0">
                        <a:solidFill>
                          <a:srgbClr val="000000"/>
                        </a:solidFill>
                        <a:effectLst/>
                        <a:latin typeface="+mj-lt"/>
                      </a:endParaRPr>
                    </a:p>
                  </a:txBody>
                  <a:tcPr marL="9525" marR="9525" marT="9525" marB="0" anchor="b"/>
                </a:tc>
                <a:tc>
                  <a:txBody>
                    <a:bodyPr/>
                    <a:lstStyle/>
                    <a:p>
                      <a:pPr algn="ctr" fontAlgn="b"/>
                      <a:r>
                        <a:rPr lang="en-US" sz="2000" u="none" strike="noStrike">
                          <a:effectLst/>
                          <a:latin typeface="+mj-lt"/>
                        </a:rPr>
                        <a:t>0.57</a:t>
                      </a:r>
                      <a:endParaRPr lang="en-US" sz="2000" b="0" i="0" u="none" strike="noStrike">
                        <a:solidFill>
                          <a:srgbClr val="000000"/>
                        </a:solidFill>
                        <a:effectLst/>
                        <a:latin typeface="+mj-lt"/>
                      </a:endParaRPr>
                    </a:p>
                  </a:txBody>
                  <a:tcPr marL="9525" marR="9525" marT="9525" marB="0" anchor="b"/>
                </a:tc>
                <a:tc>
                  <a:txBody>
                    <a:bodyPr/>
                    <a:lstStyle/>
                    <a:p>
                      <a:pPr algn="ctr" fontAlgn="b"/>
                      <a:r>
                        <a:rPr lang="en-US" sz="2000" u="none" strike="noStrike" dirty="0">
                          <a:effectLst/>
                          <a:latin typeface="+mj-lt"/>
                        </a:rPr>
                        <a:t>5.36</a:t>
                      </a:r>
                      <a:endParaRPr lang="en-US" sz="2000" b="0" i="0" u="none" strike="noStrike" dirty="0">
                        <a:solidFill>
                          <a:srgbClr val="000000"/>
                        </a:solidFill>
                        <a:effectLst/>
                        <a:latin typeface="+mj-lt"/>
                      </a:endParaRPr>
                    </a:p>
                  </a:txBody>
                  <a:tcPr marL="9525" marR="9525" marT="9525" marB="0" anchor="b"/>
                </a:tc>
                <a:tc>
                  <a:txBody>
                    <a:bodyPr/>
                    <a:lstStyle/>
                    <a:p>
                      <a:pPr algn="ctr" fontAlgn="b"/>
                      <a:r>
                        <a:rPr lang="en-US" sz="2000" u="none" strike="noStrike">
                          <a:effectLst/>
                          <a:latin typeface="+mj-lt"/>
                        </a:rPr>
                        <a:t>0.87</a:t>
                      </a:r>
                      <a:endParaRPr lang="en-US" sz="20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1336643862"/>
                  </a:ext>
                </a:extLst>
              </a:tr>
              <a:tr h="379654">
                <a:tc gridSpan="3">
                  <a:txBody>
                    <a:bodyPr/>
                    <a:lstStyle/>
                    <a:p>
                      <a:pPr algn="l" fontAlgn="b"/>
                      <a:r>
                        <a:rPr lang="en-US" sz="2000" u="none" strike="noStrike" dirty="0">
                          <a:effectLst/>
                          <a:latin typeface="+mj-lt"/>
                        </a:rPr>
                        <a:t>Trustworthy Information</a:t>
                      </a:r>
                      <a:endParaRPr lang="en-US" sz="2000" b="0" i="0" u="none" strike="noStrike" dirty="0">
                        <a:solidFill>
                          <a:srgbClr val="000000"/>
                        </a:solidFill>
                        <a:effectLst/>
                        <a:latin typeface="+mj-lt"/>
                      </a:endParaRPr>
                    </a:p>
                  </a:txBody>
                  <a:tcPr marL="9525" marR="9525" marT="9525" marB="0" anchor="b">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gn="ctr" fontAlgn="b"/>
                      <a:r>
                        <a:rPr lang="en-US" sz="2000" u="none" strike="noStrike">
                          <a:effectLst/>
                          <a:latin typeface="+mj-lt"/>
                        </a:rPr>
                        <a:t>4.61</a:t>
                      </a:r>
                      <a:endParaRPr lang="en-US" sz="2000" b="0" i="0" u="none" strike="noStrike">
                        <a:solidFill>
                          <a:srgbClr val="000000"/>
                        </a:solidFill>
                        <a:effectLst/>
                        <a:latin typeface="+mj-lt"/>
                      </a:endParaRPr>
                    </a:p>
                  </a:txBody>
                  <a:tcPr marL="9525" marR="9525" marT="9525" marB="0" anchor="b">
                    <a:lnB w="12700" cap="flat" cmpd="sng" algn="ctr">
                      <a:solidFill>
                        <a:schemeClr val="tx1"/>
                      </a:solidFill>
                      <a:prstDash val="solid"/>
                      <a:round/>
                      <a:headEnd type="none" w="med" len="med"/>
                      <a:tailEnd type="none" w="med" len="med"/>
                    </a:lnB>
                  </a:tcPr>
                </a:tc>
                <a:tc>
                  <a:txBody>
                    <a:bodyPr/>
                    <a:lstStyle/>
                    <a:p>
                      <a:pPr algn="ctr" fontAlgn="b"/>
                      <a:r>
                        <a:rPr lang="en-US" sz="2000" u="none" strike="noStrike">
                          <a:effectLst/>
                          <a:latin typeface="+mj-lt"/>
                        </a:rPr>
                        <a:t>1.09</a:t>
                      </a:r>
                      <a:endParaRPr lang="en-US" sz="2000" b="0" i="0" u="none" strike="noStrike">
                        <a:solidFill>
                          <a:srgbClr val="000000"/>
                        </a:solidFill>
                        <a:effectLst/>
                        <a:latin typeface="+mj-lt"/>
                      </a:endParaRPr>
                    </a:p>
                  </a:txBody>
                  <a:tcPr marL="9525" marR="9525" marT="9525" marB="0" anchor="b">
                    <a:lnB w="12700" cap="flat" cmpd="sng" algn="ctr">
                      <a:solidFill>
                        <a:schemeClr val="tx1"/>
                      </a:solidFill>
                      <a:prstDash val="solid"/>
                      <a:round/>
                      <a:headEnd type="none" w="med" len="med"/>
                      <a:tailEnd type="none" w="med" len="med"/>
                    </a:lnB>
                  </a:tcPr>
                </a:tc>
                <a:tc>
                  <a:txBody>
                    <a:bodyPr/>
                    <a:lstStyle/>
                    <a:p>
                      <a:pPr algn="ctr" fontAlgn="b"/>
                      <a:r>
                        <a:rPr lang="en-US" sz="2000" u="none" strike="noStrike" dirty="0">
                          <a:effectLst/>
                          <a:latin typeface="+mj-lt"/>
                        </a:rPr>
                        <a:t>4.53</a:t>
                      </a:r>
                      <a:endParaRPr lang="en-US" sz="2000" b="0" i="0" u="none" strike="noStrike" dirty="0">
                        <a:solidFill>
                          <a:srgbClr val="000000"/>
                        </a:solidFill>
                        <a:effectLst/>
                        <a:latin typeface="+mj-lt"/>
                      </a:endParaRPr>
                    </a:p>
                  </a:txBody>
                  <a:tcPr marL="9525" marR="9525" marT="9525" marB="0" anchor="b">
                    <a:lnB w="12700" cap="flat" cmpd="sng" algn="ctr">
                      <a:solidFill>
                        <a:schemeClr val="tx1"/>
                      </a:solidFill>
                      <a:prstDash val="solid"/>
                      <a:round/>
                      <a:headEnd type="none" w="med" len="med"/>
                      <a:tailEnd type="none" w="med" len="med"/>
                    </a:lnB>
                  </a:tcPr>
                </a:tc>
                <a:tc>
                  <a:txBody>
                    <a:bodyPr/>
                    <a:lstStyle/>
                    <a:p>
                      <a:pPr algn="ctr" fontAlgn="b"/>
                      <a:r>
                        <a:rPr lang="en-US" sz="2000" u="none" strike="noStrike" dirty="0">
                          <a:effectLst/>
                          <a:latin typeface="+mj-lt"/>
                        </a:rPr>
                        <a:t>1.14</a:t>
                      </a:r>
                      <a:endParaRPr lang="en-US" sz="2000" b="0" i="0" u="none" strike="noStrike" dirty="0">
                        <a:solidFill>
                          <a:srgbClr val="000000"/>
                        </a:solidFill>
                        <a:effectLst/>
                        <a:latin typeface="+mj-lt"/>
                      </a:endParaRPr>
                    </a:p>
                  </a:txBody>
                  <a:tcPr marL="9525" marR="9525" marT="9525" marB="0" anchor="b">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08268879"/>
                  </a:ext>
                </a:extLst>
              </a:tr>
              <a:tr h="225999">
                <a:tc gridSpan="3">
                  <a:txBody>
                    <a:bodyPr/>
                    <a:lstStyle/>
                    <a:p>
                      <a:pPr algn="l" fontAlgn="b"/>
                      <a:endParaRPr lang="en-US" sz="1600" b="0" i="0" u="none" strike="noStrike">
                        <a:solidFill>
                          <a:srgbClr val="000000"/>
                        </a:solidFill>
                        <a:effectLst/>
                        <a:latin typeface="+mj-lt"/>
                      </a:endParaRPr>
                    </a:p>
                  </a:txBody>
                  <a:tcPr marL="9525" marR="9525" marT="9525" marB="0" anchor="b">
                    <a:lnT w="12700" cap="flat" cmpd="sng" algn="ctr">
                      <a:solidFill>
                        <a:schemeClr val="tx1"/>
                      </a:solidFill>
                      <a:prstDash val="solid"/>
                      <a:round/>
                      <a:headEnd type="none" w="med" len="med"/>
                      <a:tailEnd type="none" w="med" len="med"/>
                    </a:lnT>
                  </a:tcPr>
                </a:tc>
                <a:tc hMerge="1">
                  <a:txBody>
                    <a:bodyPr/>
                    <a:lstStyle/>
                    <a:p>
                      <a:endParaRPr lang="en-US"/>
                    </a:p>
                  </a:txBody>
                  <a:tcPr/>
                </a:tc>
                <a:tc hMerge="1">
                  <a:txBody>
                    <a:bodyPr/>
                    <a:lstStyle/>
                    <a:p>
                      <a:endParaRPr lang="en-US"/>
                    </a:p>
                  </a:txBody>
                  <a:tcPr/>
                </a:tc>
                <a:tc>
                  <a:txBody>
                    <a:bodyPr/>
                    <a:lstStyle/>
                    <a:p>
                      <a:pPr algn="ctr" fontAlgn="b"/>
                      <a:endParaRPr lang="en-US" sz="1600" b="0" i="0" u="none" strike="noStrike">
                        <a:solidFill>
                          <a:srgbClr val="000000"/>
                        </a:solidFill>
                        <a:effectLst/>
                        <a:latin typeface="+mj-lt"/>
                      </a:endParaRPr>
                    </a:p>
                  </a:txBody>
                  <a:tcPr marL="9525" marR="9525" marT="9525" marB="0" anchor="b">
                    <a:lnT w="12700" cap="flat" cmpd="sng" algn="ctr">
                      <a:solidFill>
                        <a:schemeClr val="tx1"/>
                      </a:solidFill>
                      <a:prstDash val="solid"/>
                      <a:round/>
                      <a:headEnd type="none" w="med" len="med"/>
                      <a:tailEnd type="none" w="med" len="med"/>
                    </a:lnT>
                  </a:tcPr>
                </a:tc>
                <a:tc>
                  <a:txBody>
                    <a:bodyPr/>
                    <a:lstStyle/>
                    <a:p>
                      <a:pPr algn="ctr" fontAlgn="b"/>
                      <a:endParaRPr lang="en-US" sz="1600" b="0" i="0" u="none" strike="noStrike">
                        <a:solidFill>
                          <a:srgbClr val="000000"/>
                        </a:solidFill>
                        <a:effectLst/>
                        <a:latin typeface="+mj-lt"/>
                      </a:endParaRPr>
                    </a:p>
                  </a:txBody>
                  <a:tcPr marL="9525" marR="9525" marT="9525" marB="0" anchor="b">
                    <a:lnT w="12700" cap="flat" cmpd="sng" algn="ctr">
                      <a:solidFill>
                        <a:schemeClr val="tx1"/>
                      </a:solidFill>
                      <a:prstDash val="solid"/>
                      <a:round/>
                      <a:headEnd type="none" w="med" len="med"/>
                      <a:tailEnd type="none" w="med" len="med"/>
                    </a:lnT>
                  </a:tcPr>
                </a:tc>
                <a:tc>
                  <a:txBody>
                    <a:bodyPr/>
                    <a:lstStyle/>
                    <a:p>
                      <a:pPr algn="ctr" fontAlgn="b"/>
                      <a:endParaRPr lang="en-US" sz="1600" b="0" i="0" u="none" strike="noStrike">
                        <a:solidFill>
                          <a:srgbClr val="000000"/>
                        </a:solidFill>
                        <a:effectLst/>
                        <a:latin typeface="+mj-lt"/>
                      </a:endParaRPr>
                    </a:p>
                  </a:txBody>
                  <a:tcPr marL="9525" marR="9525" marT="9525" marB="0" anchor="b">
                    <a:lnT w="12700" cap="flat" cmpd="sng" algn="ctr">
                      <a:solidFill>
                        <a:schemeClr val="tx1"/>
                      </a:solidFill>
                      <a:prstDash val="solid"/>
                      <a:round/>
                      <a:headEnd type="none" w="med" len="med"/>
                      <a:tailEnd type="none" w="med" len="med"/>
                    </a:lnT>
                  </a:tcPr>
                </a:tc>
                <a:tc>
                  <a:txBody>
                    <a:bodyPr/>
                    <a:lstStyle/>
                    <a:p>
                      <a:pPr algn="ctr" fontAlgn="b"/>
                      <a:endParaRPr lang="en-US" sz="1600" b="0" i="0" u="none" strike="noStrike" dirty="0">
                        <a:solidFill>
                          <a:srgbClr val="000000"/>
                        </a:solidFill>
                        <a:effectLst/>
                        <a:latin typeface="+mj-lt"/>
                      </a:endParaRPr>
                    </a:p>
                  </a:txBody>
                  <a:tcPr marL="9525" marR="9525" marT="9525" marB="0" anchor="b">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512205539"/>
                  </a:ext>
                </a:extLst>
              </a:tr>
            </a:tbl>
          </a:graphicData>
        </a:graphic>
      </p:graphicFrame>
    </p:spTree>
    <p:extLst>
      <p:ext uri="{BB962C8B-B14F-4D97-AF65-F5344CB8AC3E}">
        <p14:creationId xmlns:p14="http://schemas.microsoft.com/office/powerpoint/2010/main" val="718798091"/>
      </p:ext>
    </p:extLst>
  </p:cSld>
  <p:clrMapOvr>
    <a:masterClrMapping/>
  </p:clrMapOvr>
  <mc:AlternateContent xmlns:mc="http://schemas.openxmlformats.org/markup-compatibility/2006" xmlns:p14="http://schemas.microsoft.com/office/powerpoint/2010/main">
    <mc:Choice Requires="p14">
      <p:transition spd="slow" p14:dur="2000" advTm="24437"/>
    </mc:Choice>
    <mc:Fallback xmlns="">
      <p:transition spd="slow" advTm="24437"/>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B3C0A637-F3BB-F840-84DD-3467E5C2BE3E}"/>
              </a:ext>
            </a:extLst>
          </p:cNvPr>
          <p:cNvSpPr>
            <a:spLocks noGrp="1"/>
          </p:cNvSpPr>
          <p:nvPr>
            <p:ph type="body" idx="1"/>
          </p:nvPr>
        </p:nvSpPr>
        <p:spPr>
          <a:xfrm>
            <a:off x="1583436" y="2313433"/>
            <a:ext cx="4270248" cy="429767"/>
          </a:xfrm>
        </p:spPr>
        <p:txBody>
          <a:bodyPr/>
          <a:lstStyle/>
          <a:p>
            <a:r>
              <a:rPr lang="en-US" b="1" dirty="0"/>
              <a:t>Deductive</a:t>
            </a:r>
          </a:p>
        </p:txBody>
      </p:sp>
      <p:sp>
        <p:nvSpPr>
          <p:cNvPr id="4" name="Content Placeholder 3">
            <a:extLst>
              <a:ext uri="{FF2B5EF4-FFF2-40B4-BE49-F238E27FC236}">
                <a16:creationId xmlns:a16="http://schemas.microsoft.com/office/drawing/2014/main" id="{12EDD678-B8DD-4227-B915-1B84CA26A012}"/>
              </a:ext>
            </a:extLst>
          </p:cNvPr>
          <p:cNvSpPr>
            <a:spLocks noGrp="1"/>
          </p:cNvSpPr>
          <p:nvPr>
            <p:ph sz="half" idx="2"/>
          </p:nvPr>
        </p:nvSpPr>
        <p:spPr>
          <a:xfrm>
            <a:off x="413359" y="2903220"/>
            <a:ext cx="5440325" cy="3384845"/>
          </a:xfrm>
        </p:spPr>
        <p:txBody>
          <a:bodyPr>
            <a:normAutofit/>
          </a:bodyPr>
          <a:lstStyle/>
          <a:p>
            <a:pPr marL="0" indent="0">
              <a:buNone/>
            </a:pPr>
            <a:r>
              <a:rPr lang="en-US" sz="1600" dirty="0"/>
              <a:t>51% (n = 56) attributed their educational success to having a supportive network</a:t>
            </a:r>
          </a:p>
          <a:p>
            <a:pPr marL="0" indent="0">
              <a:buNone/>
            </a:pPr>
            <a:endParaRPr lang="en-US" sz="1600" dirty="0"/>
          </a:p>
          <a:p>
            <a:pPr marL="0" indent="0">
              <a:buNone/>
            </a:pPr>
            <a:r>
              <a:rPr lang="en-US" sz="1600" dirty="0"/>
              <a:t>“My faith in God, my doctoral fellowship advisor, and friends. Having a </a:t>
            </a:r>
            <a:r>
              <a:rPr lang="en-US" sz="1600" dirty="0">
                <a:solidFill>
                  <a:schemeClr val="tx1"/>
                </a:solidFill>
              </a:rPr>
              <a:t>tribe</a:t>
            </a:r>
            <a:r>
              <a:rPr lang="en-US" sz="1600" dirty="0"/>
              <a:t> to commiserate with, laugh…cry and get advice from was the only way I was able to survive” (FG Participant 24).</a:t>
            </a:r>
          </a:p>
          <a:p>
            <a:pPr marL="0" indent="0">
              <a:buNone/>
            </a:pPr>
            <a:endParaRPr lang="en-US" sz="1600" dirty="0"/>
          </a:p>
          <a:p>
            <a:pPr marL="0" indent="0">
              <a:buNone/>
            </a:pPr>
            <a:r>
              <a:rPr lang="en-US" sz="1600" dirty="0"/>
              <a:t>“My </a:t>
            </a:r>
            <a:r>
              <a:rPr lang="en-US" sz="1600" dirty="0">
                <a:solidFill>
                  <a:schemeClr val="tx1"/>
                </a:solidFill>
              </a:rPr>
              <a:t>village</a:t>
            </a:r>
            <a:r>
              <a:rPr lang="en-US" sz="1600" dirty="0"/>
              <a:t>. My colleagues. My trusted friends and family. My God” (CG Participant 21)!</a:t>
            </a:r>
          </a:p>
        </p:txBody>
      </p:sp>
      <p:sp>
        <p:nvSpPr>
          <p:cNvPr id="3" name="Content Placeholder 2">
            <a:extLst>
              <a:ext uri="{FF2B5EF4-FFF2-40B4-BE49-F238E27FC236}">
                <a16:creationId xmlns:a16="http://schemas.microsoft.com/office/drawing/2014/main" id="{B436D4CC-1A68-414D-95B0-D3FD81D62826}"/>
              </a:ext>
            </a:extLst>
          </p:cNvPr>
          <p:cNvSpPr>
            <a:spLocks noGrp="1"/>
          </p:cNvSpPr>
          <p:nvPr>
            <p:ph sz="quarter" idx="4"/>
          </p:nvPr>
        </p:nvSpPr>
        <p:spPr>
          <a:xfrm>
            <a:off x="6338316" y="2903220"/>
            <a:ext cx="5440324" cy="3384846"/>
          </a:xfrm>
        </p:spPr>
        <p:txBody>
          <a:bodyPr>
            <a:noAutofit/>
          </a:bodyPr>
          <a:lstStyle/>
          <a:p>
            <a:pPr marL="0" indent="0">
              <a:buNone/>
            </a:pPr>
            <a:r>
              <a:rPr lang="en-US" sz="1600" dirty="0"/>
              <a:t>77% (n = 86) attributed their educational success to individuals who were apart of their family or personal network.</a:t>
            </a:r>
          </a:p>
          <a:p>
            <a:pPr marL="0" indent="0">
              <a:buNone/>
            </a:pPr>
            <a:endParaRPr lang="en-US" sz="1600" dirty="0"/>
          </a:p>
          <a:p>
            <a:pPr marL="0" indent="0">
              <a:buNone/>
            </a:pPr>
            <a:r>
              <a:rPr lang="en-US" sz="1600" dirty="0"/>
              <a:t>“I attribute my educational success to God, my family, my friends, my mentors, my advisors, my coworkers and bosses” (FG Participant 19).</a:t>
            </a:r>
          </a:p>
          <a:p>
            <a:pPr marL="0" indent="0">
              <a:buNone/>
            </a:pPr>
            <a:endParaRPr lang="en-US" sz="1600" dirty="0"/>
          </a:p>
          <a:p>
            <a:pPr marL="0" indent="0">
              <a:buNone/>
            </a:pPr>
            <a:r>
              <a:rPr lang="en-US" sz="1600" dirty="0"/>
              <a:t>“I attribute my success to my support system, which included my family and friends. I also benefited from the support of various members in my university community inclusive of faculty, advisors and coaches” (CG Participant 28).</a:t>
            </a:r>
          </a:p>
        </p:txBody>
      </p:sp>
      <p:sp>
        <p:nvSpPr>
          <p:cNvPr id="6" name="Text Placeholder 5">
            <a:extLst>
              <a:ext uri="{FF2B5EF4-FFF2-40B4-BE49-F238E27FC236}">
                <a16:creationId xmlns:a16="http://schemas.microsoft.com/office/drawing/2014/main" id="{BA22840A-45A4-BA48-A09E-8C4F4616F989}"/>
              </a:ext>
            </a:extLst>
          </p:cNvPr>
          <p:cNvSpPr>
            <a:spLocks noGrp="1"/>
          </p:cNvSpPr>
          <p:nvPr>
            <p:ph type="body" sz="quarter" idx="13"/>
          </p:nvPr>
        </p:nvSpPr>
        <p:spPr>
          <a:xfrm>
            <a:off x="6338316" y="2313433"/>
            <a:ext cx="4270248" cy="429767"/>
          </a:xfrm>
        </p:spPr>
        <p:txBody>
          <a:bodyPr/>
          <a:lstStyle/>
          <a:p>
            <a:r>
              <a:rPr lang="en-US" b="1" dirty="0"/>
              <a:t>Inductive</a:t>
            </a:r>
          </a:p>
        </p:txBody>
      </p:sp>
      <p:sp>
        <p:nvSpPr>
          <p:cNvPr id="2" name="Title 1">
            <a:extLst>
              <a:ext uri="{FF2B5EF4-FFF2-40B4-BE49-F238E27FC236}">
                <a16:creationId xmlns:a16="http://schemas.microsoft.com/office/drawing/2014/main" id="{4025B6BB-7E5C-4B9E-9DE3-9F06C7B83913}"/>
              </a:ext>
            </a:extLst>
          </p:cNvPr>
          <p:cNvSpPr>
            <a:spLocks noGrp="1"/>
          </p:cNvSpPr>
          <p:nvPr>
            <p:ph type="title"/>
          </p:nvPr>
        </p:nvSpPr>
        <p:spPr>
          <a:solidFill>
            <a:schemeClr val="bg1"/>
          </a:solidFill>
          <a:ln>
            <a:solidFill>
              <a:schemeClr val="tx1"/>
            </a:solidFill>
          </a:ln>
        </p:spPr>
        <p:txBody>
          <a:bodyPr wrap="square">
            <a:normAutofit/>
          </a:bodyPr>
          <a:lstStyle/>
          <a:p>
            <a:r>
              <a:rPr lang="en-US" b="1" dirty="0">
                <a:solidFill>
                  <a:schemeClr val="tx1"/>
                </a:solidFill>
              </a:rPr>
              <a:t>Research question 3 findings</a:t>
            </a:r>
          </a:p>
        </p:txBody>
      </p:sp>
    </p:spTree>
    <p:extLst>
      <p:ext uri="{BB962C8B-B14F-4D97-AF65-F5344CB8AC3E}">
        <p14:creationId xmlns:p14="http://schemas.microsoft.com/office/powerpoint/2010/main" val="23378568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C33976D1-3430-450C-A978-87A9A6E8E7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Gill Sans MT"/>
              <a:ea typeface="+mn-ea"/>
              <a:cs typeface="+mn-cs"/>
            </a:endParaRPr>
          </a:p>
        </p:txBody>
      </p:sp>
      <p:sp>
        <p:nvSpPr>
          <p:cNvPr id="13" name="Rectangle 12">
            <a:extLst>
              <a:ext uri="{FF2B5EF4-FFF2-40B4-BE49-F238E27FC236}">
                <a16:creationId xmlns:a16="http://schemas.microsoft.com/office/drawing/2014/main" id="{7D6AAC78-7D86-415A-ADC1-2B47480796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49680" y="1248156"/>
            <a:ext cx="9692640" cy="436168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Gill Sans MT"/>
              <a:ea typeface="+mn-ea"/>
              <a:cs typeface="+mn-cs"/>
            </a:endParaRPr>
          </a:p>
        </p:txBody>
      </p:sp>
      <p:sp>
        <p:nvSpPr>
          <p:cNvPr id="15" name="Rectangle 14">
            <a:extLst>
              <a:ext uri="{FF2B5EF4-FFF2-40B4-BE49-F238E27FC236}">
                <a16:creationId xmlns:a16="http://schemas.microsoft.com/office/drawing/2014/main" id="{F2A658D9-F185-44F1-BA33-D50320D1D0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2228" y="1060704"/>
            <a:ext cx="10067544" cy="4736592"/>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Gill Sans MT"/>
              <a:ea typeface="+mn-ea"/>
              <a:cs typeface="+mn-cs"/>
            </a:endParaRPr>
          </a:p>
        </p:txBody>
      </p:sp>
      <p:sp>
        <p:nvSpPr>
          <p:cNvPr id="6" name="Title 5">
            <a:extLst>
              <a:ext uri="{FF2B5EF4-FFF2-40B4-BE49-F238E27FC236}">
                <a16:creationId xmlns:a16="http://schemas.microsoft.com/office/drawing/2014/main" id="{26F1B41F-A6C2-7B4E-A7BC-07B2E6A06916}"/>
              </a:ext>
            </a:extLst>
          </p:cNvPr>
          <p:cNvSpPr>
            <a:spLocks noGrp="1"/>
          </p:cNvSpPr>
          <p:nvPr>
            <p:ph type="title"/>
          </p:nvPr>
        </p:nvSpPr>
        <p:spPr>
          <a:xfrm>
            <a:off x="2231136" y="467418"/>
            <a:ext cx="7729728" cy="1188720"/>
          </a:xfrm>
          <a:solidFill>
            <a:srgbClr val="FFFFFF"/>
          </a:solidFill>
        </p:spPr>
        <p:txBody>
          <a:bodyPr>
            <a:normAutofit/>
          </a:bodyPr>
          <a:lstStyle/>
          <a:p>
            <a:r>
              <a:rPr lang="en-US" dirty="0"/>
              <a:t>Research Question 1 Conclusions</a:t>
            </a:r>
          </a:p>
        </p:txBody>
      </p:sp>
      <p:sp>
        <p:nvSpPr>
          <p:cNvPr id="3" name="Content Placeholder 2">
            <a:extLst>
              <a:ext uri="{FF2B5EF4-FFF2-40B4-BE49-F238E27FC236}">
                <a16:creationId xmlns:a16="http://schemas.microsoft.com/office/drawing/2014/main" id="{96641730-AD7D-F34A-83BE-FB1AD1C4E2EB}"/>
              </a:ext>
            </a:extLst>
          </p:cNvPr>
          <p:cNvSpPr>
            <a:spLocks noGrp="1"/>
          </p:cNvSpPr>
          <p:nvPr>
            <p:ph idx="1"/>
          </p:nvPr>
        </p:nvSpPr>
        <p:spPr>
          <a:xfrm>
            <a:off x="1706062" y="2291262"/>
            <a:ext cx="8779512" cy="2879256"/>
          </a:xfrm>
        </p:spPr>
        <p:txBody>
          <a:bodyPr vert="horz" lIns="91440" tIns="45720" rIns="91440" bIns="45720" rtlCol="0" anchor="t">
            <a:normAutofit/>
          </a:bodyPr>
          <a:lstStyle/>
          <a:p>
            <a:r>
              <a:rPr lang="en-US" sz="2400" dirty="0">
                <a:solidFill>
                  <a:srgbClr val="404040"/>
                </a:solidFill>
              </a:rPr>
              <a:t>Findings align with previous research which indicated the more education a person has the grittier they are.</a:t>
            </a:r>
          </a:p>
          <a:p>
            <a:pPr marL="0" indent="0">
              <a:buNone/>
            </a:pPr>
            <a:endParaRPr lang="en-US" dirty="0">
              <a:solidFill>
                <a:srgbClr val="404040"/>
              </a:solidFill>
            </a:endParaRPr>
          </a:p>
        </p:txBody>
      </p:sp>
    </p:spTree>
    <p:extLst>
      <p:ext uri="{BB962C8B-B14F-4D97-AF65-F5344CB8AC3E}">
        <p14:creationId xmlns:p14="http://schemas.microsoft.com/office/powerpoint/2010/main" val="24553316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25B6BB-7E5C-4B9E-9DE3-9F06C7B83913}"/>
              </a:ext>
            </a:extLst>
          </p:cNvPr>
          <p:cNvSpPr>
            <a:spLocks noGrp="1"/>
          </p:cNvSpPr>
          <p:nvPr>
            <p:ph type="title" idx="4294967295"/>
          </p:nvPr>
        </p:nvSpPr>
        <p:spPr>
          <a:xfrm>
            <a:off x="1512268" y="619635"/>
            <a:ext cx="8937426" cy="1188720"/>
          </a:xfrm>
        </p:spPr>
        <p:txBody>
          <a:bodyPr vert="horz" lIns="182880" tIns="182880" rIns="182880" bIns="182880" rtlCol="0" anchor="ctr">
            <a:normAutofit/>
          </a:bodyPr>
          <a:lstStyle/>
          <a:p>
            <a:r>
              <a:rPr lang="en-US" b="1"/>
              <a:t>Research question 2 Conclusion</a:t>
            </a:r>
          </a:p>
        </p:txBody>
      </p:sp>
      <p:graphicFrame>
        <p:nvGraphicFramePr>
          <p:cNvPr id="24" name="Content Placeholder 21">
            <a:extLst>
              <a:ext uri="{FF2B5EF4-FFF2-40B4-BE49-F238E27FC236}">
                <a16:creationId xmlns:a16="http://schemas.microsoft.com/office/drawing/2014/main" id="{2514223B-9BAF-4067-A03D-97FC2BEAFCDE}"/>
              </a:ext>
            </a:extLst>
          </p:cNvPr>
          <p:cNvGraphicFramePr>
            <a:graphicFrameLocks noGrp="1"/>
          </p:cNvGraphicFramePr>
          <p:nvPr>
            <p:ph idx="4294967295"/>
            <p:extLst/>
          </p:nvPr>
        </p:nvGraphicFramePr>
        <p:xfrm>
          <a:off x="620145" y="2063332"/>
          <a:ext cx="10937335" cy="428669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89831801"/>
      </p:ext>
    </p:extLst>
  </p:cSld>
  <p:clrMapOvr>
    <a:masterClrMapping/>
  </p:clrMapOvr>
  <mc:AlternateContent xmlns:mc="http://schemas.openxmlformats.org/markup-compatibility/2006" xmlns:p14="http://schemas.microsoft.com/office/powerpoint/2010/main">
    <mc:Choice Requires="p14">
      <p:transition spd="slow" p14:dur="2000" advTm="85528"/>
    </mc:Choice>
    <mc:Fallback xmlns="">
      <p:transition spd="slow" advTm="85528"/>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25B6BB-7E5C-4B9E-9DE3-9F06C7B83913}"/>
              </a:ext>
            </a:extLst>
          </p:cNvPr>
          <p:cNvSpPr>
            <a:spLocks noGrp="1"/>
          </p:cNvSpPr>
          <p:nvPr>
            <p:ph type="title"/>
          </p:nvPr>
        </p:nvSpPr>
        <p:spPr/>
        <p:txBody>
          <a:bodyPr/>
          <a:lstStyle/>
          <a:p>
            <a:r>
              <a:rPr lang="en-US" b="1"/>
              <a:t>Research question 3 conclusions</a:t>
            </a:r>
          </a:p>
        </p:txBody>
      </p:sp>
      <p:graphicFrame>
        <p:nvGraphicFramePr>
          <p:cNvPr id="7" name="Content Placeholder 6">
            <a:extLst>
              <a:ext uri="{FF2B5EF4-FFF2-40B4-BE49-F238E27FC236}">
                <a16:creationId xmlns:a16="http://schemas.microsoft.com/office/drawing/2014/main" id="{E40A8C50-28C4-44BC-BD9B-5A23E166B035}"/>
              </a:ext>
            </a:extLst>
          </p:cNvPr>
          <p:cNvGraphicFramePr>
            <a:graphicFrameLocks noGrp="1"/>
          </p:cNvGraphicFramePr>
          <p:nvPr>
            <p:ph idx="1"/>
            <p:extLst/>
          </p:nvPr>
        </p:nvGraphicFramePr>
        <p:xfrm>
          <a:off x="287481" y="2431473"/>
          <a:ext cx="11620501" cy="423949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TextBox 7">
            <a:extLst>
              <a:ext uri="{FF2B5EF4-FFF2-40B4-BE49-F238E27FC236}">
                <a16:creationId xmlns:a16="http://schemas.microsoft.com/office/drawing/2014/main" id="{47EB6D2D-B1F3-4215-9F70-3FDBB926A659}"/>
              </a:ext>
            </a:extLst>
          </p:cNvPr>
          <p:cNvSpPr txBox="1"/>
          <p:nvPr/>
        </p:nvSpPr>
        <p:spPr>
          <a:xfrm>
            <a:off x="3102445" y="6147744"/>
            <a:ext cx="5987110" cy="523220"/>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srgbClr val="000000"/>
                </a:solidFill>
                <a:effectLst/>
                <a:uLnTx/>
                <a:uFillTx/>
                <a:latin typeface="Gill Sans MT"/>
                <a:ea typeface="+mn-ea"/>
                <a:cs typeface="+mn-cs"/>
              </a:rPr>
              <a:t>Supportive Network</a:t>
            </a:r>
          </a:p>
        </p:txBody>
      </p:sp>
    </p:spTree>
    <p:extLst>
      <p:ext uri="{BB962C8B-B14F-4D97-AF65-F5344CB8AC3E}">
        <p14:creationId xmlns:p14="http://schemas.microsoft.com/office/powerpoint/2010/main" val="38096107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B900003-C5FA-4CFB-A951-879EA9412737}"/>
              </a:ext>
            </a:extLst>
          </p:cNvPr>
          <p:cNvSpPr>
            <a:spLocks noGrp="1"/>
          </p:cNvSpPr>
          <p:nvPr>
            <p:ph type="title"/>
          </p:nvPr>
        </p:nvSpPr>
        <p:spPr/>
        <p:txBody>
          <a:bodyPr>
            <a:normAutofit/>
          </a:bodyPr>
          <a:lstStyle/>
          <a:p>
            <a:r>
              <a:rPr lang="en-US" sz="3200" b="1">
                <a:latin typeface="Arial Black"/>
              </a:rPr>
              <a:t>background</a:t>
            </a:r>
          </a:p>
        </p:txBody>
      </p:sp>
      <p:sp>
        <p:nvSpPr>
          <p:cNvPr id="10" name="Content Placeholder 9"/>
          <p:cNvSpPr>
            <a:spLocks noGrp="1"/>
          </p:cNvSpPr>
          <p:nvPr>
            <p:ph idx="1"/>
          </p:nvPr>
        </p:nvSpPr>
        <p:spPr>
          <a:xfrm>
            <a:off x="805914" y="2623933"/>
            <a:ext cx="10580172" cy="3593987"/>
          </a:xfrm>
        </p:spPr>
        <p:txBody>
          <a:bodyPr vert="horz" lIns="91440" tIns="45720" rIns="91440" bIns="45720" rtlCol="0" anchor="t">
            <a:normAutofit/>
          </a:bodyPr>
          <a:lstStyle/>
          <a:p>
            <a:pPr marL="0" indent="0">
              <a:buNone/>
            </a:pPr>
            <a:r>
              <a:rPr lang="en-US" sz="2000" b="1" dirty="0"/>
              <a:t>First-generation – P</a:t>
            </a:r>
            <a:r>
              <a:rPr lang="en-US" sz="2000" b="1" dirty="0">
                <a:latin typeface="Gill Sans MT"/>
              </a:rPr>
              <a:t>arents do not have a college degree</a:t>
            </a:r>
            <a:endParaRPr lang="en-US" sz="2000" b="1" dirty="0">
              <a:latin typeface="Gill Sans MT"/>
              <a:ea typeface="Calibri" panose="020F0502020204030204" pitchFamily="34" charset="0"/>
            </a:endParaRPr>
          </a:p>
          <a:p>
            <a:pPr marL="0" indent="0">
              <a:buNone/>
            </a:pPr>
            <a:r>
              <a:rPr lang="en-US" sz="1400" dirty="0">
                <a:effectLst/>
                <a:latin typeface="Gill Sans MT"/>
                <a:ea typeface="Calibri" panose="020F0502020204030204" pitchFamily="34" charset="0"/>
              </a:rPr>
              <a:t>(Glaessgen, MacGregor, Cornelius-White, Hornberger, &amp; Baumann, 2018; Irlbeck, Adams, Akers, Burris, &amp; Jones, 2016)</a:t>
            </a:r>
            <a:r>
              <a:rPr lang="en-US" sz="1400" dirty="0"/>
              <a:t> </a:t>
            </a:r>
            <a:endParaRPr lang="en-US" sz="1400" b="1" dirty="0"/>
          </a:p>
          <a:p>
            <a:pPr marL="0" indent="0">
              <a:buNone/>
            </a:pPr>
            <a:r>
              <a:rPr lang="en-US" sz="2000" b="1" dirty="0"/>
              <a:t>Continuing-generation – At least one parent has a college degree</a:t>
            </a:r>
            <a:endParaRPr lang="en-US" sz="2000" b="1" dirty="0">
              <a:latin typeface="Gill Sans MT"/>
              <a:ea typeface="Calibri" panose="020F0502020204030204" pitchFamily="34" charset="0"/>
            </a:endParaRPr>
          </a:p>
          <a:p>
            <a:pPr marL="0" indent="0">
              <a:buNone/>
            </a:pPr>
            <a:r>
              <a:rPr lang="en-US" sz="1400" dirty="0">
                <a:effectLst/>
                <a:latin typeface="Gill Sans MT"/>
                <a:ea typeface="Calibri" panose="020F0502020204030204" pitchFamily="34" charset="0"/>
              </a:rPr>
              <a:t>(Glaessgen et al., 2018; Mehta, Newbold, &amp; O’Rourke, 2011)</a:t>
            </a:r>
            <a:r>
              <a:rPr lang="en-US" sz="1400" dirty="0"/>
              <a:t>  </a:t>
            </a:r>
          </a:p>
          <a:p>
            <a:pPr marL="0" indent="0">
              <a:buNone/>
            </a:pPr>
            <a:r>
              <a:rPr lang="en-US" sz="2000" b="1" dirty="0"/>
              <a:t>Grit – Passion and perseverance for long-term goals</a:t>
            </a:r>
          </a:p>
          <a:p>
            <a:pPr marL="0" indent="0">
              <a:buNone/>
            </a:pPr>
            <a:r>
              <a:rPr lang="en-US" sz="1400" dirty="0"/>
              <a:t>(Duckworth, Peterson, Matthews, &amp; Kelly, 2009)</a:t>
            </a:r>
            <a:endParaRPr lang="en-US" sz="1400" b="1" dirty="0"/>
          </a:p>
          <a:p>
            <a:pPr marL="0" indent="0">
              <a:buNone/>
            </a:pPr>
            <a:r>
              <a:rPr lang="en-US" sz="2000" b="1" dirty="0"/>
              <a:t>Academic Capital – Social processes that build family knowledge about educational and career options</a:t>
            </a:r>
          </a:p>
          <a:p>
            <a:pPr marL="0" indent="0">
              <a:buNone/>
            </a:pPr>
            <a:r>
              <a:rPr lang="en-US" sz="1400" dirty="0"/>
              <a:t>(St. John, Hu, &amp; Fisher, 2011)</a:t>
            </a:r>
          </a:p>
          <a:p>
            <a:pPr marL="0" indent="0">
              <a:buNone/>
            </a:pPr>
            <a:endParaRPr lang="en-US" sz="1200" dirty="0"/>
          </a:p>
        </p:txBody>
      </p:sp>
    </p:spTree>
    <p:extLst>
      <p:ext uri="{BB962C8B-B14F-4D97-AF65-F5344CB8AC3E}">
        <p14:creationId xmlns:p14="http://schemas.microsoft.com/office/powerpoint/2010/main" val="2994480105"/>
      </p:ext>
    </p:extLst>
  </p:cSld>
  <p:clrMapOvr>
    <a:masterClrMapping/>
  </p:clrMapOvr>
  <mc:AlternateContent xmlns:mc="http://schemas.openxmlformats.org/markup-compatibility/2006" xmlns:p14="http://schemas.microsoft.com/office/powerpoint/2010/main">
    <mc:Choice Requires="p14">
      <p:transition spd="slow" p14:dur="2000" advTm="71462"/>
    </mc:Choice>
    <mc:Fallback xmlns="">
      <p:transition spd="slow" advTm="71462"/>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25B6BB-7E5C-4B9E-9DE3-9F06C7B83913}"/>
              </a:ext>
            </a:extLst>
          </p:cNvPr>
          <p:cNvSpPr>
            <a:spLocks noGrp="1"/>
          </p:cNvSpPr>
          <p:nvPr>
            <p:ph type="title"/>
          </p:nvPr>
        </p:nvSpPr>
        <p:spPr>
          <a:xfrm>
            <a:off x="2231136" y="964692"/>
            <a:ext cx="7729728" cy="1188720"/>
          </a:xfrm>
        </p:spPr>
        <p:txBody>
          <a:bodyPr>
            <a:normAutofit/>
          </a:bodyPr>
          <a:lstStyle/>
          <a:p>
            <a:r>
              <a:rPr lang="en-US" b="1"/>
              <a:t>Implications</a:t>
            </a:r>
          </a:p>
        </p:txBody>
      </p:sp>
      <p:graphicFrame>
        <p:nvGraphicFramePr>
          <p:cNvPr id="5" name="Content Placeholder 2">
            <a:extLst>
              <a:ext uri="{FF2B5EF4-FFF2-40B4-BE49-F238E27FC236}">
                <a16:creationId xmlns:a16="http://schemas.microsoft.com/office/drawing/2014/main" id="{ADA9F282-6D52-4F42-9E13-41FD4A9C74CA}"/>
              </a:ext>
            </a:extLst>
          </p:cNvPr>
          <p:cNvGraphicFramePr>
            <a:graphicFrameLocks noGrp="1"/>
          </p:cNvGraphicFramePr>
          <p:nvPr>
            <p:ph idx="1"/>
            <p:extLst/>
          </p:nvPr>
        </p:nvGraphicFramePr>
        <p:xfrm>
          <a:off x="965201" y="2638425"/>
          <a:ext cx="10261600" cy="31019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9245639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25B6BB-7E5C-4B9E-9DE3-9F06C7B83913}"/>
              </a:ext>
            </a:extLst>
          </p:cNvPr>
          <p:cNvSpPr>
            <a:spLocks noGrp="1"/>
          </p:cNvSpPr>
          <p:nvPr>
            <p:ph type="title"/>
          </p:nvPr>
        </p:nvSpPr>
        <p:spPr>
          <a:solidFill>
            <a:srgbClr val="FFFFFF"/>
          </a:solidFill>
          <a:ln>
            <a:solidFill>
              <a:srgbClr val="262626"/>
            </a:solidFill>
          </a:ln>
        </p:spPr>
        <p:txBody>
          <a:bodyPr>
            <a:normAutofit/>
          </a:bodyPr>
          <a:lstStyle/>
          <a:p>
            <a:r>
              <a:rPr lang="en-US" b="1" dirty="0"/>
              <a:t>Study limitations and Recommendations</a:t>
            </a:r>
          </a:p>
        </p:txBody>
      </p:sp>
      <p:graphicFrame>
        <p:nvGraphicFramePr>
          <p:cNvPr id="6" name="Content Placeholder 3">
            <a:extLst>
              <a:ext uri="{FF2B5EF4-FFF2-40B4-BE49-F238E27FC236}">
                <a16:creationId xmlns:a16="http://schemas.microsoft.com/office/drawing/2014/main" id="{EB1505D4-F56A-40FE-953F-F5B4C869E019}"/>
              </a:ext>
            </a:extLst>
          </p:cNvPr>
          <p:cNvGraphicFramePr>
            <a:graphicFrameLocks noGrp="1"/>
          </p:cNvGraphicFramePr>
          <p:nvPr>
            <p:ph sz="half" idx="1"/>
            <p:extLst/>
          </p:nvPr>
        </p:nvGraphicFramePr>
        <p:xfrm>
          <a:off x="679276" y="2638044"/>
          <a:ext cx="5416724" cy="31019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Content Placeholder 2">
            <a:extLst>
              <a:ext uri="{FF2B5EF4-FFF2-40B4-BE49-F238E27FC236}">
                <a16:creationId xmlns:a16="http://schemas.microsoft.com/office/drawing/2014/main" id="{F93EDE8F-F5BC-8048-A41B-91B4DA836ADB}"/>
              </a:ext>
            </a:extLst>
          </p:cNvPr>
          <p:cNvSpPr>
            <a:spLocks noGrp="1"/>
          </p:cNvSpPr>
          <p:nvPr>
            <p:ph sz="half" idx="2"/>
          </p:nvPr>
        </p:nvSpPr>
        <p:spPr>
          <a:xfrm>
            <a:off x="6338315" y="2638044"/>
            <a:ext cx="5586463" cy="3101982"/>
          </a:xfrm>
        </p:spPr>
        <p:txBody>
          <a:bodyPr>
            <a:normAutofit lnSpcReduction="10000"/>
          </a:bodyPr>
          <a:lstStyle/>
          <a:p>
            <a:pPr>
              <a:buFont typeface="Wingdings" panose="05000000000000000000" pitchFamily="2" charset="2"/>
              <a:buChar char="Ø"/>
            </a:pPr>
            <a:r>
              <a:rPr lang="en-US" sz="2000" dirty="0"/>
              <a:t>Conduct more research utilizing the Academic Capital Instrument</a:t>
            </a:r>
          </a:p>
          <a:p>
            <a:pPr>
              <a:buFont typeface="Wingdings" panose="05000000000000000000" pitchFamily="2" charset="2"/>
              <a:buChar char="Ø"/>
            </a:pPr>
            <a:endParaRPr lang="en-US" sz="2000" dirty="0"/>
          </a:p>
          <a:p>
            <a:pPr>
              <a:buFont typeface="Wingdings" panose="05000000000000000000" pitchFamily="2" charset="2"/>
              <a:buChar char="Ø"/>
            </a:pPr>
            <a:endParaRPr lang="en-US" sz="2000" dirty="0"/>
          </a:p>
          <a:p>
            <a:pPr>
              <a:buFont typeface="Wingdings" panose="05000000000000000000" pitchFamily="2" charset="2"/>
              <a:buChar char="Ø"/>
            </a:pPr>
            <a:r>
              <a:rPr lang="en-US" sz="2000" dirty="0"/>
              <a:t>Future studies should utilize semi-structured interviews</a:t>
            </a:r>
          </a:p>
          <a:p>
            <a:pPr>
              <a:buFont typeface="Wingdings" panose="05000000000000000000" pitchFamily="2" charset="2"/>
              <a:buChar char="Ø"/>
            </a:pPr>
            <a:endParaRPr lang="en-US" sz="2000" dirty="0"/>
          </a:p>
          <a:p>
            <a:pPr>
              <a:buFont typeface="Wingdings" panose="05000000000000000000" pitchFamily="2" charset="2"/>
              <a:buChar char="Ø"/>
            </a:pPr>
            <a:r>
              <a:rPr lang="en-US" sz="2000" dirty="0"/>
              <a:t>Utilize experienced coders</a:t>
            </a:r>
          </a:p>
        </p:txBody>
      </p:sp>
    </p:spTree>
    <p:extLst>
      <p:ext uri="{BB962C8B-B14F-4D97-AF65-F5344CB8AC3E}">
        <p14:creationId xmlns:p14="http://schemas.microsoft.com/office/powerpoint/2010/main" val="244334457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A469D0A-18F6-4976-BE5E-93D4D0258D59}"/>
              </a:ext>
            </a:extLst>
          </p:cNvPr>
          <p:cNvSpPr>
            <a:spLocks noGrp="1"/>
          </p:cNvSpPr>
          <p:nvPr>
            <p:ph type="title"/>
          </p:nvPr>
        </p:nvSpPr>
        <p:spPr>
          <a:xfrm>
            <a:off x="2231136" y="396216"/>
            <a:ext cx="7729728" cy="1188720"/>
          </a:xfrm>
        </p:spPr>
        <p:txBody>
          <a:bodyPr>
            <a:normAutofit/>
          </a:bodyPr>
          <a:lstStyle/>
          <a:p>
            <a:r>
              <a:rPr lang="en-US" sz="3200">
                <a:latin typeface="Arial Black"/>
              </a:rPr>
              <a:t>references</a:t>
            </a:r>
          </a:p>
        </p:txBody>
      </p:sp>
      <p:sp>
        <p:nvSpPr>
          <p:cNvPr id="6" name="Content Placeholder 5">
            <a:extLst>
              <a:ext uri="{FF2B5EF4-FFF2-40B4-BE49-F238E27FC236}">
                <a16:creationId xmlns:a16="http://schemas.microsoft.com/office/drawing/2014/main" id="{3E7C0AF2-8DD6-452A-96F0-606E7336CEC6}"/>
              </a:ext>
            </a:extLst>
          </p:cNvPr>
          <p:cNvSpPr>
            <a:spLocks noGrp="1"/>
          </p:cNvSpPr>
          <p:nvPr>
            <p:ph idx="1"/>
          </p:nvPr>
        </p:nvSpPr>
        <p:spPr>
          <a:xfrm>
            <a:off x="158931" y="1775843"/>
            <a:ext cx="11874137" cy="4836977"/>
          </a:xfrm>
        </p:spPr>
        <p:txBody>
          <a:bodyPr vert="horz" lIns="91440" tIns="45720" rIns="91440" bIns="45720" rtlCol="0" anchor="t">
            <a:noAutofit/>
          </a:bodyPr>
          <a:lstStyle/>
          <a:p>
            <a:pPr>
              <a:lnSpc>
                <a:spcPct val="200000"/>
              </a:lnSpc>
              <a:buNone/>
            </a:pPr>
            <a:r>
              <a:rPr lang="en-US" sz="1100" dirty="0">
                <a:ea typeface="+mn-lt"/>
                <a:cs typeface="+mn-lt"/>
              </a:rPr>
              <a:t>Adams, D. R., Meyers, S. A., &amp; </a:t>
            </a:r>
            <a:r>
              <a:rPr lang="en-US" sz="1100" dirty="0" err="1">
                <a:ea typeface="+mn-lt"/>
                <a:cs typeface="+mn-lt"/>
              </a:rPr>
              <a:t>Beidas</a:t>
            </a:r>
            <a:r>
              <a:rPr lang="en-US" sz="1100" dirty="0">
                <a:ea typeface="+mn-lt"/>
                <a:cs typeface="+mn-lt"/>
              </a:rPr>
              <a:t>, R. S. (2016). The relationship between financial strain, perceived stress, psychological symptoms, and academic and social integration in undergraduate students. </a:t>
            </a:r>
            <a:r>
              <a:rPr lang="en-US" sz="1100" i="1" dirty="0">
                <a:ea typeface="+mn-lt"/>
                <a:cs typeface="+mn-lt"/>
              </a:rPr>
              <a:t>Journal of American College Health</a:t>
            </a:r>
            <a:r>
              <a:rPr lang="en-US" sz="1100" dirty="0">
                <a:ea typeface="+mn-lt"/>
                <a:cs typeface="+mn-lt"/>
              </a:rPr>
              <a:t>, </a:t>
            </a:r>
            <a:r>
              <a:rPr lang="en-US" sz="1100" i="1" dirty="0">
                <a:ea typeface="+mn-lt"/>
                <a:cs typeface="+mn-lt"/>
              </a:rPr>
              <a:t>64</a:t>
            </a:r>
            <a:r>
              <a:rPr lang="en-US" sz="1100" dirty="0">
                <a:ea typeface="+mn-lt"/>
                <a:cs typeface="+mn-lt"/>
              </a:rPr>
              <a:t>(5), 362–370.</a:t>
            </a:r>
            <a:endParaRPr lang="en-US" sz="1100" dirty="0"/>
          </a:p>
          <a:p>
            <a:pPr>
              <a:lnSpc>
                <a:spcPct val="200000"/>
              </a:lnSpc>
              <a:buNone/>
            </a:pPr>
            <a:r>
              <a:rPr lang="en-US" sz="1100" dirty="0" err="1">
                <a:ea typeface="+mn-lt"/>
                <a:cs typeface="+mn-lt"/>
              </a:rPr>
              <a:t>Bazelais</a:t>
            </a:r>
            <a:r>
              <a:rPr lang="en-US" sz="1100" dirty="0">
                <a:ea typeface="+mn-lt"/>
                <a:cs typeface="+mn-lt"/>
              </a:rPr>
              <a:t>, P., Lemay, D. J., &amp; </a:t>
            </a:r>
            <a:r>
              <a:rPr lang="en-US" sz="1100" dirty="0" err="1">
                <a:ea typeface="+mn-lt"/>
                <a:cs typeface="+mn-lt"/>
              </a:rPr>
              <a:t>Doleck</a:t>
            </a:r>
            <a:r>
              <a:rPr lang="en-US" sz="1100" dirty="0">
                <a:ea typeface="+mn-lt"/>
                <a:cs typeface="+mn-lt"/>
              </a:rPr>
              <a:t>, T. (2016). How does grit impact a college students’ academic achievement in science. </a:t>
            </a:r>
            <a:r>
              <a:rPr lang="en-US" sz="1100" i="1" dirty="0">
                <a:ea typeface="+mn-lt"/>
                <a:cs typeface="+mn-lt"/>
              </a:rPr>
              <a:t>European Journal of Science and Mathematics Education</a:t>
            </a:r>
            <a:r>
              <a:rPr lang="en-US" sz="1100" dirty="0">
                <a:ea typeface="+mn-lt"/>
                <a:cs typeface="+mn-lt"/>
              </a:rPr>
              <a:t>, </a:t>
            </a:r>
            <a:r>
              <a:rPr lang="en-US" sz="1100" i="1" dirty="0">
                <a:ea typeface="+mn-lt"/>
                <a:cs typeface="+mn-lt"/>
              </a:rPr>
              <a:t>4</a:t>
            </a:r>
            <a:r>
              <a:rPr lang="en-US" sz="1100" dirty="0">
                <a:ea typeface="+mn-lt"/>
                <a:cs typeface="+mn-lt"/>
              </a:rPr>
              <a:t>(1), 33–43.</a:t>
            </a:r>
          </a:p>
          <a:p>
            <a:pPr>
              <a:lnSpc>
                <a:spcPct val="200000"/>
              </a:lnSpc>
              <a:buNone/>
            </a:pPr>
            <a:r>
              <a:rPr lang="en-US" sz="1100" dirty="0">
                <a:ea typeface="+mn-lt"/>
                <a:cs typeface="+mn-lt"/>
              </a:rPr>
              <a:t>Bourdieu, P. (1974). The school as a conservative force: Scholastic and cultural inequalities. In J. </a:t>
            </a:r>
            <a:r>
              <a:rPr lang="en-US" sz="1100" dirty="0" err="1">
                <a:ea typeface="+mn-lt"/>
                <a:cs typeface="+mn-lt"/>
              </a:rPr>
              <a:t>Eggleston</a:t>
            </a:r>
            <a:r>
              <a:rPr lang="en-US" sz="1100" dirty="0">
                <a:ea typeface="+mn-lt"/>
                <a:cs typeface="+mn-lt"/>
              </a:rPr>
              <a:t> (Ed.), </a:t>
            </a:r>
            <a:r>
              <a:rPr lang="en-US" sz="1100" i="1" dirty="0">
                <a:ea typeface="+mn-lt"/>
                <a:cs typeface="+mn-lt"/>
              </a:rPr>
              <a:t>Contemporary Research in the Sociology of Education</a:t>
            </a:r>
            <a:r>
              <a:rPr lang="en-US" sz="1100" dirty="0">
                <a:ea typeface="+mn-lt"/>
                <a:cs typeface="+mn-lt"/>
              </a:rPr>
              <a:t> (pp. 32–46). </a:t>
            </a:r>
            <a:r>
              <a:rPr lang="en-US" sz="1100" dirty="0" err="1">
                <a:ea typeface="+mn-lt"/>
                <a:cs typeface="+mn-lt"/>
              </a:rPr>
              <a:t>Routledge</a:t>
            </a:r>
            <a:r>
              <a:rPr lang="en-US" sz="1100" dirty="0">
                <a:ea typeface="+mn-lt"/>
                <a:cs typeface="+mn-lt"/>
              </a:rPr>
              <a:t>. </a:t>
            </a:r>
          </a:p>
          <a:p>
            <a:pPr>
              <a:lnSpc>
                <a:spcPct val="200000"/>
              </a:lnSpc>
              <a:buNone/>
            </a:pPr>
            <a:r>
              <a:rPr lang="en-US" sz="1100" dirty="0">
                <a:ea typeface="+mn-lt"/>
                <a:cs typeface="+mn-lt"/>
              </a:rPr>
              <a:t>Duckworth, A. L., Peterson, C., Matthews, M. D., &amp; Kelly, D. R. (2007). Grit: Perseverance and passion for long-term goals. </a:t>
            </a:r>
            <a:r>
              <a:rPr lang="en-US" sz="1100" i="1" dirty="0">
                <a:ea typeface="+mn-lt"/>
                <a:cs typeface="+mn-lt"/>
              </a:rPr>
              <a:t>Journal of Personality and Social Psychology</a:t>
            </a:r>
            <a:r>
              <a:rPr lang="en-US" sz="1100" dirty="0">
                <a:ea typeface="+mn-lt"/>
                <a:cs typeface="+mn-lt"/>
              </a:rPr>
              <a:t>, </a:t>
            </a:r>
            <a:r>
              <a:rPr lang="en-US" sz="1100" i="1" dirty="0">
                <a:ea typeface="+mn-lt"/>
                <a:cs typeface="+mn-lt"/>
              </a:rPr>
              <a:t>92</a:t>
            </a:r>
            <a:r>
              <a:rPr lang="en-US" sz="1100" dirty="0">
                <a:ea typeface="+mn-lt"/>
                <a:cs typeface="+mn-lt"/>
              </a:rPr>
              <a:t>(6), 1087–1101. https://</a:t>
            </a:r>
            <a:r>
              <a:rPr lang="en-US" sz="1100" dirty="0" err="1">
                <a:ea typeface="+mn-lt"/>
                <a:cs typeface="+mn-lt"/>
              </a:rPr>
              <a:t>doi.org</a:t>
            </a:r>
            <a:r>
              <a:rPr lang="en-US" sz="1100" dirty="0">
                <a:ea typeface="+mn-lt"/>
                <a:cs typeface="+mn-lt"/>
              </a:rPr>
              <a:t>/10.1037/0022-3514.92.6.1087</a:t>
            </a:r>
          </a:p>
          <a:p>
            <a:pPr>
              <a:lnSpc>
                <a:spcPct val="200000"/>
              </a:lnSpc>
              <a:buNone/>
            </a:pPr>
            <a:r>
              <a:rPr lang="en-US" sz="1100" dirty="0">
                <a:ea typeface="+mn-lt"/>
                <a:cs typeface="+mn-lt"/>
              </a:rPr>
              <a:t>Duckworth, A., &amp; Quinn, P. (2009). Development and validation of the short grit scale (grit–s). </a:t>
            </a:r>
            <a:r>
              <a:rPr lang="en-US" sz="1100" i="1" dirty="0">
                <a:ea typeface="+mn-lt"/>
                <a:cs typeface="+mn-lt"/>
              </a:rPr>
              <a:t>Journal of Personality Assessment</a:t>
            </a:r>
            <a:r>
              <a:rPr lang="en-US" sz="1100" dirty="0">
                <a:ea typeface="+mn-lt"/>
                <a:cs typeface="+mn-lt"/>
              </a:rPr>
              <a:t>, </a:t>
            </a:r>
            <a:r>
              <a:rPr lang="en-US" sz="1100" i="1" dirty="0">
                <a:ea typeface="+mn-lt"/>
                <a:cs typeface="+mn-lt"/>
              </a:rPr>
              <a:t>91</a:t>
            </a:r>
            <a:r>
              <a:rPr lang="en-US" sz="1100" dirty="0">
                <a:ea typeface="+mn-lt"/>
                <a:cs typeface="+mn-lt"/>
              </a:rPr>
              <a:t>(2), 166–174. https://doi.org/10.1080/00223890802634290</a:t>
            </a:r>
          </a:p>
          <a:p>
            <a:pPr>
              <a:lnSpc>
                <a:spcPct val="200000"/>
              </a:lnSpc>
              <a:buNone/>
            </a:pPr>
            <a:r>
              <a:rPr lang="en-US" sz="1200" dirty="0">
                <a:ea typeface="+mn-lt"/>
                <a:cs typeface="+mn-lt"/>
              </a:rPr>
              <a:t>Gardner, S. K. (2008). Fitting the mold of graduate school: A qualitative study of socialization in doctoral education. </a:t>
            </a:r>
            <a:r>
              <a:rPr lang="en-US" sz="1200" i="1" dirty="0">
                <a:ea typeface="+mn-lt"/>
                <a:cs typeface="+mn-lt"/>
              </a:rPr>
              <a:t>Innovative Higher Education</a:t>
            </a:r>
            <a:r>
              <a:rPr lang="en-US" sz="1200" dirty="0">
                <a:ea typeface="+mn-lt"/>
                <a:cs typeface="+mn-lt"/>
              </a:rPr>
              <a:t>, </a:t>
            </a:r>
            <a:r>
              <a:rPr lang="en-US" sz="1200" i="1" dirty="0">
                <a:ea typeface="+mn-lt"/>
                <a:cs typeface="+mn-lt"/>
              </a:rPr>
              <a:t>33</a:t>
            </a:r>
            <a:r>
              <a:rPr lang="en-US" sz="1200" dirty="0">
                <a:ea typeface="+mn-lt"/>
                <a:cs typeface="+mn-lt"/>
              </a:rPr>
              <a:t>(2), 125–138.</a:t>
            </a:r>
            <a:endParaRPr lang="en-US" sz="1200" dirty="0"/>
          </a:p>
          <a:p>
            <a:pPr>
              <a:lnSpc>
                <a:spcPct val="200000"/>
              </a:lnSpc>
              <a:buNone/>
            </a:pPr>
            <a:r>
              <a:rPr lang="en-US" sz="1200" dirty="0">
                <a:ea typeface="+mn-lt"/>
                <a:cs typeface="+mn-lt"/>
              </a:rPr>
              <a:t>Gardner, S. K., &amp; Holley, K. A. (2011). “Those invisible barriers are real”: The progression of first-generation students through doctoral education. </a:t>
            </a:r>
            <a:r>
              <a:rPr lang="en-US" sz="1200" i="1" dirty="0">
                <a:ea typeface="+mn-lt"/>
                <a:cs typeface="+mn-lt"/>
              </a:rPr>
              <a:t>Equity &amp; Excellence in Education</a:t>
            </a:r>
            <a:r>
              <a:rPr lang="en-US" sz="1200" dirty="0">
                <a:ea typeface="+mn-lt"/>
                <a:cs typeface="+mn-lt"/>
              </a:rPr>
              <a:t>, </a:t>
            </a:r>
            <a:r>
              <a:rPr lang="en-US" sz="1200" i="1" dirty="0">
                <a:ea typeface="+mn-lt"/>
                <a:cs typeface="+mn-lt"/>
              </a:rPr>
              <a:t>44</a:t>
            </a:r>
            <a:r>
              <a:rPr lang="en-US" sz="1200" dirty="0">
                <a:ea typeface="+mn-lt"/>
                <a:cs typeface="+mn-lt"/>
              </a:rPr>
              <a:t>(1), 77–92.</a:t>
            </a:r>
          </a:p>
          <a:p>
            <a:pPr>
              <a:lnSpc>
                <a:spcPct val="200000"/>
              </a:lnSpc>
              <a:buNone/>
            </a:pPr>
            <a:r>
              <a:rPr lang="en-US" sz="1200" dirty="0">
                <a:ea typeface="+mn-lt"/>
                <a:cs typeface="+mn-lt"/>
              </a:rPr>
              <a:t>Glaessgen, T. A., MacGregor, C. J., Cornelius-White, J. H. D., Hornberger, R. S., &amp; Baumann, D. M. (2018). First-generation students with undecided majors: A qualitative study of university reacculturation. </a:t>
            </a:r>
            <a:r>
              <a:rPr lang="en-US" sz="1200" i="1" dirty="0">
                <a:ea typeface="+mn-lt"/>
                <a:cs typeface="+mn-lt"/>
              </a:rPr>
              <a:t>NACADA Journal</a:t>
            </a:r>
            <a:r>
              <a:rPr lang="en-US" sz="1200" dirty="0">
                <a:ea typeface="+mn-lt"/>
                <a:cs typeface="+mn-lt"/>
              </a:rPr>
              <a:t>, </a:t>
            </a:r>
            <a:r>
              <a:rPr lang="en-US" sz="1200" i="1" dirty="0">
                <a:ea typeface="+mn-lt"/>
                <a:cs typeface="+mn-lt"/>
              </a:rPr>
              <a:t>38</a:t>
            </a:r>
            <a:r>
              <a:rPr lang="en-US" sz="1200" dirty="0">
                <a:ea typeface="+mn-lt"/>
                <a:cs typeface="+mn-lt"/>
              </a:rPr>
              <a:t>(1), 22–35.</a:t>
            </a:r>
          </a:p>
          <a:p>
            <a:pPr>
              <a:lnSpc>
                <a:spcPct val="200000"/>
              </a:lnSpc>
              <a:buNone/>
            </a:pPr>
            <a:endParaRPr lang="en-US" sz="1200" dirty="0">
              <a:ea typeface="+mn-lt"/>
              <a:cs typeface="+mn-lt"/>
            </a:endParaRPr>
          </a:p>
          <a:p>
            <a:pPr marL="0" marR="0" indent="0">
              <a:lnSpc>
                <a:spcPct val="200000"/>
              </a:lnSpc>
              <a:spcBef>
                <a:spcPts val="0"/>
              </a:spcBef>
              <a:spcAft>
                <a:spcPts val="800"/>
              </a:spcAft>
              <a:buNone/>
            </a:pPr>
            <a:endParaRPr lang="en-US" sz="1200" dirty="0">
              <a:latin typeface="Times New Roman"/>
              <a:cs typeface="Times New Roman"/>
            </a:endParaRPr>
          </a:p>
        </p:txBody>
      </p:sp>
    </p:spTree>
    <p:extLst>
      <p:ext uri="{BB962C8B-B14F-4D97-AF65-F5344CB8AC3E}">
        <p14:creationId xmlns:p14="http://schemas.microsoft.com/office/powerpoint/2010/main" val="313387789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3E7C0AF2-8DD6-452A-96F0-606E7336CEC6}"/>
              </a:ext>
            </a:extLst>
          </p:cNvPr>
          <p:cNvSpPr>
            <a:spLocks noGrp="1"/>
          </p:cNvSpPr>
          <p:nvPr>
            <p:ph idx="1"/>
          </p:nvPr>
        </p:nvSpPr>
        <p:spPr>
          <a:xfrm>
            <a:off x="158931" y="391069"/>
            <a:ext cx="11874137" cy="6179548"/>
          </a:xfrm>
        </p:spPr>
        <p:txBody>
          <a:bodyPr vert="horz" lIns="91440" tIns="45720" rIns="91440" bIns="45720" rtlCol="0" anchor="t">
            <a:noAutofit/>
          </a:bodyPr>
          <a:lstStyle/>
          <a:p>
            <a:pPr lvl="1">
              <a:lnSpc>
                <a:spcPct val="200000"/>
              </a:lnSpc>
              <a:buNone/>
            </a:pPr>
            <a:r>
              <a:rPr lang="en-US" sz="1100" dirty="0">
                <a:ea typeface="+mn-lt"/>
                <a:cs typeface="+mn-lt"/>
              </a:rPr>
              <a:t>Holcomb, Z. C., &amp; Cox, K. S. (2018). </a:t>
            </a:r>
            <a:r>
              <a:rPr lang="en-US" sz="1100" i="1" dirty="0">
                <a:ea typeface="+mn-lt"/>
                <a:cs typeface="+mn-lt"/>
              </a:rPr>
              <a:t>Interpreting Basic Statistics</a:t>
            </a:r>
            <a:r>
              <a:rPr lang="en-US" sz="1100" dirty="0">
                <a:ea typeface="+mn-lt"/>
                <a:cs typeface="+mn-lt"/>
              </a:rPr>
              <a:t> (8th ed.). </a:t>
            </a:r>
            <a:r>
              <a:rPr lang="en-US" sz="1100" dirty="0" err="1">
                <a:ea typeface="+mn-lt"/>
                <a:cs typeface="+mn-lt"/>
              </a:rPr>
              <a:t>Routledge</a:t>
            </a:r>
            <a:r>
              <a:rPr lang="en-US" sz="1100" dirty="0">
                <a:ea typeface="+mn-lt"/>
                <a:cs typeface="+mn-lt"/>
              </a:rPr>
              <a:t>.</a:t>
            </a:r>
          </a:p>
          <a:p>
            <a:pPr lvl="1">
              <a:lnSpc>
                <a:spcPct val="200000"/>
              </a:lnSpc>
              <a:buNone/>
            </a:pPr>
            <a:r>
              <a:rPr lang="en-US" sz="1100" dirty="0" err="1">
                <a:ea typeface="+mn-lt"/>
                <a:cs typeface="+mn-lt"/>
              </a:rPr>
              <a:t>Irlbeck</a:t>
            </a:r>
            <a:r>
              <a:rPr lang="en-US" sz="1100" dirty="0">
                <a:ea typeface="+mn-lt"/>
                <a:cs typeface="+mn-lt"/>
              </a:rPr>
              <a:t>, E., Adams, S., Akers, C., Burris, S., &amp; Jones, S. (2016). First generation college students: Motivations and support systems. </a:t>
            </a:r>
            <a:r>
              <a:rPr lang="en-US" sz="1100" i="1" dirty="0">
                <a:ea typeface="+mn-lt"/>
                <a:cs typeface="+mn-lt"/>
              </a:rPr>
              <a:t>Journal of Agricultural Education</a:t>
            </a:r>
            <a:r>
              <a:rPr lang="en-US" sz="1100" dirty="0">
                <a:ea typeface="+mn-lt"/>
                <a:cs typeface="+mn-lt"/>
              </a:rPr>
              <a:t>, </a:t>
            </a:r>
            <a:r>
              <a:rPr lang="en-US" sz="1100" i="1" dirty="0">
                <a:ea typeface="+mn-lt"/>
                <a:cs typeface="+mn-lt"/>
              </a:rPr>
              <a:t>55</a:t>
            </a:r>
            <a:r>
              <a:rPr lang="en-US" sz="1100" dirty="0">
                <a:ea typeface="+mn-lt"/>
                <a:cs typeface="+mn-lt"/>
              </a:rPr>
              <a:t>(2), 154–166. https://</a:t>
            </a:r>
            <a:r>
              <a:rPr lang="en-US" sz="1100" dirty="0" err="1">
                <a:ea typeface="+mn-lt"/>
                <a:cs typeface="+mn-lt"/>
              </a:rPr>
              <a:t>doi.org</a:t>
            </a:r>
            <a:r>
              <a:rPr lang="en-US" sz="1100" dirty="0">
                <a:ea typeface="+mn-lt"/>
                <a:cs typeface="+mn-lt"/>
              </a:rPr>
              <a:t>/</a:t>
            </a:r>
            <a:r>
              <a:rPr lang="en-US" sz="1100" dirty="0" err="1">
                <a:ea typeface="+mn-lt"/>
                <a:cs typeface="+mn-lt"/>
              </a:rPr>
              <a:t>doi</a:t>
            </a:r>
            <a:r>
              <a:rPr lang="en-US" sz="1100" dirty="0">
                <a:ea typeface="+mn-lt"/>
                <a:cs typeface="+mn-lt"/>
              </a:rPr>
              <a:t>: 10.5032/</a:t>
            </a:r>
            <a:r>
              <a:rPr lang="en-US" sz="1100" dirty="0" err="1">
                <a:ea typeface="+mn-lt"/>
                <a:cs typeface="+mn-lt"/>
              </a:rPr>
              <a:t>jae.2014.02154</a:t>
            </a:r>
            <a:endParaRPr lang="en-US" sz="1100" dirty="0">
              <a:ea typeface="+mn-lt"/>
              <a:cs typeface="+mn-lt"/>
            </a:endParaRPr>
          </a:p>
          <a:p>
            <a:pPr lvl="1">
              <a:lnSpc>
                <a:spcPct val="200000"/>
              </a:lnSpc>
              <a:buNone/>
            </a:pPr>
            <a:r>
              <a:rPr lang="en-US" sz="1100" dirty="0">
                <a:ea typeface="+mn-lt"/>
                <a:cs typeface="+mn-lt"/>
              </a:rPr>
              <a:t>Leedy, P. D., &amp; </a:t>
            </a:r>
            <a:r>
              <a:rPr lang="en-US" sz="1100" dirty="0" err="1">
                <a:ea typeface="+mn-lt"/>
                <a:cs typeface="+mn-lt"/>
              </a:rPr>
              <a:t>Ormrod</a:t>
            </a:r>
            <a:r>
              <a:rPr lang="en-US" sz="1100" dirty="0">
                <a:ea typeface="+mn-lt"/>
                <a:cs typeface="+mn-lt"/>
              </a:rPr>
              <a:t>, J. D. (2016). </a:t>
            </a:r>
            <a:r>
              <a:rPr lang="en-US" sz="1100" i="1" dirty="0">
                <a:ea typeface="+mn-lt"/>
                <a:cs typeface="+mn-lt"/>
              </a:rPr>
              <a:t>Practical research: Planning and design</a:t>
            </a:r>
            <a:r>
              <a:rPr lang="en-US" sz="1100" dirty="0">
                <a:ea typeface="+mn-lt"/>
                <a:cs typeface="+mn-lt"/>
              </a:rPr>
              <a:t> (11th ed.). Pearson.</a:t>
            </a:r>
          </a:p>
          <a:p>
            <a:pPr lvl="1">
              <a:lnSpc>
                <a:spcPct val="200000"/>
              </a:lnSpc>
              <a:buNone/>
            </a:pPr>
            <a:r>
              <a:rPr lang="en-US" sz="1100" dirty="0">
                <a:ea typeface="+mn-lt"/>
                <a:cs typeface="+mn-lt"/>
              </a:rPr>
              <a:t>Martinez, A. (2018). Pathways to the professoriate: The experiences of first-generation Latino undergraduate students at Hispanic serving institutions applying to doctoral programs. </a:t>
            </a:r>
            <a:r>
              <a:rPr lang="en-US" sz="1100" i="1" dirty="0">
                <a:ea typeface="+mn-lt"/>
                <a:cs typeface="+mn-lt"/>
              </a:rPr>
              <a:t>Education Sciences</a:t>
            </a:r>
            <a:r>
              <a:rPr lang="en-US" sz="1100" dirty="0">
                <a:ea typeface="+mn-lt"/>
                <a:cs typeface="+mn-lt"/>
              </a:rPr>
              <a:t>, </a:t>
            </a:r>
            <a:r>
              <a:rPr lang="en-US" sz="1100" i="1" dirty="0">
                <a:ea typeface="+mn-lt"/>
                <a:cs typeface="+mn-lt"/>
              </a:rPr>
              <a:t>8</a:t>
            </a:r>
            <a:r>
              <a:rPr lang="en-US" sz="1100" dirty="0">
                <a:ea typeface="+mn-lt"/>
                <a:cs typeface="+mn-lt"/>
              </a:rPr>
              <a:t>(32), 1–14. https://doi.org/10.3390/edusci8010032</a:t>
            </a:r>
          </a:p>
          <a:p>
            <a:pPr lvl="1">
              <a:lnSpc>
                <a:spcPct val="200000"/>
              </a:lnSpc>
              <a:buNone/>
            </a:pPr>
            <a:r>
              <a:rPr lang="en-US" sz="1100" dirty="0">
                <a:ea typeface="+mn-lt"/>
                <a:cs typeface="+mn-lt"/>
              </a:rPr>
              <a:t>McCoy, D. L., &amp; Winkle-Wagner, R. (2015). Bridging the divide: Developing a scholarly habitus for aspiring graduate students through summer bridge programs participation. </a:t>
            </a:r>
            <a:r>
              <a:rPr lang="en-US" sz="1100" i="1" dirty="0">
                <a:ea typeface="+mn-lt"/>
                <a:cs typeface="+mn-lt"/>
              </a:rPr>
              <a:t>Journal of College Student Development</a:t>
            </a:r>
            <a:r>
              <a:rPr lang="en-US" sz="1100" dirty="0">
                <a:ea typeface="+mn-lt"/>
                <a:cs typeface="+mn-lt"/>
              </a:rPr>
              <a:t>, </a:t>
            </a:r>
            <a:r>
              <a:rPr lang="en-US" sz="1100" i="1" dirty="0">
                <a:ea typeface="+mn-lt"/>
                <a:cs typeface="+mn-lt"/>
              </a:rPr>
              <a:t>56</a:t>
            </a:r>
            <a:r>
              <a:rPr lang="en-US" sz="1100" dirty="0">
                <a:ea typeface="+mn-lt"/>
                <a:cs typeface="+mn-lt"/>
              </a:rPr>
              <a:t>(5), 423–439.</a:t>
            </a:r>
            <a:endParaRPr lang="en-US" sz="1200" dirty="0"/>
          </a:p>
          <a:p>
            <a:pPr lvl="1">
              <a:lnSpc>
                <a:spcPct val="200000"/>
              </a:lnSpc>
              <a:buNone/>
            </a:pPr>
            <a:r>
              <a:rPr lang="en-US" sz="1100" dirty="0">
                <a:ea typeface="+mn-lt"/>
                <a:cs typeface="+mn-lt"/>
              </a:rPr>
              <a:t>Mehta, S. S., Newbold, J. J., &amp; O’Rourke, M. A. (2011). Why do first-generation students fail? </a:t>
            </a:r>
            <a:r>
              <a:rPr lang="en-US" sz="1100" i="1" dirty="0">
                <a:ea typeface="+mn-lt"/>
                <a:cs typeface="+mn-lt"/>
              </a:rPr>
              <a:t>College Student Journal</a:t>
            </a:r>
            <a:r>
              <a:rPr lang="en-US" sz="1100" dirty="0">
                <a:ea typeface="+mn-lt"/>
                <a:cs typeface="+mn-lt"/>
              </a:rPr>
              <a:t>, </a:t>
            </a:r>
            <a:r>
              <a:rPr lang="en-US" sz="1100" i="1" dirty="0">
                <a:ea typeface="+mn-lt"/>
                <a:cs typeface="+mn-lt"/>
              </a:rPr>
              <a:t>45</a:t>
            </a:r>
            <a:r>
              <a:rPr lang="en-US" sz="1100" dirty="0">
                <a:ea typeface="+mn-lt"/>
                <a:cs typeface="+mn-lt"/>
              </a:rPr>
              <a:t>(1), 20–35.</a:t>
            </a:r>
          </a:p>
          <a:p>
            <a:pPr lvl="1">
              <a:lnSpc>
                <a:spcPct val="200000"/>
              </a:lnSpc>
              <a:buNone/>
            </a:pPr>
            <a:r>
              <a:rPr lang="en-US" sz="1100" dirty="0">
                <a:ea typeface="+mn-lt"/>
                <a:cs typeface="+mn-lt"/>
              </a:rPr>
              <a:t>Srnka, K. J., &amp; Koeszegi, S. T. (2007). From words to numbers: How to transform qualitative data into meaningful quantitative results. </a:t>
            </a:r>
            <a:r>
              <a:rPr lang="en-US" sz="1100" i="1" dirty="0">
                <a:ea typeface="+mn-lt"/>
                <a:cs typeface="+mn-lt"/>
              </a:rPr>
              <a:t>Schmalenbach Business Review</a:t>
            </a:r>
            <a:r>
              <a:rPr lang="en-US" sz="1100" dirty="0">
                <a:ea typeface="+mn-lt"/>
                <a:cs typeface="+mn-lt"/>
              </a:rPr>
              <a:t>, </a:t>
            </a:r>
            <a:r>
              <a:rPr lang="en-US" sz="1100" i="1" dirty="0">
                <a:ea typeface="+mn-lt"/>
                <a:cs typeface="+mn-lt"/>
              </a:rPr>
              <a:t>59</a:t>
            </a:r>
            <a:r>
              <a:rPr lang="en-US" sz="1100" dirty="0">
                <a:ea typeface="+mn-lt"/>
                <a:cs typeface="+mn-lt"/>
              </a:rPr>
              <a:t>(1), 29–57. https://doi.org/10.1007/BF03396741</a:t>
            </a:r>
          </a:p>
          <a:p>
            <a:pPr lvl="1">
              <a:lnSpc>
                <a:spcPct val="200000"/>
              </a:lnSpc>
              <a:buNone/>
            </a:pPr>
            <a:r>
              <a:rPr lang="en-US" sz="1100" dirty="0"/>
              <a:t>St. John, E. P., Hu, S., &amp; Fisher, A. S. (2011). </a:t>
            </a:r>
            <a:r>
              <a:rPr lang="en-US" sz="1100" i="1" dirty="0"/>
              <a:t>Breaking through the access barrier: How Academic Capital formation can improve policy in higher education.</a:t>
            </a:r>
            <a:r>
              <a:rPr lang="en-US" sz="1100" dirty="0"/>
              <a:t> New York, NY: Routledge. </a:t>
            </a:r>
            <a:endParaRPr lang="en-US" sz="1100" dirty="0">
              <a:ea typeface="+mn-lt"/>
              <a:cs typeface="+mn-lt"/>
            </a:endParaRPr>
          </a:p>
          <a:p>
            <a:pPr lvl="1">
              <a:lnSpc>
                <a:spcPct val="200000"/>
              </a:lnSpc>
              <a:buNone/>
            </a:pPr>
            <a:r>
              <a:rPr lang="en-US" sz="1100" dirty="0">
                <a:ea typeface="+mn-lt"/>
                <a:cs typeface="+mn-lt"/>
              </a:rPr>
              <a:t>Sullivan, A. (2001). Cultural capital and educational attainment. </a:t>
            </a:r>
            <a:r>
              <a:rPr lang="en-US" sz="1100" i="1" dirty="0">
                <a:ea typeface="+mn-lt"/>
                <a:cs typeface="+mn-lt"/>
              </a:rPr>
              <a:t>Sociology</a:t>
            </a:r>
            <a:r>
              <a:rPr lang="en-US" sz="1100" dirty="0">
                <a:ea typeface="+mn-lt"/>
                <a:cs typeface="+mn-lt"/>
              </a:rPr>
              <a:t>, </a:t>
            </a:r>
            <a:r>
              <a:rPr lang="en-US" sz="1100" i="1" dirty="0">
                <a:ea typeface="+mn-lt"/>
                <a:cs typeface="+mn-lt"/>
              </a:rPr>
              <a:t>35</a:t>
            </a:r>
            <a:r>
              <a:rPr lang="en-US" sz="1100" dirty="0">
                <a:ea typeface="+mn-lt"/>
                <a:cs typeface="+mn-lt"/>
              </a:rPr>
              <a:t>(4), 893–912. https://doi.org/10.1177/0038038501035004006</a:t>
            </a:r>
          </a:p>
          <a:p>
            <a:pPr lvl="1">
              <a:lnSpc>
                <a:spcPct val="200000"/>
              </a:lnSpc>
              <a:buNone/>
            </a:pPr>
            <a:r>
              <a:rPr lang="en-US" sz="1100" dirty="0">
                <a:ea typeface="+mn-lt"/>
                <a:cs typeface="+mn-lt"/>
              </a:rPr>
              <a:t>Winkler, C., &amp; Sriram, R. (2015). Development of a scale to measure academic capital in high-risk college students. </a:t>
            </a:r>
            <a:r>
              <a:rPr lang="en-US" sz="1100" i="1" dirty="0">
                <a:ea typeface="+mn-lt"/>
                <a:cs typeface="+mn-lt"/>
              </a:rPr>
              <a:t>Review of Higher Education; Baltimore</a:t>
            </a:r>
            <a:r>
              <a:rPr lang="en-US" sz="1100" dirty="0">
                <a:ea typeface="+mn-lt"/>
                <a:cs typeface="+mn-lt"/>
              </a:rPr>
              <a:t>, </a:t>
            </a:r>
            <a:r>
              <a:rPr lang="en-US" sz="1100" i="1" dirty="0">
                <a:ea typeface="+mn-lt"/>
                <a:cs typeface="+mn-lt"/>
              </a:rPr>
              <a:t>38</a:t>
            </a:r>
            <a:r>
              <a:rPr lang="en-US" sz="1100" dirty="0">
                <a:ea typeface="+mn-lt"/>
                <a:cs typeface="+mn-lt"/>
              </a:rPr>
              <a:t>(4), 565–587. </a:t>
            </a:r>
          </a:p>
          <a:p>
            <a:pPr lvl="1">
              <a:lnSpc>
                <a:spcPct val="200000"/>
              </a:lnSpc>
              <a:buNone/>
            </a:pPr>
            <a:endParaRPr lang="en-US" sz="1100" dirty="0">
              <a:ea typeface="+mn-lt"/>
              <a:cs typeface="+mn-lt"/>
            </a:endParaRPr>
          </a:p>
          <a:p>
            <a:pPr lvl="1">
              <a:lnSpc>
                <a:spcPct val="200000"/>
              </a:lnSpc>
              <a:buNone/>
            </a:pPr>
            <a:endParaRPr lang="en-US" sz="1200" dirty="0">
              <a:ea typeface="+mn-lt"/>
              <a:cs typeface="+mn-lt"/>
            </a:endParaRPr>
          </a:p>
          <a:p>
            <a:pPr lvl="1">
              <a:lnSpc>
                <a:spcPct val="200000"/>
              </a:lnSpc>
              <a:buNone/>
            </a:pPr>
            <a:endParaRPr lang="en-US" sz="1200" dirty="0">
              <a:ea typeface="+mn-lt"/>
              <a:cs typeface="+mn-lt"/>
            </a:endParaRPr>
          </a:p>
          <a:p>
            <a:pPr marL="0" lvl="1" indent="0">
              <a:lnSpc>
                <a:spcPct val="200000"/>
              </a:lnSpc>
              <a:buNone/>
            </a:pPr>
            <a:endParaRPr lang="en-US" sz="1500" dirty="0">
              <a:ea typeface="+mn-lt"/>
              <a:cs typeface="+mn-lt"/>
            </a:endParaRPr>
          </a:p>
        </p:txBody>
      </p:sp>
    </p:spTree>
    <p:extLst>
      <p:ext uri="{BB962C8B-B14F-4D97-AF65-F5344CB8AC3E}">
        <p14:creationId xmlns:p14="http://schemas.microsoft.com/office/powerpoint/2010/main" val="22779444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081822-A874-4678-BD1B-4611A93F04EE}"/>
              </a:ext>
            </a:extLst>
          </p:cNvPr>
          <p:cNvSpPr>
            <a:spLocks noGrp="1"/>
          </p:cNvSpPr>
          <p:nvPr>
            <p:ph type="title"/>
          </p:nvPr>
        </p:nvSpPr>
        <p:spPr/>
        <p:txBody>
          <a:bodyPr/>
          <a:lstStyle/>
          <a:p>
            <a:r>
              <a:rPr lang="en-US" sz="3200" b="1">
                <a:latin typeface="Arial Black"/>
              </a:rPr>
              <a:t>Problem statement</a:t>
            </a:r>
            <a:endParaRPr lang="en-US"/>
          </a:p>
        </p:txBody>
      </p:sp>
      <p:sp>
        <p:nvSpPr>
          <p:cNvPr id="5" name="Content Placeholder 4">
            <a:extLst>
              <a:ext uri="{FF2B5EF4-FFF2-40B4-BE49-F238E27FC236}">
                <a16:creationId xmlns:a16="http://schemas.microsoft.com/office/drawing/2014/main" id="{9C4677A6-0315-41D9-8DC7-2F985DE9DC41}"/>
              </a:ext>
            </a:extLst>
          </p:cNvPr>
          <p:cNvSpPr>
            <a:spLocks noGrp="1"/>
          </p:cNvSpPr>
          <p:nvPr>
            <p:ph sz="half" idx="2"/>
          </p:nvPr>
        </p:nvSpPr>
        <p:spPr>
          <a:xfrm>
            <a:off x="3533366" y="2638044"/>
            <a:ext cx="7075197" cy="3101982"/>
          </a:xfrm>
        </p:spPr>
        <p:txBody>
          <a:bodyPr vert="horz" lIns="91440" tIns="45720" rIns="91440" bIns="45720" rtlCol="0" anchor="t">
            <a:normAutofit/>
          </a:bodyPr>
          <a:lstStyle/>
          <a:p>
            <a:pPr>
              <a:lnSpc>
                <a:spcPct val="150000"/>
              </a:lnSpc>
            </a:pPr>
            <a:r>
              <a:rPr lang="en-US" sz="2000" b="1" dirty="0"/>
              <a:t>Persistence,  Time to Degree</a:t>
            </a:r>
            <a:r>
              <a:rPr lang="en-US" sz="2000" dirty="0"/>
              <a:t>,  </a:t>
            </a:r>
            <a:r>
              <a:rPr lang="en-US" sz="2000" b="1" dirty="0"/>
              <a:t>and Other Challenges </a:t>
            </a:r>
            <a:endParaRPr lang="en-US" sz="2400" b="1" dirty="0"/>
          </a:p>
          <a:p>
            <a:pPr marL="228600" lvl="1" indent="0">
              <a:lnSpc>
                <a:spcPct val="150000"/>
              </a:lnSpc>
              <a:buNone/>
            </a:pPr>
            <a:r>
              <a:rPr lang="en-US" sz="1400" dirty="0"/>
              <a:t>(Martinez, 2018)</a:t>
            </a:r>
          </a:p>
          <a:p>
            <a:pPr>
              <a:lnSpc>
                <a:spcPct val="150000"/>
              </a:lnSpc>
            </a:pPr>
            <a:r>
              <a:rPr lang="en-US" sz="2000" b="1" dirty="0"/>
              <a:t>Extant Research Limited</a:t>
            </a:r>
          </a:p>
          <a:p>
            <a:pPr marL="228600" lvl="1" indent="0">
              <a:lnSpc>
                <a:spcPct val="150000"/>
              </a:lnSpc>
              <a:buNone/>
            </a:pPr>
            <a:r>
              <a:rPr lang="en-US" sz="1400" dirty="0"/>
              <a:t>(Adams, Meyers, &amp; Beidas, 2016; Gardner, 2008; Gardner &amp; Holley, 2011; </a:t>
            </a:r>
            <a:r>
              <a:rPr lang="en-US" sz="1400" dirty="0" err="1"/>
              <a:t>Irbeck</a:t>
            </a:r>
            <a:r>
              <a:rPr lang="en-US" sz="1400" dirty="0"/>
              <a:t>,  Adams,  Akers, Burris, &amp; Jones, 2016; McCoy &amp; Winkler-Wagner, 2015)</a:t>
            </a:r>
          </a:p>
          <a:p>
            <a:endParaRPr lang="en-US" sz="2400" b="1" dirty="0"/>
          </a:p>
        </p:txBody>
      </p:sp>
      <p:pic>
        <p:nvPicPr>
          <p:cNvPr id="4" name="Picture 4">
            <a:extLst>
              <a:ext uri="{FF2B5EF4-FFF2-40B4-BE49-F238E27FC236}">
                <a16:creationId xmlns:a16="http://schemas.microsoft.com/office/drawing/2014/main" id="{34885328-DD84-4DED-9E2D-33733BFB6FDA}"/>
              </a:ext>
            </a:extLst>
          </p:cNvPr>
          <p:cNvPicPr>
            <a:picLocks noChangeAspect="1"/>
          </p:cNvPicPr>
          <p:nvPr/>
        </p:nvPicPr>
        <p:blipFill>
          <a:blip r:embed="rId3">
            <a:extLst>
              <a:ext uri="{837473B0-CC2E-450A-ABE3-18F120FF3D39}">
                <a1611:picAttrSrcUrl xmlns:a1611="http://schemas.microsoft.com/office/drawing/2016/11/main" r:id="rId4"/>
              </a:ext>
            </a:extLst>
          </a:blip>
          <a:stretch>
            <a:fillRect/>
          </a:stretch>
        </p:blipFill>
        <p:spPr>
          <a:xfrm>
            <a:off x="542156" y="2638044"/>
            <a:ext cx="2387646" cy="3001187"/>
          </a:xfrm>
          <a:prstGeom prst="rect">
            <a:avLst/>
          </a:prstGeom>
        </p:spPr>
      </p:pic>
      <p:sp>
        <p:nvSpPr>
          <p:cNvPr id="6" name="TextBox 5">
            <a:extLst>
              <a:ext uri="{FF2B5EF4-FFF2-40B4-BE49-F238E27FC236}">
                <a16:creationId xmlns:a16="http://schemas.microsoft.com/office/drawing/2014/main" id="{81A6144F-1A70-4866-833E-3AE6C438BF57}"/>
              </a:ext>
            </a:extLst>
          </p:cNvPr>
          <p:cNvSpPr txBox="1"/>
          <p:nvPr/>
        </p:nvSpPr>
        <p:spPr>
          <a:xfrm>
            <a:off x="542156" y="5740026"/>
            <a:ext cx="3377960" cy="231236"/>
          </a:xfrm>
          <a:prstGeom prst="rect">
            <a:avLst/>
          </a:prstGeom>
        </p:spPr>
        <p:txBody>
          <a:bodyPr anchor="t">
            <a:normAutofit fontScale="47500" lnSpcReduction="20000"/>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Gill Sans MT"/>
                <a:ea typeface="+mn-ea"/>
                <a:cs typeface="+mn-cs"/>
              </a:rPr>
              <a:t>This Photo by Unknown author is licensed under CC BY-SA-NC.</a:t>
            </a:r>
          </a:p>
        </p:txBody>
      </p:sp>
    </p:spTree>
    <p:extLst>
      <p:ext uri="{BB962C8B-B14F-4D97-AF65-F5344CB8AC3E}">
        <p14:creationId xmlns:p14="http://schemas.microsoft.com/office/powerpoint/2010/main" val="2280896903"/>
      </p:ext>
    </p:extLst>
  </p:cSld>
  <p:clrMapOvr>
    <a:masterClrMapping/>
  </p:clrMapOvr>
  <mc:AlternateContent xmlns:mc="http://schemas.openxmlformats.org/markup-compatibility/2006" xmlns:p14="http://schemas.microsoft.com/office/powerpoint/2010/main">
    <mc:Choice Requires="p14">
      <p:transition spd="slow" p14:dur="2000" advTm="30558"/>
    </mc:Choice>
    <mc:Fallback xmlns="">
      <p:transition spd="slow" advTm="30558"/>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C33976D1-3430-450C-A978-87A9A6E8E7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Gill Sans MT"/>
              <a:ea typeface="+mn-ea"/>
              <a:cs typeface="+mn-cs"/>
            </a:endParaRPr>
          </a:p>
        </p:txBody>
      </p:sp>
      <p:sp>
        <p:nvSpPr>
          <p:cNvPr id="21" name="Rectangle 20">
            <a:extLst>
              <a:ext uri="{FF2B5EF4-FFF2-40B4-BE49-F238E27FC236}">
                <a16:creationId xmlns:a16="http://schemas.microsoft.com/office/drawing/2014/main" id="{7D6AAC78-7D86-415A-ADC1-2B47480796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49680" y="1248156"/>
            <a:ext cx="9692640" cy="436168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Gill Sans MT"/>
              <a:ea typeface="+mn-ea"/>
              <a:cs typeface="+mn-cs"/>
            </a:endParaRPr>
          </a:p>
        </p:txBody>
      </p:sp>
      <p:sp>
        <p:nvSpPr>
          <p:cNvPr id="23" name="Rectangle 22">
            <a:extLst>
              <a:ext uri="{FF2B5EF4-FFF2-40B4-BE49-F238E27FC236}">
                <a16:creationId xmlns:a16="http://schemas.microsoft.com/office/drawing/2014/main" id="{F2A658D9-F185-44F1-BA33-D50320D1D0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2228" y="1060704"/>
            <a:ext cx="10067544" cy="4736592"/>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Gill Sans MT"/>
              <a:ea typeface="+mn-ea"/>
              <a:cs typeface="+mn-cs"/>
            </a:endParaRPr>
          </a:p>
        </p:txBody>
      </p:sp>
      <p:sp>
        <p:nvSpPr>
          <p:cNvPr id="2" name="Title 1">
            <a:extLst>
              <a:ext uri="{FF2B5EF4-FFF2-40B4-BE49-F238E27FC236}">
                <a16:creationId xmlns:a16="http://schemas.microsoft.com/office/drawing/2014/main" id="{5DDC56BC-2D56-4A02-B9F9-04BC33AE2476}"/>
              </a:ext>
            </a:extLst>
          </p:cNvPr>
          <p:cNvSpPr>
            <a:spLocks noGrp="1"/>
          </p:cNvSpPr>
          <p:nvPr>
            <p:ph type="title"/>
          </p:nvPr>
        </p:nvSpPr>
        <p:spPr>
          <a:xfrm>
            <a:off x="2231136" y="467418"/>
            <a:ext cx="7729728" cy="1188720"/>
          </a:xfrm>
          <a:solidFill>
            <a:srgbClr val="FFFFFF"/>
          </a:solidFill>
        </p:spPr>
        <p:txBody>
          <a:bodyPr>
            <a:normAutofit/>
          </a:bodyPr>
          <a:lstStyle/>
          <a:p>
            <a:r>
              <a:rPr lang="en-US" sz="3200" b="1">
                <a:latin typeface="Arial Black"/>
              </a:rPr>
              <a:t>Purpose Statement</a:t>
            </a:r>
          </a:p>
        </p:txBody>
      </p:sp>
      <p:sp>
        <p:nvSpPr>
          <p:cNvPr id="3" name="Content Placeholder 2">
            <a:extLst>
              <a:ext uri="{FF2B5EF4-FFF2-40B4-BE49-F238E27FC236}">
                <a16:creationId xmlns:a16="http://schemas.microsoft.com/office/drawing/2014/main" id="{24BD024F-A447-4D3A-96FB-689955CB62E8}"/>
              </a:ext>
            </a:extLst>
          </p:cNvPr>
          <p:cNvSpPr>
            <a:spLocks noGrp="1"/>
          </p:cNvSpPr>
          <p:nvPr>
            <p:ph idx="1"/>
          </p:nvPr>
        </p:nvSpPr>
        <p:spPr>
          <a:xfrm>
            <a:off x="1706062" y="2291262"/>
            <a:ext cx="8779512" cy="2879256"/>
          </a:xfrm>
        </p:spPr>
        <p:txBody>
          <a:bodyPr vert="horz" lIns="91440" tIns="45720" rIns="91440" bIns="45720" rtlCol="0" anchor="t">
            <a:normAutofit/>
          </a:bodyPr>
          <a:lstStyle/>
          <a:p>
            <a:pPr marL="0" indent="0">
              <a:buNone/>
            </a:pPr>
            <a:r>
              <a:rPr lang="en-US" sz="2800" b="1" dirty="0">
                <a:solidFill>
                  <a:schemeClr val="tx1"/>
                </a:solidFill>
              </a:rPr>
              <a:t>To compare the Grit and Academic Capital in first- and  continuing-generation doctoral students in order to determine how Grit and Academic Capital contribute to first-generation doctoral student persistence.</a:t>
            </a:r>
          </a:p>
        </p:txBody>
      </p:sp>
    </p:spTree>
    <p:extLst>
      <p:ext uri="{BB962C8B-B14F-4D97-AF65-F5344CB8AC3E}">
        <p14:creationId xmlns:p14="http://schemas.microsoft.com/office/powerpoint/2010/main" val="2530787454"/>
      </p:ext>
    </p:extLst>
  </p:cSld>
  <p:clrMapOvr>
    <a:masterClrMapping/>
  </p:clrMapOvr>
  <mc:AlternateContent xmlns:mc="http://schemas.openxmlformats.org/markup-compatibility/2006" xmlns:p14="http://schemas.microsoft.com/office/powerpoint/2010/main">
    <mc:Choice Requires="p14">
      <p:transition spd="slow" p14:dur="2000" advTm="20708"/>
    </mc:Choice>
    <mc:Fallback xmlns="">
      <p:transition spd="slow" advTm="20708"/>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A906E6-136F-440B-8E32-EBACC780216E}"/>
              </a:ext>
            </a:extLst>
          </p:cNvPr>
          <p:cNvSpPr>
            <a:spLocks noGrp="1"/>
          </p:cNvSpPr>
          <p:nvPr>
            <p:ph type="title"/>
          </p:nvPr>
        </p:nvSpPr>
        <p:spPr>
          <a:xfrm>
            <a:off x="2231136" y="215771"/>
            <a:ext cx="7729728" cy="1188720"/>
          </a:xfrm>
        </p:spPr>
        <p:txBody>
          <a:bodyPr/>
          <a:lstStyle/>
          <a:p>
            <a:r>
              <a:rPr lang="en-US" b="1" dirty="0"/>
              <a:t>Key ideas from the literature</a:t>
            </a:r>
          </a:p>
        </p:txBody>
      </p:sp>
      <p:graphicFrame>
        <p:nvGraphicFramePr>
          <p:cNvPr id="3" name="Content Placeholder 2">
            <a:extLst>
              <a:ext uri="{FF2B5EF4-FFF2-40B4-BE49-F238E27FC236}">
                <a16:creationId xmlns:a16="http://schemas.microsoft.com/office/drawing/2014/main" id="{0D079DE6-99B9-4311-BFE3-210CB1E2FC74}"/>
              </a:ext>
            </a:extLst>
          </p:cNvPr>
          <p:cNvGraphicFramePr>
            <a:graphicFrameLocks noGrp="1"/>
          </p:cNvGraphicFramePr>
          <p:nvPr>
            <p:ph idx="1"/>
            <p:extLst/>
          </p:nvPr>
        </p:nvGraphicFramePr>
        <p:xfrm>
          <a:off x="278791" y="2379946"/>
          <a:ext cx="11634418" cy="422709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extBox 3">
            <a:extLst>
              <a:ext uri="{FF2B5EF4-FFF2-40B4-BE49-F238E27FC236}">
                <a16:creationId xmlns:a16="http://schemas.microsoft.com/office/drawing/2014/main" id="{9A50C409-BDA8-46D6-92C7-13A72E4328F2}"/>
              </a:ext>
            </a:extLst>
          </p:cNvPr>
          <p:cNvSpPr txBox="1"/>
          <p:nvPr/>
        </p:nvSpPr>
        <p:spPr>
          <a:xfrm>
            <a:off x="8766230" y="3954885"/>
            <a:ext cx="3349929" cy="1077218"/>
          </a:xfrm>
          <a:prstGeom prst="rect">
            <a:avLst/>
          </a:prstGeom>
          <a:ln/>
        </p:spPr>
        <p:style>
          <a:lnRef idx="3">
            <a:schemeClr val="lt1"/>
          </a:lnRef>
          <a:fillRef idx="1">
            <a:schemeClr val="accent4"/>
          </a:fillRef>
          <a:effectRef idx="1">
            <a:schemeClr val="accent4"/>
          </a:effectRef>
          <a:fontRef idx="minor">
            <a:schemeClr val="lt1"/>
          </a:fontRef>
        </p:style>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0000"/>
                </a:solidFill>
                <a:effectLst/>
                <a:uLnTx/>
                <a:uFillTx/>
                <a:latin typeface="Gill Sans MT"/>
                <a:ea typeface="+mn-ea"/>
                <a:cs typeface="+mn-cs"/>
              </a:rPr>
              <a:t>Students who have a high concern about the cost of college do not pursue college or persist after enrolling (St. John, Hu, &amp; Fisher, 2011).</a:t>
            </a:r>
          </a:p>
        </p:txBody>
      </p:sp>
      <p:sp>
        <p:nvSpPr>
          <p:cNvPr id="7" name="TextBox 6">
            <a:extLst>
              <a:ext uri="{FF2B5EF4-FFF2-40B4-BE49-F238E27FC236}">
                <a16:creationId xmlns:a16="http://schemas.microsoft.com/office/drawing/2014/main" id="{93EF4328-4065-4924-9989-303CDC3D5A1C}"/>
              </a:ext>
            </a:extLst>
          </p:cNvPr>
          <p:cNvSpPr txBox="1"/>
          <p:nvPr/>
        </p:nvSpPr>
        <p:spPr>
          <a:xfrm>
            <a:off x="278790" y="1647845"/>
            <a:ext cx="3090711" cy="1323439"/>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0000"/>
                </a:solidFill>
                <a:effectLst/>
                <a:uLnTx/>
                <a:uFillTx/>
                <a:latin typeface="Gill Sans MT"/>
                <a:ea typeface="+mn-ea"/>
                <a:cs typeface="+mn-cs"/>
              </a:rPr>
              <a:t>Individuals who possess a high level of social capital use this capital to successfully navigate the structures of higher education (Winkler &amp; Sriram, 2015).</a:t>
            </a:r>
          </a:p>
        </p:txBody>
      </p:sp>
      <p:sp>
        <p:nvSpPr>
          <p:cNvPr id="8" name="TextBox 7">
            <a:extLst>
              <a:ext uri="{FF2B5EF4-FFF2-40B4-BE49-F238E27FC236}">
                <a16:creationId xmlns:a16="http://schemas.microsoft.com/office/drawing/2014/main" id="{7C6323CF-896F-4911-8ACB-FAC07585CE00}"/>
              </a:ext>
            </a:extLst>
          </p:cNvPr>
          <p:cNvSpPr txBox="1"/>
          <p:nvPr/>
        </p:nvSpPr>
        <p:spPr>
          <a:xfrm>
            <a:off x="164693" y="4029648"/>
            <a:ext cx="3527407" cy="1077218"/>
          </a:xfrm>
          <a:prstGeom prst="rect">
            <a:avLst/>
          </a:prstGeom>
        </p:spPr>
        <p:style>
          <a:lnRef idx="3">
            <a:schemeClr val="lt1"/>
          </a:lnRef>
          <a:fillRef idx="1">
            <a:schemeClr val="accent3"/>
          </a:fillRef>
          <a:effectRef idx="1">
            <a:schemeClr val="accent3"/>
          </a:effectRef>
          <a:fontRef idx="minor">
            <a:schemeClr val="lt1"/>
          </a:fontRef>
        </p:style>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0000"/>
                </a:solidFill>
                <a:effectLst/>
                <a:uLnTx/>
                <a:uFillTx/>
                <a:latin typeface="Gill Sans MT"/>
                <a:ea typeface="+mn-ea"/>
                <a:cs typeface="+mn-cs"/>
              </a:rPr>
              <a:t>Students from underrepresented groups do not always possess the cultural capital valued by society (Bourdieu, 1974; Sullivan; 2001).</a:t>
            </a:r>
          </a:p>
        </p:txBody>
      </p:sp>
      <p:cxnSp>
        <p:nvCxnSpPr>
          <p:cNvPr id="10" name="Straight Arrow Connector 9">
            <a:extLst>
              <a:ext uri="{FF2B5EF4-FFF2-40B4-BE49-F238E27FC236}">
                <a16:creationId xmlns:a16="http://schemas.microsoft.com/office/drawing/2014/main" id="{CC7D3CDC-AC16-487D-BEA7-05D57A0CD3EC}"/>
              </a:ext>
            </a:extLst>
          </p:cNvPr>
          <p:cNvCxnSpPr>
            <a:cxnSpLocks/>
          </p:cNvCxnSpPr>
          <p:nvPr/>
        </p:nvCxnSpPr>
        <p:spPr>
          <a:xfrm flipH="1" flipV="1">
            <a:off x="7197636" y="3429000"/>
            <a:ext cx="1449975" cy="525885"/>
          </a:xfrm>
          <a:prstGeom prst="straightConnector1">
            <a:avLst/>
          </a:prstGeom>
          <a:ln>
            <a:tailEnd type="triangle"/>
          </a:ln>
        </p:spPr>
        <p:style>
          <a:lnRef idx="3">
            <a:schemeClr val="accent4"/>
          </a:lnRef>
          <a:fillRef idx="0">
            <a:schemeClr val="accent4"/>
          </a:fillRef>
          <a:effectRef idx="2">
            <a:schemeClr val="accent4"/>
          </a:effectRef>
          <a:fontRef idx="minor">
            <a:schemeClr val="tx1"/>
          </a:fontRef>
        </p:style>
      </p:cxnSp>
      <p:cxnSp>
        <p:nvCxnSpPr>
          <p:cNvPr id="12" name="Straight Arrow Connector 11">
            <a:extLst>
              <a:ext uri="{FF2B5EF4-FFF2-40B4-BE49-F238E27FC236}">
                <a16:creationId xmlns:a16="http://schemas.microsoft.com/office/drawing/2014/main" id="{DDE27938-6257-4D4A-845A-0428831F3BC5}"/>
              </a:ext>
            </a:extLst>
          </p:cNvPr>
          <p:cNvCxnSpPr>
            <a:cxnSpLocks/>
          </p:cNvCxnSpPr>
          <p:nvPr/>
        </p:nvCxnSpPr>
        <p:spPr>
          <a:xfrm>
            <a:off x="2795451" y="2425604"/>
            <a:ext cx="2014851" cy="791156"/>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14" name="Straight Arrow Connector 13">
            <a:extLst>
              <a:ext uri="{FF2B5EF4-FFF2-40B4-BE49-F238E27FC236}">
                <a16:creationId xmlns:a16="http://schemas.microsoft.com/office/drawing/2014/main" id="{2A796171-EC6F-437A-A319-63EC5C79D37D}"/>
              </a:ext>
            </a:extLst>
          </p:cNvPr>
          <p:cNvCxnSpPr>
            <a:cxnSpLocks/>
          </p:cNvCxnSpPr>
          <p:nvPr/>
        </p:nvCxnSpPr>
        <p:spPr>
          <a:xfrm>
            <a:off x="3900888" y="4432396"/>
            <a:ext cx="1677120" cy="0"/>
          </a:xfrm>
          <a:prstGeom prst="straightConnector1">
            <a:avLst/>
          </a:prstGeom>
          <a:ln>
            <a:tailEnd type="triangle"/>
          </a:ln>
        </p:spPr>
        <p:style>
          <a:lnRef idx="3">
            <a:schemeClr val="accent3"/>
          </a:lnRef>
          <a:fillRef idx="0">
            <a:schemeClr val="accent3"/>
          </a:fillRef>
          <a:effectRef idx="2">
            <a:schemeClr val="accent3"/>
          </a:effectRef>
          <a:fontRef idx="minor">
            <a:schemeClr val="tx1"/>
          </a:fontRef>
        </p:style>
      </p:cxnSp>
      <p:sp>
        <p:nvSpPr>
          <p:cNvPr id="26" name="TextBox 25">
            <a:extLst>
              <a:ext uri="{FF2B5EF4-FFF2-40B4-BE49-F238E27FC236}">
                <a16:creationId xmlns:a16="http://schemas.microsoft.com/office/drawing/2014/main" id="{F03DC217-66E9-4D3C-8F6C-BD7F9F5DC8EC}"/>
              </a:ext>
            </a:extLst>
          </p:cNvPr>
          <p:cNvSpPr txBox="1"/>
          <p:nvPr/>
        </p:nvSpPr>
        <p:spPr>
          <a:xfrm>
            <a:off x="9332778" y="5106866"/>
            <a:ext cx="2216832" cy="338554"/>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0000"/>
                </a:solidFill>
                <a:effectLst/>
                <a:uLnTx/>
                <a:uFillTx/>
                <a:latin typeface="Gill Sans MT"/>
                <a:ea typeface="+mn-ea"/>
                <a:cs typeface="+mn-cs"/>
              </a:rPr>
              <a:t>Concerns about Cost</a:t>
            </a:r>
          </a:p>
        </p:txBody>
      </p:sp>
      <p:sp>
        <p:nvSpPr>
          <p:cNvPr id="27" name="TextBox 26">
            <a:extLst>
              <a:ext uri="{FF2B5EF4-FFF2-40B4-BE49-F238E27FC236}">
                <a16:creationId xmlns:a16="http://schemas.microsoft.com/office/drawing/2014/main" id="{08B46BCD-2EC3-4665-8FFE-4240964493BE}"/>
              </a:ext>
            </a:extLst>
          </p:cNvPr>
          <p:cNvSpPr txBox="1"/>
          <p:nvPr/>
        </p:nvSpPr>
        <p:spPr>
          <a:xfrm>
            <a:off x="715729" y="3085509"/>
            <a:ext cx="2536922" cy="83099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0000"/>
                </a:solidFill>
                <a:effectLst/>
                <a:uLnTx/>
                <a:uFillTx/>
                <a:latin typeface="Gill Sans MT"/>
                <a:ea typeface="+mn-ea"/>
                <a:cs typeface="+mn-cs"/>
              </a:rPr>
              <a:t>Navigation of Systems</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0000"/>
                </a:solidFill>
                <a:effectLst/>
                <a:uLnTx/>
                <a:uFillTx/>
                <a:latin typeface="Gill Sans MT"/>
                <a:ea typeface="+mn-ea"/>
                <a:cs typeface="+mn-cs"/>
              </a:rPr>
              <a:t>Supportive Network</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0000"/>
                </a:solidFill>
                <a:effectLst/>
                <a:uLnTx/>
                <a:uFillTx/>
                <a:latin typeface="Gill Sans MT"/>
                <a:ea typeface="+mn-ea"/>
                <a:cs typeface="+mn-cs"/>
              </a:rPr>
              <a:t>Trustworthy Information</a:t>
            </a:r>
          </a:p>
        </p:txBody>
      </p:sp>
      <p:sp>
        <p:nvSpPr>
          <p:cNvPr id="29" name="TextBox 28">
            <a:extLst>
              <a:ext uri="{FF2B5EF4-FFF2-40B4-BE49-F238E27FC236}">
                <a16:creationId xmlns:a16="http://schemas.microsoft.com/office/drawing/2014/main" id="{94E75862-47CF-4C2C-91E8-CF08B65909D4}"/>
              </a:ext>
            </a:extLst>
          </p:cNvPr>
          <p:cNvSpPr txBox="1"/>
          <p:nvPr/>
        </p:nvSpPr>
        <p:spPr>
          <a:xfrm>
            <a:off x="775063" y="5177448"/>
            <a:ext cx="2216832" cy="1077218"/>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0000"/>
                </a:solidFill>
                <a:effectLst/>
                <a:uLnTx/>
                <a:uFillTx/>
                <a:latin typeface="Gill Sans MT"/>
                <a:ea typeface="+mn-ea"/>
                <a:cs typeface="+mn-cs"/>
              </a:rPr>
              <a:t>College Knowledge</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0000"/>
                </a:solidFill>
                <a:effectLst/>
                <a:uLnTx/>
                <a:uFillTx/>
                <a:latin typeface="Gill Sans MT"/>
                <a:ea typeface="+mn-ea"/>
                <a:cs typeface="+mn-cs"/>
              </a:rPr>
              <a:t>Overcoming Barriers</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0000"/>
                </a:solidFill>
                <a:effectLst/>
                <a:uLnTx/>
                <a:uFillTx/>
                <a:latin typeface="Gill Sans MT"/>
                <a:ea typeface="+mn-ea"/>
                <a:cs typeface="+mn-cs"/>
              </a:rPr>
              <a:t>Family Uplift</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0000"/>
                </a:solidFill>
                <a:effectLst/>
                <a:uLnTx/>
                <a:uFillTx/>
                <a:latin typeface="Gill Sans MT"/>
                <a:ea typeface="+mn-ea"/>
                <a:cs typeface="+mn-cs"/>
              </a:rPr>
              <a:t>Family Expectations</a:t>
            </a:r>
          </a:p>
        </p:txBody>
      </p:sp>
    </p:spTree>
    <p:extLst>
      <p:ext uri="{BB962C8B-B14F-4D97-AF65-F5344CB8AC3E}">
        <p14:creationId xmlns:p14="http://schemas.microsoft.com/office/powerpoint/2010/main" val="321203106"/>
      </p:ext>
    </p:extLst>
  </p:cSld>
  <p:clrMapOvr>
    <a:masterClrMapping/>
  </p:clrMapOvr>
  <mc:AlternateContent xmlns:mc="http://schemas.openxmlformats.org/markup-compatibility/2006" xmlns:p14="http://schemas.microsoft.com/office/powerpoint/2010/main">
    <mc:Choice Requires="p14">
      <p:transition spd="slow" p14:dur="2000" advTm="197900"/>
    </mc:Choice>
    <mc:Fallback xmlns="">
      <p:transition spd="slow" advTm="19790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C33976D1-3430-450C-A978-87A9A6E8E7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Gill Sans MT"/>
              <a:ea typeface="+mn-ea"/>
              <a:cs typeface="+mn-cs"/>
            </a:endParaRPr>
          </a:p>
        </p:txBody>
      </p:sp>
      <p:sp>
        <p:nvSpPr>
          <p:cNvPr id="22" name="Rectangle 21">
            <a:extLst>
              <a:ext uri="{FF2B5EF4-FFF2-40B4-BE49-F238E27FC236}">
                <a16:creationId xmlns:a16="http://schemas.microsoft.com/office/drawing/2014/main" id="{7D6AAC78-7D86-415A-ADC1-2B47480796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49680" y="1248156"/>
            <a:ext cx="9692640" cy="436168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Gill Sans MT"/>
              <a:ea typeface="+mn-ea"/>
              <a:cs typeface="+mn-cs"/>
            </a:endParaRPr>
          </a:p>
        </p:txBody>
      </p:sp>
      <p:sp>
        <p:nvSpPr>
          <p:cNvPr id="24" name="Rectangle 23">
            <a:extLst>
              <a:ext uri="{FF2B5EF4-FFF2-40B4-BE49-F238E27FC236}">
                <a16:creationId xmlns:a16="http://schemas.microsoft.com/office/drawing/2014/main" id="{F2A658D9-F185-44F1-BA33-D50320D1D0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2228" y="1060704"/>
            <a:ext cx="10067544" cy="4736592"/>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Gill Sans MT"/>
              <a:ea typeface="+mn-ea"/>
              <a:cs typeface="+mn-cs"/>
            </a:endParaRPr>
          </a:p>
        </p:txBody>
      </p:sp>
      <p:sp>
        <p:nvSpPr>
          <p:cNvPr id="2" name="Title 1">
            <a:extLst>
              <a:ext uri="{FF2B5EF4-FFF2-40B4-BE49-F238E27FC236}">
                <a16:creationId xmlns:a16="http://schemas.microsoft.com/office/drawing/2014/main" id="{513370DE-01FC-4418-B6E4-74FE771F6910}"/>
              </a:ext>
            </a:extLst>
          </p:cNvPr>
          <p:cNvSpPr>
            <a:spLocks noGrp="1"/>
          </p:cNvSpPr>
          <p:nvPr>
            <p:ph type="title"/>
          </p:nvPr>
        </p:nvSpPr>
        <p:spPr>
          <a:xfrm>
            <a:off x="2231136" y="467418"/>
            <a:ext cx="7729728" cy="1188720"/>
          </a:xfrm>
          <a:solidFill>
            <a:srgbClr val="FFFFFF"/>
          </a:solidFill>
        </p:spPr>
        <p:txBody>
          <a:bodyPr>
            <a:normAutofit/>
          </a:bodyPr>
          <a:lstStyle/>
          <a:p>
            <a:r>
              <a:rPr lang="en-US" b="1"/>
              <a:t>Key ideas from the literature</a:t>
            </a:r>
          </a:p>
        </p:txBody>
      </p:sp>
      <p:sp>
        <p:nvSpPr>
          <p:cNvPr id="3" name="Content Placeholder 2">
            <a:extLst>
              <a:ext uri="{FF2B5EF4-FFF2-40B4-BE49-F238E27FC236}">
                <a16:creationId xmlns:a16="http://schemas.microsoft.com/office/drawing/2014/main" id="{3059CE51-9131-4DF6-8FF8-632FE5127D42}"/>
              </a:ext>
            </a:extLst>
          </p:cNvPr>
          <p:cNvSpPr>
            <a:spLocks noGrp="1"/>
          </p:cNvSpPr>
          <p:nvPr>
            <p:ph idx="1"/>
          </p:nvPr>
        </p:nvSpPr>
        <p:spPr>
          <a:xfrm>
            <a:off x="1706062" y="2291262"/>
            <a:ext cx="8779512" cy="2879256"/>
          </a:xfrm>
        </p:spPr>
        <p:txBody>
          <a:bodyPr vert="horz" lIns="91440" tIns="45720" rIns="91440" bIns="45720" rtlCol="0">
            <a:normAutofit/>
          </a:bodyPr>
          <a:lstStyle/>
          <a:p>
            <a:pPr marL="0" indent="0">
              <a:buNone/>
            </a:pPr>
            <a:r>
              <a:rPr lang="en-US" sz="2000" b="1" dirty="0">
                <a:solidFill>
                  <a:srgbClr val="404040"/>
                </a:solidFill>
                <a:effectLst/>
                <a:ea typeface="Calibri" panose="020F0502020204030204" pitchFamily="34" charset="0"/>
              </a:rPr>
              <a:t>Intellectua</a:t>
            </a:r>
            <a:r>
              <a:rPr lang="en-US" sz="2000" b="1" dirty="0">
                <a:solidFill>
                  <a:srgbClr val="404040"/>
                </a:solidFill>
                <a:ea typeface="Calibri" panose="020F0502020204030204" pitchFamily="34" charset="0"/>
              </a:rPr>
              <a:t>l ability does not guarantee academic success. </a:t>
            </a:r>
          </a:p>
          <a:p>
            <a:pPr marL="0" indent="0">
              <a:buNone/>
            </a:pPr>
            <a:r>
              <a:rPr lang="en-US" sz="1400" dirty="0">
                <a:solidFill>
                  <a:srgbClr val="404040"/>
                </a:solidFill>
                <a:effectLst/>
                <a:ea typeface="Calibri" panose="020F0502020204030204" pitchFamily="34" charset="0"/>
              </a:rPr>
              <a:t>(Bazelais, Lemay, &amp; Doleck, 2016)</a:t>
            </a:r>
            <a:endParaRPr lang="en-US" sz="1400" b="1" dirty="0">
              <a:solidFill>
                <a:srgbClr val="404040"/>
              </a:solidFill>
              <a:ea typeface="+mn-lt"/>
              <a:cs typeface="+mn-lt"/>
            </a:endParaRPr>
          </a:p>
          <a:p>
            <a:pPr marL="0" indent="0">
              <a:buNone/>
            </a:pPr>
            <a:endParaRPr lang="en-US" b="1" dirty="0">
              <a:solidFill>
                <a:srgbClr val="404040"/>
              </a:solidFill>
              <a:ea typeface="+mn-lt"/>
              <a:cs typeface="+mn-lt"/>
            </a:endParaRPr>
          </a:p>
          <a:p>
            <a:pPr marL="0" indent="0">
              <a:buNone/>
            </a:pPr>
            <a:r>
              <a:rPr lang="en-US" sz="2000" b="1" dirty="0">
                <a:solidFill>
                  <a:srgbClr val="404040"/>
                </a:solidFill>
                <a:ea typeface="+mn-lt"/>
                <a:cs typeface="+mn-lt"/>
              </a:rPr>
              <a:t>Grit is a better predictor of success than traditional factors </a:t>
            </a:r>
          </a:p>
          <a:p>
            <a:pPr marL="0" indent="0">
              <a:buNone/>
            </a:pPr>
            <a:r>
              <a:rPr lang="en-US" sz="2000" b="1" dirty="0">
                <a:solidFill>
                  <a:srgbClr val="404040"/>
                </a:solidFill>
                <a:ea typeface="+mn-lt"/>
                <a:cs typeface="+mn-lt"/>
              </a:rPr>
              <a:t>(i.e., IQ, talent, test scores and GPA) </a:t>
            </a:r>
          </a:p>
          <a:p>
            <a:pPr marL="0" indent="0">
              <a:buNone/>
            </a:pPr>
            <a:r>
              <a:rPr lang="en-US" sz="1400" dirty="0">
                <a:solidFill>
                  <a:srgbClr val="404040"/>
                </a:solidFill>
                <a:ea typeface="+mn-lt"/>
                <a:cs typeface="+mn-lt"/>
              </a:rPr>
              <a:t>Duckworth, Peterson, Matthews, &amp; Kelly, 2007; Duckworth &amp; Quinn, 2009)</a:t>
            </a:r>
          </a:p>
          <a:p>
            <a:pPr marL="0" indent="0">
              <a:buNone/>
            </a:pPr>
            <a:endParaRPr lang="en-US" b="1" dirty="0">
              <a:solidFill>
                <a:srgbClr val="404040"/>
              </a:solidFill>
              <a:ea typeface="+mn-lt"/>
              <a:cs typeface="+mn-lt"/>
            </a:endParaRPr>
          </a:p>
          <a:p>
            <a:pPr marL="0" indent="0">
              <a:buNone/>
            </a:pPr>
            <a:endParaRPr lang="en-US" b="1" dirty="0">
              <a:solidFill>
                <a:srgbClr val="404040"/>
              </a:solidFill>
              <a:ea typeface="+mn-lt"/>
              <a:cs typeface="+mn-lt"/>
            </a:endParaRPr>
          </a:p>
          <a:p>
            <a:pPr marL="0" indent="0">
              <a:buNone/>
            </a:pPr>
            <a:endParaRPr lang="en-US" b="1" dirty="0">
              <a:solidFill>
                <a:srgbClr val="404040"/>
              </a:solidFill>
              <a:ea typeface="+mn-lt"/>
              <a:cs typeface="+mn-lt"/>
            </a:endParaRPr>
          </a:p>
          <a:p>
            <a:pPr marL="0" indent="0">
              <a:buNone/>
            </a:pPr>
            <a:endParaRPr lang="en-US" b="1" dirty="0">
              <a:solidFill>
                <a:srgbClr val="404040"/>
              </a:solidFill>
              <a:ea typeface="+mn-lt"/>
              <a:cs typeface="+mn-lt"/>
            </a:endParaRPr>
          </a:p>
          <a:p>
            <a:pPr marL="0" indent="0">
              <a:buNone/>
            </a:pPr>
            <a:endParaRPr lang="en-US" b="1" dirty="0">
              <a:solidFill>
                <a:srgbClr val="404040"/>
              </a:solidFill>
              <a:ea typeface="+mn-lt"/>
              <a:cs typeface="+mn-lt"/>
            </a:endParaRPr>
          </a:p>
          <a:p>
            <a:pPr marL="0" indent="0">
              <a:buNone/>
            </a:pPr>
            <a:endParaRPr lang="en-US" b="1" dirty="0">
              <a:solidFill>
                <a:srgbClr val="404040"/>
              </a:solidFill>
              <a:ea typeface="+mn-lt"/>
              <a:cs typeface="+mn-lt"/>
            </a:endParaRPr>
          </a:p>
          <a:p>
            <a:pPr marL="0" indent="0">
              <a:buNone/>
            </a:pPr>
            <a:endParaRPr lang="en-US" b="1" dirty="0">
              <a:solidFill>
                <a:srgbClr val="404040"/>
              </a:solidFill>
            </a:endParaRPr>
          </a:p>
        </p:txBody>
      </p:sp>
    </p:spTree>
    <p:extLst>
      <p:ext uri="{BB962C8B-B14F-4D97-AF65-F5344CB8AC3E}">
        <p14:creationId xmlns:p14="http://schemas.microsoft.com/office/powerpoint/2010/main" val="2425294149"/>
      </p:ext>
    </p:extLst>
  </p:cSld>
  <p:clrMapOvr>
    <a:masterClrMapping/>
  </p:clrMapOvr>
  <mc:AlternateContent xmlns:mc="http://schemas.openxmlformats.org/markup-compatibility/2006" xmlns:p14="http://schemas.microsoft.com/office/powerpoint/2010/main">
    <mc:Choice Requires="p14">
      <p:transition spd="slow" p14:dur="2000" advTm="106754"/>
    </mc:Choice>
    <mc:Fallback xmlns="">
      <p:transition spd="slow" advTm="106754"/>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798A81-5C2D-46CA-959C-850247CF802D}"/>
              </a:ext>
            </a:extLst>
          </p:cNvPr>
          <p:cNvSpPr>
            <a:spLocks noGrp="1"/>
          </p:cNvSpPr>
          <p:nvPr>
            <p:ph type="title"/>
          </p:nvPr>
        </p:nvSpPr>
        <p:spPr/>
        <p:txBody>
          <a:bodyPr/>
          <a:lstStyle/>
          <a:p>
            <a:r>
              <a:rPr lang="en-US" b="1"/>
              <a:t>Significance of the study</a:t>
            </a:r>
          </a:p>
        </p:txBody>
      </p:sp>
      <p:sp>
        <p:nvSpPr>
          <p:cNvPr id="3" name="Content Placeholder 2">
            <a:extLst>
              <a:ext uri="{FF2B5EF4-FFF2-40B4-BE49-F238E27FC236}">
                <a16:creationId xmlns:a16="http://schemas.microsoft.com/office/drawing/2014/main" id="{00CA6AC6-B6B0-4B0E-86BA-A8F54718DEF9}"/>
              </a:ext>
            </a:extLst>
          </p:cNvPr>
          <p:cNvSpPr>
            <a:spLocks noGrp="1"/>
          </p:cNvSpPr>
          <p:nvPr>
            <p:ph idx="1"/>
          </p:nvPr>
        </p:nvSpPr>
        <p:spPr>
          <a:xfrm>
            <a:off x="807778" y="2638044"/>
            <a:ext cx="10835236" cy="3823877"/>
          </a:xfrm>
        </p:spPr>
        <p:txBody>
          <a:bodyPr vert="horz" lIns="91440" tIns="45720" rIns="91440" bIns="45720" rtlCol="0" anchor="t">
            <a:normAutofit/>
          </a:bodyPr>
          <a:lstStyle/>
          <a:p>
            <a:pPr marL="457200" indent="-457200">
              <a:buAutoNum type="arabicPeriod"/>
            </a:pPr>
            <a:r>
              <a:rPr lang="en-US" sz="2000" b="1" dirty="0">
                <a:solidFill>
                  <a:schemeClr val="tx1"/>
                </a:solidFill>
              </a:rPr>
              <a:t>Extend the knowledge available related to non-cognitive factors such as Grit and Academic Capital and their impact on first-generation doctoral student persistence.</a:t>
            </a:r>
          </a:p>
          <a:p>
            <a:pPr marL="457200" indent="-457200">
              <a:buAutoNum type="arabicPeriod"/>
            </a:pPr>
            <a:endParaRPr lang="en-US" sz="2000" b="1" dirty="0">
              <a:solidFill>
                <a:schemeClr val="tx1"/>
              </a:solidFill>
            </a:endParaRPr>
          </a:p>
          <a:p>
            <a:pPr marL="457200" indent="-457200">
              <a:buAutoNum type="arabicPeriod"/>
            </a:pPr>
            <a:r>
              <a:rPr lang="en-US" sz="2000" b="1" dirty="0">
                <a:solidFill>
                  <a:schemeClr val="tx1"/>
                </a:solidFill>
              </a:rPr>
              <a:t>Support the need to create professional development for K-12 educators that introduces the concept of Academic Capital and how it can be utilized to prepare first-generation students and their families for post-secondary study.</a:t>
            </a:r>
          </a:p>
          <a:p>
            <a:pPr marL="0" indent="0">
              <a:buNone/>
            </a:pPr>
            <a:endParaRPr lang="en-US" sz="2000" b="1" dirty="0">
              <a:solidFill>
                <a:schemeClr val="tx1"/>
              </a:solidFill>
            </a:endParaRPr>
          </a:p>
          <a:p>
            <a:pPr marL="0" indent="0">
              <a:buNone/>
            </a:pPr>
            <a:endParaRPr lang="en-US" sz="2400" b="1" dirty="0"/>
          </a:p>
          <a:p>
            <a:pPr marL="0" indent="0">
              <a:buNone/>
            </a:pPr>
            <a:endParaRPr lang="en-US" sz="2000" b="1" dirty="0"/>
          </a:p>
        </p:txBody>
      </p:sp>
    </p:spTree>
    <p:extLst>
      <p:ext uri="{BB962C8B-B14F-4D97-AF65-F5344CB8AC3E}">
        <p14:creationId xmlns:p14="http://schemas.microsoft.com/office/powerpoint/2010/main" val="3012705771"/>
      </p:ext>
    </p:extLst>
  </p:cSld>
  <p:clrMapOvr>
    <a:masterClrMapping/>
  </p:clrMapOvr>
  <mc:AlternateContent xmlns:mc="http://schemas.openxmlformats.org/markup-compatibility/2006" xmlns:p14="http://schemas.microsoft.com/office/powerpoint/2010/main">
    <mc:Choice Requires="p14">
      <p:transition spd="slow" p14:dur="2000" advTm="38642"/>
    </mc:Choice>
    <mc:Fallback xmlns="">
      <p:transition spd="slow" advTm="38642"/>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33976D1-3430-450C-A978-87A9A6E8E7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Gill Sans MT"/>
              <a:ea typeface="+mn-ea"/>
              <a:cs typeface="+mn-cs"/>
            </a:endParaRPr>
          </a:p>
        </p:txBody>
      </p:sp>
      <p:sp>
        <p:nvSpPr>
          <p:cNvPr id="10" name="Rectangle 9">
            <a:extLst>
              <a:ext uri="{FF2B5EF4-FFF2-40B4-BE49-F238E27FC236}">
                <a16:creationId xmlns:a16="http://schemas.microsoft.com/office/drawing/2014/main" id="{7D6AAC78-7D86-415A-ADC1-2B47480796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49680" y="1248156"/>
            <a:ext cx="9692640" cy="436168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Gill Sans MT"/>
              <a:ea typeface="+mn-ea"/>
              <a:cs typeface="+mn-cs"/>
            </a:endParaRPr>
          </a:p>
        </p:txBody>
      </p:sp>
      <p:sp>
        <p:nvSpPr>
          <p:cNvPr id="12" name="Rectangle 11">
            <a:extLst>
              <a:ext uri="{FF2B5EF4-FFF2-40B4-BE49-F238E27FC236}">
                <a16:creationId xmlns:a16="http://schemas.microsoft.com/office/drawing/2014/main" id="{F2A658D9-F185-44F1-BA33-D50320D1D0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2228" y="1060704"/>
            <a:ext cx="10067544" cy="4736592"/>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Gill Sans MT"/>
              <a:ea typeface="+mn-ea"/>
              <a:cs typeface="+mn-cs"/>
            </a:endParaRPr>
          </a:p>
        </p:txBody>
      </p:sp>
      <p:sp>
        <p:nvSpPr>
          <p:cNvPr id="2" name="Title 1">
            <a:extLst>
              <a:ext uri="{FF2B5EF4-FFF2-40B4-BE49-F238E27FC236}">
                <a16:creationId xmlns:a16="http://schemas.microsoft.com/office/drawing/2014/main" id="{EFF2B5BF-63B8-4A03-A0F4-0C42DCF12A92}"/>
              </a:ext>
            </a:extLst>
          </p:cNvPr>
          <p:cNvSpPr>
            <a:spLocks noGrp="1"/>
          </p:cNvSpPr>
          <p:nvPr>
            <p:ph type="title"/>
          </p:nvPr>
        </p:nvSpPr>
        <p:spPr>
          <a:xfrm>
            <a:off x="2231136" y="467418"/>
            <a:ext cx="7729728" cy="1188720"/>
          </a:xfrm>
          <a:solidFill>
            <a:srgbClr val="FFFFFF"/>
          </a:solidFill>
        </p:spPr>
        <p:txBody>
          <a:bodyPr>
            <a:normAutofit/>
          </a:bodyPr>
          <a:lstStyle/>
          <a:p>
            <a:r>
              <a:rPr lang="en-US" b="1"/>
              <a:t>Research Design</a:t>
            </a:r>
          </a:p>
        </p:txBody>
      </p:sp>
      <p:sp>
        <p:nvSpPr>
          <p:cNvPr id="3" name="Content Placeholder 2">
            <a:extLst>
              <a:ext uri="{FF2B5EF4-FFF2-40B4-BE49-F238E27FC236}">
                <a16:creationId xmlns:a16="http://schemas.microsoft.com/office/drawing/2014/main" id="{68CCBE2E-4617-45AE-A2DB-3A0F940EA694}"/>
              </a:ext>
            </a:extLst>
          </p:cNvPr>
          <p:cNvSpPr>
            <a:spLocks noGrp="1"/>
          </p:cNvSpPr>
          <p:nvPr>
            <p:ph idx="1"/>
          </p:nvPr>
        </p:nvSpPr>
        <p:spPr>
          <a:xfrm>
            <a:off x="1706062" y="2291262"/>
            <a:ext cx="8779512" cy="2879256"/>
          </a:xfrm>
        </p:spPr>
        <p:txBody>
          <a:bodyPr vert="horz" lIns="91440" tIns="45720" rIns="91440" bIns="45720" rtlCol="0">
            <a:normAutofit/>
          </a:bodyPr>
          <a:lstStyle/>
          <a:p>
            <a:r>
              <a:rPr lang="en-US" sz="2000" b="1" dirty="0">
                <a:solidFill>
                  <a:srgbClr val="404040"/>
                </a:solidFill>
              </a:rPr>
              <a:t>Convergent Mixed Method Design </a:t>
            </a:r>
            <a:r>
              <a:rPr lang="en-US" sz="1400" dirty="0">
                <a:solidFill>
                  <a:srgbClr val="404040"/>
                </a:solidFill>
              </a:rPr>
              <a:t>(Leedy &amp; Ormrod, 2016)</a:t>
            </a:r>
            <a:endParaRPr lang="en-US" sz="1400" b="1" dirty="0">
              <a:solidFill>
                <a:srgbClr val="404040"/>
              </a:solidFill>
            </a:endParaRPr>
          </a:p>
          <a:p>
            <a:r>
              <a:rPr lang="en-US" sz="2000" b="1" dirty="0">
                <a:solidFill>
                  <a:srgbClr val="404040"/>
                </a:solidFill>
              </a:rPr>
              <a:t>Collect quantitative and qualitative data</a:t>
            </a:r>
          </a:p>
          <a:p>
            <a:r>
              <a:rPr lang="en-US" sz="2000" b="1" dirty="0">
                <a:solidFill>
                  <a:srgbClr val="404040"/>
                </a:solidFill>
              </a:rPr>
              <a:t>Data collected concurrently</a:t>
            </a:r>
          </a:p>
          <a:p>
            <a:r>
              <a:rPr lang="en-US" sz="2000" b="1" dirty="0">
                <a:solidFill>
                  <a:srgbClr val="404040"/>
                </a:solidFill>
              </a:rPr>
              <a:t>One open-ended question</a:t>
            </a:r>
          </a:p>
          <a:p>
            <a:r>
              <a:rPr lang="en-US" sz="2000" b="1" dirty="0">
                <a:solidFill>
                  <a:srgbClr val="404040"/>
                </a:solidFill>
              </a:rPr>
              <a:t>Eight Demographic Questions </a:t>
            </a:r>
          </a:p>
        </p:txBody>
      </p:sp>
    </p:spTree>
    <p:extLst>
      <p:ext uri="{BB962C8B-B14F-4D97-AF65-F5344CB8AC3E}">
        <p14:creationId xmlns:p14="http://schemas.microsoft.com/office/powerpoint/2010/main" val="1809004005"/>
      </p:ext>
    </p:extLst>
  </p:cSld>
  <p:clrMapOvr>
    <a:masterClrMapping/>
  </p:clrMapOvr>
  <mc:AlternateContent xmlns:mc="http://schemas.openxmlformats.org/markup-compatibility/2006" xmlns:p14="http://schemas.microsoft.com/office/powerpoint/2010/main">
    <mc:Choice Requires="p14">
      <p:transition spd="slow" p14:dur="2000" advTm="46297"/>
    </mc:Choice>
    <mc:Fallback xmlns="">
      <p:transition spd="slow" advTm="46297"/>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25B6BB-7E5C-4B9E-9DE3-9F06C7B83913}"/>
              </a:ext>
            </a:extLst>
          </p:cNvPr>
          <p:cNvSpPr>
            <a:spLocks noGrp="1"/>
          </p:cNvSpPr>
          <p:nvPr>
            <p:ph type="title"/>
          </p:nvPr>
        </p:nvSpPr>
        <p:spPr/>
        <p:txBody>
          <a:bodyPr/>
          <a:lstStyle/>
          <a:p>
            <a:r>
              <a:rPr lang="en-US" b="1"/>
              <a:t>Data collection</a:t>
            </a:r>
          </a:p>
        </p:txBody>
      </p:sp>
      <p:sp>
        <p:nvSpPr>
          <p:cNvPr id="3" name="Content Placeholder 2">
            <a:extLst>
              <a:ext uri="{FF2B5EF4-FFF2-40B4-BE49-F238E27FC236}">
                <a16:creationId xmlns:a16="http://schemas.microsoft.com/office/drawing/2014/main" id="{FB625D45-F0DB-40E4-8148-F5B3134354C8}"/>
              </a:ext>
            </a:extLst>
          </p:cNvPr>
          <p:cNvSpPr>
            <a:spLocks noGrp="1"/>
          </p:cNvSpPr>
          <p:nvPr>
            <p:ph idx="1"/>
          </p:nvPr>
        </p:nvSpPr>
        <p:spPr>
          <a:xfrm>
            <a:off x="980535" y="2791325"/>
            <a:ext cx="10230929" cy="3101983"/>
          </a:xfrm>
        </p:spPr>
        <p:txBody>
          <a:bodyPr>
            <a:normAutofit/>
          </a:bodyPr>
          <a:lstStyle/>
          <a:p>
            <a:r>
              <a:rPr lang="en-US" sz="2000" b="1" dirty="0"/>
              <a:t>Posted Survey Link (PhinisheD/FinishEdD Facebook Group)</a:t>
            </a:r>
          </a:p>
          <a:p>
            <a:r>
              <a:rPr lang="en-US" sz="2000" b="1" dirty="0"/>
              <a:t>SurveyMonkey®</a:t>
            </a:r>
          </a:p>
          <a:p>
            <a:r>
              <a:rPr lang="en-US" sz="2000" b="1" dirty="0"/>
              <a:t>July 2019 – February 2020 (7 months)</a:t>
            </a:r>
          </a:p>
          <a:p>
            <a:r>
              <a:rPr lang="en-US" sz="2000" b="1" dirty="0"/>
              <a:t>Drawing for $100 Amazon Gift Card</a:t>
            </a:r>
          </a:p>
          <a:p>
            <a:pPr marL="0" indent="0">
              <a:buNone/>
            </a:pPr>
            <a:endParaRPr lang="en-US" sz="2400" b="1" dirty="0"/>
          </a:p>
        </p:txBody>
      </p:sp>
    </p:spTree>
    <p:extLst>
      <p:ext uri="{BB962C8B-B14F-4D97-AF65-F5344CB8AC3E}">
        <p14:creationId xmlns:p14="http://schemas.microsoft.com/office/powerpoint/2010/main" val="4210463631"/>
      </p:ext>
    </p:extLst>
  </p:cSld>
  <p:clrMapOvr>
    <a:masterClrMapping/>
  </p:clrMapOvr>
  <mc:AlternateContent xmlns:mc="http://schemas.openxmlformats.org/markup-compatibility/2006" xmlns:p14="http://schemas.microsoft.com/office/powerpoint/2010/main">
    <mc:Choice Requires="p14">
      <p:transition spd="slow" p14:dur="2000" advTm="130632"/>
    </mc:Choice>
    <mc:Fallback xmlns="">
      <p:transition spd="slow" advTm="130632"/>
    </mc:Fallback>
  </mc:AlternateContent>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TotalTime>
  <Words>4352</Words>
  <Application>Microsoft Office PowerPoint</Application>
  <PresentationFormat>Widescreen</PresentationFormat>
  <Paragraphs>411</Paragraphs>
  <Slides>23</Slides>
  <Notes>23</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23</vt:i4>
      </vt:variant>
    </vt:vector>
  </HeadingPairs>
  <TitlesOfParts>
    <vt:vector size="32" baseType="lpstr">
      <vt:lpstr>Aldhabi</vt:lpstr>
      <vt:lpstr>Arial</vt:lpstr>
      <vt:lpstr>Arial Black</vt:lpstr>
      <vt:lpstr>Calibri</vt:lpstr>
      <vt:lpstr>Calibri Light</vt:lpstr>
      <vt:lpstr>Gill Sans MT</vt:lpstr>
      <vt:lpstr>Times New Roman</vt:lpstr>
      <vt:lpstr>Wingdings</vt:lpstr>
      <vt:lpstr>Parcel</vt:lpstr>
      <vt:lpstr>A COMPARISON of  Grit and Academic Capital between First and Continuing-Generation Doctoral Students  Jacqanai Gipson</vt:lpstr>
      <vt:lpstr>background</vt:lpstr>
      <vt:lpstr>Problem statement</vt:lpstr>
      <vt:lpstr>Purpose Statement</vt:lpstr>
      <vt:lpstr>Key ideas from the literature</vt:lpstr>
      <vt:lpstr>Key ideas from the literature</vt:lpstr>
      <vt:lpstr>Significance of the study</vt:lpstr>
      <vt:lpstr>Research Design</vt:lpstr>
      <vt:lpstr>Data collection</vt:lpstr>
      <vt:lpstr>participants</vt:lpstr>
      <vt:lpstr>instruments</vt:lpstr>
      <vt:lpstr>Data Analysis</vt:lpstr>
      <vt:lpstr>research Questions</vt:lpstr>
      <vt:lpstr>Research question 1 Findings</vt:lpstr>
      <vt:lpstr>Research question 2 findings</vt:lpstr>
      <vt:lpstr>Research question 3 findings</vt:lpstr>
      <vt:lpstr>Research Question 1 Conclusions</vt:lpstr>
      <vt:lpstr>Research question 2 Conclusion</vt:lpstr>
      <vt:lpstr>Research question 3 conclusions</vt:lpstr>
      <vt:lpstr>Implications</vt:lpstr>
      <vt:lpstr>Study limitations and Recommendations</vt:lpstr>
      <vt:lpstr>references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COMPARISON of  Grit and Academic Capital between First and Continuing-Generation Doctoral Students  Jacqanai Gipson</dc:title>
  <dc:creator>Kelly Brown</dc:creator>
  <cp:lastModifiedBy>Kelly Brown</cp:lastModifiedBy>
  <cp:revision>3</cp:revision>
  <cp:lastPrinted>2021-02-22T20:07:20Z</cp:lastPrinted>
  <dcterms:created xsi:type="dcterms:W3CDTF">2021-02-22T17:27:56Z</dcterms:created>
  <dcterms:modified xsi:type="dcterms:W3CDTF">2021-02-22T20:21:10Z</dcterms:modified>
</cp:coreProperties>
</file>