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73f7b8ac5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73f7b8ac5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6185fc81f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6185fc81f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jake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436d0e8e7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7436d0e8e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Jake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6185fc81f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6185fc81f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73157ce6d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73157ce6d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73b4b18076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73b4b1807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a763f50f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a763f50f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7270d38905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7270d38905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7270d38905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7270d3890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a763f50f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a763f50f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7337b01dd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7337b01dd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Jake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3b4b1807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3b4b18076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7a763f50f0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7a763f50f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7270d38905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7270d38905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7a940c482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7a940c482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6185fc81f7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6185fc81f7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Bri</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73157ce6d7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73157ce6d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6185fc81f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6185fc81f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734778dff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734778dff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73b4b1807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73b4b1807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6185fc81f7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6185fc81f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jake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7287286ade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7287286ade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jake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6185fc81f7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6185fc81f7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Jake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231875" y="1692025"/>
            <a:ext cx="5793300" cy="143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200">
                <a:solidFill>
                  <a:srgbClr val="EFEFEF"/>
                </a:solidFill>
              </a:rPr>
              <a:t>ITW Deltar Model Factory: Final Presentation</a:t>
            </a:r>
            <a:r>
              <a:rPr lang="en" sz="3600">
                <a:solidFill>
                  <a:srgbClr val="EFEFEF"/>
                </a:solidFill>
              </a:rPr>
              <a:t> </a:t>
            </a:r>
            <a:endParaRPr sz="3600">
              <a:solidFill>
                <a:srgbClr val="EFEFEF"/>
              </a:solidFill>
            </a:endParaRPr>
          </a:p>
        </p:txBody>
      </p:sp>
      <p:sp>
        <p:nvSpPr>
          <p:cNvPr id="55" name="Google Shape;55;p13"/>
          <p:cNvSpPr txBox="1">
            <a:spLocks noGrp="1"/>
          </p:cNvSpPr>
          <p:nvPr>
            <p:ph type="subTitle" idx="1"/>
          </p:nvPr>
        </p:nvSpPr>
        <p:spPr>
          <a:xfrm>
            <a:off x="3693850" y="3004100"/>
            <a:ext cx="5138400" cy="9048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400">
                <a:solidFill>
                  <a:srgbClr val="EFEFEF"/>
                </a:solidFill>
              </a:rPr>
              <a:t>Bri Hollowell, Tyler Rogers, </a:t>
            </a:r>
            <a:endParaRPr sz="2400">
              <a:solidFill>
                <a:srgbClr val="EFEFEF"/>
              </a:solidFill>
            </a:endParaRPr>
          </a:p>
          <a:p>
            <a:pPr marL="0" lvl="0" indent="0" algn="ctr" rtl="0">
              <a:lnSpc>
                <a:spcPct val="100000"/>
              </a:lnSpc>
              <a:spcBef>
                <a:spcPts val="0"/>
              </a:spcBef>
              <a:spcAft>
                <a:spcPts val="0"/>
              </a:spcAft>
              <a:buNone/>
            </a:pPr>
            <a:r>
              <a:rPr lang="en" sz="2400">
                <a:solidFill>
                  <a:srgbClr val="EFEFEF"/>
                </a:solidFill>
              </a:rPr>
              <a:t>Jacob Klingelsmith</a:t>
            </a:r>
            <a:endParaRPr sz="2400">
              <a:solidFill>
                <a:srgbClr val="EFEFEF"/>
              </a:solidFill>
            </a:endParaRPr>
          </a:p>
          <a:p>
            <a:pPr marL="0" lvl="0" indent="0" algn="ctr" rtl="0">
              <a:lnSpc>
                <a:spcPct val="100000"/>
              </a:lnSpc>
              <a:spcBef>
                <a:spcPts val="0"/>
              </a:spcBef>
              <a:spcAft>
                <a:spcPts val="0"/>
              </a:spcAft>
              <a:buNone/>
            </a:pPr>
            <a:endParaRPr sz="2400">
              <a:solidFill>
                <a:srgbClr val="EFEFEF"/>
              </a:solidFill>
            </a:endParaRPr>
          </a:p>
          <a:p>
            <a:pPr marL="0" lvl="0" indent="0" algn="ctr" rtl="0">
              <a:lnSpc>
                <a:spcPct val="100000"/>
              </a:lnSpc>
              <a:spcBef>
                <a:spcPts val="1200"/>
              </a:spcBef>
              <a:spcAft>
                <a:spcPts val="0"/>
              </a:spcAft>
              <a:buClr>
                <a:schemeClr val="dk1"/>
              </a:buClr>
              <a:buSzPts val="1100"/>
              <a:buFont typeface="Arial"/>
              <a:buNone/>
            </a:pPr>
            <a:r>
              <a:rPr lang="en" sz="2400">
                <a:solidFill>
                  <a:srgbClr val="EFEFEF"/>
                </a:solidFill>
              </a:rPr>
              <a:t>Dr. Aram Agajanian</a:t>
            </a:r>
            <a:endParaRPr sz="2400">
              <a:solidFill>
                <a:srgbClr val="EFEFEF"/>
              </a:solidFill>
            </a:endParaRPr>
          </a:p>
          <a:p>
            <a:pPr marL="0" lvl="0" indent="0" algn="ctr" rtl="0">
              <a:lnSpc>
                <a:spcPct val="115000"/>
              </a:lnSpc>
              <a:spcBef>
                <a:spcPts val="0"/>
              </a:spcBef>
              <a:spcAft>
                <a:spcPts val="0"/>
              </a:spcAft>
              <a:buNone/>
            </a:pPr>
            <a:endParaRPr sz="2400">
              <a:solidFill>
                <a:srgbClr val="FFFFFF"/>
              </a:solidFill>
              <a:latin typeface="Times New Roman"/>
              <a:ea typeface="Times New Roman"/>
              <a:cs typeface="Times New Roman"/>
              <a:sym typeface="Times New Roman"/>
            </a:endParaRPr>
          </a:p>
          <a:p>
            <a:pPr marL="0" lvl="0" indent="0" algn="ctr" rtl="0">
              <a:lnSpc>
                <a:spcPct val="115000"/>
              </a:lnSpc>
              <a:spcBef>
                <a:spcPts val="0"/>
              </a:spcBef>
              <a:spcAft>
                <a:spcPts val="0"/>
              </a:spcAft>
              <a:buNone/>
            </a:pPr>
            <a:endParaRPr sz="2400">
              <a:solidFill>
                <a:srgbClr val="FFFFFF"/>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24"/>
        <p:cNvGrpSpPr/>
        <p:nvPr/>
      </p:nvGrpSpPr>
      <p:grpSpPr>
        <a:xfrm>
          <a:off x="0" y="0"/>
          <a:ext cx="0" cy="0"/>
          <a:chOff x="0" y="0"/>
          <a:chExt cx="0" cy="0"/>
        </a:xfrm>
      </p:grpSpPr>
      <p:sp>
        <p:nvSpPr>
          <p:cNvPr id="125" name="Google Shape;125;p22"/>
          <p:cNvSpPr txBox="1">
            <a:spLocks noGrp="1"/>
          </p:cNvSpPr>
          <p:nvPr>
            <p:ph type="body" idx="1"/>
          </p:nvPr>
        </p:nvSpPr>
        <p:spPr>
          <a:xfrm>
            <a:off x="311700" y="1152475"/>
            <a:ext cx="85194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Primary functional requirement is to be an in-lined packaging process</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An improved REBA score </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Minimize packaging times</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Simplifying and shortening operator paths traveled by moving the packaging systems out to the aisles </a:t>
            </a:r>
            <a:endParaRPr sz="1800">
              <a:solidFill>
                <a:srgbClr val="000000"/>
              </a:solidFill>
            </a:endParaRPr>
          </a:p>
          <a:p>
            <a:pPr marL="457200" lvl="0" indent="-342900" algn="l" rtl="0">
              <a:spcBef>
                <a:spcPts val="0"/>
              </a:spcBef>
              <a:spcAft>
                <a:spcPts val="0"/>
              </a:spcAft>
              <a:buClr>
                <a:schemeClr val="dk1"/>
              </a:buClr>
              <a:buSzPts val="1800"/>
              <a:buChar char="●"/>
            </a:pPr>
            <a:r>
              <a:rPr lang="en">
                <a:solidFill>
                  <a:schemeClr val="dk1"/>
                </a:solidFill>
              </a:rPr>
              <a:t>Secondary functional requirement</a:t>
            </a:r>
            <a:endParaRPr>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Avoid conflict with mold change and production scheduling</a:t>
            </a:r>
            <a:endParaRPr sz="1800">
              <a:solidFill>
                <a:schemeClr val="dk1"/>
              </a:solidFill>
            </a:endParaRPr>
          </a:p>
          <a:p>
            <a:pPr marL="1371600" lvl="2" indent="-342900" algn="l" rtl="0">
              <a:spcBef>
                <a:spcPts val="0"/>
              </a:spcBef>
              <a:spcAft>
                <a:spcPts val="0"/>
              </a:spcAft>
              <a:buClr>
                <a:schemeClr val="dk1"/>
              </a:buClr>
              <a:buSzPts val="1800"/>
              <a:buChar char="■"/>
            </a:pPr>
            <a:r>
              <a:rPr lang="en" sz="1800">
                <a:solidFill>
                  <a:schemeClr val="dk1"/>
                </a:solidFill>
              </a:rPr>
              <a:t>≈14 components a minute</a:t>
            </a:r>
            <a:endParaRPr sz="1800">
              <a:solidFill>
                <a:schemeClr val="dk1"/>
              </a:solidFill>
              <a:highlight>
                <a:srgbClr val="FFFF00"/>
              </a:highlight>
            </a:endParaRPr>
          </a:p>
          <a:p>
            <a:pPr marL="1371600" lvl="2" indent="-342900" algn="l" rtl="0">
              <a:spcBef>
                <a:spcPts val="0"/>
              </a:spcBef>
              <a:spcAft>
                <a:spcPts val="0"/>
              </a:spcAft>
              <a:buClr>
                <a:schemeClr val="dk1"/>
              </a:buClr>
              <a:buSzPts val="1800"/>
              <a:buChar char="■"/>
            </a:pPr>
            <a:r>
              <a:rPr lang="en" sz="1800">
                <a:solidFill>
                  <a:schemeClr val="dk1"/>
                </a:solidFill>
              </a:rPr>
              <a:t>Shouldn’t require much setup or maintenance</a:t>
            </a:r>
            <a:endParaRPr sz="1800">
              <a:solidFill>
                <a:schemeClr val="dk1"/>
              </a:solidFill>
            </a:endParaRPr>
          </a:p>
          <a:p>
            <a:pPr marL="0" lvl="0" indent="0" algn="l" rtl="0">
              <a:spcBef>
                <a:spcPts val="1600"/>
              </a:spcBef>
              <a:spcAft>
                <a:spcPts val="0"/>
              </a:spcAft>
              <a:buNone/>
            </a:pPr>
            <a:endParaRPr sz="1800">
              <a:solidFill>
                <a:schemeClr val="dk1"/>
              </a:solidFill>
            </a:endParaRPr>
          </a:p>
          <a:p>
            <a:pPr marL="914400" lvl="0" indent="0" algn="l" rtl="0">
              <a:lnSpc>
                <a:spcPct val="100000"/>
              </a:lnSpc>
              <a:spcBef>
                <a:spcPts val="1600"/>
              </a:spcBef>
              <a:spcAft>
                <a:spcPts val="0"/>
              </a:spcAft>
              <a:buNone/>
            </a:pPr>
            <a:endParaRPr sz="1800">
              <a:solidFill>
                <a:schemeClr val="dk1"/>
              </a:solidFill>
            </a:endParaRPr>
          </a:p>
          <a:p>
            <a:pPr marL="457200" lvl="0" indent="0" algn="l" rtl="0">
              <a:lnSpc>
                <a:spcPct val="100000"/>
              </a:lnSpc>
              <a:spcBef>
                <a:spcPts val="1200"/>
              </a:spcBef>
              <a:spcAft>
                <a:spcPts val="0"/>
              </a:spcAft>
              <a:buNone/>
            </a:pPr>
            <a:endParaRPr sz="1200">
              <a:solidFill>
                <a:schemeClr val="dk1"/>
              </a:solidFill>
              <a:highlight>
                <a:srgbClr val="FFFF00"/>
              </a:highlight>
            </a:endParaRPr>
          </a:p>
          <a:p>
            <a:pPr marL="457200" lvl="0" indent="0" algn="l" rtl="0">
              <a:lnSpc>
                <a:spcPct val="100000"/>
              </a:lnSpc>
              <a:spcBef>
                <a:spcPts val="1200"/>
              </a:spcBef>
              <a:spcAft>
                <a:spcPts val="0"/>
              </a:spcAft>
              <a:buNone/>
            </a:pPr>
            <a:endParaRPr sz="1200">
              <a:solidFill>
                <a:schemeClr val="dk1"/>
              </a:solidFill>
              <a:highlight>
                <a:srgbClr val="FFFF00"/>
              </a:highlight>
              <a:latin typeface="Times New Roman"/>
              <a:ea typeface="Times New Roman"/>
              <a:cs typeface="Times New Roman"/>
              <a:sym typeface="Times New Roman"/>
            </a:endParaRPr>
          </a:p>
          <a:p>
            <a:pPr marL="457200" lvl="0" indent="0" algn="l" rtl="0">
              <a:spcBef>
                <a:spcPts val="1200"/>
              </a:spcBef>
              <a:spcAft>
                <a:spcPts val="0"/>
              </a:spcAft>
              <a:buNone/>
            </a:pPr>
            <a:endParaRPr>
              <a:solidFill>
                <a:srgbClr val="000000"/>
              </a:solidFill>
              <a:highlight>
                <a:srgbClr val="FFFF00"/>
              </a:highlight>
            </a:endParaRPr>
          </a:p>
          <a:p>
            <a:pPr marL="457200" lvl="0" indent="0" algn="l" rtl="0">
              <a:spcBef>
                <a:spcPts val="1600"/>
              </a:spcBef>
              <a:spcAft>
                <a:spcPts val="1600"/>
              </a:spcAft>
              <a:buNone/>
            </a:pPr>
            <a:endParaRPr/>
          </a:p>
        </p:txBody>
      </p:sp>
      <p:sp>
        <p:nvSpPr>
          <p:cNvPr id="126" name="Google Shape;126;p22"/>
          <p:cNvSpPr txBox="1">
            <a:spLocks noGrp="1"/>
          </p:cNvSpPr>
          <p:nvPr>
            <p:ph type="title"/>
          </p:nvPr>
        </p:nvSpPr>
        <p:spPr>
          <a:xfrm>
            <a:off x="311700" y="397575"/>
            <a:ext cx="8637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Functional Requirements</a:t>
            </a:r>
            <a:endParaRPr>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30"/>
        <p:cNvGrpSpPr/>
        <p:nvPr/>
      </p:nvGrpSpPr>
      <p:grpSpPr>
        <a:xfrm>
          <a:off x="0" y="0"/>
          <a:ext cx="0" cy="0"/>
          <a:chOff x="0" y="0"/>
          <a:chExt cx="0" cy="0"/>
        </a:xfrm>
      </p:grpSpPr>
      <p:sp>
        <p:nvSpPr>
          <p:cNvPr id="131" name="Google Shape;131;p23"/>
          <p:cNvSpPr txBox="1">
            <a:spLocks noGrp="1"/>
          </p:cNvSpPr>
          <p:nvPr>
            <p:ph type="body" idx="1"/>
          </p:nvPr>
        </p:nvSpPr>
        <p:spPr>
          <a:xfrm>
            <a:off x="311700" y="1152475"/>
            <a:ext cx="5574300" cy="38046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1200"/>
              </a:spcBef>
              <a:spcAft>
                <a:spcPts val="0"/>
              </a:spcAft>
              <a:buClr>
                <a:srgbClr val="000000"/>
              </a:buClr>
              <a:buSzPts val="1800"/>
              <a:buChar char="●"/>
            </a:pPr>
            <a:r>
              <a:rPr lang="en">
                <a:solidFill>
                  <a:schemeClr val="dk1"/>
                </a:solidFill>
              </a:rPr>
              <a:t>Any blowers or systems with high-velocity parts must be covered to protect the safety of the workers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Shapes and sizes of part </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Space restriction between machines and walkways</a:t>
            </a:r>
            <a:endParaRPr sz="1800">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System can’t block any electrical panels, fire extinguishers, or aisles between machines</a:t>
            </a:r>
            <a:endParaRPr>
              <a:solidFill>
                <a:srgbClr val="000000"/>
              </a:solidFill>
            </a:endParaRPr>
          </a:p>
          <a:p>
            <a:pPr marL="457200" lvl="0" indent="0" algn="l" rtl="0">
              <a:spcBef>
                <a:spcPts val="1600"/>
              </a:spcBef>
              <a:spcAft>
                <a:spcPts val="0"/>
              </a:spcAft>
              <a:buNone/>
            </a:pPr>
            <a:endParaRPr>
              <a:solidFill>
                <a:srgbClr val="000000"/>
              </a:solidFill>
            </a:endParaRPr>
          </a:p>
          <a:p>
            <a:pPr marL="457200" lvl="0" indent="0" algn="l" rtl="0">
              <a:lnSpc>
                <a:spcPct val="100000"/>
              </a:lnSpc>
              <a:spcBef>
                <a:spcPts val="1600"/>
              </a:spcBef>
              <a:spcAft>
                <a:spcPts val="1200"/>
              </a:spcAft>
              <a:buNone/>
            </a:pPr>
            <a:endParaRPr/>
          </a:p>
        </p:txBody>
      </p:sp>
      <p:sp>
        <p:nvSpPr>
          <p:cNvPr id="132" name="Google Shape;132;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Design Constraints</a:t>
            </a:r>
            <a:endParaRPr>
              <a:solidFill>
                <a:srgbClr val="FFFFFF"/>
              </a:solidFill>
            </a:endParaRPr>
          </a:p>
        </p:txBody>
      </p:sp>
      <p:pic>
        <p:nvPicPr>
          <p:cNvPr id="133" name="Google Shape;133;p2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5734850" y="1152475"/>
            <a:ext cx="3166199" cy="3240650"/>
          </a:xfrm>
          <a:prstGeom prst="rect">
            <a:avLst/>
          </a:prstGeom>
          <a:noFill/>
          <a:ln>
            <a:noFill/>
          </a:ln>
        </p:spPr>
      </p:pic>
      <p:pic>
        <p:nvPicPr>
          <p:cNvPr id="134" name="Google Shape;134;p23"/>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5198500" y="3551425"/>
            <a:ext cx="1196499" cy="14056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38"/>
        <p:cNvGrpSpPr/>
        <p:nvPr/>
      </p:nvGrpSpPr>
      <p:grpSpPr>
        <a:xfrm>
          <a:off x="0" y="0"/>
          <a:ext cx="0" cy="0"/>
          <a:chOff x="0" y="0"/>
          <a:chExt cx="0" cy="0"/>
        </a:xfrm>
      </p:grpSpPr>
      <p:sp>
        <p:nvSpPr>
          <p:cNvPr id="139" name="Google Shape;139;p24"/>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 Design Alternatives</a:t>
            </a:r>
            <a:endParaRPr>
              <a:solidFill>
                <a:srgbClr val="FFFFFF"/>
              </a:solidFill>
            </a:endParaRPr>
          </a:p>
        </p:txBody>
      </p:sp>
      <p:sp>
        <p:nvSpPr>
          <p:cNvPr id="140" name="Google Shape;140;p24"/>
          <p:cNvSpPr txBox="1">
            <a:spLocks noGrp="1"/>
          </p:cNvSpPr>
          <p:nvPr>
            <p:ph type="body" idx="1"/>
          </p:nvPr>
        </p:nvSpPr>
        <p:spPr>
          <a:xfrm>
            <a:off x="311800" y="1090850"/>
            <a:ext cx="4664700" cy="36297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1200"/>
              </a:spcBef>
              <a:spcAft>
                <a:spcPts val="0"/>
              </a:spcAft>
              <a:buClr>
                <a:schemeClr val="dk1"/>
              </a:buClr>
              <a:buSzPts val="1800"/>
              <a:buChar char="●"/>
            </a:pPr>
            <a:r>
              <a:rPr lang="en">
                <a:solidFill>
                  <a:schemeClr val="dk1"/>
                </a:solidFill>
              </a:rPr>
              <a:t>Horizontal Conveyor and Scale, Part Container/Scale, or Part Diverter</a:t>
            </a:r>
            <a:endParaRPr>
              <a:solidFill>
                <a:schemeClr val="dk1"/>
              </a:solidFill>
            </a:endParaRPr>
          </a:p>
          <a:p>
            <a:pPr marL="457200" lvl="0" indent="0" algn="l" rtl="0">
              <a:lnSpc>
                <a:spcPct val="100000"/>
              </a:lnSpc>
              <a:spcBef>
                <a:spcPts val="1200"/>
              </a:spcBef>
              <a:spcAft>
                <a:spcPts val="0"/>
              </a:spcAft>
              <a:buNone/>
            </a:pPr>
            <a:endParaRPr>
              <a:solidFill>
                <a:schemeClr val="dk1"/>
              </a:solidFill>
            </a:endParaRPr>
          </a:p>
          <a:p>
            <a:pPr marL="457200" lvl="0" indent="-342900" algn="l" rtl="0">
              <a:lnSpc>
                <a:spcPct val="100000"/>
              </a:lnSpc>
              <a:spcBef>
                <a:spcPts val="1200"/>
              </a:spcBef>
              <a:spcAft>
                <a:spcPts val="0"/>
              </a:spcAft>
              <a:buClr>
                <a:schemeClr val="dk1"/>
              </a:buClr>
              <a:buSzPts val="1800"/>
              <a:buChar char="●"/>
            </a:pPr>
            <a:r>
              <a:rPr lang="en">
                <a:solidFill>
                  <a:schemeClr val="dk1"/>
                </a:solidFill>
              </a:rPr>
              <a:t>“ZEE” Conveyor and Scale, Part Container/Scale, or Part Diverter</a:t>
            </a:r>
            <a:endParaRPr>
              <a:solidFill>
                <a:schemeClr val="dk1"/>
              </a:solidFill>
            </a:endParaRPr>
          </a:p>
          <a:p>
            <a:pPr marL="457200" lvl="0" indent="0" algn="l" rtl="0">
              <a:lnSpc>
                <a:spcPct val="100000"/>
              </a:lnSpc>
              <a:spcBef>
                <a:spcPts val="1200"/>
              </a:spcBef>
              <a:spcAft>
                <a:spcPts val="0"/>
              </a:spcAft>
              <a:buNone/>
            </a:pPr>
            <a:endParaRPr>
              <a:solidFill>
                <a:schemeClr val="dk1"/>
              </a:solidFill>
            </a:endParaRPr>
          </a:p>
          <a:p>
            <a:pPr marL="457200" lvl="0" indent="-342900" algn="l" rtl="0">
              <a:lnSpc>
                <a:spcPct val="100000"/>
              </a:lnSpc>
              <a:spcBef>
                <a:spcPts val="1200"/>
              </a:spcBef>
              <a:spcAft>
                <a:spcPts val="0"/>
              </a:spcAft>
              <a:buClr>
                <a:schemeClr val="dk1"/>
              </a:buClr>
              <a:buSzPts val="1800"/>
              <a:buChar char="●"/>
            </a:pPr>
            <a:r>
              <a:rPr lang="en">
                <a:solidFill>
                  <a:schemeClr val="dk1"/>
                </a:solidFill>
              </a:rPr>
              <a:t>In-Line Box Filling System by Cycle Count</a:t>
            </a:r>
            <a:endParaRPr>
              <a:solidFill>
                <a:schemeClr val="dk1"/>
              </a:solidFill>
            </a:endParaRPr>
          </a:p>
          <a:p>
            <a:pPr marL="457200" lvl="0" indent="0" algn="l" rtl="0">
              <a:lnSpc>
                <a:spcPct val="100000"/>
              </a:lnSpc>
              <a:spcBef>
                <a:spcPts val="1200"/>
              </a:spcBef>
              <a:spcAft>
                <a:spcPts val="0"/>
              </a:spcAft>
              <a:buNone/>
            </a:pPr>
            <a:endParaRPr>
              <a:solidFill>
                <a:schemeClr val="dk1"/>
              </a:solidFill>
            </a:endParaRPr>
          </a:p>
          <a:p>
            <a:pPr marL="457200" lvl="0" indent="0" algn="l" rtl="0">
              <a:spcBef>
                <a:spcPts val="1200"/>
              </a:spcBef>
              <a:spcAft>
                <a:spcPts val="1600"/>
              </a:spcAft>
              <a:buNone/>
            </a:pPr>
            <a:endParaRPr sz="1400">
              <a:solidFill>
                <a:schemeClr val="dk1"/>
              </a:solidFill>
            </a:endParaRPr>
          </a:p>
        </p:txBody>
      </p:sp>
      <p:pic>
        <p:nvPicPr>
          <p:cNvPr id="141" name="Google Shape;141;p24"/>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5116000" y="2055175"/>
            <a:ext cx="3414525" cy="1158319"/>
          </a:xfrm>
          <a:prstGeom prst="rect">
            <a:avLst/>
          </a:prstGeom>
          <a:noFill/>
          <a:ln>
            <a:noFill/>
          </a:ln>
        </p:spPr>
      </p:pic>
      <p:pic>
        <p:nvPicPr>
          <p:cNvPr id="142" name="Google Shape;142;p24"/>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5116000" y="3213500"/>
            <a:ext cx="3592800" cy="1600925"/>
          </a:xfrm>
          <a:prstGeom prst="rect">
            <a:avLst/>
          </a:prstGeom>
          <a:noFill/>
          <a:ln>
            <a:noFill/>
          </a:ln>
        </p:spPr>
      </p:pic>
      <p:pic>
        <p:nvPicPr>
          <p:cNvPr id="143" name="Google Shape;143;p24"/>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rot="-456717">
            <a:off x="4952326" y="1336649"/>
            <a:ext cx="3454998" cy="83362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47"/>
        <p:cNvGrpSpPr/>
        <p:nvPr/>
      </p:nvGrpSpPr>
      <p:grpSpPr>
        <a:xfrm>
          <a:off x="0" y="0"/>
          <a:ext cx="0" cy="0"/>
          <a:chOff x="0" y="0"/>
          <a:chExt cx="0" cy="0"/>
        </a:xfrm>
      </p:grpSpPr>
      <p:sp>
        <p:nvSpPr>
          <p:cNvPr id="148" name="Google Shape;148;p25"/>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Design Selection</a:t>
            </a:r>
            <a:endParaRPr>
              <a:solidFill>
                <a:srgbClr val="FFFFFF"/>
              </a:solidFill>
            </a:endParaRPr>
          </a:p>
        </p:txBody>
      </p:sp>
      <p:sp>
        <p:nvSpPr>
          <p:cNvPr id="149" name="Google Shape;149;p25"/>
          <p:cNvSpPr txBox="1"/>
          <p:nvPr/>
        </p:nvSpPr>
        <p:spPr>
          <a:xfrm>
            <a:off x="419400" y="1086450"/>
            <a:ext cx="8520600" cy="36996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800"/>
              <a:buChar char="●"/>
            </a:pPr>
            <a:r>
              <a:rPr lang="en" sz="1800">
                <a:solidFill>
                  <a:schemeClr val="dk1"/>
                </a:solidFill>
              </a:rPr>
              <a:t>REBA Score</a:t>
            </a:r>
            <a:endParaRPr sz="18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This is a measure of safety in which a number rating is given to each body part movement according to the degree of strain in the movement. The lower the number is, the safer the movement is</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n" sz="1800">
                <a:solidFill>
                  <a:schemeClr val="dk1"/>
                </a:solidFill>
              </a:rPr>
              <a:t>Packaging Time (min:sec)</a:t>
            </a:r>
            <a:endParaRPr sz="18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This is from the moment the floor technician first grabs the box being loaded to the moment they release the packaged box on the pallet</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n" sz="1800">
                <a:solidFill>
                  <a:schemeClr val="dk1"/>
                </a:solidFill>
              </a:rPr>
              <a:t>Walking Distance (feet)</a:t>
            </a:r>
            <a:endParaRPr sz="18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This is the distance from the mouth of the machine to the pallet</a:t>
            </a:r>
            <a:endParaRPr sz="1800">
              <a:solidFill>
                <a:schemeClr val="dk1"/>
              </a:solidFill>
            </a:endParaRPr>
          </a:p>
          <a:p>
            <a:pPr marL="457200" lvl="0" indent="-342900" algn="l" rtl="0">
              <a:lnSpc>
                <a:spcPct val="115000"/>
              </a:lnSpc>
              <a:spcBef>
                <a:spcPts val="0"/>
              </a:spcBef>
              <a:spcAft>
                <a:spcPts val="0"/>
              </a:spcAft>
              <a:buClr>
                <a:schemeClr val="dk1"/>
              </a:buClr>
              <a:buSzPts val="1800"/>
              <a:buChar char="●"/>
            </a:pPr>
            <a:r>
              <a:rPr lang="en" sz="1800">
                <a:solidFill>
                  <a:schemeClr val="dk1"/>
                </a:solidFill>
              </a:rPr>
              <a:t>Cost ($)</a:t>
            </a:r>
            <a:endParaRPr sz="18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In regards to the individual cost of machines and the overall of combined processes</a:t>
            </a:r>
            <a:endParaRPr sz="1800">
              <a:solidFill>
                <a:schemeClr val="dk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56" name="Google Shape;156;p26"/>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0" y="0"/>
            <a:ext cx="6657982" cy="5143501"/>
          </a:xfrm>
          <a:prstGeom prst="rect">
            <a:avLst/>
          </a:prstGeom>
          <a:noFill/>
          <a:ln>
            <a:noFill/>
          </a:ln>
        </p:spPr>
      </p:pic>
      <p:pic>
        <p:nvPicPr>
          <p:cNvPr id="157" name="Google Shape;157;p2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6816100" y="112350"/>
            <a:ext cx="2231880" cy="49187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Design Selection</a:t>
            </a:r>
            <a:endParaRPr>
              <a:solidFill>
                <a:srgbClr val="FFFFFF"/>
              </a:solidFill>
            </a:endParaRPr>
          </a:p>
        </p:txBody>
      </p:sp>
      <p:pic>
        <p:nvPicPr>
          <p:cNvPr id="163" name="Google Shape;163;p27"/>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334000" y="1100250"/>
            <a:ext cx="7034477" cy="3836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 Design Matrix</a:t>
            </a:r>
            <a:endParaRPr>
              <a:solidFill>
                <a:srgbClr val="FFFFFF"/>
              </a:solidFill>
            </a:endParaRPr>
          </a:p>
        </p:txBody>
      </p:sp>
      <p:pic>
        <p:nvPicPr>
          <p:cNvPr id="169" name="Google Shape;169;p2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329238" y="1136775"/>
            <a:ext cx="6485726" cy="38486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73"/>
        <p:cNvGrpSpPr/>
        <p:nvPr/>
      </p:nvGrpSpPr>
      <p:grpSpPr>
        <a:xfrm>
          <a:off x="0" y="0"/>
          <a:ext cx="0" cy="0"/>
          <a:chOff x="0" y="0"/>
          <a:chExt cx="0" cy="0"/>
        </a:xfrm>
      </p:grpSpPr>
      <p:sp>
        <p:nvSpPr>
          <p:cNvPr id="174" name="Google Shape;174;p29"/>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 Design Matrix</a:t>
            </a:r>
            <a:endParaRPr>
              <a:solidFill>
                <a:srgbClr val="FFFFFF"/>
              </a:solidFill>
            </a:endParaRPr>
          </a:p>
        </p:txBody>
      </p:sp>
      <p:pic>
        <p:nvPicPr>
          <p:cNvPr id="175" name="Google Shape;175;p2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683925" y="1037825"/>
            <a:ext cx="6158472" cy="41056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79"/>
        <p:cNvGrpSpPr/>
        <p:nvPr/>
      </p:nvGrpSpPr>
      <p:grpSpPr>
        <a:xfrm>
          <a:off x="0" y="0"/>
          <a:ext cx="0" cy="0"/>
          <a:chOff x="0" y="0"/>
          <a:chExt cx="0" cy="0"/>
        </a:xfrm>
      </p:grpSpPr>
      <p:sp>
        <p:nvSpPr>
          <p:cNvPr id="180" name="Google Shape;180;p30"/>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Proposed Design</a:t>
            </a:r>
            <a:endParaRPr>
              <a:solidFill>
                <a:srgbClr val="FFFFFF"/>
              </a:solidFill>
            </a:endParaRPr>
          </a:p>
        </p:txBody>
      </p:sp>
      <p:sp>
        <p:nvSpPr>
          <p:cNvPr id="181" name="Google Shape;181;p30"/>
          <p:cNvSpPr txBox="1">
            <a:spLocks noGrp="1"/>
          </p:cNvSpPr>
          <p:nvPr>
            <p:ph type="body" idx="1"/>
          </p:nvPr>
        </p:nvSpPr>
        <p:spPr>
          <a:xfrm>
            <a:off x="311700" y="1152475"/>
            <a:ext cx="6330900" cy="36297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1200"/>
              </a:spcBef>
              <a:spcAft>
                <a:spcPts val="0"/>
              </a:spcAft>
              <a:buClr>
                <a:schemeClr val="dk1"/>
              </a:buClr>
              <a:buSzPts val="1800"/>
              <a:buChar char="●"/>
            </a:pPr>
            <a:r>
              <a:rPr lang="en">
                <a:solidFill>
                  <a:schemeClr val="dk1"/>
                </a:solidFill>
              </a:rPr>
              <a:t>In-Line Box Filling System by Cycle Count </a:t>
            </a:r>
            <a:endParaRPr>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A “ZEE” conveyor which automatically fills multiple boxes before needing a floor technician</a:t>
            </a:r>
            <a:endParaRPr sz="1800">
              <a:solidFill>
                <a:schemeClr val="dk1"/>
              </a:solidFill>
            </a:endParaRPr>
          </a:p>
          <a:p>
            <a:pPr marL="0" lvl="0" indent="0" algn="l" rtl="0">
              <a:spcBef>
                <a:spcPts val="1200"/>
              </a:spcBef>
              <a:spcAft>
                <a:spcPts val="1600"/>
              </a:spcAft>
              <a:buNone/>
            </a:pPr>
            <a:endParaRPr>
              <a:solidFill>
                <a:srgbClr val="2D3B45"/>
              </a:solidFill>
              <a:highlight>
                <a:schemeClr val="lt1"/>
              </a:highlight>
            </a:endParaRPr>
          </a:p>
        </p:txBody>
      </p:sp>
      <p:pic>
        <p:nvPicPr>
          <p:cNvPr id="182" name="Google Shape;182;p30"/>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938075" y="2328075"/>
            <a:ext cx="5507500" cy="2454100"/>
          </a:xfrm>
          <a:prstGeom prst="rect">
            <a:avLst/>
          </a:prstGeom>
          <a:noFill/>
          <a:ln>
            <a:noFill/>
          </a:ln>
        </p:spPr>
      </p:pic>
      <p:pic>
        <p:nvPicPr>
          <p:cNvPr id="183" name="Google Shape;183;p30"/>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6642600" y="1152477"/>
            <a:ext cx="2189800" cy="331010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87"/>
        <p:cNvGrpSpPr/>
        <p:nvPr/>
      </p:nvGrpSpPr>
      <p:grpSpPr>
        <a:xfrm>
          <a:off x="0" y="0"/>
          <a:ext cx="0" cy="0"/>
          <a:chOff x="0" y="0"/>
          <a:chExt cx="0" cy="0"/>
        </a:xfrm>
      </p:grpSpPr>
      <p:sp>
        <p:nvSpPr>
          <p:cNvPr id="188" name="Google Shape;188;p31"/>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Proposed Design</a:t>
            </a:r>
            <a:endParaRPr>
              <a:solidFill>
                <a:srgbClr val="FFFFFF"/>
              </a:solidFill>
            </a:endParaRPr>
          </a:p>
        </p:txBody>
      </p:sp>
      <p:sp>
        <p:nvSpPr>
          <p:cNvPr id="189" name="Google Shape;189;p31"/>
          <p:cNvSpPr txBox="1"/>
          <p:nvPr/>
        </p:nvSpPr>
        <p:spPr>
          <a:xfrm>
            <a:off x="3921025" y="3154075"/>
            <a:ext cx="1452600" cy="15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FFFFFF"/>
                </a:solidFill>
              </a:rPr>
              <a:t>Machines 316-301</a:t>
            </a:r>
            <a:endParaRPr sz="1000">
              <a:solidFill>
                <a:srgbClr val="FFFFFF"/>
              </a:solidFill>
            </a:endParaRPr>
          </a:p>
        </p:txBody>
      </p:sp>
      <p:sp>
        <p:nvSpPr>
          <p:cNvPr id="190" name="Google Shape;190;p31"/>
          <p:cNvSpPr txBox="1"/>
          <p:nvPr/>
        </p:nvSpPr>
        <p:spPr>
          <a:xfrm>
            <a:off x="2411425" y="2693350"/>
            <a:ext cx="1323600" cy="20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FFFFFF"/>
                </a:solidFill>
              </a:rPr>
              <a:t>Machines 413-401</a:t>
            </a:r>
            <a:endParaRPr sz="1000">
              <a:solidFill>
                <a:srgbClr val="FFFFFF"/>
              </a:solidFill>
            </a:endParaRPr>
          </a:p>
        </p:txBody>
      </p:sp>
      <p:cxnSp>
        <p:nvCxnSpPr>
          <p:cNvPr id="191" name="Google Shape;191;p31"/>
          <p:cNvCxnSpPr/>
          <p:nvPr/>
        </p:nvCxnSpPr>
        <p:spPr>
          <a:xfrm>
            <a:off x="1260050" y="1402100"/>
            <a:ext cx="4820700" cy="0"/>
          </a:xfrm>
          <a:prstGeom prst="straightConnector1">
            <a:avLst/>
          </a:prstGeom>
          <a:noFill/>
          <a:ln w="9525" cap="flat" cmpd="sng">
            <a:solidFill>
              <a:schemeClr val="dk2"/>
            </a:solidFill>
            <a:prstDash val="solid"/>
            <a:round/>
            <a:headEnd type="none" w="med" len="med"/>
            <a:tailEnd type="none" w="med" len="med"/>
          </a:ln>
        </p:spPr>
      </p:cxnSp>
      <p:pic>
        <p:nvPicPr>
          <p:cNvPr id="192" name="Google Shape;192;p31"/>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068653" y="1084425"/>
            <a:ext cx="6432450" cy="3985499"/>
          </a:xfrm>
          <a:prstGeom prst="rect">
            <a:avLst/>
          </a:prstGeom>
          <a:noFill/>
          <a:ln>
            <a:noFill/>
          </a:ln>
        </p:spPr>
      </p:pic>
      <p:sp>
        <p:nvSpPr>
          <p:cNvPr id="193" name="Google Shape;193;p31"/>
          <p:cNvSpPr txBox="1"/>
          <p:nvPr/>
        </p:nvSpPr>
        <p:spPr>
          <a:xfrm>
            <a:off x="2239225" y="2639550"/>
            <a:ext cx="1495800" cy="15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FFFFFF"/>
                </a:solidFill>
              </a:rPr>
              <a:t>Machines 413-401</a:t>
            </a:r>
            <a:endParaRPr sz="1000">
              <a:solidFill>
                <a:srgbClr val="FFFFFF"/>
              </a:solidFill>
            </a:endParaRPr>
          </a:p>
        </p:txBody>
      </p:sp>
      <p:sp>
        <p:nvSpPr>
          <p:cNvPr id="194" name="Google Shape;194;p31"/>
          <p:cNvSpPr txBox="1"/>
          <p:nvPr/>
        </p:nvSpPr>
        <p:spPr>
          <a:xfrm>
            <a:off x="3076200" y="3093225"/>
            <a:ext cx="1495800" cy="15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FFFFFF"/>
                </a:solidFill>
              </a:rPr>
              <a:t>Machines 316-301</a:t>
            </a:r>
            <a:endParaRPr sz="10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Presentation Outline</a:t>
            </a:r>
            <a:endParaRPr>
              <a:solidFill>
                <a:srgbClr val="FFFFFF"/>
              </a:solidFill>
            </a:endParaRPr>
          </a:p>
        </p:txBody>
      </p:sp>
      <p:sp>
        <p:nvSpPr>
          <p:cNvPr id="61" name="Google Shape;61;p1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1200"/>
              </a:spcBef>
              <a:spcAft>
                <a:spcPts val="0"/>
              </a:spcAft>
              <a:buClr>
                <a:srgbClr val="000000"/>
              </a:buClr>
              <a:buSzPts val="2400"/>
              <a:buChar char="●"/>
            </a:pPr>
            <a:r>
              <a:rPr lang="en" sz="2400">
                <a:solidFill>
                  <a:schemeClr val="dk1"/>
                </a:solidFill>
              </a:rPr>
              <a:t>Acknowledgments</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Sponsor Background</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Problem Statement</a:t>
            </a:r>
            <a:endParaRPr sz="2400">
              <a:solidFill>
                <a:schemeClr val="dk1"/>
              </a:solidFill>
            </a:endParaRPr>
          </a:p>
          <a:p>
            <a:pPr marL="914400" lvl="1" indent="-381000" algn="l" rtl="0">
              <a:lnSpc>
                <a:spcPct val="100000"/>
              </a:lnSpc>
              <a:spcBef>
                <a:spcPts val="0"/>
              </a:spcBef>
              <a:spcAft>
                <a:spcPts val="0"/>
              </a:spcAft>
              <a:buClr>
                <a:schemeClr val="dk1"/>
              </a:buClr>
              <a:buSzPts val="2400"/>
              <a:buChar char="○"/>
            </a:pPr>
            <a:r>
              <a:rPr lang="en" sz="2400">
                <a:solidFill>
                  <a:schemeClr val="dk1"/>
                </a:solidFill>
              </a:rPr>
              <a:t>Need Statement</a:t>
            </a:r>
            <a:endParaRPr sz="2400">
              <a:solidFill>
                <a:schemeClr val="dk1"/>
              </a:solidFill>
            </a:endParaRPr>
          </a:p>
          <a:p>
            <a:pPr marL="914400" lvl="1" indent="-381000" algn="l" rtl="0">
              <a:lnSpc>
                <a:spcPct val="100000"/>
              </a:lnSpc>
              <a:spcBef>
                <a:spcPts val="0"/>
              </a:spcBef>
              <a:spcAft>
                <a:spcPts val="0"/>
              </a:spcAft>
              <a:buClr>
                <a:schemeClr val="dk1"/>
              </a:buClr>
              <a:buSzPts val="2400"/>
              <a:buChar char="○"/>
            </a:pPr>
            <a:r>
              <a:rPr lang="en" sz="2400">
                <a:solidFill>
                  <a:schemeClr val="dk1"/>
                </a:solidFill>
              </a:rPr>
              <a:t>Design Objectives</a:t>
            </a:r>
            <a:endParaRPr sz="2400">
              <a:solidFill>
                <a:schemeClr val="dk1"/>
              </a:solidFill>
            </a:endParaRPr>
          </a:p>
          <a:p>
            <a:pPr marL="914400" lvl="1" indent="-381000" algn="l" rtl="0">
              <a:lnSpc>
                <a:spcPct val="100000"/>
              </a:lnSpc>
              <a:spcBef>
                <a:spcPts val="0"/>
              </a:spcBef>
              <a:spcAft>
                <a:spcPts val="0"/>
              </a:spcAft>
              <a:buClr>
                <a:schemeClr val="dk1"/>
              </a:buClr>
              <a:buSzPts val="2400"/>
              <a:buChar char="○"/>
            </a:pPr>
            <a:r>
              <a:rPr lang="en" sz="2400">
                <a:solidFill>
                  <a:schemeClr val="dk1"/>
                </a:solidFill>
              </a:rPr>
              <a:t>Functional Requirements</a:t>
            </a:r>
            <a:endParaRPr sz="2400">
              <a:solidFill>
                <a:schemeClr val="dk1"/>
              </a:solidFill>
            </a:endParaRPr>
          </a:p>
          <a:p>
            <a:pPr marL="914400" lvl="1" indent="-381000" algn="l" rtl="0">
              <a:lnSpc>
                <a:spcPct val="100000"/>
              </a:lnSpc>
              <a:spcBef>
                <a:spcPts val="0"/>
              </a:spcBef>
              <a:spcAft>
                <a:spcPts val="0"/>
              </a:spcAft>
              <a:buClr>
                <a:schemeClr val="dk1"/>
              </a:buClr>
              <a:buSzPts val="2400"/>
              <a:buChar char="○"/>
            </a:pPr>
            <a:r>
              <a:rPr lang="en" sz="2400">
                <a:solidFill>
                  <a:schemeClr val="dk1"/>
                </a:solidFill>
              </a:rPr>
              <a:t>Design Constraints</a:t>
            </a:r>
            <a:endParaRPr sz="2400">
              <a:solidFill>
                <a:schemeClr val="dk1"/>
              </a:solidFill>
            </a:endParaRPr>
          </a:p>
          <a:p>
            <a:pPr marL="457200" lvl="0" indent="0" algn="l" rtl="0">
              <a:spcBef>
                <a:spcPts val="1200"/>
              </a:spcBef>
              <a:spcAft>
                <a:spcPts val="0"/>
              </a:spcAft>
              <a:buNone/>
            </a:pPr>
            <a:endParaRPr>
              <a:solidFill>
                <a:srgbClr val="000000"/>
              </a:solidFill>
            </a:endParaRPr>
          </a:p>
          <a:p>
            <a:pPr marL="914400" lvl="0" indent="0" algn="l" rtl="0">
              <a:spcBef>
                <a:spcPts val="1000"/>
              </a:spcBef>
              <a:spcAft>
                <a:spcPts val="0"/>
              </a:spcAft>
              <a:buNone/>
            </a:pPr>
            <a:endParaRPr>
              <a:solidFill>
                <a:srgbClr val="2D3B45"/>
              </a:solidFill>
              <a:highlight>
                <a:srgbClr val="FFFFFF"/>
              </a:highlight>
            </a:endParaRPr>
          </a:p>
          <a:p>
            <a:pPr marL="0" lvl="0" indent="0" algn="l" rtl="0">
              <a:spcBef>
                <a:spcPts val="1000"/>
              </a:spcBef>
              <a:spcAft>
                <a:spcPts val="0"/>
              </a:spcAft>
              <a:buNone/>
            </a:pPr>
            <a:endParaRPr sz="1200">
              <a:solidFill>
                <a:srgbClr val="2D3B45"/>
              </a:solidFill>
              <a:highlight>
                <a:srgbClr val="FFFFFF"/>
              </a:highlight>
            </a:endParaRPr>
          </a:p>
          <a:p>
            <a:pPr marL="0" lvl="0" indent="0" algn="l" rtl="0">
              <a:spcBef>
                <a:spcPts val="1000"/>
              </a:spcBef>
              <a:spcAft>
                <a:spcPts val="1600"/>
              </a:spcAft>
              <a:buNone/>
            </a:pPr>
            <a:endParaRPr/>
          </a:p>
        </p:txBody>
      </p:sp>
      <p:sp>
        <p:nvSpPr>
          <p:cNvPr id="62" name="Google Shape;62;p1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1200"/>
              </a:spcBef>
              <a:spcAft>
                <a:spcPts val="0"/>
              </a:spcAft>
              <a:buClr>
                <a:schemeClr val="dk1"/>
              </a:buClr>
              <a:buSzPts val="2400"/>
              <a:buChar char="●"/>
            </a:pPr>
            <a:r>
              <a:rPr lang="en" sz="2400">
                <a:solidFill>
                  <a:schemeClr val="dk1"/>
                </a:solidFill>
              </a:rPr>
              <a:t>Design Alternatives</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Design Selection</a:t>
            </a:r>
            <a:endParaRPr sz="2400">
              <a:solidFill>
                <a:schemeClr val="dk1"/>
              </a:solidFill>
            </a:endParaRPr>
          </a:p>
          <a:p>
            <a:pPr marL="914400" lvl="1" indent="-381000" algn="l" rtl="0">
              <a:lnSpc>
                <a:spcPct val="100000"/>
              </a:lnSpc>
              <a:spcBef>
                <a:spcPts val="0"/>
              </a:spcBef>
              <a:spcAft>
                <a:spcPts val="0"/>
              </a:spcAft>
              <a:buClr>
                <a:schemeClr val="dk1"/>
              </a:buClr>
              <a:buSzPts val="2400"/>
              <a:buChar char="○"/>
            </a:pPr>
            <a:r>
              <a:rPr lang="en" sz="2400">
                <a:solidFill>
                  <a:schemeClr val="dk1"/>
                </a:solidFill>
              </a:rPr>
              <a:t>Design Matrix</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Proposed Design</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Design Validation</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Conclusions</a:t>
            </a: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Q/A</a:t>
            </a:r>
            <a:endParaRPr sz="2400">
              <a:solidFill>
                <a:schemeClr val="dk1"/>
              </a:solidFill>
            </a:endParaRPr>
          </a:p>
          <a:p>
            <a:pPr marL="0" lvl="0" indent="0" algn="l" rtl="0">
              <a:spcBef>
                <a:spcPts val="1200"/>
              </a:spcBef>
              <a:spcAft>
                <a:spcPts val="160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98"/>
        <p:cNvGrpSpPr/>
        <p:nvPr/>
      </p:nvGrpSpPr>
      <p:grpSpPr>
        <a:xfrm>
          <a:off x="0" y="0"/>
          <a:ext cx="0" cy="0"/>
          <a:chOff x="0" y="0"/>
          <a:chExt cx="0" cy="0"/>
        </a:xfrm>
      </p:grpSpPr>
      <p:sp>
        <p:nvSpPr>
          <p:cNvPr id="199" name="Google Shape;199;p32"/>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Design Validation</a:t>
            </a:r>
            <a:endParaRPr>
              <a:solidFill>
                <a:srgbClr val="FFFFFF"/>
              </a:solidFill>
            </a:endParaRPr>
          </a:p>
        </p:txBody>
      </p:sp>
      <p:sp>
        <p:nvSpPr>
          <p:cNvPr id="200" name="Google Shape;200;p32"/>
          <p:cNvSpPr txBox="1">
            <a:spLocks noGrp="1"/>
          </p:cNvSpPr>
          <p:nvPr>
            <p:ph type="body" idx="1"/>
          </p:nvPr>
        </p:nvSpPr>
        <p:spPr>
          <a:xfrm>
            <a:off x="311975" y="941600"/>
            <a:ext cx="8520600" cy="3840600"/>
          </a:xfrm>
          <a:prstGeom prst="rect">
            <a:avLst/>
          </a:prstGeom>
        </p:spPr>
        <p:txBody>
          <a:bodyPr spcFirstLastPara="1" wrap="square" lIns="91425" tIns="91425" rIns="91425" bIns="91425" anchor="t" anchorCtr="0">
            <a:noAutofit/>
          </a:bodyPr>
          <a:lstStyle/>
          <a:p>
            <a:pPr marL="457200" lvl="0" indent="-342900" algn="l" rtl="0">
              <a:spcBef>
                <a:spcPts val="1200"/>
              </a:spcBef>
              <a:spcAft>
                <a:spcPts val="0"/>
              </a:spcAft>
              <a:buClr>
                <a:schemeClr val="dk1"/>
              </a:buClr>
              <a:buSzPts val="1800"/>
              <a:buChar char="●"/>
            </a:pPr>
            <a:r>
              <a:rPr lang="en">
                <a:solidFill>
                  <a:schemeClr val="dk1"/>
                </a:solidFill>
              </a:rPr>
              <a:t>Improve </a:t>
            </a:r>
            <a:r>
              <a:rPr lang="en" sz="1800">
                <a:solidFill>
                  <a:schemeClr val="dk1"/>
                </a:solidFill>
              </a:rPr>
              <a:t>REBA </a:t>
            </a:r>
            <a:r>
              <a:rPr lang="en">
                <a:solidFill>
                  <a:schemeClr val="dk1"/>
                </a:solidFill>
              </a:rPr>
              <a:t>score</a:t>
            </a:r>
            <a:endParaRPr sz="1800">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Improve p</a:t>
            </a:r>
            <a:r>
              <a:rPr lang="en" sz="1800">
                <a:solidFill>
                  <a:schemeClr val="dk1"/>
                </a:solidFill>
              </a:rPr>
              <a:t>ackaging time</a:t>
            </a:r>
            <a:endParaRPr>
              <a:solidFill>
                <a:schemeClr val="dk1"/>
              </a:solidFill>
              <a:highlight>
                <a:srgbClr val="00FF00"/>
              </a:highlight>
            </a:endParaRPr>
          </a:p>
          <a:p>
            <a:pPr marL="457200" lvl="0" indent="-342900" algn="l" rtl="0">
              <a:spcBef>
                <a:spcPts val="0"/>
              </a:spcBef>
              <a:spcAft>
                <a:spcPts val="0"/>
              </a:spcAft>
              <a:buClr>
                <a:schemeClr val="dk1"/>
              </a:buClr>
              <a:buSzPts val="1800"/>
              <a:buChar char="●"/>
            </a:pPr>
            <a:r>
              <a:rPr lang="en">
                <a:solidFill>
                  <a:schemeClr val="dk1"/>
                </a:solidFill>
              </a:rPr>
              <a:t>Reduce w</a:t>
            </a:r>
            <a:r>
              <a:rPr lang="en" sz="1800">
                <a:solidFill>
                  <a:schemeClr val="dk1"/>
                </a:solidFill>
              </a:rPr>
              <a:t>alking distance</a:t>
            </a:r>
            <a:endParaRPr sz="1800">
              <a:solidFill>
                <a:schemeClr val="dk1"/>
              </a:solidFill>
            </a:endParaRPr>
          </a:p>
          <a:p>
            <a:pPr marL="457200" lvl="0" indent="-342900" algn="l" rtl="0">
              <a:spcBef>
                <a:spcPts val="0"/>
              </a:spcBef>
              <a:spcAft>
                <a:spcPts val="0"/>
              </a:spcAft>
              <a:buClr>
                <a:schemeClr val="dk1"/>
              </a:buClr>
              <a:buSzPts val="1800"/>
              <a:buChar char="●"/>
            </a:pPr>
            <a:r>
              <a:rPr lang="en" sz="1800">
                <a:solidFill>
                  <a:schemeClr val="dk1"/>
                </a:solidFill>
              </a:rPr>
              <a:t>Cost under 21K </a:t>
            </a:r>
            <a:r>
              <a:rPr lang="en">
                <a:solidFill>
                  <a:schemeClr val="dk1"/>
                </a:solidFill>
              </a:rPr>
              <a:t>per machine</a:t>
            </a:r>
            <a:endParaRPr sz="1800">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Follow s</a:t>
            </a:r>
            <a:r>
              <a:rPr lang="en" sz="1800">
                <a:solidFill>
                  <a:schemeClr val="dk1"/>
                </a:solidFill>
              </a:rPr>
              <a:t>afety </a:t>
            </a:r>
            <a:r>
              <a:rPr lang="en">
                <a:solidFill>
                  <a:schemeClr val="dk1"/>
                </a:solidFill>
              </a:rPr>
              <a:t>g</a:t>
            </a:r>
            <a:r>
              <a:rPr lang="en" sz="1800">
                <a:solidFill>
                  <a:schemeClr val="dk1"/>
                </a:solidFill>
              </a:rPr>
              <a:t>uidelines</a:t>
            </a:r>
            <a:endParaRPr sz="1800">
              <a:solidFill>
                <a:schemeClr val="dk1"/>
              </a:solidFill>
            </a:endParaRPr>
          </a:p>
          <a:p>
            <a:pPr marL="914400" lvl="1" indent="-342900" algn="l" rtl="0">
              <a:lnSpc>
                <a:spcPct val="100000"/>
              </a:lnSpc>
              <a:spcBef>
                <a:spcPts val="0"/>
              </a:spcBef>
              <a:spcAft>
                <a:spcPts val="0"/>
              </a:spcAft>
              <a:buClr>
                <a:schemeClr val="dk1"/>
              </a:buClr>
              <a:buSzPts val="1800"/>
              <a:buChar char="○"/>
            </a:pPr>
            <a:r>
              <a:rPr lang="en" sz="1800">
                <a:solidFill>
                  <a:schemeClr val="dk1"/>
                </a:solidFill>
              </a:rPr>
              <a:t>Any systems with high-velocity parts must be covered to protect the safety of the workers</a:t>
            </a:r>
            <a:endParaRPr sz="1800">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Space restriction between machines and walkways</a:t>
            </a:r>
            <a:endParaRPr sz="1800">
              <a:solidFill>
                <a:schemeClr val="dk1"/>
              </a:solidFill>
            </a:endParaRPr>
          </a:p>
          <a:p>
            <a:pPr marL="914400" lvl="1" indent="-342900" algn="l" rtl="0">
              <a:spcBef>
                <a:spcPts val="0"/>
              </a:spcBef>
              <a:spcAft>
                <a:spcPts val="0"/>
              </a:spcAft>
              <a:buClr>
                <a:schemeClr val="dk1"/>
              </a:buClr>
              <a:buSzPts val="1800"/>
              <a:buChar char="○"/>
            </a:pPr>
            <a:r>
              <a:rPr lang="en" sz="1800">
                <a:solidFill>
                  <a:schemeClr val="dk1"/>
                </a:solidFill>
              </a:rPr>
              <a:t>System can’t block any electrical panels, fire extinguishers, or aisles </a:t>
            </a:r>
            <a:endParaRPr sz="1800">
              <a:solidFill>
                <a:schemeClr val="dk1"/>
              </a:solidFill>
            </a:endParaRPr>
          </a:p>
          <a:p>
            <a:pPr marL="457200" lvl="0" indent="-342900" algn="l" rtl="0">
              <a:spcBef>
                <a:spcPts val="0"/>
              </a:spcBef>
              <a:spcAft>
                <a:spcPts val="0"/>
              </a:spcAft>
              <a:buClr>
                <a:schemeClr val="dk1"/>
              </a:buClr>
              <a:buSzPts val="1800"/>
              <a:buChar char="●"/>
            </a:pPr>
            <a:r>
              <a:rPr lang="en" sz="1800">
                <a:solidFill>
                  <a:schemeClr val="dk1"/>
                </a:solidFill>
              </a:rPr>
              <a:t>Avoid conflict with mold change and production scheduling</a:t>
            </a:r>
            <a:endParaRPr sz="1800">
              <a:solidFill>
                <a:schemeClr val="dk1"/>
              </a:solidFill>
            </a:endParaRPr>
          </a:p>
          <a:p>
            <a:pPr marL="457200" lvl="0" indent="0" algn="l" rtl="0">
              <a:spcBef>
                <a:spcPts val="1600"/>
              </a:spcBef>
              <a:spcAft>
                <a:spcPts val="0"/>
              </a:spcAft>
              <a:buNone/>
            </a:pPr>
            <a:endParaRPr>
              <a:solidFill>
                <a:schemeClr val="dk1"/>
              </a:solidFill>
            </a:endParaRPr>
          </a:p>
          <a:p>
            <a:pPr marL="457200" lvl="0" indent="0" algn="l" rtl="0">
              <a:spcBef>
                <a:spcPts val="1200"/>
              </a:spcBef>
              <a:spcAft>
                <a:spcPts val="0"/>
              </a:spcAft>
              <a:buNone/>
            </a:pPr>
            <a:endParaRPr>
              <a:solidFill>
                <a:schemeClr val="dk1"/>
              </a:solidFill>
            </a:endParaRPr>
          </a:p>
          <a:p>
            <a:pPr marL="0" lvl="0" indent="457200" algn="l" rtl="0">
              <a:spcBef>
                <a:spcPts val="1200"/>
              </a:spcBef>
              <a:spcAft>
                <a:spcPts val="0"/>
              </a:spcAft>
              <a:buClr>
                <a:schemeClr val="dk1"/>
              </a:buClr>
              <a:buSzPts val="1100"/>
              <a:buFont typeface="Arial"/>
              <a:buNone/>
            </a:pPr>
            <a:endParaRPr sz="1200">
              <a:solidFill>
                <a:schemeClr val="dk1"/>
              </a:solidFill>
              <a:latin typeface="Times New Roman"/>
              <a:ea typeface="Times New Roman"/>
              <a:cs typeface="Times New Roman"/>
              <a:sym typeface="Times New Roman"/>
            </a:endParaRPr>
          </a:p>
          <a:p>
            <a:pPr marL="457200" lvl="0" indent="0" algn="l" rtl="0">
              <a:lnSpc>
                <a:spcPct val="100000"/>
              </a:lnSpc>
              <a:spcBef>
                <a:spcPts val="1200"/>
              </a:spcBef>
              <a:spcAft>
                <a:spcPts val="0"/>
              </a:spcAft>
              <a:buNone/>
            </a:pPr>
            <a:endParaRPr>
              <a:solidFill>
                <a:schemeClr val="dk1"/>
              </a:solidFill>
            </a:endParaRPr>
          </a:p>
          <a:p>
            <a:pPr marL="0" lvl="0" indent="0" algn="l" rtl="0">
              <a:lnSpc>
                <a:spcPct val="100000"/>
              </a:lnSpc>
              <a:spcBef>
                <a:spcPts val="1200"/>
              </a:spcBef>
              <a:spcAft>
                <a:spcPts val="1200"/>
              </a:spcAft>
              <a:buNone/>
            </a:pPr>
            <a:endParaRPr>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204"/>
        <p:cNvGrpSpPr/>
        <p:nvPr/>
      </p:nvGrpSpPr>
      <p:grpSpPr>
        <a:xfrm>
          <a:off x="0" y="0"/>
          <a:ext cx="0" cy="0"/>
          <a:chOff x="0" y="0"/>
          <a:chExt cx="0" cy="0"/>
        </a:xfrm>
      </p:grpSpPr>
      <p:sp>
        <p:nvSpPr>
          <p:cNvPr id="205" name="Google Shape;205;p33"/>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Design Validation</a:t>
            </a:r>
            <a:endParaRPr>
              <a:solidFill>
                <a:srgbClr val="FFFFFF"/>
              </a:solidFill>
            </a:endParaRPr>
          </a:p>
        </p:txBody>
      </p:sp>
      <p:pic>
        <p:nvPicPr>
          <p:cNvPr id="206" name="Google Shape;206;p3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438425" y="1267002"/>
            <a:ext cx="6267149" cy="36865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210"/>
        <p:cNvGrpSpPr/>
        <p:nvPr/>
      </p:nvGrpSpPr>
      <p:grpSpPr>
        <a:xfrm>
          <a:off x="0" y="0"/>
          <a:ext cx="0" cy="0"/>
          <a:chOff x="0" y="0"/>
          <a:chExt cx="0" cy="0"/>
        </a:xfrm>
      </p:grpSpPr>
      <p:sp>
        <p:nvSpPr>
          <p:cNvPr id="211" name="Google Shape;211;p34"/>
          <p:cNvSpPr txBox="1">
            <a:spLocks noGrp="1"/>
          </p:cNvSpPr>
          <p:nvPr>
            <p:ph type="title"/>
          </p:nvPr>
        </p:nvSpPr>
        <p:spPr>
          <a:xfrm>
            <a:off x="311800" y="368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Conclusion</a:t>
            </a:r>
            <a:endParaRPr>
              <a:solidFill>
                <a:srgbClr val="FFFFFF"/>
              </a:solidFill>
            </a:endParaRPr>
          </a:p>
        </p:txBody>
      </p:sp>
      <p:sp>
        <p:nvSpPr>
          <p:cNvPr id="212" name="Google Shape;212;p34"/>
          <p:cNvSpPr txBox="1">
            <a:spLocks noGrp="1"/>
          </p:cNvSpPr>
          <p:nvPr>
            <p:ph type="body" idx="1"/>
          </p:nvPr>
        </p:nvSpPr>
        <p:spPr>
          <a:xfrm>
            <a:off x="311700" y="1152475"/>
            <a:ext cx="8520600" cy="36297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1200"/>
              </a:spcBef>
              <a:spcAft>
                <a:spcPts val="0"/>
              </a:spcAft>
              <a:buClr>
                <a:schemeClr val="dk1"/>
              </a:buClr>
              <a:buSzPts val="1800"/>
              <a:buChar char="●"/>
            </a:pPr>
            <a:r>
              <a:rPr lang="en">
                <a:solidFill>
                  <a:schemeClr val="dk1"/>
                </a:solidFill>
              </a:rPr>
              <a:t>Benefits to clients and users</a:t>
            </a:r>
            <a:endParaRPr>
              <a:solidFill>
                <a:schemeClr val="dk1"/>
              </a:solidFill>
            </a:endParaRPr>
          </a:p>
          <a:p>
            <a:pPr marL="914400" lvl="1" indent="-342900" algn="l" rtl="0">
              <a:lnSpc>
                <a:spcPct val="150000"/>
              </a:lnSpc>
              <a:spcBef>
                <a:spcPts val="0"/>
              </a:spcBef>
              <a:spcAft>
                <a:spcPts val="0"/>
              </a:spcAft>
              <a:buClr>
                <a:schemeClr val="dk1"/>
              </a:buClr>
              <a:buSzPts val="1800"/>
              <a:buChar char="○"/>
            </a:pPr>
            <a:r>
              <a:rPr lang="en" sz="1800">
                <a:solidFill>
                  <a:schemeClr val="dk1"/>
                </a:solidFill>
              </a:rPr>
              <a:t>More efficient work environment reduces cost</a:t>
            </a:r>
            <a:endParaRPr sz="1800">
              <a:solidFill>
                <a:schemeClr val="dk1"/>
              </a:solidFill>
            </a:endParaRPr>
          </a:p>
          <a:p>
            <a:pPr marL="914400" lvl="1" indent="-342900" algn="l" rtl="0">
              <a:lnSpc>
                <a:spcPct val="150000"/>
              </a:lnSpc>
              <a:spcBef>
                <a:spcPts val="0"/>
              </a:spcBef>
              <a:spcAft>
                <a:spcPts val="0"/>
              </a:spcAft>
              <a:buClr>
                <a:schemeClr val="dk1"/>
              </a:buClr>
              <a:buSzPts val="1800"/>
              <a:buChar char="○"/>
            </a:pPr>
            <a:r>
              <a:rPr lang="en" sz="1800">
                <a:solidFill>
                  <a:schemeClr val="dk1"/>
                </a:solidFill>
              </a:rPr>
              <a:t>Safer work space for the technicians</a:t>
            </a:r>
            <a:endParaRPr sz="1800">
              <a:solidFill>
                <a:schemeClr val="dk1"/>
              </a:solidFill>
            </a:endParaRPr>
          </a:p>
          <a:p>
            <a:pPr marL="0" lvl="0" indent="0" algn="l" rtl="0">
              <a:lnSpc>
                <a:spcPct val="150000"/>
              </a:lnSpc>
              <a:spcBef>
                <a:spcPts val="1200"/>
              </a:spcBef>
              <a:spcAft>
                <a:spcPts val="0"/>
              </a:spcAft>
              <a:buNone/>
            </a:pPr>
            <a:endParaRPr>
              <a:solidFill>
                <a:schemeClr val="dk1"/>
              </a:solidFill>
            </a:endParaRPr>
          </a:p>
          <a:p>
            <a:pPr marL="457200" lvl="0" indent="-342900" algn="l" rtl="0">
              <a:lnSpc>
                <a:spcPct val="150000"/>
              </a:lnSpc>
              <a:spcBef>
                <a:spcPts val="1200"/>
              </a:spcBef>
              <a:spcAft>
                <a:spcPts val="0"/>
              </a:spcAft>
              <a:buClr>
                <a:schemeClr val="dk1"/>
              </a:buClr>
              <a:buSzPts val="1800"/>
              <a:buChar char="●"/>
            </a:pPr>
            <a:r>
              <a:rPr lang="en">
                <a:solidFill>
                  <a:schemeClr val="dk1"/>
                </a:solidFill>
              </a:rPr>
              <a:t>Recommendations/ Future steps </a:t>
            </a:r>
            <a:endParaRPr sz="1800">
              <a:solidFill>
                <a:schemeClr val="dk1"/>
              </a:solidFill>
            </a:endParaRPr>
          </a:p>
          <a:p>
            <a:pPr marL="914400" lvl="1" indent="-342900" algn="l" rtl="0">
              <a:lnSpc>
                <a:spcPct val="150000"/>
              </a:lnSpc>
              <a:spcBef>
                <a:spcPts val="0"/>
              </a:spcBef>
              <a:spcAft>
                <a:spcPts val="0"/>
              </a:spcAft>
              <a:buClr>
                <a:schemeClr val="dk1"/>
              </a:buClr>
              <a:buSzPts val="1800"/>
              <a:buChar char="○"/>
            </a:pPr>
            <a:r>
              <a:rPr lang="en" sz="1800">
                <a:solidFill>
                  <a:schemeClr val="dk1"/>
                </a:solidFill>
              </a:rPr>
              <a:t>Uniformity in packaging systems within Cell C</a:t>
            </a:r>
            <a:endParaRPr sz="1800">
              <a:solidFill>
                <a:schemeClr val="dk1"/>
              </a:solidFill>
            </a:endParaRPr>
          </a:p>
          <a:p>
            <a:pPr marL="0" lvl="0" indent="0" algn="l" rtl="0">
              <a:lnSpc>
                <a:spcPct val="100000"/>
              </a:lnSpc>
              <a:spcBef>
                <a:spcPts val="1200"/>
              </a:spcBef>
              <a:spcAft>
                <a:spcPts val="0"/>
              </a:spcAft>
              <a:buNone/>
            </a:pPr>
            <a:endParaRPr>
              <a:solidFill>
                <a:schemeClr val="dk1"/>
              </a:solidFill>
            </a:endParaRPr>
          </a:p>
          <a:p>
            <a:pPr marL="0" lvl="0" indent="0" algn="l" rtl="0">
              <a:spcBef>
                <a:spcPts val="1200"/>
              </a:spcBef>
              <a:spcAft>
                <a:spcPts val="0"/>
              </a:spcAft>
              <a:buNone/>
            </a:pPr>
            <a:endParaRPr>
              <a:solidFill>
                <a:srgbClr val="2D3B45"/>
              </a:solidFill>
              <a:highlight>
                <a:schemeClr val="lt1"/>
              </a:highlight>
            </a:endParaRPr>
          </a:p>
          <a:p>
            <a:pPr marL="1371600" lvl="0" indent="0" algn="l" rtl="0">
              <a:spcBef>
                <a:spcPts val="1000"/>
              </a:spcBef>
              <a:spcAft>
                <a:spcPts val="0"/>
              </a:spcAft>
              <a:buNone/>
            </a:pPr>
            <a:endParaRPr>
              <a:solidFill>
                <a:srgbClr val="2D3B45"/>
              </a:solidFill>
              <a:highlight>
                <a:schemeClr val="lt1"/>
              </a:highlight>
            </a:endParaRPr>
          </a:p>
          <a:p>
            <a:pPr marL="914400" lvl="0" indent="0" algn="l" rtl="0">
              <a:spcBef>
                <a:spcPts val="1000"/>
              </a:spcBef>
              <a:spcAft>
                <a:spcPts val="0"/>
              </a:spcAft>
              <a:buNone/>
            </a:pPr>
            <a:endParaRPr>
              <a:solidFill>
                <a:srgbClr val="2D3B45"/>
              </a:solidFill>
              <a:highlight>
                <a:schemeClr val="lt1"/>
              </a:highlight>
            </a:endParaRPr>
          </a:p>
          <a:p>
            <a:pPr marL="0" lvl="0" indent="0" algn="l" rtl="0">
              <a:spcBef>
                <a:spcPts val="1000"/>
              </a:spcBef>
              <a:spcAft>
                <a:spcPts val="0"/>
              </a:spcAft>
              <a:buNone/>
            </a:pPr>
            <a:endParaRPr sz="1800">
              <a:solidFill>
                <a:srgbClr val="2D3B45"/>
              </a:solidFill>
              <a:highlight>
                <a:schemeClr val="lt1"/>
              </a:highlight>
            </a:endParaRPr>
          </a:p>
          <a:p>
            <a:pPr marL="0" lvl="0" indent="0" algn="l" rtl="0">
              <a:spcBef>
                <a:spcPts val="1000"/>
              </a:spcBef>
              <a:spcAft>
                <a:spcPts val="0"/>
              </a:spcAft>
              <a:buNone/>
            </a:pPr>
            <a:endParaRPr>
              <a:solidFill>
                <a:srgbClr val="000000"/>
              </a:solidFill>
            </a:endParaRPr>
          </a:p>
          <a:p>
            <a:pPr marL="0" lvl="0" indent="0" algn="l" rtl="0">
              <a:spcBef>
                <a:spcPts val="1600"/>
              </a:spcBef>
              <a:spcAft>
                <a:spcPts val="0"/>
              </a:spcAft>
              <a:buNone/>
            </a:pPr>
            <a:endParaRPr>
              <a:solidFill>
                <a:srgbClr val="000000"/>
              </a:solidFill>
            </a:endParaRPr>
          </a:p>
          <a:p>
            <a:pPr marL="0" lvl="0" indent="0" algn="l" rtl="0">
              <a:spcBef>
                <a:spcPts val="1600"/>
              </a:spcBef>
              <a:spcAft>
                <a:spcPts val="1600"/>
              </a:spcAft>
              <a:buNone/>
            </a:pPr>
            <a:endParaRPr>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216"/>
        <p:cNvGrpSpPr/>
        <p:nvPr/>
      </p:nvGrpSpPr>
      <p:grpSpPr>
        <a:xfrm>
          <a:off x="0" y="0"/>
          <a:ext cx="0" cy="0"/>
          <a:chOff x="0" y="0"/>
          <a:chExt cx="0" cy="0"/>
        </a:xfrm>
      </p:grpSpPr>
      <p:sp>
        <p:nvSpPr>
          <p:cNvPr id="217" name="Google Shape;217;p35"/>
          <p:cNvSpPr txBox="1">
            <a:spLocks noGrp="1"/>
          </p:cNvSpPr>
          <p:nvPr>
            <p:ph type="title"/>
          </p:nvPr>
        </p:nvSpPr>
        <p:spPr>
          <a:xfrm>
            <a:off x="2626750" y="426325"/>
            <a:ext cx="6205500" cy="4401000"/>
          </a:xfrm>
          <a:prstGeom prst="rect">
            <a:avLst/>
          </a:prstGeom>
        </p:spPr>
        <p:txBody>
          <a:bodyPr spcFirstLastPara="1" wrap="square" lIns="91425" tIns="91425" rIns="91425" bIns="91425" anchor="ctr" anchorCtr="0">
            <a:noAutofit/>
          </a:bodyPr>
          <a:lstStyle/>
          <a:p>
            <a:pPr marL="457200" lvl="0" indent="457200" algn="ctr" rtl="0">
              <a:spcBef>
                <a:spcPts val="0"/>
              </a:spcBef>
              <a:spcAft>
                <a:spcPts val="0"/>
              </a:spcAft>
              <a:buNone/>
            </a:pPr>
            <a:r>
              <a:rPr lang="en">
                <a:solidFill>
                  <a:srgbClr val="FFFFFF"/>
                </a:solidFill>
              </a:rPr>
              <a:t>Questions?</a:t>
            </a:r>
            <a:endParaRPr>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Acknowledgments</a:t>
            </a:r>
            <a:endParaRPr>
              <a:solidFill>
                <a:srgbClr val="FFFFFF"/>
              </a:solidFill>
            </a:endParaRPr>
          </a:p>
        </p:txBody>
      </p:sp>
      <p:sp>
        <p:nvSpPr>
          <p:cNvPr id="68" name="Google Shape;68;p15"/>
          <p:cNvSpPr txBox="1">
            <a:spLocks noGrp="1"/>
          </p:cNvSpPr>
          <p:nvPr>
            <p:ph type="body" idx="1"/>
          </p:nvPr>
        </p:nvSpPr>
        <p:spPr>
          <a:xfrm>
            <a:off x="605125" y="1152475"/>
            <a:ext cx="7962900" cy="3694500"/>
          </a:xfrm>
          <a:prstGeom prst="rect">
            <a:avLst/>
          </a:prstGeom>
        </p:spPr>
        <p:txBody>
          <a:bodyPr spcFirstLastPara="1" wrap="square" lIns="91425" tIns="91425" rIns="91425" bIns="91425" anchor="t" anchorCtr="0">
            <a:noAutofit/>
          </a:bodyPr>
          <a:lstStyle/>
          <a:p>
            <a:pPr marL="0" lvl="0" indent="457200" algn="l" rtl="0">
              <a:lnSpc>
                <a:spcPct val="100000"/>
              </a:lnSpc>
              <a:spcBef>
                <a:spcPts val="1200"/>
              </a:spcBef>
              <a:spcAft>
                <a:spcPts val="0"/>
              </a:spcAft>
              <a:buClr>
                <a:schemeClr val="dk1"/>
              </a:buClr>
              <a:buSzPts val="1100"/>
              <a:buFont typeface="Arial"/>
              <a:buNone/>
            </a:pPr>
            <a:r>
              <a:rPr lang="en" sz="2400">
                <a:solidFill>
                  <a:schemeClr val="dk1"/>
                </a:solidFill>
              </a:rPr>
              <a:t>The design team would like to acknowledge ITW and Deltar Fasteners for sponsoring the project. The design team would also like to acknowledge Joseph Schneider for being our sponsor contact, all the ITW Deltar employees we’ve shadowed and talked to, Dr. Agajanian for being our faculty mentor, and Professor Bass for teaching the Senior Design class. </a:t>
            </a:r>
            <a:endParaRPr sz="2400">
              <a:solidFill>
                <a:srgbClr val="000000"/>
              </a:solidFill>
            </a:endParaRPr>
          </a:p>
          <a:p>
            <a:pPr marL="457200" lvl="0" indent="0" algn="l" rtl="0">
              <a:spcBef>
                <a:spcPts val="1200"/>
              </a:spcBef>
              <a:spcAft>
                <a:spcPts val="0"/>
              </a:spcAft>
              <a:buNone/>
            </a:pPr>
            <a:endParaRPr>
              <a:solidFill>
                <a:srgbClr val="000000"/>
              </a:solidFill>
            </a:endParaRPr>
          </a:p>
          <a:p>
            <a:pPr marL="914400" lvl="0" indent="0" algn="l" rtl="0">
              <a:spcBef>
                <a:spcPts val="1000"/>
              </a:spcBef>
              <a:spcAft>
                <a:spcPts val="0"/>
              </a:spcAft>
              <a:buNone/>
            </a:pPr>
            <a:endParaRPr>
              <a:solidFill>
                <a:srgbClr val="2D3B45"/>
              </a:solidFill>
              <a:highlight>
                <a:srgbClr val="FFFFFF"/>
              </a:highlight>
            </a:endParaRPr>
          </a:p>
          <a:p>
            <a:pPr marL="0" lvl="0" indent="0" algn="l" rtl="0">
              <a:spcBef>
                <a:spcPts val="1000"/>
              </a:spcBef>
              <a:spcAft>
                <a:spcPts val="0"/>
              </a:spcAft>
              <a:buNone/>
            </a:pPr>
            <a:endParaRPr sz="1200">
              <a:solidFill>
                <a:srgbClr val="2D3B45"/>
              </a:solidFill>
              <a:highlight>
                <a:srgbClr val="FFFFFF"/>
              </a:highlight>
            </a:endParaRPr>
          </a:p>
          <a:p>
            <a:pPr marL="0" lvl="0" indent="0" algn="l" rtl="0">
              <a:spcBef>
                <a:spcPts val="10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Sponsor Background</a:t>
            </a:r>
            <a:endParaRPr>
              <a:solidFill>
                <a:srgbClr val="FFFFFF"/>
              </a:solidFill>
            </a:endParaRPr>
          </a:p>
        </p:txBody>
      </p:sp>
      <p:sp>
        <p:nvSpPr>
          <p:cNvPr id="74" name="Google Shape;74;p16"/>
          <p:cNvSpPr txBox="1">
            <a:spLocks noGrp="1"/>
          </p:cNvSpPr>
          <p:nvPr>
            <p:ph type="body" idx="1"/>
          </p:nvPr>
        </p:nvSpPr>
        <p:spPr>
          <a:xfrm>
            <a:off x="311700" y="1152475"/>
            <a:ext cx="6124500" cy="36945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Our sponsor is ITW Deltar Fasteners</a:t>
            </a:r>
            <a:endParaRPr>
              <a:solidFill>
                <a:srgbClr val="000000"/>
              </a:solidFill>
              <a:highlight>
                <a:srgbClr val="FFFFFF"/>
              </a:highlight>
            </a:endParaRPr>
          </a:p>
          <a:p>
            <a:pPr marL="914400" lvl="1" indent="-342900" algn="l" rtl="0">
              <a:lnSpc>
                <a:spcPct val="150000"/>
              </a:lnSpc>
              <a:spcBef>
                <a:spcPts val="0"/>
              </a:spcBef>
              <a:spcAft>
                <a:spcPts val="0"/>
              </a:spcAft>
              <a:buClr>
                <a:srgbClr val="000000"/>
              </a:buClr>
              <a:buSzPts val="1800"/>
              <a:buChar char="○"/>
            </a:pPr>
            <a:r>
              <a:rPr lang="en" sz="1800">
                <a:solidFill>
                  <a:srgbClr val="000000"/>
                </a:solidFill>
                <a:highlight>
                  <a:srgbClr val="FFFFFF"/>
                </a:highlight>
              </a:rPr>
              <a:t>Division of ITW Automotive Group</a:t>
            </a:r>
            <a:endParaRPr sz="1800">
              <a:solidFill>
                <a:srgbClr val="000000"/>
              </a:solidFill>
              <a:highlight>
                <a:srgbClr val="FFFFFF"/>
              </a:highlight>
            </a:endParaRPr>
          </a:p>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Sponsor contact is Joseph </a:t>
            </a:r>
            <a:r>
              <a:rPr lang="en">
                <a:solidFill>
                  <a:srgbClr val="000000"/>
                </a:solidFill>
              </a:rPr>
              <a:t>Schneider </a:t>
            </a:r>
            <a:endParaRPr>
              <a:solidFill>
                <a:srgbClr val="000000"/>
              </a:solidFill>
            </a:endParaRPr>
          </a:p>
          <a:p>
            <a:pPr marL="914400" lvl="1" indent="-342900" algn="l" rtl="0">
              <a:lnSpc>
                <a:spcPct val="150000"/>
              </a:lnSpc>
              <a:spcBef>
                <a:spcPts val="0"/>
              </a:spcBef>
              <a:spcAft>
                <a:spcPts val="0"/>
              </a:spcAft>
              <a:buClr>
                <a:srgbClr val="000000"/>
              </a:buClr>
              <a:buSzPts val="1800"/>
              <a:buChar char="○"/>
            </a:pPr>
            <a:r>
              <a:rPr lang="en" sz="1800">
                <a:solidFill>
                  <a:srgbClr val="000000"/>
                </a:solidFill>
              </a:rPr>
              <a:t>Manufacturing project engineer</a:t>
            </a:r>
            <a:endParaRPr sz="1800">
              <a:solidFill>
                <a:srgbClr val="000000"/>
              </a:solidFill>
            </a:endParaRPr>
          </a:p>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The ITW Deltar factory is in Frankfort, IL</a:t>
            </a:r>
            <a:endParaRPr>
              <a:solidFill>
                <a:srgbClr val="000000"/>
              </a:solidFill>
              <a:highlight>
                <a:srgbClr val="FFFFFF"/>
              </a:highlight>
            </a:endParaRPr>
          </a:p>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ITW Deltar makes plastic components</a:t>
            </a:r>
            <a:endParaRPr>
              <a:solidFill>
                <a:srgbClr val="000000"/>
              </a:solidFill>
              <a:highlight>
                <a:srgbClr val="FFFFFF"/>
              </a:highlight>
            </a:endParaRPr>
          </a:p>
          <a:p>
            <a:pPr marL="914400" lvl="1" indent="-342900" algn="l" rtl="0">
              <a:lnSpc>
                <a:spcPct val="150000"/>
              </a:lnSpc>
              <a:spcBef>
                <a:spcPts val="0"/>
              </a:spcBef>
              <a:spcAft>
                <a:spcPts val="0"/>
              </a:spcAft>
              <a:buClr>
                <a:srgbClr val="000000"/>
              </a:buClr>
              <a:buSzPts val="1800"/>
              <a:buChar char="○"/>
            </a:pPr>
            <a:r>
              <a:rPr lang="en" sz="1800">
                <a:solidFill>
                  <a:srgbClr val="000000"/>
                </a:solidFill>
                <a:highlight>
                  <a:srgbClr val="FFFFFF"/>
                </a:highlight>
              </a:rPr>
              <a:t>Mainly for automobiles</a:t>
            </a:r>
            <a:endParaRPr sz="1800">
              <a:solidFill>
                <a:srgbClr val="000000"/>
              </a:solidFill>
              <a:highlight>
                <a:srgbClr val="FFFFFF"/>
              </a:highlight>
            </a:endParaRPr>
          </a:p>
          <a:p>
            <a:pPr marL="457200" lvl="0" indent="0" algn="l" rtl="0">
              <a:spcBef>
                <a:spcPts val="1000"/>
              </a:spcBef>
              <a:spcAft>
                <a:spcPts val="0"/>
              </a:spcAft>
              <a:buNone/>
            </a:pPr>
            <a:endParaRPr>
              <a:solidFill>
                <a:srgbClr val="000000"/>
              </a:solidFill>
            </a:endParaRPr>
          </a:p>
          <a:p>
            <a:pPr marL="914400" lvl="0" indent="0" algn="l" rtl="0">
              <a:spcBef>
                <a:spcPts val="1000"/>
              </a:spcBef>
              <a:spcAft>
                <a:spcPts val="0"/>
              </a:spcAft>
              <a:buNone/>
            </a:pPr>
            <a:endParaRPr>
              <a:solidFill>
                <a:srgbClr val="2D3B45"/>
              </a:solidFill>
              <a:highlight>
                <a:srgbClr val="FFFFFF"/>
              </a:highlight>
            </a:endParaRPr>
          </a:p>
          <a:p>
            <a:pPr marL="0" lvl="0" indent="0" algn="l" rtl="0">
              <a:spcBef>
                <a:spcPts val="1000"/>
              </a:spcBef>
              <a:spcAft>
                <a:spcPts val="0"/>
              </a:spcAft>
              <a:buNone/>
            </a:pPr>
            <a:endParaRPr sz="1200">
              <a:solidFill>
                <a:srgbClr val="2D3B45"/>
              </a:solidFill>
              <a:highlight>
                <a:srgbClr val="FFFFFF"/>
              </a:highlight>
            </a:endParaRPr>
          </a:p>
          <a:p>
            <a:pPr marL="0" lvl="0" indent="0" algn="l" rtl="0">
              <a:spcBef>
                <a:spcPts val="1000"/>
              </a:spcBef>
              <a:spcAft>
                <a:spcPts val="1600"/>
              </a:spcAft>
              <a:buNone/>
            </a:pPr>
            <a:endParaRPr/>
          </a:p>
        </p:txBody>
      </p:sp>
      <p:pic>
        <p:nvPicPr>
          <p:cNvPr id="75" name="Google Shape;75;p16"/>
          <p:cNvPicPr preferRelativeResize="0"/>
          <p:nvPr/>
        </p:nvPicPr>
        <p:blipFill>
          <a:blip r:embed="rId4">
            <a:alphaModFix/>
          </a:blip>
          <a:stretch>
            <a:fillRect/>
          </a:stretch>
        </p:blipFill>
        <p:spPr>
          <a:xfrm>
            <a:off x="6335025" y="1219600"/>
            <a:ext cx="2379175" cy="2379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Sponsor Background</a:t>
            </a:r>
            <a:endParaRPr>
              <a:solidFill>
                <a:srgbClr val="FFFFFF"/>
              </a:solidFill>
            </a:endParaRPr>
          </a:p>
        </p:txBody>
      </p:sp>
      <p:sp>
        <p:nvSpPr>
          <p:cNvPr id="81" name="Google Shape;81;p17"/>
          <p:cNvSpPr txBox="1">
            <a:spLocks noGrp="1"/>
          </p:cNvSpPr>
          <p:nvPr>
            <p:ph type="body" idx="1"/>
          </p:nvPr>
        </p:nvSpPr>
        <p:spPr>
          <a:xfrm>
            <a:off x="311700" y="1152475"/>
            <a:ext cx="6124500" cy="36945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80/20 rule</a:t>
            </a:r>
            <a:endParaRPr>
              <a:solidFill>
                <a:srgbClr val="000000"/>
              </a:solidFill>
              <a:highlight>
                <a:srgbClr val="FFFFFF"/>
              </a:highlight>
            </a:endParaRPr>
          </a:p>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The ITW Deltar is an “80”</a:t>
            </a:r>
            <a:endParaRPr>
              <a:solidFill>
                <a:srgbClr val="000000"/>
              </a:solidFill>
              <a:highlight>
                <a:srgbClr val="FFFFFF"/>
              </a:highlight>
            </a:endParaRPr>
          </a:p>
          <a:p>
            <a:pPr marL="457200" lvl="0" indent="-342900" algn="l" rtl="0">
              <a:lnSpc>
                <a:spcPct val="150000"/>
              </a:lnSpc>
              <a:spcBef>
                <a:spcPts val="0"/>
              </a:spcBef>
              <a:spcAft>
                <a:spcPts val="0"/>
              </a:spcAft>
              <a:buClr>
                <a:srgbClr val="000000"/>
              </a:buClr>
              <a:buSzPts val="1800"/>
              <a:buChar char="●"/>
            </a:pPr>
            <a:r>
              <a:rPr lang="en">
                <a:solidFill>
                  <a:srgbClr val="000000"/>
                </a:solidFill>
                <a:highlight>
                  <a:srgbClr val="FFFFFF"/>
                </a:highlight>
              </a:rPr>
              <a:t>Cell A is a “Super 80”</a:t>
            </a:r>
            <a:endParaRPr>
              <a:solidFill>
                <a:srgbClr val="000000"/>
              </a:solidFill>
              <a:highlight>
                <a:srgbClr val="FFFFFF"/>
              </a:highlight>
            </a:endParaRPr>
          </a:p>
          <a:p>
            <a:pPr marL="457200" lvl="0" indent="-342900" algn="l" rtl="0">
              <a:lnSpc>
                <a:spcPct val="150000"/>
              </a:lnSpc>
              <a:spcBef>
                <a:spcPts val="0"/>
              </a:spcBef>
              <a:spcAft>
                <a:spcPts val="0"/>
              </a:spcAft>
              <a:buClr>
                <a:schemeClr val="dk1"/>
              </a:buClr>
              <a:buSzPts val="1800"/>
              <a:buChar char="●"/>
            </a:pPr>
            <a:r>
              <a:rPr lang="en">
                <a:solidFill>
                  <a:schemeClr val="dk1"/>
                </a:solidFill>
              </a:rPr>
              <a:t>Cell C is ITW Deltar’s third and least organized production area</a:t>
            </a:r>
            <a:endParaRPr>
              <a:solidFill>
                <a:schemeClr val="dk1"/>
              </a:solidFill>
            </a:endParaRPr>
          </a:p>
          <a:p>
            <a:pPr marL="457200" lvl="0" indent="0" algn="l" rtl="0">
              <a:spcBef>
                <a:spcPts val="1000"/>
              </a:spcBef>
              <a:spcAft>
                <a:spcPts val="0"/>
              </a:spcAft>
              <a:buNone/>
            </a:pPr>
            <a:endParaRPr>
              <a:solidFill>
                <a:srgbClr val="000000"/>
              </a:solidFill>
              <a:highlight>
                <a:srgbClr val="FFFFFF"/>
              </a:highlight>
            </a:endParaRPr>
          </a:p>
          <a:p>
            <a:pPr marL="457200" lvl="0" indent="0" algn="l" rtl="0">
              <a:spcBef>
                <a:spcPts val="1000"/>
              </a:spcBef>
              <a:spcAft>
                <a:spcPts val="0"/>
              </a:spcAft>
              <a:buNone/>
            </a:pPr>
            <a:endParaRPr>
              <a:solidFill>
                <a:srgbClr val="000000"/>
              </a:solidFill>
            </a:endParaRPr>
          </a:p>
          <a:p>
            <a:pPr marL="914400" lvl="0" indent="0" algn="l" rtl="0">
              <a:spcBef>
                <a:spcPts val="1000"/>
              </a:spcBef>
              <a:spcAft>
                <a:spcPts val="0"/>
              </a:spcAft>
              <a:buNone/>
            </a:pPr>
            <a:endParaRPr>
              <a:solidFill>
                <a:srgbClr val="2D3B45"/>
              </a:solidFill>
              <a:highlight>
                <a:srgbClr val="FFFFFF"/>
              </a:highlight>
            </a:endParaRPr>
          </a:p>
          <a:p>
            <a:pPr marL="0" lvl="0" indent="0" algn="l" rtl="0">
              <a:spcBef>
                <a:spcPts val="1000"/>
              </a:spcBef>
              <a:spcAft>
                <a:spcPts val="0"/>
              </a:spcAft>
              <a:buNone/>
            </a:pPr>
            <a:endParaRPr sz="1200">
              <a:solidFill>
                <a:srgbClr val="2D3B45"/>
              </a:solidFill>
              <a:highlight>
                <a:srgbClr val="FFFFFF"/>
              </a:highlight>
            </a:endParaRPr>
          </a:p>
          <a:p>
            <a:pPr marL="0" lvl="0" indent="0" algn="l" rtl="0">
              <a:spcBef>
                <a:spcPts val="1000"/>
              </a:spcBef>
              <a:spcAft>
                <a:spcPts val="1600"/>
              </a:spcAft>
              <a:buNone/>
            </a:pPr>
            <a:endParaRPr/>
          </a:p>
        </p:txBody>
      </p:sp>
      <p:pic>
        <p:nvPicPr>
          <p:cNvPr id="82" name="Google Shape;82;p17"/>
          <p:cNvPicPr preferRelativeResize="0"/>
          <p:nvPr/>
        </p:nvPicPr>
        <p:blipFill>
          <a:blip r:embed="rId4">
            <a:alphaModFix/>
          </a:blip>
          <a:stretch>
            <a:fillRect/>
          </a:stretch>
        </p:blipFill>
        <p:spPr>
          <a:xfrm>
            <a:off x="6335025" y="1219600"/>
            <a:ext cx="2379175" cy="2379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Sponsor Background</a:t>
            </a:r>
            <a:endParaRPr>
              <a:solidFill>
                <a:srgbClr val="FFFFFF"/>
              </a:solidFill>
            </a:endParaRPr>
          </a:p>
        </p:txBody>
      </p:sp>
      <p:pic>
        <p:nvPicPr>
          <p:cNvPr id="88" name="Google Shape;88;p1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536350" y="1141475"/>
            <a:ext cx="8520600" cy="3895344"/>
          </a:xfrm>
          <a:prstGeom prst="rect">
            <a:avLst/>
          </a:prstGeom>
          <a:noFill/>
          <a:ln>
            <a:noFill/>
          </a:ln>
        </p:spPr>
      </p:pic>
      <p:sp>
        <p:nvSpPr>
          <p:cNvPr id="89" name="Google Shape;89;p18"/>
          <p:cNvSpPr txBox="1"/>
          <p:nvPr/>
        </p:nvSpPr>
        <p:spPr>
          <a:xfrm>
            <a:off x="1970225" y="1072025"/>
            <a:ext cx="1097700" cy="36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Cell A</a:t>
            </a:r>
            <a:endParaRPr/>
          </a:p>
        </p:txBody>
      </p:sp>
      <p:sp>
        <p:nvSpPr>
          <p:cNvPr id="90" name="Google Shape;90;p18"/>
          <p:cNvSpPr txBox="1"/>
          <p:nvPr/>
        </p:nvSpPr>
        <p:spPr>
          <a:xfrm>
            <a:off x="1746000" y="4341500"/>
            <a:ext cx="1097700" cy="36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Cell B</a:t>
            </a:r>
            <a:endParaRPr/>
          </a:p>
        </p:txBody>
      </p:sp>
      <p:sp>
        <p:nvSpPr>
          <p:cNvPr id="91" name="Google Shape;91;p18"/>
          <p:cNvSpPr txBox="1"/>
          <p:nvPr/>
        </p:nvSpPr>
        <p:spPr>
          <a:xfrm>
            <a:off x="5750675" y="2739900"/>
            <a:ext cx="1097700" cy="36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Cell C</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95"/>
        <p:cNvGrpSpPr/>
        <p:nvPr/>
      </p:nvGrpSpPr>
      <p:grpSpPr>
        <a:xfrm>
          <a:off x="0" y="0"/>
          <a:ext cx="0" cy="0"/>
          <a:chOff x="0" y="0"/>
          <a:chExt cx="0" cy="0"/>
        </a:xfrm>
      </p:grpSpPr>
      <p:sp>
        <p:nvSpPr>
          <p:cNvPr id="96" name="Google Shape;96;p19"/>
          <p:cNvSpPr txBox="1">
            <a:spLocks noGrp="1"/>
          </p:cNvSpPr>
          <p:nvPr>
            <p:ph type="body" idx="1"/>
          </p:nvPr>
        </p:nvSpPr>
        <p:spPr>
          <a:xfrm>
            <a:off x="311700" y="1152475"/>
            <a:ext cx="4372800" cy="37077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1200"/>
              </a:spcBef>
              <a:spcAft>
                <a:spcPts val="0"/>
              </a:spcAft>
              <a:buClr>
                <a:srgbClr val="000000"/>
              </a:buClr>
              <a:buSzPts val="1800"/>
              <a:buChar char="●"/>
            </a:pPr>
            <a:r>
              <a:rPr lang="en">
                <a:solidFill>
                  <a:srgbClr val="000000"/>
                </a:solidFill>
              </a:rPr>
              <a:t>Optimize the safety and workflow by in-lining their packaging systems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Standardizing the packaging systems of cell C and moving the packaging systems to the outer aisles of each machine</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Current setup</a:t>
            </a:r>
            <a:endParaRPr>
              <a:solidFill>
                <a:srgbClr val="000000"/>
              </a:solidFill>
            </a:endParaRPr>
          </a:p>
          <a:p>
            <a:pPr marL="914400" lvl="0" indent="0" algn="l" rtl="0">
              <a:spcBef>
                <a:spcPts val="1600"/>
              </a:spcBef>
              <a:spcAft>
                <a:spcPts val="0"/>
              </a:spcAft>
              <a:buNone/>
            </a:pPr>
            <a:endParaRPr sz="1800">
              <a:solidFill>
                <a:srgbClr val="000000"/>
              </a:solidFill>
            </a:endParaRPr>
          </a:p>
          <a:p>
            <a:pPr marL="457200" lvl="0" indent="0" algn="l" rtl="0">
              <a:lnSpc>
                <a:spcPct val="100000"/>
              </a:lnSpc>
              <a:spcBef>
                <a:spcPts val="1600"/>
              </a:spcBef>
              <a:spcAft>
                <a:spcPts val="0"/>
              </a:spcAft>
              <a:buNone/>
            </a:pPr>
            <a:endParaRPr sz="1400">
              <a:solidFill>
                <a:schemeClr val="dk1"/>
              </a:solidFill>
              <a:highlight>
                <a:srgbClr val="FFFF00"/>
              </a:highlight>
            </a:endParaRPr>
          </a:p>
          <a:p>
            <a:pPr marL="457200" lvl="0" indent="0" algn="l" rtl="0">
              <a:spcBef>
                <a:spcPts val="1200"/>
              </a:spcBef>
              <a:spcAft>
                <a:spcPts val="0"/>
              </a:spcAft>
              <a:buNone/>
            </a:pPr>
            <a:endParaRPr>
              <a:solidFill>
                <a:srgbClr val="000000"/>
              </a:solidFill>
            </a:endParaRPr>
          </a:p>
          <a:p>
            <a:pPr marL="0" marR="0" lvl="0" indent="0" algn="l" rtl="0">
              <a:lnSpc>
                <a:spcPct val="115000"/>
              </a:lnSpc>
              <a:spcBef>
                <a:spcPts val="1600"/>
              </a:spcBef>
              <a:spcAft>
                <a:spcPts val="0"/>
              </a:spcAft>
              <a:buNone/>
            </a:pPr>
            <a:endParaRPr/>
          </a:p>
        </p:txBody>
      </p:sp>
      <p:sp>
        <p:nvSpPr>
          <p:cNvPr id="97" name="Google Shape;97;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Need Statement</a:t>
            </a:r>
            <a:endParaRPr>
              <a:solidFill>
                <a:srgbClr val="FFFFFF"/>
              </a:solidFill>
            </a:endParaRPr>
          </a:p>
        </p:txBody>
      </p:sp>
      <p:pic>
        <p:nvPicPr>
          <p:cNvPr id="98" name="Google Shape;98;p1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4779600" y="1054100"/>
            <a:ext cx="4209648" cy="4009873"/>
          </a:xfrm>
          <a:prstGeom prst="rect">
            <a:avLst/>
          </a:prstGeom>
          <a:noFill/>
          <a:ln>
            <a:noFill/>
          </a:ln>
        </p:spPr>
      </p:pic>
      <p:sp>
        <p:nvSpPr>
          <p:cNvPr id="99" name="Google Shape;99;p19"/>
          <p:cNvSpPr txBox="1"/>
          <p:nvPr/>
        </p:nvSpPr>
        <p:spPr>
          <a:xfrm>
            <a:off x="6077225" y="1152475"/>
            <a:ext cx="21840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F3F3F3"/>
                </a:solidFill>
              </a:rPr>
              <a:t>Packaging Table</a:t>
            </a:r>
            <a:endParaRPr sz="1800" b="1">
              <a:solidFill>
                <a:srgbClr val="F3F3F3"/>
              </a:solidFill>
            </a:endParaRPr>
          </a:p>
        </p:txBody>
      </p:sp>
      <p:sp>
        <p:nvSpPr>
          <p:cNvPr id="100" name="Google Shape;100;p19"/>
          <p:cNvSpPr txBox="1"/>
          <p:nvPr/>
        </p:nvSpPr>
        <p:spPr>
          <a:xfrm>
            <a:off x="7329375" y="2136450"/>
            <a:ext cx="15030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EFEFEF"/>
                </a:solidFill>
              </a:rPr>
              <a:t>Part Exit </a:t>
            </a:r>
            <a:endParaRPr sz="1800" b="1">
              <a:solidFill>
                <a:srgbClr val="EFEFE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Need Statement</a:t>
            </a:r>
            <a:endParaRPr>
              <a:solidFill>
                <a:srgbClr val="FFFFFF"/>
              </a:solidFill>
            </a:endParaRPr>
          </a:p>
        </p:txBody>
      </p:sp>
      <p:sp>
        <p:nvSpPr>
          <p:cNvPr id="106" name="Google Shape;106;p20"/>
          <p:cNvSpPr txBox="1"/>
          <p:nvPr/>
        </p:nvSpPr>
        <p:spPr>
          <a:xfrm>
            <a:off x="7752375" y="1017725"/>
            <a:ext cx="1271700" cy="86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Walking path for operators</a:t>
            </a:r>
            <a:endParaRPr/>
          </a:p>
        </p:txBody>
      </p:sp>
      <p:sp>
        <p:nvSpPr>
          <p:cNvPr id="107" name="Google Shape;107;p20"/>
          <p:cNvSpPr txBox="1"/>
          <p:nvPr/>
        </p:nvSpPr>
        <p:spPr>
          <a:xfrm>
            <a:off x="631325" y="2571750"/>
            <a:ext cx="1539300" cy="62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Machine w/o</a:t>
            </a:r>
            <a:endParaRPr/>
          </a:p>
          <a:p>
            <a:pPr marL="0" lvl="0" indent="0" algn="l" rtl="0">
              <a:spcBef>
                <a:spcPts val="0"/>
              </a:spcBef>
              <a:spcAft>
                <a:spcPts val="0"/>
              </a:spcAft>
              <a:buNone/>
            </a:pPr>
            <a:r>
              <a:rPr lang="en"/>
              <a:t>packaging system</a:t>
            </a:r>
            <a:endParaRPr/>
          </a:p>
        </p:txBody>
      </p:sp>
      <p:pic>
        <p:nvPicPr>
          <p:cNvPr id="108" name="Google Shape;108;p20"/>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947850" y="1098475"/>
            <a:ext cx="5624929" cy="3943975"/>
          </a:xfrm>
          <a:prstGeom prst="rect">
            <a:avLst/>
          </a:prstGeom>
          <a:noFill/>
          <a:ln>
            <a:noFill/>
          </a:ln>
        </p:spPr>
      </p:pic>
      <p:sp>
        <p:nvSpPr>
          <p:cNvPr id="109" name="Google Shape;109;p20"/>
          <p:cNvSpPr/>
          <p:nvPr/>
        </p:nvSpPr>
        <p:spPr>
          <a:xfrm rot="-6132218">
            <a:off x="7404613" y="916191"/>
            <a:ext cx="143339" cy="640259"/>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0"/>
          <p:cNvSpPr/>
          <p:nvPr/>
        </p:nvSpPr>
        <p:spPr>
          <a:xfrm rot="6401279">
            <a:off x="2071220" y="2704022"/>
            <a:ext cx="146260" cy="1017758"/>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0"/>
          <p:cNvSpPr txBox="1"/>
          <p:nvPr/>
        </p:nvSpPr>
        <p:spPr>
          <a:xfrm>
            <a:off x="3731975" y="2804888"/>
            <a:ext cx="5347800" cy="62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rPr>
              <a:t>Aisle for mechanics</a:t>
            </a:r>
            <a:endParaRPr>
              <a:solidFill>
                <a:srgbClr val="FFFFFF"/>
              </a:solidFill>
            </a:endParaRPr>
          </a:p>
        </p:txBody>
      </p:sp>
      <p:sp>
        <p:nvSpPr>
          <p:cNvPr id="112" name="Google Shape;112;p20"/>
          <p:cNvSpPr/>
          <p:nvPr/>
        </p:nvSpPr>
        <p:spPr>
          <a:xfrm rot="5400000">
            <a:off x="5493694" y="2883050"/>
            <a:ext cx="250800" cy="254100"/>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0"/>
          <p:cNvSpPr/>
          <p:nvPr/>
        </p:nvSpPr>
        <p:spPr>
          <a:xfrm rot="-5400000">
            <a:off x="3479519" y="2883050"/>
            <a:ext cx="250800" cy="254100"/>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cstate="email">
            <a:alphaModFix/>
            <a:extLst>
              <a:ext uri="{28A0092B-C50C-407E-A947-70E740481C1C}">
                <a14:useLocalDpi xmlns:a14="http://schemas.microsoft.com/office/drawing/2010/main"/>
              </a:ext>
            </a:extLst>
          </a:blip>
          <a:stretch>
            <a:fillRect/>
          </a:stretch>
        </a:blipFill>
        <a:effectLst/>
      </p:bgPr>
    </p:bg>
    <p:spTree>
      <p:nvGrpSpPr>
        <p:cNvPr id="1" name="Shape 117"/>
        <p:cNvGrpSpPr/>
        <p:nvPr/>
      </p:nvGrpSpPr>
      <p:grpSpPr>
        <a:xfrm>
          <a:off x="0" y="0"/>
          <a:ext cx="0" cy="0"/>
          <a:chOff x="0" y="0"/>
          <a:chExt cx="0" cy="0"/>
        </a:xfrm>
      </p:grpSpPr>
      <p:sp>
        <p:nvSpPr>
          <p:cNvPr id="118" name="Google Shape;118;p21"/>
          <p:cNvSpPr txBox="1">
            <a:spLocks noGrp="1"/>
          </p:cNvSpPr>
          <p:nvPr>
            <p:ph type="body" idx="1"/>
          </p:nvPr>
        </p:nvSpPr>
        <p:spPr>
          <a:xfrm>
            <a:off x="345600" y="1118825"/>
            <a:ext cx="8486700" cy="37476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Ergonomic Improvement/ Safety</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Eliminate picking boxes off from the floor</a:t>
            </a:r>
            <a:endParaRPr sz="1800">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Create safer path for operators</a:t>
            </a:r>
            <a:endParaRPr sz="1800">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Simplify Movement for Operators</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The simplest path is a straight line</a:t>
            </a:r>
            <a:endParaRPr sz="1800">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Cost Implementation</a:t>
            </a:r>
            <a:endParaRPr>
              <a:solidFill>
                <a:srgbClr val="000000"/>
              </a:solidFill>
            </a:endParaRPr>
          </a:p>
          <a:p>
            <a:pPr marL="914400" lvl="1" indent="-342900" algn="l" rtl="0">
              <a:spcBef>
                <a:spcPts val="0"/>
              </a:spcBef>
              <a:spcAft>
                <a:spcPts val="0"/>
              </a:spcAft>
              <a:buClr>
                <a:srgbClr val="000000"/>
              </a:buClr>
              <a:buSzPts val="1800"/>
              <a:buChar char="○"/>
            </a:pPr>
            <a:r>
              <a:rPr lang="en" sz="1800">
                <a:solidFill>
                  <a:srgbClr val="000000"/>
                </a:solidFill>
              </a:rPr>
              <a:t>Minimal cost to design implementation </a:t>
            </a:r>
            <a:endParaRPr sz="1800">
              <a:solidFill>
                <a:srgbClr val="000000"/>
              </a:solidFill>
            </a:endParaRPr>
          </a:p>
          <a:p>
            <a:pPr marL="457200" lvl="0" indent="0" algn="l" rtl="0">
              <a:lnSpc>
                <a:spcPct val="100000"/>
              </a:lnSpc>
              <a:spcBef>
                <a:spcPts val="1600"/>
              </a:spcBef>
              <a:spcAft>
                <a:spcPts val="0"/>
              </a:spcAft>
              <a:buNone/>
            </a:pPr>
            <a:endParaRPr>
              <a:solidFill>
                <a:srgbClr val="000000"/>
              </a:solidFill>
            </a:endParaRPr>
          </a:p>
          <a:p>
            <a:pPr marL="914400" lvl="0" indent="0" algn="l" rtl="0">
              <a:spcBef>
                <a:spcPts val="1200"/>
              </a:spcBef>
              <a:spcAft>
                <a:spcPts val="0"/>
              </a:spcAft>
              <a:buNone/>
            </a:pPr>
            <a:endParaRPr b="1"/>
          </a:p>
          <a:p>
            <a:pPr marL="914400" lvl="0" indent="0" algn="l" rtl="0">
              <a:spcBef>
                <a:spcPts val="1600"/>
              </a:spcBef>
              <a:spcAft>
                <a:spcPts val="0"/>
              </a:spcAft>
              <a:buNone/>
            </a:pPr>
            <a:endParaRPr b="1"/>
          </a:p>
          <a:p>
            <a:pPr marL="0" lvl="0" indent="0" algn="l" rtl="0">
              <a:spcBef>
                <a:spcPts val="1600"/>
              </a:spcBef>
              <a:spcAft>
                <a:spcPts val="0"/>
              </a:spcAft>
              <a:buNone/>
            </a:pPr>
            <a:endParaRPr b="1"/>
          </a:p>
          <a:p>
            <a:pPr marL="0" lvl="0" indent="0" algn="l" rtl="0">
              <a:spcBef>
                <a:spcPts val="1600"/>
              </a:spcBef>
              <a:spcAft>
                <a:spcPts val="1600"/>
              </a:spcAft>
              <a:buNone/>
            </a:pPr>
            <a:endParaRPr/>
          </a:p>
        </p:txBody>
      </p:sp>
      <p:sp>
        <p:nvSpPr>
          <p:cNvPr id="119" name="Google Shape;119;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Design Objectives</a:t>
            </a:r>
            <a:endParaRPr>
              <a:solidFill>
                <a:srgbClr val="FFFFFF"/>
              </a:solidFill>
            </a:endParaRPr>
          </a:p>
        </p:txBody>
      </p:sp>
      <p:pic>
        <p:nvPicPr>
          <p:cNvPr id="120" name="Google Shape;120;p2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6021625" y="1347750"/>
            <a:ext cx="2810675" cy="30806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680</Words>
  <Application>Microsoft Office PowerPoint</Application>
  <PresentationFormat>On-screen Show (16:9)</PresentationFormat>
  <Paragraphs>166</Paragraphs>
  <Slides>23</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Times New Roman</vt:lpstr>
      <vt:lpstr>Simple Light</vt:lpstr>
      <vt:lpstr>ITW Deltar Model Factory: Final Presentation </vt:lpstr>
      <vt:lpstr>Presentation Outline</vt:lpstr>
      <vt:lpstr>Acknowledgments</vt:lpstr>
      <vt:lpstr>Sponsor Background</vt:lpstr>
      <vt:lpstr>Sponsor Background</vt:lpstr>
      <vt:lpstr>Sponsor Background</vt:lpstr>
      <vt:lpstr>Need Statement</vt:lpstr>
      <vt:lpstr>Need Statement</vt:lpstr>
      <vt:lpstr>Design Objectives</vt:lpstr>
      <vt:lpstr>Functional Requirements</vt:lpstr>
      <vt:lpstr>Design Constraints</vt:lpstr>
      <vt:lpstr> Design Alternatives</vt:lpstr>
      <vt:lpstr>Design Selection</vt:lpstr>
      <vt:lpstr>PowerPoint Presentation</vt:lpstr>
      <vt:lpstr>Design Selection</vt:lpstr>
      <vt:lpstr> Design Matrix</vt:lpstr>
      <vt:lpstr> Design Matrix</vt:lpstr>
      <vt:lpstr>Proposed Design</vt:lpstr>
      <vt:lpstr>Proposed Design</vt:lpstr>
      <vt:lpstr>Design Validation</vt:lpstr>
      <vt:lpstr>Design Validation</vt:lpstr>
      <vt:lpstr>Conclusion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ITW Deltar Model Factory: Final Presentation </dc:title>
  <cp:lastModifiedBy>Jasmine Cieszynski</cp:lastModifiedBy>
  <cp:revision>1</cp:revision>
  <dcterms:modified xsi:type="dcterms:W3CDTF">2020-05-11T16:02:27Z</dcterms:modified>
</cp:coreProperties>
</file>