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5" r:id="rId1"/>
  </p:sldMasterIdLst>
  <p:sldIdLst>
    <p:sldId id="256" r:id="rId2"/>
    <p:sldId id="257" r:id="rId3"/>
    <p:sldId id="258" r:id="rId4"/>
    <p:sldId id="262" r:id="rId5"/>
    <p:sldId id="261" r:id="rId6"/>
    <p:sldId id="259" r:id="rId7"/>
    <p:sldId id="263" r:id="rId8"/>
    <p:sldId id="260" r:id="rId9"/>
    <p:sldId id="264" r:id="rId10"/>
    <p:sldId id="265" r:id="rId11"/>
    <p:sldId id="266"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AED7175-463B-844E-EFC5-DB3E7F958B25}" v="39" dt="2023-04-05T19:23:59.861"/>
    <p1510:client id="{6281270C-1D7D-49BE-A9C3-78746C3382E9}" v="215" dt="2023-04-17T14:36:13.164"/>
    <p1510:client id="{78E681F4-102F-43D7-9005-D37F35F7DFCB}" v="150" dt="2023-04-03T20:47:39.705"/>
    <p1510:client id="{AEAE4F49-C490-8024-22E6-687B9FBDD52E}" v="6" dt="2023-04-17T20:08:38.347"/>
    <p1510:client id="{CE17D5E7-3068-D6F5-F7CE-B7FFD23E7AE8}" v="6" dt="2023-04-17T14:40:43.37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72" autoAdjust="0"/>
    <p:restoredTop sz="94660"/>
  </p:normalViewPr>
  <p:slideViewPr>
    <p:cSldViewPr snapToGrid="0">
      <p:cViewPr varScale="1">
        <p:scale>
          <a:sx n="63" d="100"/>
          <a:sy n="63" d="100"/>
        </p:scale>
        <p:origin x="48" y="-6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charts/_rels/chart1.xml.rels><?xml version="1.0" encoding="UTF-8" standalone="yes"?>
<Relationships xmlns="http://schemas.openxmlformats.org/package/2006/relationships"><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2" Type="http://schemas.microsoft.com/office/2011/relationships/chartColorStyle" Target="colors7.xml"/><Relationship Id="rId1" Type="http://schemas.microsoft.com/office/2011/relationships/chartStyle" Target="style7.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2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sz="3200">
                <a:latin typeface="Arial" panose="020B0604020202020204" pitchFamily="34" charset="0"/>
                <a:cs typeface="Arial" panose="020B0604020202020204" pitchFamily="34" charset="0"/>
              </a:rPr>
              <a:t>Planarians</a:t>
            </a:r>
            <a:r>
              <a:rPr lang="en-US" sz="3200" baseline="0">
                <a:latin typeface="Arial" panose="020B0604020202020204" pitchFamily="34" charset="0"/>
                <a:cs typeface="Arial" panose="020B0604020202020204" pitchFamily="34" charset="0"/>
              </a:rPr>
              <a:t> Alive Each Day of Treatment</a:t>
            </a:r>
            <a:endParaRPr lang="en-US" sz="3200">
              <a:latin typeface="Arial" panose="020B0604020202020204" pitchFamily="34" charset="0"/>
              <a:cs typeface="Arial" panose="020B0604020202020204" pitchFamily="34" charset="0"/>
            </a:endParaRPr>
          </a:p>
        </c:rich>
      </c:tx>
      <c:overlay val="0"/>
      <c:spPr>
        <a:noFill/>
        <a:ln>
          <a:noFill/>
        </a:ln>
        <a:effectLst/>
      </c:spPr>
      <c:txPr>
        <a:bodyPr rot="0" spcFirstLastPara="1" vertOverflow="ellipsis" vert="horz" wrap="square" anchor="ctr" anchorCtr="1"/>
        <a:lstStyle/>
        <a:p>
          <a:pPr>
            <a:defRPr sz="32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title>
    <c:autoTitleDeleted val="0"/>
    <c:plotArea>
      <c:layout/>
      <c:lineChart>
        <c:grouping val="standard"/>
        <c:varyColors val="0"/>
        <c:ser>
          <c:idx val="0"/>
          <c:order val="0"/>
          <c:tx>
            <c:strRef>
              <c:f>Sheet1!$B$1:$B$2</c:f>
              <c:strCache>
                <c:ptCount val="2"/>
                <c:pt idx="0">
                  <c:v>Silver Nitrate</c:v>
                </c:pt>
              </c:strCache>
            </c:strRef>
          </c:tx>
          <c:spPr>
            <a:ln w="28575" cap="rnd">
              <a:solidFill>
                <a:srgbClr val="CB00C5"/>
              </a:solidFill>
              <a:round/>
            </a:ln>
            <a:effectLst/>
          </c:spPr>
          <c:marker>
            <c:symbol val="none"/>
          </c:marker>
          <c:cat>
            <c:strRef>
              <c:f>Sheet1!$A$3:$A$8</c:f>
              <c:strCache>
                <c:ptCount val="6"/>
                <c:pt idx="0">
                  <c:v>Day 0</c:v>
                </c:pt>
                <c:pt idx="1">
                  <c:v>Day 1</c:v>
                </c:pt>
                <c:pt idx="2">
                  <c:v>Day 2</c:v>
                </c:pt>
                <c:pt idx="3">
                  <c:v>Day 3</c:v>
                </c:pt>
                <c:pt idx="4">
                  <c:v>Day 4</c:v>
                </c:pt>
                <c:pt idx="5">
                  <c:v>Day 5</c:v>
                </c:pt>
              </c:strCache>
            </c:strRef>
          </c:cat>
          <c:val>
            <c:numRef>
              <c:f>Sheet1!$B$3:$B$8</c:f>
              <c:numCache>
                <c:formatCode>General</c:formatCode>
                <c:ptCount val="6"/>
                <c:pt idx="0">
                  <c:v>5</c:v>
                </c:pt>
                <c:pt idx="1">
                  <c:v>0</c:v>
                </c:pt>
                <c:pt idx="2">
                  <c:v>0</c:v>
                </c:pt>
                <c:pt idx="3">
                  <c:v>0</c:v>
                </c:pt>
                <c:pt idx="4">
                  <c:v>0</c:v>
                </c:pt>
                <c:pt idx="5">
                  <c:v>0</c:v>
                </c:pt>
              </c:numCache>
            </c:numRef>
          </c:val>
          <c:smooth val="0"/>
          <c:extLst>
            <c:ext xmlns:c16="http://schemas.microsoft.com/office/drawing/2014/chart" uri="{C3380CC4-5D6E-409C-BE32-E72D297353CC}">
              <c16:uniqueId val="{00000000-E96A-456A-9CF3-F819D7CACCEF}"/>
            </c:ext>
          </c:extLst>
        </c:ser>
        <c:ser>
          <c:idx val="1"/>
          <c:order val="1"/>
          <c:tx>
            <c:strRef>
              <c:f>Sheet1!$C$1:$C$2</c:f>
              <c:strCache>
                <c:ptCount val="2"/>
                <c:pt idx="0">
                  <c:v>0%</c:v>
                </c:pt>
              </c:strCache>
            </c:strRef>
          </c:tx>
          <c:spPr>
            <a:ln w="28575" cap="rnd">
              <a:solidFill>
                <a:srgbClr val="8AA4E4"/>
              </a:solidFill>
              <a:round/>
            </a:ln>
            <a:effectLst/>
          </c:spPr>
          <c:marker>
            <c:symbol val="none"/>
          </c:marker>
          <c:cat>
            <c:strRef>
              <c:f>Sheet1!$A$3:$A$8</c:f>
              <c:strCache>
                <c:ptCount val="6"/>
                <c:pt idx="0">
                  <c:v>Day 0</c:v>
                </c:pt>
                <c:pt idx="1">
                  <c:v>Day 1</c:v>
                </c:pt>
                <c:pt idx="2">
                  <c:v>Day 2</c:v>
                </c:pt>
                <c:pt idx="3">
                  <c:v>Day 3</c:v>
                </c:pt>
                <c:pt idx="4">
                  <c:v>Day 4</c:v>
                </c:pt>
                <c:pt idx="5">
                  <c:v>Day 5</c:v>
                </c:pt>
              </c:strCache>
            </c:strRef>
          </c:cat>
          <c:val>
            <c:numRef>
              <c:f>Sheet1!$C$3:$C$8</c:f>
              <c:numCache>
                <c:formatCode>General</c:formatCode>
                <c:ptCount val="6"/>
                <c:pt idx="0">
                  <c:v>5</c:v>
                </c:pt>
                <c:pt idx="1">
                  <c:v>5</c:v>
                </c:pt>
                <c:pt idx="2">
                  <c:v>5</c:v>
                </c:pt>
                <c:pt idx="3">
                  <c:v>4</c:v>
                </c:pt>
                <c:pt idx="4">
                  <c:v>3</c:v>
                </c:pt>
                <c:pt idx="5">
                  <c:v>0</c:v>
                </c:pt>
              </c:numCache>
            </c:numRef>
          </c:val>
          <c:smooth val="0"/>
          <c:extLst>
            <c:ext xmlns:c16="http://schemas.microsoft.com/office/drawing/2014/chart" uri="{C3380CC4-5D6E-409C-BE32-E72D297353CC}">
              <c16:uniqueId val="{00000001-E96A-456A-9CF3-F819D7CACCEF}"/>
            </c:ext>
          </c:extLst>
        </c:ser>
        <c:ser>
          <c:idx val="2"/>
          <c:order val="2"/>
          <c:tx>
            <c:strRef>
              <c:f>Sheet1!$D$1:$D$2</c:f>
              <c:strCache>
                <c:ptCount val="2"/>
                <c:pt idx="0">
                  <c:v>0.50%</c:v>
                </c:pt>
              </c:strCache>
            </c:strRef>
          </c:tx>
          <c:spPr>
            <a:ln w="28575" cap="rnd">
              <a:solidFill>
                <a:srgbClr val="F7E600"/>
              </a:solidFill>
              <a:round/>
            </a:ln>
            <a:effectLst/>
          </c:spPr>
          <c:marker>
            <c:symbol val="none"/>
          </c:marker>
          <c:cat>
            <c:strRef>
              <c:f>Sheet1!$A$3:$A$8</c:f>
              <c:strCache>
                <c:ptCount val="6"/>
                <c:pt idx="0">
                  <c:v>Day 0</c:v>
                </c:pt>
                <c:pt idx="1">
                  <c:v>Day 1</c:v>
                </c:pt>
                <c:pt idx="2">
                  <c:v>Day 2</c:v>
                </c:pt>
                <c:pt idx="3">
                  <c:v>Day 3</c:v>
                </c:pt>
                <c:pt idx="4">
                  <c:v>Day 4</c:v>
                </c:pt>
                <c:pt idx="5">
                  <c:v>Day 5</c:v>
                </c:pt>
              </c:strCache>
            </c:strRef>
          </c:cat>
          <c:val>
            <c:numRef>
              <c:f>Sheet1!$D$3:$D$8</c:f>
              <c:numCache>
                <c:formatCode>General</c:formatCode>
                <c:ptCount val="6"/>
                <c:pt idx="0">
                  <c:v>5</c:v>
                </c:pt>
                <c:pt idx="1">
                  <c:v>4.7</c:v>
                </c:pt>
                <c:pt idx="2">
                  <c:v>4.3</c:v>
                </c:pt>
                <c:pt idx="3">
                  <c:v>2.7</c:v>
                </c:pt>
                <c:pt idx="4">
                  <c:v>0</c:v>
                </c:pt>
                <c:pt idx="5">
                  <c:v>0</c:v>
                </c:pt>
              </c:numCache>
            </c:numRef>
          </c:val>
          <c:smooth val="0"/>
          <c:extLst>
            <c:ext xmlns:c16="http://schemas.microsoft.com/office/drawing/2014/chart" uri="{C3380CC4-5D6E-409C-BE32-E72D297353CC}">
              <c16:uniqueId val="{00000002-E96A-456A-9CF3-F819D7CACCEF}"/>
            </c:ext>
          </c:extLst>
        </c:ser>
        <c:ser>
          <c:idx val="3"/>
          <c:order val="3"/>
          <c:tx>
            <c:strRef>
              <c:f>Sheet1!$E$1:$E$2</c:f>
              <c:strCache>
                <c:ptCount val="2"/>
                <c:pt idx="0">
                  <c:v>1.00%</c:v>
                </c:pt>
              </c:strCache>
            </c:strRef>
          </c:tx>
          <c:spPr>
            <a:ln w="28575" cap="rnd">
              <a:solidFill>
                <a:srgbClr val="00FAA3"/>
              </a:solidFill>
              <a:round/>
            </a:ln>
            <a:effectLst/>
          </c:spPr>
          <c:marker>
            <c:symbol val="none"/>
          </c:marker>
          <c:cat>
            <c:strRef>
              <c:f>Sheet1!$A$3:$A$8</c:f>
              <c:strCache>
                <c:ptCount val="6"/>
                <c:pt idx="0">
                  <c:v>Day 0</c:v>
                </c:pt>
                <c:pt idx="1">
                  <c:v>Day 1</c:v>
                </c:pt>
                <c:pt idx="2">
                  <c:v>Day 2</c:v>
                </c:pt>
                <c:pt idx="3">
                  <c:v>Day 3</c:v>
                </c:pt>
                <c:pt idx="4">
                  <c:v>Day 4</c:v>
                </c:pt>
                <c:pt idx="5">
                  <c:v>Day 5</c:v>
                </c:pt>
              </c:strCache>
            </c:strRef>
          </c:cat>
          <c:val>
            <c:numRef>
              <c:f>Sheet1!$E$3:$E$8</c:f>
              <c:numCache>
                <c:formatCode>General</c:formatCode>
                <c:ptCount val="6"/>
                <c:pt idx="0">
                  <c:v>5</c:v>
                </c:pt>
                <c:pt idx="1">
                  <c:v>5</c:v>
                </c:pt>
                <c:pt idx="2">
                  <c:v>1</c:v>
                </c:pt>
                <c:pt idx="3">
                  <c:v>0</c:v>
                </c:pt>
                <c:pt idx="4">
                  <c:v>0</c:v>
                </c:pt>
                <c:pt idx="5">
                  <c:v>0</c:v>
                </c:pt>
              </c:numCache>
            </c:numRef>
          </c:val>
          <c:smooth val="0"/>
          <c:extLst>
            <c:ext xmlns:c16="http://schemas.microsoft.com/office/drawing/2014/chart" uri="{C3380CC4-5D6E-409C-BE32-E72D297353CC}">
              <c16:uniqueId val="{00000003-E96A-456A-9CF3-F819D7CACCEF}"/>
            </c:ext>
          </c:extLst>
        </c:ser>
        <c:ser>
          <c:idx val="4"/>
          <c:order val="4"/>
          <c:tx>
            <c:strRef>
              <c:f>Sheet1!$F$1:$F$2</c:f>
              <c:strCache>
                <c:ptCount val="2"/>
                <c:pt idx="0">
                  <c:v>1.50%</c:v>
                </c:pt>
              </c:strCache>
            </c:strRef>
          </c:tx>
          <c:spPr>
            <a:ln w="28575" cap="rnd">
              <a:solidFill>
                <a:srgbClr val="D9A1B1"/>
              </a:solidFill>
              <a:round/>
            </a:ln>
            <a:effectLst/>
          </c:spPr>
          <c:marker>
            <c:symbol val="none"/>
          </c:marker>
          <c:cat>
            <c:strRef>
              <c:f>Sheet1!$A$3:$A$8</c:f>
              <c:strCache>
                <c:ptCount val="6"/>
                <c:pt idx="0">
                  <c:v>Day 0</c:v>
                </c:pt>
                <c:pt idx="1">
                  <c:v>Day 1</c:v>
                </c:pt>
                <c:pt idx="2">
                  <c:v>Day 2</c:v>
                </c:pt>
                <c:pt idx="3">
                  <c:v>Day 3</c:v>
                </c:pt>
                <c:pt idx="4">
                  <c:v>Day 4</c:v>
                </c:pt>
                <c:pt idx="5">
                  <c:v>Day 5</c:v>
                </c:pt>
              </c:strCache>
            </c:strRef>
          </c:cat>
          <c:val>
            <c:numRef>
              <c:f>Sheet1!$F$3:$F$8</c:f>
              <c:numCache>
                <c:formatCode>General</c:formatCode>
                <c:ptCount val="6"/>
                <c:pt idx="0">
                  <c:v>5</c:v>
                </c:pt>
                <c:pt idx="1">
                  <c:v>3.7</c:v>
                </c:pt>
                <c:pt idx="2">
                  <c:v>1.3</c:v>
                </c:pt>
                <c:pt idx="3">
                  <c:v>0.3</c:v>
                </c:pt>
                <c:pt idx="4">
                  <c:v>0.3</c:v>
                </c:pt>
                <c:pt idx="5">
                  <c:v>0.3</c:v>
                </c:pt>
              </c:numCache>
            </c:numRef>
          </c:val>
          <c:smooth val="0"/>
          <c:extLst>
            <c:ext xmlns:c16="http://schemas.microsoft.com/office/drawing/2014/chart" uri="{C3380CC4-5D6E-409C-BE32-E72D297353CC}">
              <c16:uniqueId val="{00000004-E96A-456A-9CF3-F819D7CACCEF}"/>
            </c:ext>
          </c:extLst>
        </c:ser>
        <c:dLbls>
          <c:showLegendKey val="0"/>
          <c:showVal val="0"/>
          <c:showCatName val="0"/>
          <c:showSerName val="0"/>
          <c:showPercent val="0"/>
          <c:showBubbleSize val="0"/>
        </c:dLbls>
        <c:smooth val="0"/>
        <c:axId val="889560671"/>
        <c:axId val="889562319"/>
      </c:lineChart>
      <c:catAx>
        <c:axId val="889560671"/>
        <c:scaling>
          <c:orientation val="minMax"/>
        </c:scaling>
        <c:delete val="0"/>
        <c:axPos val="b"/>
        <c:title>
          <c:tx>
            <c:rich>
              <a:bodyPr rot="0" spcFirstLastPara="1" vertOverflow="ellipsis" vert="horz" wrap="square" anchor="ctr" anchorCtr="1"/>
              <a:lstStyle/>
              <a:p>
                <a:pPr>
                  <a:defRPr sz="20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sz="2000">
                    <a:latin typeface="Arial" panose="020B0604020202020204" pitchFamily="34" charset="0"/>
                    <a:cs typeface="Arial" panose="020B0604020202020204" pitchFamily="34" charset="0"/>
                  </a:rPr>
                  <a:t>Day</a:t>
                </a:r>
              </a:p>
            </c:rich>
          </c:tx>
          <c:overlay val="0"/>
          <c:spPr>
            <a:noFill/>
            <a:ln>
              <a:noFill/>
            </a:ln>
            <a:effectLst/>
          </c:spPr>
          <c:txPr>
            <a:bodyPr rot="0" spcFirstLastPara="1" vertOverflow="ellipsis" vert="horz" wrap="square" anchor="ctr" anchorCtr="1"/>
            <a:lstStyle/>
            <a:p>
              <a:pPr>
                <a:defRPr sz="20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889562319"/>
        <c:crosses val="autoZero"/>
        <c:auto val="1"/>
        <c:lblAlgn val="ctr"/>
        <c:lblOffset val="100"/>
        <c:noMultiLvlLbl val="0"/>
      </c:catAx>
      <c:valAx>
        <c:axId val="889562319"/>
        <c:scaling>
          <c:orientation val="minMax"/>
        </c:scaling>
        <c:delete val="0"/>
        <c:axPos val="l"/>
        <c:title>
          <c:tx>
            <c:rich>
              <a:bodyPr rot="-5400000" spcFirstLastPara="1" vertOverflow="ellipsis" vert="horz" wrap="square" anchor="ctr" anchorCtr="1"/>
              <a:lstStyle/>
              <a:p>
                <a:pPr>
                  <a:defRPr sz="20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sz="2000">
                    <a:latin typeface="Arial" panose="020B0604020202020204" pitchFamily="34" charset="0"/>
                    <a:cs typeface="Arial" panose="020B0604020202020204" pitchFamily="34" charset="0"/>
                  </a:rPr>
                  <a:t>Number</a:t>
                </a:r>
                <a:r>
                  <a:rPr lang="en-US" sz="2000" baseline="0">
                    <a:latin typeface="Arial" panose="020B0604020202020204" pitchFamily="34" charset="0"/>
                    <a:cs typeface="Arial" panose="020B0604020202020204" pitchFamily="34" charset="0"/>
                  </a:rPr>
                  <a:t> of Planrians</a:t>
                </a:r>
              </a:p>
            </c:rich>
          </c:tx>
          <c:overlay val="0"/>
          <c:spPr>
            <a:noFill/>
            <a:ln>
              <a:noFill/>
            </a:ln>
            <a:effectLst/>
          </c:spPr>
          <c:txPr>
            <a:bodyPr rot="-5400000" spcFirstLastPara="1" vertOverflow="ellipsis" vert="horz" wrap="square" anchor="ctr" anchorCtr="1"/>
            <a:lstStyle/>
            <a:p>
              <a:pPr>
                <a:defRPr sz="20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2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889560671"/>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2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a:noFill/>
    </a:ln>
    <a:effectLst/>
  </c:spPr>
  <c:txPr>
    <a:bodyPr/>
    <a:lstStyle/>
    <a:p>
      <a:pPr>
        <a:defRPr/>
      </a:pPr>
      <a:endParaRPr lang="en-US"/>
    </a:p>
  </c:txPr>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2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sz="3200">
                <a:latin typeface="Arial" panose="020B0604020202020204" pitchFamily="34" charset="0"/>
                <a:cs typeface="Arial" panose="020B0604020202020204" pitchFamily="34" charset="0"/>
              </a:rPr>
              <a:t>Planarians</a:t>
            </a:r>
            <a:r>
              <a:rPr lang="en-US" sz="3200" baseline="0">
                <a:latin typeface="Arial" panose="020B0604020202020204" pitchFamily="34" charset="0"/>
                <a:cs typeface="Arial" panose="020B0604020202020204" pitchFamily="34" charset="0"/>
              </a:rPr>
              <a:t> Alive Each Day of Treatment</a:t>
            </a:r>
            <a:endParaRPr lang="en-US" sz="3200">
              <a:latin typeface="Arial" panose="020B0604020202020204" pitchFamily="34" charset="0"/>
              <a:cs typeface="Arial" panose="020B0604020202020204" pitchFamily="34" charset="0"/>
            </a:endParaRPr>
          </a:p>
        </c:rich>
      </c:tx>
      <c:overlay val="0"/>
      <c:spPr>
        <a:noFill/>
        <a:ln>
          <a:noFill/>
        </a:ln>
        <a:effectLst/>
      </c:spPr>
      <c:txPr>
        <a:bodyPr rot="0" spcFirstLastPara="1" vertOverflow="ellipsis" vert="horz" wrap="square" anchor="ctr" anchorCtr="1"/>
        <a:lstStyle/>
        <a:p>
          <a:pPr>
            <a:defRPr sz="32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title>
    <c:autoTitleDeleted val="0"/>
    <c:plotArea>
      <c:layout/>
      <c:lineChart>
        <c:grouping val="standard"/>
        <c:varyColors val="0"/>
        <c:ser>
          <c:idx val="0"/>
          <c:order val="0"/>
          <c:tx>
            <c:strRef>
              <c:f>Sheet1!$B$1:$B$2</c:f>
              <c:strCache>
                <c:ptCount val="2"/>
                <c:pt idx="0">
                  <c:v>Silver Nitrate</c:v>
                </c:pt>
              </c:strCache>
            </c:strRef>
          </c:tx>
          <c:spPr>
            <a:ln w="28575" cap="rnd">
              <a:solidFill>
                <a:srgbClr val="CB00C5"/>
              </a:solidFill>
              <a:round/>
            </a:ln>
            <a:effectLst/>
          </c:spPr>
          <c:marker>
            <c:symbol val="none"/>
          </c:marker>
          <c:cat>
            <c:strRef>
              <c:f>Sheet1!$A$3:$A$8</c:f>
              <c:strCache>
                <c:ptCount val="6"/>
                <c:pt idx="0">
                  <c:v>Day 0</c:v>
                </c:pt>
                <c:pt idx="1">
                  <c:v>Day 1</c:v>
                </c:pt>
                <c:pt idx="2">
                  <c:v>Day 2</c:v>
                </c:pt>
                <c:pt idx="3">
                  <c:v>Day 3</c:v>
                </c:pt>
                <c:pt idx="4">
                  <c:v>Day 4</c:v>
                </c:pt>
                <c:pt idx="5">
                  <c:v>Day 5</c:v>
                </c:pt>
              </c:strCache>
            </c:strRef>
          </c:cat>
          <c:val>
            <c:numRef>
              <c:f>Sheet1!$B$3:$B$8</c:f>
              <c:numCache>
                <c:formatCode>General</c:formatCode>
                <c:ptCount val="6"/>
                <c:pt idx="0">
                  <c:v>5</c:v>
                </c:pt>
                <c:pt idx="1">
                  <c:v>0</c:v>
                </c:pt>
                <c:pt idx="2">
                  <c:v>0</c:v>
                </c:pt>
                <c:pt idx="3">
                  <c:v>0</c:v>
                </c:pt>
                <c:pt idx="4">
                  <c:v>0</c:v>
                </c:pt>
                <c:pt idx="5">
                  <c:v>0</c:v>
                </c:pt>
              </c:numCache>
            </c:numRef>
          </c:val>
          <c:smooth val="0"/>
          <c:extLst>
            <c:ext xmlns:c16="http://schemas.microsoft.com/office/drawing/2014/chart" uri="{C3380CC4-5D6E-409C-BE32-E72D297353CC}">
              <c16:uniqueId val="{00000000-5D1E-4D65-AE1A-F60844368FCF}"/>
            </c:ext>
          </c:extLst>
        </c:ser>
        <c:ser>
          <c:idx val="1"/>
          <c:order val="1"/>
          <c:tx>
            <c:strRef>
              <c:f>Sheet1!$C$1:$C$2</c:f>
              <c:strCache>
                <c:ptCount val="2"/>
                <c:pt idx="0">
                  <c:v>0%</c:v>
                </c:pt>
              </c:strCache>
            </c:strRef>
          </c:tx>
          <c:spPr>
            <a:ln w="28575" cap="rnd">
              <a:solidFill>
                <a:srgbClr val="8AA4E4"/>
              </a:solidFill>
              <a:round/>
            </a:ln>
            <a:effectLst/>
          </c:spPr>
          <c:marker>
            <c:symbol val="none"/>
          </c:marker>
          <c:cat>
            <c:strRef>
              <c:f>Sheet1!$A$3:$A$8</c:f>
              <c:strCache>
                <c:ptCount val="6"/>
                <c:pt idx="0">
                  <c:v>Day 0</c:v>
                </c:pt>
                <c:pt idx="1">
                  <c:v>Day 1</c:v>
                </c:pt>
                <c:pt idx="2">
                  <c:v>Day 2</c:v>
                </c:pt>
                <c:pt idx="3">
                  <c:v>Day 3</c:v>
                </c:pt>
                <c:pt idx="4">
                  <c:v>Day 4</c:v>
                </c:pt>
                <c:pt idx="5">
                  <c:v>Day 5</c:v>
                </c:pt>
              </c:strCache>
            </c:strRef>
          </c:cat>
          <c:val>
            <c:numRef>
              <c:f>Sheet1!$C$3:$C$8</c:f>
              <c:numCache>
                <c:formatCode>General</c:formatCode>
                <c:ptCount val="6"/>
                <c:pt idx="0">
                  <c:v>5</c:v>
                </c:pt>
                <c:pt idx="1">
                  <c:v>5</c:v>
                </c:pt>
                <c:pt idx="2">
                  <c:v>5</c:v>
                </c:pt>
                <c:pt idx="3">
                  <c:v>4</c:v>
                </c:pt>
                <c:pt idx="4">
                  <c:v>3</c:v>
                </c:pt>
                <c:pt idx="5">
                  <c:v>0</c:v>
                </c:pt>
              </c:numCache>
            </c:numRef>
          </c:val>
          <c:smooth val="0"/>
          <c:extLst>
            <c:ext xmlns:c16="http://schemas.microsoft.com/office/drawing/2014/chart" uri="{C3380CC4-5D6E-409C-BE32-E72D297353CC}">
              <c16:uniqueId val="{00000001-5D1E-4D65-AE1A-F60844368FCF}"/>
            </c:ext>
          </c:extLst>
        </c:ser>
        <c:ser>
          <c:idx val="2"/>
          <c:order val="2"/>
          <c:tx>
            <c:strRef>
              <c:f>Sheet1!$D$1:$D$2</c:f>
              <c:strCache>
                <c:ptCount val="2"/>
                <c:pt idx="0">
                  <c:v>0.50%</c:v>
                </c:pt>
              </c:strCache>
            </c:strRef>
          </c:tx>
          <c:spPr>
            <a:ln w="28575" cap="rnd">
              <a:solidFill>
                <a:srgbClr val="F7E600"/>
              </a:solidFill>
              <a:round/>
            </a:ln>
            <a:effectLst/>
          </c:spPr>
          <c:marker>
            <c:symbol val="none"/>
          </c:marker>
          <c:cat>
            <c:strRef>
              <c:f>Sheet1!$A$3:$A$8</c:f>
              <c:strCache>
                <c:ptCount val="6"/>
                <c:pt idx="0">
                  <c:v>Day 0</c:v>
                </c:pt>
                <c:pt idx="1">
                  <c:v>Day 1</c:v>
                </c:pt>
                <c:pt idx="2">
                  <c:v>Day 2</c:v>
                </c:pt>
                <c:pt idx="3">
                  <c:v>Day 3</c:v>
                </c:pt>
                <c:pt idx="4">
                  <c:v>Day 4</c:v>
                </c:pt>
                <c:pt idx="5">
                  <c:v>Day 5</c:v>
                </c:pt>
              </c:strCache>
            </c:strRef>
          </c:cat>
          <c:val>
            <c:numRef>
              <c:f>Sheet1!$D$3:$D$8</c:f>
              <c:numCache>
                <c:formatCode>General</c:formatCode>
                <c:ptCount val="6"/>
                <c:pt idx="0">
                  <c:v>5</c:v>
                </c:pt>
                <c:pt idx="1">
                  <c:v>4.7</c:v>
                </c:pt>
                <c:pt idx="2">
                  <c:v>4.3</c:v>
                </c:pt>
                <c:pt idx="3">
                  <c:v>2.7</c:v>
                </c:pt>
                <c:pt idx="4">
                  <c:v>0</c:v>
                </c:pt>
                <c:pt idx="5">
                  <c:v>0</c:v>
                </c:pt>
              </c:numCache>
            </c:numRef>
          </c:val>
          <c:smooth val="0"/>
          <c:extLst>
            <c:ext xmlns:c16="http://schemas.microsoft.com/office/drawing/2014/chart" uri="{C3380CC4-5D6E-409C-BE32-E72D297353CC}">
              <c16:uniqueId val="{00000002-5D1E-4D65-AE1A-F60844368FCF}"/>
            </c:ext>
          </c:extLst>
        </c:ser>
        <c:ser>
          <c:idx val="3"/>
          <c:order val="3"/>
          <c:tx>
            <c:strRef>
              <c:f>Sheet1!$E$1:$E$2</c:f>
              <c:strCache>
                <c:ptCount val="2"/>
                <c:pt idx="0">
                  <c:v>1.00%</c:v>
                </c:pt>
              </c:strCache>
            </c:strRef>
          </c:tx>
          <c:spPr>
            <a:ln w="28575" cap="rnd">
              <a:solidFill>
                <a:srgbClr val="00FAA3"/>
              </a:solidFill>
              <a:round/>
            </a:ln>
            <a:effectLst/>
          </c:spPr>
          <c:marker>
            <c:symbol val="none"/>
          </c:marker>
          <c:cat>
            <c:strRef>
              <c:f>Sheet1!$A$3:$A$8</c:f>
              <c:strCache>
                <c:ptCount val="6"/>
                <c:pt idx="0">
                  <c:v>Day 0</c:v>
                </c:pt>
                <c:pt idx="1">
                  <c:v>Day 1</c:v>
                </c:pt>
                <c:pt idx="2">
                  <c:v>Day 2</c:v>
                </c:pt>
                <c:pt idx="3">
                  <c:v>Day 3</c:v>
                </c:pt>
                <c:pt idx="4">
                  <c:v>Day 4</c:v>
                </c:pt>
                <c:pt idx="5">
                  <c:v>Day 5</c:v>
                </c:pt>
              </c:strCache>
            </c:strRef>
          </c:cat>
          <c:val>
            <c:numRef>
              <c:f>Sheet1!$E$3:$E$8</c:f>
              <c:numCache>
                <c:formatCode>General</c:formatCode>
                <c:ptCount val="6"/>
                <c:pt idx="0">
                  <c:v>5</c:v>
                </c:pt>
                <c:pt idx="1">
                  <c:v>5</c:v>
                </c:pt>
                <c:pt idx="2">
                  <c:v>1</c:v>
                </c:pt>
                <c:pt idx="3">
                  <c:v>0</c:v>
                </c:pt>
                <c:pt idx="4">
                  <c:v>0</c:v>
                </c:pt>
                <c:pt idx="5">
                  <c:v>0</c:v>
                </c:pt>
              </c:numCache>
            </c:numRef>
          </c:val>
          <c:smooth val="0"/>
          <c:extLst>
            <c:ext xmlns:c16="http://schemas.microsoft.com/office/drawing/2014/chart" uri="{C3380CC4-5D6E-409C-BE32-E72D297353CC}">
              <c16:uniqueId val="{00000003-5D1E-4D65-AE1A-F60844368FCF}"/>
            </c:ext>
          </c:extLst>
        </c:ser>
        <c:ser>
          <c:idx val="4"/>
          <c:order val="4"/>
          <c:tx>
            <c:strRef>
              <c:f>Sheet1!$F$1:$F$2</c:f>
              <c:strCache>
                <c:ptCount val="2"/>
                <c:pt idx="0">
                  <c:v>1.50%</c:v>
                </c:pt>
              </c:strCache>
            </c:strRef>
          </c:tx>
          <c:spPr>
            <a:ln w="28575" cap="rnd">
              <a:solidFill>
                <a:srgbClr val="D9A1B1"/>
              </a:solidFill>
              <a:round/>
            </a:ln>
            <a:effectLst/>
          </c:spPr>
          <c:marker>
            <c:symbol val="none"/>
          </c:marker>
          <c:cat>
            <c:strRef>
              <c:f>Sheet1!$A$3:$A$8</c:f>
              <c:strCache>
                <c:ptCount val="6"/>
                <c:pt idx="0">
                  <c:v>Day 0</c:v>
                </c:pt>
                <c:pt idx="1">
                  <c:v>Day 1</c:v>
                </c:pt>
                <c:pt idx="2">
                  <c:v>Day 2</c:v>
                </c:pt>
                <c:pt idx="3">
                  <c:v>Day 3</c:v>
                </c:pt>
                <c:pt idx="4">
                  <c:v>Day 4</c:v>
                </c:pt>
                <c:pt idx="5">
                  <c:v>Day 5</c:v>
                </c:pt>
              </c:strCache>
            </c:strRef>
          </c:cat>
          <c:val>
            <c:numRef>
              <c:f>Sheet1!$F$3:$F$8</c:f>
              <c:numCache>
                <c:formatCode>General</c:formatCode>
                <c:ptCount val="6"/>
                <c:pt idx="0">
                  <c:v>5</c:v>
                </c:pt>
                <c:pt idx="1">
                  <c:v>3.7</c:v>
                </c:pt>
                <c:pt idx="2">
                  <c:v>1.3</c:v>
                </c:pt>
                <c:pt idx="3">
                  <c:v>0.3</c:v>
                </c:pt>
                <c:pt idx="4">
                  <c:v>0.3</c:v>
                </c:pt>
                <c:pt idx="5">
                  <c:v>0.3</c:v>
                </c:pt>
              </c:numCache>
            </c:numRef>
          </c:val>
          <c:smooth val="0"/>
          <c:extLst>
            <c:ext xmlns:c16="http://schemas.microsoft.com/office/drawing/2014/chart" uri="{C3380CC4-5D6E-409C-BE32-E72D297353CC}">
              <c16:uniqueId val="{00000004-5D1E-4D65-AE1A-F60844368FCF}"/>
            </c:ext>
          </c:extLst>
        </c:ser>
        <c:dLbls>
          <c:showLegendKey val="0"/>
          <c:showVal val="0"/>
          <c:showCatName val="0"/>
          <c:showSerName val="0"/>
          <c:showPercent val="0"/>
          <c:showBubbleSize val="0"/>
        </c:dLbls>
        <c:smooth val="0"/>
        <c:axId val="889560671"/>
        <c:axId val="889562319"/>
      </c:lineChart>
      <c:catAx>
        <c:axId val="889560671"/>
        <c:scaling>
          <c:orientation val="minMax"/>
        </c:scaling>
        <c:delete val="0"/>
        <c:axPos val="b"/>
        <c:title>
          <c:tx>
            <c:rich>
              <a:bodyPr rot="0" spcFirstLastPara="1" vertOverflow="ellipsis" vert="horz" wrap="square" anchor="ctr" anchorCtr="1"/>
              <a:lstStyle/>
              <a:p>
                <a:pPr>
                  <a:defRPr sz="20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sz="2000">
                    <a:latin typeface="Arial" panose="020B0604020202020204" pitchFamily="34" charset="0"/>
                    <a:cs typeface="Arial" panose="020B0604020202020204" pitchFamily="34" charset="0"/>
                  </a:rPr>
                  <a:t>Day</a:t>
                </a:r>
              </a:p>
            </c:rich>
          </c:tx>
          <c:overlay val="0"/>
          <c:spPr>
            <a:noFill/>
            <a:ln>
              <a:noFill/>
            </a:ln>
            <a:effectLst/>
          </c:spPr>
          <c:txPr>
            <a:bodyPr rot="0" spcFirstLastPara="1" vertOverflow="ellipsis" vert="horz" wrap="square" anchor="ctr" anchorCtr="1"/>
            <a:lstStyle/>
            <a:p>
              <a:pPr>
                <a:defRPr sz="20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889562319"/>
        <c:crosses val="autoZero"/>
        <c:auto val="1"/>
        <c:lblAlgn val="ctr"/>
        <c:lblOffset val="100"/>
        <c:noMultiLvlLbl val="0"/>
      </c:catAx>
      <c:valAx>
        <c:axId val="889562319"/>
        <c:scaling>
          <c:orientation val="minMax"/>
        </c:scaling>
        <c:delete val="0"/>
        <c:axPos val="l"/>
        <c:title>
          <c:tx>
            <c:rich>
              <a:bodyPr rot="-5400000" spcFirstLastPara="1" vertOverflow="ellipsis" vert="horz" wrap="square" anchor="ctr" anchorCtr="1"/>
              <a:lstStyle/>
              <a:p>
                <a:pPr>
                  <a:defRPr sz="20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sz="2000">
                    <a:latin typeface="Arial" panose="020B0604020202020204" pitchFamily="34" charset="0"/>
                    <a:cs typeface="Arial" panose="020B0604020202020204" pitchFamily="34" charset="0"/>
                  </a:rPr>
                  <a:t>Number</a:t>
                </a:r>
                <a:r>
                  <a:rPr lang="en-US" sz="2000" baseline="0">
                    <a:latin typeface="Arial" panose="020B0604020202020204" pitchFamily="34" charset="0"/>
                    <a:cs typeface="Arial" panose="020B0604020202020204" pitchFamily="34" charset="0"/>
                  </a:rPr>
                  <a:t> of Planrians</a:t>
                </a:r>
              </a:p>
            </c:rich>
          </c:tx>
          <c:overlay val="0"/>
          <c:spPr>
            <a:noFill/>
            <a:ln>
              <a:noFill/>
            </a:ln>
            <a:effectLst/>
          </c:spPr>
          <c:txPr>
            <a:bodyPr rot="-5400000" spcFirstLastPara="1" vertOverflow="ellipsis" vert="horz" wrap="square" anchor="ctr" anchorCtr="1"/>
            <a:lstStyle/>
            <a:p>
              <a:pPr>
                <a:defRPr sz="20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2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889560671"/>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2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a:noFill/>
    </a:ln>
    <a:effectLst/>
  </c:spPr>
  <c:txPr>
    <a:bodyPr/>
    <a:lstStyle/>
    <a:p>
      <a:pPr>
        <a:defRPr/>
      </a:pPr>
      <a:endParaRPr lang="en-US"/>
    </a:p>
  </c:txPr>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2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sz="3200">
                <a:latin typeface="Arial" panose="020B0604020202020204" pitchFamily="34" charset="0"/>
                <a:cs typeface="Arial" panose="020B0604020202020204" pitchFamily="34" charset="0"/>
              </a:rPr>
              <a:t>Planarians</a:t>
            </a:r>
            <a:r>
              <a:rPr lang="en-US" sz="3200" baseline="0">
                <a:latin typeface="Arial" panose="020B0604020202020204" pitchFamily="34" charset="0"/>
                <a:cs typeface="Arial" panose="020B0604020202020204" pitchFamily="34" charset="0"/>
              </a:rPr>
              <a:t> Alive Each Day of Treatment</a:t>
            </a:r>
            <a:endParaRPr lang="en-US" sz="3200">
              <a:latin typeface="Arial" panose="020B0604020202020204" pitchFamily="34" charset="0"/>
              <a:cs typeface="Arial" panose="020B0604020202020204" pitchFamily="34" charset="0"/>
            </a:endParaRPr>
          </a:p>
        </c:rich>
      </c:tx>
      <c:overlay val="0"/>
      <c:spPr>
        <a:noFill/>
        <a:ln>
          <a:noFill/>
        </a:ln>
        <a:effectLst/>
      </c:spPr>
      <c:txPr>
        <a:bodyPr rot="0" spcFirstLastPara="1" vertOverflow="ellipsis" vert="horz" wrap="square" anchor="ctr" anchorCtr="1"/>
        <a:lstStyle/>
        <a:p>
          <a:pPr>
            <a:defRPr sz="32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title>
    <c:autoTitleDeleted val="0"/>
    <c:plotArea>
      <c:layout/>
      <c:lineChart>
        <c:grouping val="standard"/>
        <c:varyColors val="0"/>
        <c:ser>
          <c:idx val="0"/>
          <c:order val="0"/>
          <c:tx>
            <c:strRef>
              <c:f>Sheet1!$B$1:$B$2</c:f>
              <c:strCache>
                <c:ptCount val="2"/>
                <c:pt idx="0">
                  <c:v>Silver Nitrate</c:v>
                </c:pt>
              </c:strCache>
            </c:strRef>
          </c:tx>
          <c:spPr>
            <a:ln w="28575" cap="rnd">
              <a:solidFill>
                <a:srgbClr val="CB00C5"/>
              </a:solidFill>
              <a:round/>
            </a:ln>
            <a:effectLst/>
          </c:spPr>
          <c:marker>
            <c:symbol val="none"/>
          </c:marker>
          <c:cat>
            <c:strRef>
              <c:f>Sheet1!$A$3:$A$8</c:f>
              <c:strCache>
                <c:ptCount val="6"/>
                <c:pt idx="0">
                  <c:v>Day 0</c:v>
                </c:pt>
                <c:pt idx="1">
                  <c:v>Day 1</c:v>
                </c:pt>
                <c:pt idx="2">
                  <c:v>Day 2</c:v>
                </c:pt>
                <c:pt idx="3">
                  <c:v>Day 3</c:v>
                </c:pt>
                <c:pt idx="4">
                  <c:v>Day 4</c:v>
                </c:pt>
                <c:pt idx="5">
                  <c:v>Day 5</c:v>
                </c:pt>
              </c:strCache>
            </c:strRef>
          </c:cat>
          <c:val>
            <c:numRef>
              <c:f>Sheet1!$B$3:$B$8</c:f>
              <c:numCache>
                <c:formatCode>General</c:formatCode>
                <c:ptCount val="6"/>
                <c:pt idx="0">
                  <c:v>5</c:v>
                </c:pt>
                <c:pt idx="1">
                  <c:v>0</c:v>
                </c:pt>
                <c:pt idx="2">
                  <c:v>0</c:v>
                </c:pt>
                <c:pt idx="3">
                  <c:v>0</c:v>
                </c:pt>
                <c:pt idx="4">
                  <c:v>0</c:v>
                </c:pt>
                <c:pt idx="5">
                  <c:v>0</c:v>
                </c:pt>
              </c:numCache>
            </c:numRef>
          </c:val>
          <c:smooth val="0"/>
          <c:extLst>
            <c:ext xmlns:c16="http://schemas.microsoft.com/office/drawing/2014/chart" uri="{C3380CC4-5D6E-409C-BE32-E72D297353CC}">
              <c16:uniqueId val="{00000000-E9EF-43C1-BA0C-4DE91BD3D413}"/>
            </c:ext>
          </c:extLst>
        </c:ser>
        <c:ser>
          <c:idx val="1"/>
          <c:order val="1"/>
          <c:tx>
            <c:strRef>
              <c:f>Sheet1!$C$1:$C$2</c:f>
              <c:strCache>
                <c:ptCount val="2"/>
                <c:pt idx="0">
                  <c:v>0%</c:v>
                </c:pt>
              </c:strCache>
            </c:strRef>
          </c:tx>
          <c:spPr>
            <a:ln w="28575" cap="rnd">
              <a:solidFill>
                <a:srgbClr val="8AA4E4"/>
              </a:solidFill>
              <a:round/>
            </a:ln>
            <a:effectLst/>
          </c:spPr>
          <c:marker>
            <c:symbol val="none"/>
          </c:marker>
          <c:cat>
            <c:strRef>
              <c:f>Sheet1!$A$3:$A$8</c:f>
              <c:strCache>
                <c:ptCount val="6"/>
                <c:pt idx="0">
                  <c:v>Day 0</c:v>
                </c:pt>
                <c:pt idx="1">
                  <c:v>Day 1</c:v>
                </c:pt>
                <c:pt idx="2">
                  <c:v>Day 2</c:v>
                </c:pt>
                <c:pt idx="3">
                  <c:v>Day 3</c:v>
                </c:pt>
                <c:pt idx="4">
                  <c:v>Day 4</c:v>
                </c:pt>
                <c:pt idx="5">
                  <c:v>Day 5</c:v>
                </c:pt>
              </c:strCache>
            </c:strRef>
          </c:cat>
          <c:val>
            <c:numRef>
              <c:f>Sheet1!$C$3:$C$8</c:f>
              <c:numCache>
                <c:formatCode>General</c:formatCode>
                <c:ptCount val="6"/>
                <c:pt idx="0">
                  <c:v>5</c:v>
                </c:pt>
                <c:pt idx="1">
                  <c:v>5</c:v>
                </c:pt>
                <c:pt idx="2">
                  <c:v>5</c:v>
                </c:pt>
                <c:pt idx="3">
                  <c:v>4</c:v>
                </c:pt>
                <c:pt idx="4">
                  <c:v>3</c:v>
                </c:pt>
                <c:pt idx="5">
                  <c:v>0</c:v>
                </c:pt>
              </c:numCache>
            </c:numRef>
          </c:val>
          <c:smooth val="0"/>
          <c:extLst>
            <c:ext xmlns:c16="http://schemas.microsoft.com/office/drawing/2014/chart" uri="{C3380CC4-5D6E-409C-BE32-E72D297353CC}">
              <c16:uniqueId val="{00000001-E9EF-43C1-BA0C-4DE91BD3D413}"/>
            </c:ext>
          </c:extLst>
        </c:ser>
        <c:ser>
          <c:idx val="2"/>
          <c:order val="2"/>
          <c:tx>
            <c:strRef>
              <c:f>Sheet1!$D$1:$D$2</c:f>
              <c:strCache>
                <c:ptCount val="2"/>
                <c:pt idx="0">
                  <c:v>0.50%</c:v>
                </c:pt>
              </c:strCache>
            </c:strRef>
          </c:tx>
          <c:spPr>
            <a:ln w="28575" cap="rnd">
              <a:solidFill>
                <a:srgbClr val="F7E600"/>
              </a:solidFill>
              <a:round/>
            </a:ln>
            <a:effectLst/>
          </c:spPr>
          <c:marker>
            <c:symbol val="none"/>
          </c:marker>
          <c:cat>
            <c:strRef>
              <c:f>Sheet1!$A$3:$A$8</c:f>
              <c:strCache>
                <c:ptCount val="6"/>
                <c:pt idx="0">
                  <c:v>Day 0</c:v>
                </c:pt>
                <c:pt idx="1">
                  <c:v>Day 1</c:v>
                </c:pt>
                <c:pt idx="2">
                  <c:v>Day 2</c:v>
                </c:pt>
                <c:pt idx="3">
                  <c:v>Day 3</c:v>
                </c:pt>
                <c:pt idx="4">
                  <c:v>Day 4</c:v>
                </c:pt>
                <c:pt idx="5">
                  <c:v>Day 5</c:v>
                </c:pt>
              </c:strCache>
            </c:strRef>
          </c:cat>
          <c:val>
            <c:numRef>
              <c:f>Sheet1!$D$3:$D$8</c:f>
              <c:numCache>
                <c:formatCode>General</c:formatCode>
                <c:ptCount val="6"/>
                <c:pt idx="0">
                  <c:v>5</c:v>
                </c:pt>
                <c:pt idx="1">
                  <c:v>4.7</c:v>
                </c:pt>
                <c:pt idx="2">
                  <c:v>4.3</c:v>
                </c:pt>
                <c:pt idx="3">
                  <c:v>2.7</c:v>
                </c:pt>
                <c:pt idx="4">
                  <c:v>0</c:v>
                </c:pt>
                <c:pt idx="5">
                  <c:v>0</c:v>
                </c:pt>
              </c:numCache>
            </c:numRef>
          </c:val>
          <c:smooth val="0"/>
          <c:extLst>
            <c:ext xmlns:c16="http://schemas.microsoft.com/office/drawing/2014/chart" uri="{C3380CC4-5D6E-409C-BE32-E72D297353CC}">
              <c16:uniqueId val="{00000002-E9EF-43C1-BA0C-4DE91BD3D413}"/>
            </c:ext>
          </c:extLst>
        </c:ser>
        <c:ser>
          <c:idx val="3"/>
          <c:order val="3"/>
          <c:tx>
            <c:strRef>
              <c:f>Sheet1!$E$1:$E$2</c:f>
              <c:strCache>
                <c:ptCount val="2"/>
                <c:pt idx="0">
                  <c:v>1.00%</c:v>
                </c:pt>
              </c:strCache>
            </c:strRef>
          </c:tx>
          <c:spPr>
            <a:ln w="28575" cap="rnd">
              <a:solidFill>
                <a:srgbClr val="00FAA3"/>
              </a:solidFill>
              <a:round/>
            </a:ln>
            <a:effectLst/>
          </c:spPr>
          <c:marker>
            <c:symbol val="none"/>
          </c:marker>
          <c:cat>
            <c:strRef>
              <c:f>Sheet1!$A$3:$A$8</c:f>
              <c:strCache>
                <c:ptCount val="6"/>
                <c:pt idx="0">
                  <c:v>Day 0</c:v>
                </c:pt>
                <c:pt idx="1">
                  <c:v>Day 1</c:v>
                </c:pt>
                <c:pt idx="2">
                  <c:v>Day 2</c:v>
                </c:pt>
                <c:pt idx="3">
                  <c:v>Day 3</c:v>
                </c:pt>
                <c:pt idx="4">
                  <c:v>Day 4</c:v>
                </c:pt>
                <c:pt idx="5">
                  <c:v>Day 5</c:v>
                </c:pt>
              </c:strCache>
            </c:strRef>
          </c:cat>
          <c:val>
            <c:numRef>
              <c:f>Sheet1!$E$3:$E$8</c:f>
              <c:numCache>
                <c:formatCode>General</c:formatCode>
                <c:ptCount val="6"/>
                <c:pt idx="0">
                  <c:v>5</c:v>
                </c:pt>
                <c:pt idx="1">
                  <c:v>5</c:v>
                </c:pt>
                <c:pt idx="2">
                  <c:v>1</c:v>
                </c:pt>
                <c:pt idx="3">
                  <c:v>0</c:v>
                </c:pt>
                <c:pt idx="4">
                  <c:v>0</c:v>
                </c:pt>
                <c:pt idx="5">
                  <c:v>0</c:v>
                </c:pt>
              </c:numCache>
            </c:numRef>
          </c:val>
          <c:smooth val="0"/>
          <c:extLst>
            <c:ext xmlns:c16="http://schemas.microsoft.com/office/drawing/2014/chart" uri="{C3380CC4-5D6E-409C-BE32-E72D297353CC}">
              <c16:uniqueId val="{00000003-E9EF-43C1-BA0C-4DE91BD3D413}"/>
            </c:ext>
          </c:extLst>
        </c:ser>
        <c:ser>
          <c:idx val="4"/>
          <c:order val="4"/>
          <c:tx>
            <c:strRef>
              <c:f>Sheet1!$F$1:$F$2</c:f>
              <c:strCache>
                <c:ptCount val="2"/>
                <c:pt idx="0">
                  <c:v>1.50%</c:v>
                </c:pt>
              </c:strCache>
            </c:strRef>
          </c:tx>
          <c:spPr>
            <a:ln w="28575" cap="rnd">
              <a:solidFill>
                <a:srgbClr val="D9A1B1"/>
              </a:solidFill>
              <a:round/>
            </a:ln>
            <a:effectLst/>
          </c:spPr>
          <c:marker>
            <c:symbol val="none"/>
          </c:marker>
          <c:cat>
            <c:strRef>
              <c:f>Sheet1!$A$3:$A$8</c:f>
              <c:strCache>
                <c:ptCount val="6"/>
                <c:pt idx="0">
                  <c:v>Day 0</c:v>
                </c:pt>
                <c:pt idx="1">
                  <c:v>Day 1</c:v>
                </c:pt>
                <c:pt idx="2">
                  <c:v>Day 2</c:v>
                </c:pt>
                <c:pt idx="3">
                  <c:v>Day 3</c:v>
                </c:pt>
                <c:pt idx="4">
                  <c:v>Day 4</c:v>
                </c:pt>
                <c:pt idx="5">
                  <c:v>Day 5</c:v>
                </c:pt>
              </c:strCache>
            </c:strRef>
          </c:cat>
          <c:val>
            <c:numRef>
              <c:f>Sheet1!$F$3:$F$8</c:f>
              <c:numCache>
                <c:formatCode>General</c:formatCode>
                <c:ptCount val="6"/>
                <c:pt idx="0">
                  <c:v>5</c:v>
                </c:pt>
                <c:pt idx="1">
                  <c:v>3.7</c:v>
                </c:pt>
                <c:pt idx="2">
                  <c:v>1.3</c:v>
                </c:pt>
                <c:pt idx="3">
                  <c:v>0.3</c:v>
                </c:pt>
                <c:pt idx="4">
                  <c:v>0.3</c:v>
                </c:pt>
                <c:pt idx="5">
                  <c:v>0.3</c:v>
                </c:pt>
              </c:numCache>
            </c:numRef>
          </c:val>
          <c:smooth val="0"/>
          <c:extLst>
            <c:ext xmlns:c16="http://schemas.microsoft.com/office/drawing/2014/chart" uri="{C3380CC4-5D6E-409C-BE32-E72D297353CC}">
              <c16:uniqueId val="{00000004-E9EF-43C1-BA0C-4DE91BD3D413}"/>
            </c:ext>
          </c:extLst>
        </c:ser>
        <c:dLbls>
          <c:showLegendKey val="0"/>
          <c:showVal val="0"/>
          <c:showCatName val="0"/>
          <c:showSerName val="0"/>
          <c:showPercent val="0"/>
          <c:showBubbleSize val="0"/>
        </c:dLbls>
        <c:smooth val="0"/>
        <c:axId val="889560671"/>
        <c:axId val="889562319"/>
      </c:lineChart>
      <c:catAx>
        <c:axId val="889560671"/>
        <c:scaling>
          <c:orientation val="minMax"/>
        </c:scaling>
        <c:delete val="0"/>
        <c:axPos val="b"/>
        <c:title>
          <c:tx>
            <c:rich>
              <a:bodyPr rot="0" spcFirstLastPara="1" vertOverflow="ellipsis" vert="horz" wrap="square" anchor="ctr" anchorCtr="1"/>
              <a:lstStyle/>
              <a:p>
                <a:pPr>
                  <a:defRPr sz="20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sz="2000">
                    <a:latin typeface="Arial" panose="020B0604020202020204" pitchFamily="34" charset="0"/>
                    <a:cs typeface="Arial" panose="020B0604020202020204" pitchFamily="34" charset="0"/>
                  </a:rPr>
                  <a:t>Day</a:t>
                </a:r>
              </a:p>
            </c:rich>
          </c:tx>
          <c:overlay val="0"/>
          <c:spPr>
            <a:noFill/>
            <a:ln>
              <a:noFill/>
            </a:ln>
            <a:effectLst/>
          </c:spPr>
          <c:txPr>
            <a:bodyPr rot="0" spcFirstLastPara="1" vertOverflow="ellipsis" vert="horz" wrap="square" anchor="ctr" anchorCtr="1"/>
            <a:lstStyle/>
            <a:p>
              <a:pPr>
                <a:defRPr sz="20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889562319"/>
        <c:crosses val="autoZero"/>
        <c:auto val="1"/>
        <c:lblAlgn val="ctr"/>
        <c:lblOffset val="100"/>
        <c:noMultiLvlLbl val="0"/>
      </c:catAx>
      <c:valAx>
        <c:axId val="889562319"/>
        <c:scaling>
          <c:orientation val="minMax"/>
        </c:scaling>
        <c:delete val="0"/>
        <c:axPos val="l"/>
        <c:title>
          <c:tx>
            <c:rich>
              <a:bodyPr rot="-5400000" spcFirstLastPara="1" vertOverflow="ellipsis" vert="horz" wrap="square" anchor="ctr" anchorCtr="1"/>
              <a:lstStyle/>
              <a:p>
                <a:pPr>
                  <a:defRPr sz="20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sz="2000">
                    <a:latin typeface="Arial" panose="020B0604020202020204" pitchFamily="34" charset="0"/>
                    <a:cs typeface="Arial" panose="020B0604020202020204" pitchFamily="34" charset="0"/>
                  </a:rPr>
                  <a:t>Number</a:t>
                </a:r>
                <a:r>
                  <a:rPr lang="en-US" sz="2000" baseline="0">
                    <a:latin typeface="Arial" panose="020B0604020202020204" pitchFamily="34" charset="0"/>
                    <a:cs typeface="Arial" panose="020B0604020202020204" pitchFamily="34" charset="0"/>
                  </a:rPr>
                  <a:t> of Planrians</a:t>
                </a:r>
              </a:p>
            </c:rich>
          </c:tx>
          <c:overlay val="0"/>
          <c:spPr>
            <a:noFill/>
            <a:ln>
              <a:noFill/>
            </a:ln>
            <a:effectLst/>
          </c:spPr>
          <c:txPr>
            <a:bodyPr rot="-5400000" spcFirstLastPara="1" vertOverflow="ellipsis" vert="horz" wrap="square" anchor="ctr" anchorCtr="1"/>
            <a:lstStyle/>
            <a:p>
              <a:pPr>
                <a:defRPr sz="20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2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889560671"/>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2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a:noFill/>
    </a:ln>
    <a:effectLst/>
  </c:spPr>
  <c:txPr>
    <a:bodyPr/>
    <a:lstStyle/>
    <a:p>
      <a:pPr>
        <a:defRPr/>
      </a:pPr>
      <a:endParaRPr lang="en-US"/>
    </a:p>
  </c:txPr>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2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sz="3200">
                <a:latin typeface="Arial" panose="020B0604020202020204" pitchFamily="34" charset="0"/>
                <a:cs typeface="Arial" panose="020B0604020202020204" pitchFamily="34" charset="0"/>
              </a:rPr>
              <a:t>Planarians</a:t>
            </a:r>
            <a:r>
              <a:rPr lang="en-US" sz="3200" baseline="0">
                <a:latin typeface="Arial" panose="020B0604020202020204" pitchFamily="34" charset="0"/>
                <a:cs typeface="Arial" panose="020B0604020202020204" pitchFamily="34" charset="0"/>
              </a:rPr>
              <a:t> Alive Each Day of Treatment</a:t>
            </a:r>
            <a:endParaRPr lang="en-US" sz="3200">
              <a:latin typeface="Arial" panose="020B0604020202020204" pitchFamily="34" charset="0"/>
              <a:cs typeface="Arial" panose="020B0604020202020204" pitchFamily="34" charset="0"/>
            </a:endParaRPr>
          </a:p>
        </c:rich>
      </c:tx>
      <c:overlay val="0"/>
      <c:spPr>
        <a:noFill/>
        <a:ln>
          <a:noFill/>
        </a:ln>
        <a:effectLst/>
      </c:spPr>
      <c:txPr>
        <a:bodyPr rot="0" spcFirstLastPara="1" vertOverflow="ellipsis" vert="horz" wrap="square" anchor="ctr" anchorCtr="1"/>
        <a:lstStyle/>
        <a:p>
          <a:pPr>
            <a:defRPr sz="32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title>
    <c:autoTitleDeleted val="0"/>
    <c:plotArea>
      <c:layout/>
      <c:lineChart>
        <c:grouping val="standard"/>
        <c:varyColors val="0"/>
        <c:ser>
          <c:idx val="0"/>
          <c:order val="0"/>
          <c:tx>
            <c:strRef>
              <c:f>Sheet1!$B$1:$B$2</c:f>
              <c:strCache>
                <c:ptCount val="2"/>
                <c:pt idx="0">
                  <c:v>Silver Nitrate</c:v>
                </c:pt>
              </c:strCache>
            </c:strRef>
          </c:tx>
          <c:spPr>
            <a:ln w="28575" cap="rnd">
              <a:solidFill>
                <a:srgbClr val="CB00C5"/>
              </a:solidFill>
              <a:round/>
            </a:ln>
            <a:effectLst/>
          </c:spPr>
          <c:marker>
            <c:symbol val="none"/>
          </c:marker>
          <c:cat>
            <c:strRef>
              <c:f>Sheet1!$A$3:$A$8</c:f>
              <c:strCache>
                <c:ptCount val="6"/>
                <c:pt idx="0">
                  <c:v>Day 0</c:v>
                </c:pt>
                <c:pt idx="1">
                  <c:v>Day 1</c:v>
                </c:pt>
                <c:pt idx="2">
                  <c:v>Day 2</c:v>
                </c:pt>
                <c:pt idx="3">
                  <c:v>Day 3</c:v>
                </c:pt>
                <c:pt idx="4">
                  <c:v>Day 4</c:v>
                </c:pt>
                <c:pt idx="5">
                  <c:v>Day 5</c:v>
                </c:pt>
              </c:strCache>
            </c:strRef>
          </c:cat>
          <c:val>
            <c:numRef>
              <c:f>Sheet1!$B$3:$B$8</c:f>
              <c:numCache>
                <c:formatCode>General</c:formatCode>
                <c:ptCount val="6"/>
                <c:pt idx="0">
                  <c:v>5</c:v>
                </c:pt>
                <c:pt idx="1">
                  <c:v>0</c:v>
                </c:pt>
                <c:pt idx="2">
                  <c:v>0</c:v>
                </c:pt>
                <c:pt idx="3">
                  <c:v>0</c:v>
                </c:pt>
                <c:pt idx="4">
                  <c:v>0</c:v>
                </c:pt>
                <c:pt idx="5">
                  <c:v>0</c:v>
                </c:pt>
              </c:numCache>
            </c:numRef>
          </c:val>
          <c:smooth val="0"/>
          <c:extLst>
            <c:ext xmlns:c16="http://schemas.microsoft.com/office/drawing/2014/chart" uri="{C3380CC4-5D6E-409C-BE32-E72D297353CC}">
              <c16:uniqueId val="{00000000-08E7-422A-B021-10626ACC7A0B}"/>
            </c:ext>
          </c:extLst>
        </c:ser>
        <c:ser>
          <c:idx val="1"/>
          <c:order val="1"/>
          <c:tx>
            <c:strRef>
              <c:f>Sheet1!$C$1:$C$2</c:f>
              <c:strCache>
                <c:ptCount val="2"/>
                <c:pt idx="0">
                  <c:v>0%</c:v>
                </c:pt>
              </c:strCache>
            </c:strRef>
          </c:tx>
          <c:spPr>
            <a:ln w="28575" cap="rnd">
              <a:solidFill>
                <a:srgbClr val="8AA4E4"/>
              </a:solidFill>
              <a:round/>
            </a:ln>
            <a:effectLst/>
          </c:spPr>
          <c:marker>
            <c:symbol val="none"/>
          </c:marker>
          <c:cat>
            <c:strRef>
              <c:f>Sheet1!$A$3:$A$8</c:f>
              <c:strCache>
                <c:ptCount val="6"/>
                <c:pt idx="0">
                  <c:v>Day 0</c:v>
                </c:pt>
                <c:pt idx="1">
                  <c:v>Day 1</c:v>
                </c:pt>
                <c:pt idx="2">
                  <c:v>Day 2</c:v>
                </c:pt>
                <c:pt idx="3">
                  <c:v>Day 3</c:v>
                </c:pt>
                <c:pt idx="4">
                  <c:v>Day 4</c:v>
                </c:pt>
                <c:pt idx="5">
                  <c:v>Day 5</c:v>
                </c:pt>
              </c:strCache>
            </c:strRef>
          </c:cat>
          <c:val>
            <c:numRef>
              <c:f>Sheet1!$C$3:$C$8</c:f>
              <c:numCache>
                <c:formatCode>General</c:formatCode>
                <c:ptCount val="6"/>
                <c:pt idx="0">
                  <c:v>5</c:v>
                </c:pt>
                <c:pt idx="1">
                  <c:v>5</c:v>
                </c:pt>
                <c:pt idx="2">
                  <c:v>5</c:v>
                </c:pt>
                <c:pt idx="3">
                  <c:v>4</c:v>
                </c:pt>
                <c:pt idx="4">
                  <c:v>3</c:v>
                </c:pt>
                <c:pt idx="5">
                  <c:v>0</c:v>
                </c:pt>
              </c:numCache>
            </c:numRef>
          </c:val>
          <c:smooth val="0"/>
          <c:extLst>
            <c:ext xmlns:c16="http://schemas.microsoft.com/office/drawing/2014/chart" uri="{C3380CC4-5D6E-409C-BE32-E72D297353CC}">
              <c16:uniqueId val="{00000001-08E7-422A-B021-10626ACC7A0B}"/>
            </c:ext>
          </c:extLst>
        </c:ser>
        <c:ser>
          <c:idx val="2"/>
          <c:order val="2"/>
          <c:tx>
            <c:strRef>
              <c:f>Sheet1!$D$1:$D$2</c:f>
              <c:strCache>
                <c:ptCount val="2"/>
                <c:pt idx="0">
                  <c:v>0.50%</c:v>
                </c:pt>
              </c:strCache>
            </c:strRef>
          </c:tx>
          <c:spPr>
            <a:ln w="28575" cap="rnd">
              <a:solidFill>
                <a:srgbClr val="F7E600"/>
              </a:solidFill>
              <a:round/>
            </a:ln>
            <a:effectLst/>
          </c:spPr>
          <c:marker>
            <c:symbol val="none"/>
          </c:marker>
          <c:cat>
            <c:strRef>
              <c:f>Sheet1!$A$3:$A$8</c:f>
              <c:strCache>
                <c:ptCount val="6"/>
                <c:pt idx="0">
                  <c:v>Day 0</c:v>
                </c:pt>
                <c:pt idx="1">
                  <c:v>Day 1</c:v>
                </c:pt>
                <c:pt idx="2">
                  <c:v>Day 2</c:v>
                </c:pt>
                <c:pt idx="3">
                  <c:v>Day 3</c:v>
                </c:pt>
                <c:pt idx="4">
                  <c:v>Day 4</c:v>
                </c:pt>
                <c:pt idx="5">
                  <c:v>Day 5</c:v>
                </c:pt>
              </c:strCache>
            </c:strRef>
          </c:cat>
          <c:val>
            <c:numRef>
              <c:f>Sheet1!$D$3:$D$8</c:f>
              <c:numCache>
                <c:formatCode>General</c:formatCode>
                <c:ptCount val="6"/>
                <c:pt idx="0">
                  <c:v>5</c:v>
                </c:pt>
                <c:pt idx="1">
                  <c:v>4.7</c:v>
                </c:pt>
                <c:pt idx="2">
                  <c:v>4.3</c:v>
                </c:pt>
                <c:pt idx="3">
                  <c:v>2.7</c:v>
                </c:pt>
                <c:pt idx="4">
                  <c:v>0</c:v>
                </c:pt>
                <c:pt idx="5">
                  <c:v>0</c:v>
                </c:pt>
              </c:numCache>
            </c:numRef>
          </c:val>
          <c:smooth val="0"/>
          <c:extLst>
            <c:ext xmlns:c16="http://schemas.microsoft.com/office/drawing/2014/chart" uri="{C3380CC4-5D6E-409C-BE32-E72D297353CC}">
              <c16:uniqueId val="{00000002-08E7-422A-B021-10626ACC7A0B}"/>
            </c:ext>
          </c:extLst>
        </c:ser>
        <c:ser>
          <c:idx val="3"/>
          <c:order val="3"/>
          <c:tx>
            <c:strRef>
              <c:f>Sheet1!$E$1:$E$2</c:f>
              <c:strCache>
                <c:ptCount val="2"/>
                <c:pt idx="0">
                  <c:v>1.00%</c:v>
                </c:pt>
              </c:strCache>
            </c:strRef>
          </c:tx>
          <c:spPr>
            <a:ln w="28575" cap="rnd">
              <a:solidFill>
                <a:srgbClr val="00FAA3"/>
              </a:solidFill>
              <a:round/>
            </a:ln>
            <a:effectLst/>
          </c:spPr>
          <c:marker>
            <c:symbol val="none"/>
          </c:marker>
          <c:cat>
            <c:strRef>
              <c:f>Sheet1!$A$3:$A$8</c:f>
              <c:strCache>
                <c:ptCount val="6"/>
                <c:pt idx="0">
                  <c:v>Day 0</c:v>
                </c:pt>
                <c:pt idx="1">
                  <c:v>Day 1</c:v>
                </c:pt>
                <c:pt idx="2">
                  <c:v>Day 2</c:v>
                </c:pt>
                <c:pt idx="3">
                  <c:v>Day 3</c:v>
                </c:pt>
                <c:pt idx="4">
                  <c:v>Day 4</c:v>
                </c:pt>
                <c:pt idx="5">
                  <c:v>Day 5</c:v>
                </c:pt>
              </c:strCache>
            </c:strRef>
          </c:cat>
          <c:val>
            <c:numRef>
              <c:f>Sheet1!$E$3:$E$8</c:f>
              <c:numCache>
                <c:formatCode>General</c:formatCode>
                <c:ptCount val="6"/>
                <c:pt idx="0">
                  <c:v>5</c:v>
                </c:pt>
                <c:pt idx="1">
                  <c:v>5</c:v>
                </c:pt>
                <c:pt idx="2">
                  <c:v>1</c:v>
                </c:pt>
                <c:pt idx="3">
                  <c:v>0</c:v>
                </c:pt>
                <c:pt idx="4">
                  <c:v>0</c:v>
                </c:pt>
                <c:pt idx="5">
                  <c:v>0</c:v>
                </c:pt>
              </c:numCache>
            </c:numRef>
          </c:val>
          <c:smooth val="0"/>
          <c:extLst>
            <c:ext xmlns:c16="http://schemas.microsoft.com/office/drawing/2014/chart" uri="{C3380CC4-5D6E-409C-BE32-E72D297353CC}">
              <c16:uniqueId val="{00000003-08E7-422A-B021-10626ACC7A0B}"/>
            </c:ext>
          </c:extLst>
        </c:ser>
        <c:ser>
          <c:idx val="4"/>
          <c:order val="4"/>
          <c:tx>
            <c:strRef>
              <c:f>Sheet1!$F$1:$F$2</c:f>
              <c:strCache>
                <c:ptCount val="2"/>
                <c:pt idx="0">
                  <c:v>1.50%</c:v>
                </c:pt>
              </c:strCache>
            </c:strRef>
          </c:tx>
          <c:spPr>
            <a:ln w="28575" cap="rnd">
              <a:solidFill>
                <a:srgbClr val="D9A1B1"/>
              </a:solidFill>
              <a:round/>
            </a:ln>
            <a:effectLst/>
          </c:spPr>
          <c:marker>
            <c:symbol val="none"/>
          </c:marker>
          <c:cat>
            <c:strRef>
              <c:f>Sheet1!$A$3:$A$8</c:f>
              <c:strCache>
                <c:ptCount val="6"/>
                <c:pt idx="0">
                  <c:v>Day 0</c:v>
                </c:pt>
                <c:pt idx="1">
                  <c:v>Day 1</c:v>
                </c:pt>
                <c:pt idx="2">
                  <c:v>Day 2</c:v>
                </c:pt>
                <c:pt idx="3">
                  <c:v>Day 3</c:v>
                </c:pt>
                <c:pt idx="4">
                  <c:v>Day 4</c:v>
                </c:pt>
                <c:pt idx="5">
                  <c:v>Day 5</c:v>
                </c:pt>
              </c:strCache>
            </c:strRef>
          </c:cat>
          <c:val>
            <c:numRef>
              <c:f>Sheet1!$F$3:$F$8</c:f>
              <c:numCache>
                <c:formatCode>General</c:formatCode>
                <c:ptCount val="6"/>
                <c:pt idx="0">
                  <c:v>5</c:v>
                </c:pt>
                <c:pt idx="1">
                  <c:v>3.7</c:v>
                </c:pt>
                <c:pt idx="2">
                  <c:v>1.3</c:v>
                </c:pt>
                <c:pt idx="3">
                  <c:v>0.3</c:v>
                </c:pt>
                <c:pt idx="4">
                  <c:v>0.3</c:v>
                </c:pt>
                <c:pt idx="5">
                  <c:v>0.3</c:v>
                </c:pt>
              </c:numCache>
            </c:numRef>
          </c:val>
          <c:smooth val="0"/>
          <c:extLst>
            <c:ext xmlns:c16="http://schemas.microsoft.com/office/drawing/2014/chart" uri="{C3380CC4-5D6E-409C-BE32-E72D297353CC}">
              <c16:uniqueId val="{00000004-08E7-422A-B021-10626ACC7A0B}"/>
            </c:ext>
          </c:extLst>
        </c:ser>
        <c:dLbls>
          <c:showLegendKey val="0"/>
          <c:showVal val="0"/>
          <c:showCatName val="0"/>
          <c:showSerName val="0"/>
          <c:showPercent val="0"/>
          <c:showBubbleSize val="0"/>
        </c:dLbls>
        <c:smooth val="0"/>
        <c:axId val="889560671"/>
        <c:axId val="889562319"/>
      </c:lineChart>
      <c:catAx>
        <c:axId val="889560671"/>
        <c:scaling>
          <c:orientation val="minMax"/>
        </c:scaling>
        <c:delete val="0"/>
        <c:axPos val="b"/>
        <c:title>
          <c:tx>
            <c:rich>
              <a:bodyPr rot="0" spcFirstLastPara="1" vertOverflow="ellipsis" vert="horz" wrap="square" anchor="ctr" anchorCtr="1"/>
              <a:lstStyle/>
              <a:p>
                <a:pPr>
                  <a:defRPr sz="20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sz="2000">
                    <a:latin typeface="Arial" panose="020B0604020202020204" pitchFamily="34" charset="0"/>
                    <a:cs typeface="Arial" panose="020B0604020202020204" pitchFamily="34" charset="0"/>
                  </a:rPr>
                  <a:t>Day</a:t>
                </a:r>
              </a:p>
            </c:rich>
          </c:tx>
          <c:overlay val="0"/>
          <c:spPr>
            <a:noFill/>
            <a:ln>
              <a:noFill/>
            </a:ln>
            <a:effectLst/>
          </c:spPr>
          <c:txPr>
            <a:bodyPr rot="0" spcFirstLastPara="1" vertOverflow="ellipsis" vert="horz" wrap="square" anchor="ctr" anchorCtr="1"/>
            <a:lstStyle/>
            <a:p>
              <a:pPr>
                <a:defRPr sz="20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889562319"/>
        <c:crosses val="autoZero"/>
        <c:auto val="1"/>
        <c:lblAlgn val="ctr"/>
        <c:lblOffset val="100"/>
        <c:noMultiLvlLbl val="0"/>
      </c:catAx>
      <c:valAx>
        <c:axId val="889562319"/>
        <c:scaling>
          <c:orientation val="minMax"/>
        </c:scaling>
        <c:delete val="0"/>
        <c:axPos val="l"/>
        <c:title>
          <c:tx>
            <c:rich>
              <a:bodyPr rot="-5400000" spcFirstLastPara="1" vertOverflow="ellipsis" vert="horz" wrap="square" anchor="ctr" anchorCtr="1"/>
              <a:lstStyle/>
              <a:p>
                <a:pPr>
                  <a:defRPr sz="20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sz="2000">
                    <a:latin typeface="Arial" panose="020B0604020202020204" pitchFamily="34" charset="0"/>
                    <a:cs typeface="Arial" panose="020B0604020202020204" pitchFamily="34" charset="0"/>
                  </a:rPr>
                  <a:t>Number</a:t>
                </a:r>
                <a:r>
                  <a:rPr lang="en-US" sz="2000" baseline="0">
                    <a:latin typeface="Arial" panose="020B0604020202020204" pitchFamily="34" charset="0"/>
                    <a:cs typeface="Arial" panose="020B0604020202020204" pitchFamily="34" charset="0"/>
                  </a:rPr>
                  <a:t> of Planrians</a:t>
                </a:r>
              </a:p>
            </c:rich>
          </c:tx>
          <c:overlay val="0"/>
          <c:spPr>
            <a:noFill/>
            <a:ln>
              <a:noFill/>
            </a:ln>
            <a:effectLst/>
          </c:spPr>
          <c:txPr>
            <a:bodyPr rot="-5400000" spcFirstLastPara="1" vertOverflow="ellipsis" vert="horz" wrap="square" anchor="ctr" anchorCtr="1"/>
            <a:lstStyle/>
            <a:p>
              <a:pPr>
                <a:defRPr sz="20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2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889560671"/>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2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a:noFill/>
    </a:ln>
    <a:effectLst/>
  </c:spPr>
  <c:txPr>
    <a:bodyPr/>
    <a:lstStyle/>
    <a:p>
      <a:pPr>
        <a:defRPr/>
      </a:pPr>
      <a:endParaRPr lang="en-US"/>
    </a:p>
  </c:txPr>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2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sz="3200">
                <a:latin typeface="Arial" panose="020B0604020202020204" pitchFamily="34" charset="0"/>
                <a:cs typeface="Arial" panose="020B0604020202020204" pitchFamily="34" charset="0"/>
              </a:rPr>
              <a:t>Planarians</a:t>
            </a:r>
            <a:r>
              <a:rPr lang="en-US" sz="3200" baseline="0">
                <a:latin typeface="Arial" panose="020B0604020202020204" pitchFamily="34" charset="0"/>
                <a:cs typeface="Arial" panose="020B0604020202020204" pitchFamily="34" charset="0"/>
              </a:rPr>
              <a:t> Alive Each Day of Treatment</a:t>
            </a:r>
            <a:endParaRPr lang="en-US" sz="3200">
              <a:latin typeface="Arial" panose="020B0604020202020204" pitchFamily="34" charset="0"/>
              <a:cs typeface="Arial" panose="020B0604020202020204" pitchFamily="34" charset="0"/>
            </a:endParaRPr>
          </a:p>
        </c:rich>
      </c:tx>
      <c:overlay val="0"/>
      <c:spPr>
        <a:noFill/>
        <a:ln>
          <a:noFill/>
        </a:ln>
        <a:effectLst/>
      </c:spPr>
      <c:txPr>
        <a:bodyPr rot="0" spcFirstLastPara="1" vertOverflow="ellipsis" vert="horz" wrap="square" anchor="ctr" anchorCtr="1"/>
        <a:lstStyle/>
        <a:p>
          <a:pPr>
            <a:defRPr sz="32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title>
    <c:autoTitleDeleted val="0"/>
    <c:plotArea>
      <c:layout/>
      <c:lineChart>
        <c:grouping val="standard"/>
        <c:varyColors val="0"/>
        <c:ser>
          <c:idx val="0"/>
          <c:order val="0"/>
          <c:tx>
            <c:strRef>
              <c:f>Sheet1!$B$1:$B$2</c:f>
              <c:strCache>
                <c:ptCount val="2"/>
                <c:pt idx="0">
                  <c:v>Silver Nitrate</c:v>
                </c:pt>
              </c:strCache>
            </c:strRef>
          </c:tx>
          <c:spPr>
            <a:ln w="28575" cap="rnd">
              <a:solidFill>
                <a:srgbClr val="CB00C5"/>
              </a:solidFill>
              <a:round/>
            </a:ln>
            <a:effectLst/>
          </c:spPr>
          <c:marker>
            <c:symbol val="none"/>
          </c:marker>
          <c:cat>
            <c:strRef>
              <c:f>Sheet1!$A$3:$A$8</c:f>
              <c:strCache>
                <c:ptCount val="6"/>
                <c:pt idx="0">
                  <c:v>Day 0</c:v>
                </c:pt>
                <c:pt idx="1">
                  <c:v>Day 1</c:v>
                </c:pt>
                <c:pt idx="2">
                  <c:v>Day 2</c:v>
                </c:pt>
                <c:pt idx="3">
                  <c:v>Day 3</c:v>
                </c:pt>
                <c:pt idx="4">
                  <c:v>Day 4</c:v>
                </c:pt>
                <c:pt idx="5">
                  <c:v>Day 5</c:v>
                </c:pt>
              </c:strCache>
            </c:strRef>
          </c:cat>
          <c:val>
            <c:numRef>
              <c:f>Sheet1!$B$3:$B$8</c:f>
              <c:numCache>
                <c:formatCode>General</c:formatCode>
                <c:ptCount val="6"/>
                <c:pt idx="0">
                  <c:v>5</c:v>
                </c:pt>
                <c:pt idx="1">
                  <c:v>0</c:v>
                </c:pt>
                <c:pt idx="2">
                  <c:v>0</c:v>
                </c:pt>
                <c:pt idx="3">
                  <c:v>0</c:v>
                </c:pt>
                <c:pt idx="4">
                  <c:v>0</c:v>
                </c:pt>
                <c:pt idx="5">
                  <c:v>0</c:v>
                </c:pt>
              </c:numCache>
            </c:numRef>
          </c:val>
          <c:smooth val="0"/>
          <c:extLst>
            <c:ext xmlns:c16="http://schemas.microsoft.com/office/drawing/2014/chart" uri="{C3380CC4-5D6E-409C-BE32-E72D297353CC}">
              <c16:uniqueId val="{00000000-BE36-4DB0-B4A7-F84A996B9B64}"/>
            </c:ext>
          </c:extLst>
        </c:ser>
        <c:ser>
          <c:idx val="1"/>
          <c:order val="1"/>
          <c:tx>
            <c:strRef>
              <c:f>Sheet1!$C$1:$C$2</c:f>
              <c:strCache>
                <c:ptCount val="2"/>
                <c:pt idx="0">
                  <c:v>0%</c:v>
                </c:pt>
              </c:strCache>
            </c:strRef>
          </c:tx>
          <c:spPr>
            <a:ln w="28575" cap="rnd">
              <a:solidFill>
                <a:srgbClr val="8AA4E4"/>
              </a:solidFill>
              <a:round/>
            </a:ln>
            <a:effectLst/>
          </c:spPr>
          <c:marker>
            <c:symbol val="none"/>
          </c:marker>
          <c:cat>
            <c:strRef>
              <c:f>Sheet1!$A$3:$A$8</c:f>
              <c:strCache>
                <c:ptCount val="6"/>
                <c:pt idx="0">
                  <c:v>Day 0</c:v>
                </c:pt>
                <c:pt idx="1">
                  <c:v>Day 1</c:v>
                </c:pt>
                <c:pt idx="2">
                  <c:v>Day 2</c:v>
                </c:pt>
                <c:pt idx="3">
                  <c:v>Day 3</c:v>
                </c:pt>
                <c:pt idx="4">
                  <c:v>Day 4</c:v>
                </c:pt>
                <c:pt idx="5">
                  <c:v>Day 5</c:v>
                </c:pt>
              </c:strCache>
            </c:strRef>
          </c:cat>
          <c:val>
            <c:numRef>
              <c:f>Sheet1!$C$3:$C$8</c:f>
              <c:numCache>
                <c:formatCode>General</c:formatCode>
                <c:ptCount val="6"/>
                <c:pt idx="0">
                  <c:v>5</c:v>
                </c:pt>
                <c:pt idx="1">
                  <c:v>5</c:v>
                </c:pt>
                <c:pt idx="2">
                  <c:v>5</c:v>
                </c:pt>
                <c:pt idx="3">
                  <c:v>4</c:v>
                </c:pt>
                <c:pt idx="4">
                  <c:v>3</c:v>
                </c:pt>
                <c:pt idx="5">
                  <c:v>0</c:v>
                </c:pt>
              </c:numCache>
            </c:numRef>
          </c:val>
          <c:smooth val="0"/>
          <c:extLst>
            <c:ext xmlns:c16="http://schemas.microsoft.com/office/drawing/2014/chart" uri="{C3380CC4-5D6E-409C-BE32-E72D297353CC}">
              <c16:uniqueId val="{00000001-BE36-4DB0-B4A7-F84A996B9B64}"/>
            </c:ext>
          </c:extLst>
        </c:ser>
        <c:ser>
          <c:idx val="2"/>
          <c:order val="2"/>
          <c:tx>
            <c:strRef>
              <c:f>Sheet1!$D$1:$D$2</c:f>
              <c:strCache>
                <c:ptCount val="2"/>
                <c:pt idx="0">
                  <c:v>0.50%</c:v>
                </c:pt>
              </c:strCache>
            </c:strRef>
          </c:tx>
          <c:spPr>
            <a:ln w="28575" cap="rnd">
              <a:solidFill>
                <a:srgbClr val="F7E600"/>
              </a:solidFill>
              <a:round/>
            </a:ln>
            <a:effectLst/>
          </c:spPr>
          <c:marker>
            <c:symbol val="none"/>
          </c:marker>
          <c:cat>
            <c:strRef>
              <c:f>Sheet1!$A$3:$A$8</c:f>
              <c:strCache>
                <c:ptCount val="6"/>
                <c:pt idx="0">
                  <c:v>Day 0</c:v>
                </c:pt>
                <c:pt idx="1">
                  <c:v>Day 1</c:v>
                </c:pt>
                <c:pt idx="2">
                  <c:v>Day 2</c:v>
                </c:pt>
                <c:pt idx="3">
                  <c:v>Day 3</c:v>
                </c:pt>
                <c:pt idx="4">
                  <c:v>Day 4</c:v>
                </c:pt>
                <c:pt idx="5">
                  <c:v>Day 5</c:v>
                </c:pt>
              </c:strCache>
            </c:strRef>
          </c:cat>
          <c:val>
            <c:numRef>
              <c:f>Sheet1!$D$3:$D$8</c:f>
              <c:numCache>
                <c:formatCode>General</c:formatCode>
                <c:ptCount val="6"/>
                <c:pt idx="0">
                  <c:v>5</c:v>
                </c:pt>
                <c:pt idx="1">
                  <c:v>4.7</c:v>
                </c:pt>
                <c:pt idx="2">
                  <c:v>4.3</c:v>
                </c:pt>
                <c:pt idx="3">
                  <c:v>2.7</c:v>
                </c:pt>
                <c:pt idx="4">
                  <c:v>0</c:v>
                </c:pt>
                <c:pt idx="5">
                  <c:v>0</c:v>
                </c:pt>
              </c:numCache>
            </c:numRef>
          </c:val>
          <c:smooth val="0"/>
          <c:extLst>
            <c:ext xmlns:c16="http://schemas.microsoft.com/office/drawing/2014/chart" uri="{C3380CC4-5D6E-409C-BE32-E72D297353CC}">
              <c16:uniqueId val="{00000002-BE36-4DB0-B4A7-F84A996B9B64}"/>
            </c:ext>
          </c:extLst>
        </c:ser>
        <c:ser>
          <c:idx val="3"/>
          <c:order val="3"/>
          <c:tx>
            <c:strRef>
              <c:f>Sheet1!$E$1:$E$2</c:f>
              <c:strCache>
                <c:ptCount val="2"/>
                <c:pt idx="0">
                  <c:v>1.00%</c:v>
                </c:pt>
              </c:strCache>
            </c:strRef>
          </c:tx>
          <c:spPr>
            <a:ln w="28575" cap="rnd">
              <a:solidFill>
                <a:srgbClr val="00FAA3"/>
              </a:solidFill>
              <a:round/>
            </a:ln>
            <a:effectLst/>
          </c:spPr>
          <c:marker>
            <c:symbol val="none"/>
          </c:marker>
          <c:cat>
            <c:strRef>
              <c:f>Sheet1!$A$3:$A$8</c:f>
              <c:strCache>
                <c:ptCount val="6"/>
                <c:pt idx="0">
                  <c:v>Day 0</c:v>
                </c:pt>
                <c:pt idx="1">
                  <c:v>Day 1</c:v>
                </c:pt>
                <c:pt idx="2">
                  <c:v>Day 2</c:v>
                </c:pt>
                <c:pt idx="3">
                  <c:v>Day 3</c:v>
                </c:pt>
                <c:pt idx="4">
                  <c:v>Day 4</c:v>
                </c:pt>
                <c:pt idx="5">
                  <c:v>Day 5</c:v>
                </c:pt>
              </c:strCache>
            </c:strRef>
          </c:cat>
          <c:val>
            <c:numRef>
              <c:f>Sheet1!$E$3:$E$8</c:f>
              <c:numCache>
                <c:formatCode>General</c:formatCode>
                <c:ptCount val="6"/>
                <c:pt idx="0">
                  <c:v>5</c:v>
                </c:pt>
                <c:pt idx="1">
                  <c:v>5</c:v>
                </c:pt>
                <c:pt idx="2">
                  <c:v>1</c:v>
                </c:pt>
                <c:pt idx="3">
                  <c:v>0</c:v>
                </c:pt>
                <c:pt idx="4">
                  <c:v>0</c:v>
                </c:pt>
                <c:pt idx="5">
                  <c:v>0</c:v>
                </c:pt>
              </c:numCache>
            </c:numRef>
          </c:val>
          <c:smooth val="0"/>
          <c:extLst>
            <c:ext xmlns:c16="http://schemas.microsoft.com/office/drawing/2014/chart" uri="{C3380CC4-5D6E-409C-BE32-E72D297353CC}">
              <c16:uniqueId val="{00000003-BE36-4DB0-B4A7-F84A996B9B64}"/>
            </c:ext>
          </c:extLst>
        </c:ser>
        <c:ser>
          <c:idx val="4"/>
          <c:order val="4"/>
          <c:tx>
            <c:strRef>
              <c:f>Sheet1!$F$1:$F$2</c:f>
              <c:strCache>
                <c:ptCount val="2"/>
                <c:pt idx="0">
                  <c:v>1.50%</c:v>
                </c:pt>
              </c:strCache>
            </c:strRef>
          </c:tx>
          <c:spPr>
            <a:ln w="28575" cap="rnd">
              <a:solidFill>
                <a:srgbClr val="D9A1B1"/>
              </a:solidFill>
              <a:round/>
            </a:ln>
            <a:effectLst/>
          </c:spPr>
          <c:marker>
            <c:symbol val="none"/>
          </c:marker>
          <c:cat>
            <c:strRef>
              <c:f>Sheet1!$A$3:$A$8</c:f>
              <c:strCache>
                <c:ptCount val="6"/>
                <c:pt idx="0">
                  <c:v>Day 0</c:v>
                </c:pt>
                <c:pt idx="1">
                  <c:v>Day 1</c:v>
                </c:pt>
                <c:pt idx="2">
                  <c:v>Day 2</c:v>
                </c:pt>
                <c:pt idx="3">
                  <c:v>Day 3</c:v>
                </c:pt>
                <c:pt idx="4">
                  <c:v>Day 4</c:v>
                </c:pt>
                <c:pt idx="5">
                  <c:v>Day 5</c:v>
                </c:pt>
              </c:strCache>
            </c:strRef>
          </c:cat>
          <c:val>
            <c:numRef>
              <c:f>Sheet1!$F$3:$F$8</c:f>
              <c:numCache>
                <c:formatCode>General</c:formatCode>
                <c:ptCount val="6"/>
                <c:pt idx="0">
                  <c:v>5</c:v>
                </c:pt>
                <c:pt idx="1">
                  <c:v>3.7</c:v>
                </c:pt>
                <c:pt idx="2">
                  <c:v>1.3</c:v>
                </c:pt>
                <c:pt idx="3">
                  <c:v>0.3</c:v>
                </c:pt>
                <c:pt idx="4">
                  <c:v>0.3</c:v>
                </c:pt>
                <c:pt idx="5">
                  <c:v>0.3</c:v>
                </c:pt>
              </c:numCache>
            </c:numRef>
          </c:val>
          <c:smooth val="0"/>
          <c:extLst>
            <c:ext xmlns:c16="http://schemas.microsoft.com/office/drawing/2014/chart" uri="{C3380CC4-5D6E-409C-BE32-E72D297353CC}">
              <c16:uniqueId val="{00000004-BE36-4DB0-B4A7-F84A996B9B64}"/>
            </c:ext>
          </c:extLst>
        </c:ser>
        <c:dLbls>
          <c:showLegendKey val="0"/>
          <c:showVal val="0"/>
          <c:showCatName val="0"/>
          <c:showSerName val="0"/>
          <c:showPercent val="0"/>
          <c:showBubbleSize val="0"/>
        </c:dLbls>
        <c:smooth val="0"/>
        <c:axId val="889560671"/>
        <c:axId val="889562319"/>
      </c:lineChart>
      <c:catAx>
        <c:axId val="889560671"/>
        <c:scaling>
          <c:orientation val="minMax"/>
        </c:scaling>
        <c:delete val="0"/>
        <c:axPos val="b"/>
        <c:title>
          <c:tx>
            <c:rich>
              <a:bodyPr rot="0" spcFirstLastPara="1" vertOverflow="ellipsis" vert="horz" wrap="square" anchor="ctr" anchorCtr="1"/>
              <a:lstStyle/>
              <a:p>
                <a:pPr>
                  <a:defRPr sz="20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sz="2000">
                    <a:latin typeface="Arial" panose="020B0604020202020204" pitchFamily="34" charset="0"/>
                    <a:cs typeface="Arial" panose="020B0604020202020204" pitchFamily="34" charset="0"/>
                  </a:rPr>
                  <a:t>Day</a:t>
                </a:r>
              </a:p>
            </c:rich>
          </c:tx>
          <c:overlay val="0"/>
          <c:spPr>
            <a:noFill/>
            <a:ln>
              <a:noFill/>
            </a:ln>
            <a:effectLst/>
          </c:spPr>
          <c:txPr>
            <a:bodyPr rot="0" spcFirstLastPara="1" vertOverflow="ellipsis" vert="horz" wrap="square" anchor="ctr" anchorCtr="1"/>
            <a:lstStyle/>
            <a:p>
              <a:pPr>
                <a:defRPr sz="20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889562319"/>
        <c:crosses val="autoZero"/>
        <c:auto val="1"/>
        <c:lblAlgn val="ctr"/>
        <c:lblOffset val="100"/>
        <c:noMultiLvlLbl val="0"/>
      </c:catAx>
      <c:valAx>
        <c:axId val="889562319"/>
        <c:scaling>
          <c:orientation val="minMax"/>
        </c:scaling>
        <c:delete val="0"/>
        <c:axPos val="l"/>
        <c:title>
          <c:tx>
            <c:rich>
              <a:bodyPr rot="-5400000" spcFirstLastPara="1" vertOverflow="ellipsis" vert="horz" wrap="square" anchor="ctr" anchorCtr="1"/>
              <a:lstStyle/>
              <a:p>
                <a:pPr>
                  <a:defRPr sz="20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sz="2000">
                    <a:latin typeface="Arial" panose="020B0604020202020204" pitchFamily="34" charset="0"/>
                    <a:cs typeface="Arial" panose="020B0604020202020204" pitchFamily="34" charset="0"/>
                  </a:rPr>
                  <a:t>Number</a:t>
                </a:r>
                <a:r>
                  <a:rPr lang="en-US" sz="2000" baseline="0">
                    <a:latin typeface="Arial" panose="020B0604020202020204" pitchFamily="34" charset="0"/>
                    <a:cs typeface="Arial" panose="020B0604020202020204" pitchFamily="34" charset="0"/>
                  </a:rPr>
                  <a:t> of Planrians</a:t>
                </a:r>
              </a:p>
            </c:rich>
          </c:tx>
          <c:overlay val="0"/>
          <c:spPr>
            <a:noFill/>
            <a:ln>
              <a:noFill/>
            </a:ln>
            <a:effectLst/>
          </c:spPr>
          <c:txPr>
            <a:bodyPr rot="-5400000" spcFirstLastPara="1" vertOverflow="ellipsis" vert="horz" wrap="square" anchor="ctr" anchorCtr="1"/>
            <a:lstStyle/>
            <a:p>
              <a:pPr>
                <a:defRPr sz="20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2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889560671"/>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2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a:noFill/>
    </a:ln>
    <a:effectLst/>
  </c:spPr>
  <c:txPr>
    <a:bodyPr/>
    <a:lstStyle/>
    <a:p>
      <a:pPr>
        <a:defRPr/>
      </a:pPr>
      <a:endParaRPr lang="en-US"/>
    </a:p>
  </c:txPr>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2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sz="3200">
                <a:latin typeface="Arial" panose="020B0604020202020204" pitchFamily="34" charset="0"/>
                <a:cs typeface="Arial" panose="020B0604020202020204" pitchFamily="34" charset="0"/>
              </a:rPr>
              <a:t>Planarians</a:t>
            </a:r>
            <a:r>
              <a:rPr lang="en-US" sz="3200" baseline="0">
                <a:latin typeface="Arial" panose="020B0604020202020204" pitchFamily="34" charset="0"/>
                <a:cs typeface="Arial" panose="020B0604020202020204" pitchFamily="34" charset="0"/>
              </a:rPr>
              <a:t> Alive Each Day of Treatment</a:t>
            </a:r>
            <a:endParaRPr lang="en-US" sz="3200">
              <a:latin typeface="Arial" panose="020B0604020202020204" pitchFamily="34" charset="0"/>
              <a:cs typeface="Arial" panose="020B0604020202020204" pitchFamily="34" charset="0"/>
            </a:endParaRPr>
          </a:p>
        </c:rich>
      </c:tx>
      <c:overlay val="0"/>
      <c:spPr>
        <a:noFill/>
        <a:ln>
          <a:noFill/>
        </a:ln>
        <a:effectLst/>
      </c:spPr>
      <c:txPr>
        <a:bodyPr rot="0" spcFirstLastPara="1" vertOverflow="ellipsis" vert="horz" wrap="square" anchor="ctr" anchorCtr="1"/>
        <a:lstStyle/>
        <a:p>
          <a:pPr>
            <a:defRPr sz="32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title>
    <c:autoTitleDeleted val="0"/>
    <c:plotArea>
      <c:layout/>
      <c:lineChart>
        <c:grouping val="standard"/>
        <c:varyColors val="0"/>
        <c:ser>
          <c:idx val="0"/>
          <c:order val="0"/>
          <c:tx>
            <c:strRef>
              <c:f>Sheet1!$B$1:$B$2</c:f>
              <c:strCache>
                <c:ptCount val="2"/>
                <c:pt idx="0">
                  <c:v>Silver Nitrate</c:v>
                </c:pt>
              </c:strCache>
            </c:strRef>
          </c:tx>
          <c:spPr>
            <a:ln w="28575" cap="rnd">
              <a:solidFill>
                <a:srgbClr val="CB00C5"/>
              </a:solidFill>
              <a:round/>
            </a:ln>
            <a:effectLst/>
          </c:spPr>
          <c:marker>
            <c:symbol val="none"/>
          </c:marker>
          <c:cat>
            <c:strRef>
              <c:f>Sheet1!$A$3:$A$8</c:f>
              <c:strCache>
                <c:ptCount val="6"/>
                <c:pt idx="0">
                  <c:v>Day 0</c:v>
                </c:pt>
                <c:pt idx="1">
                  <c:v>Day 1</c:v>
                </c:pt>
                <c:pt idx="2">
                  <c:v>Day 2</c:v>
                </c:pt>
                <c:pt idx="3">
                  <c:v>Day 3</c:v>
                </c:pt>
                <c:pt idx="4">
                  <c:v>Day 4</c:v>
                </c:pt>
                <c:pt idx="5">
                  <c:v>Day 5</c:v>
                </c:pt>
              </c:strCache>
            </c:strRef>
          </c:cat>
          <c:val>
            <c:numRef>
              <c:f>Sheet1!$B$3:$B$8</c:f>
              <c:numCache>
                <c:formatCode>General</c:formatCode>
                <c:ptCount val="6"/>
                <c:pt idx="0">
                  <c:v>5</c:v>
                </c:pt>
                <c:pt idx="1">
                  <c:v>0</c:v>
                </c:pt>
                <c:pt idx="2">
                  <c:v>0</c:v>
                </c:pt>
                <c:pt idx="3">
                  <c:v>0</c:v>
                </c:pt>
                <c:pt idx="4">
                  <c:v>0</c:v>
                </c:pt>
                <c:pt idx="5">
                  <c:v>0</c:v>
                </c:pt>
              </c:numCache>
            </c:numRef>
          </c:val>
          <c:smooth val="0"/>
          <c:extLst>
            <c:ext xmlns:c16="http://schemas.microsoft.com/office/drawing/2014/chart" uri="{C3380CC4-5D6E-409C-BE32-E72D297353CC}">
              <c16:uniqueId val="{00000000-319A-41E4-B343-21EBF740BAF1}"/>
            </c:ext>
          </c:extLst>
        </c:ser>
        <c:ser>
          <c:idx val="1"/>
          <c:order val="1"/>
          <c:tx>
            <c:strRef>
              <c:f>Sheet1!$C$1:$C$2</c:f>
              <c:strCache>
                <c:ptCount val="2"/>
                <c:pt idx="0">
                  <c:v>0%</c:v>
                </c:pt>
              </c:strCache>
            </c:strRef>
          </c:tx>
          <c:spPr>
            <a:ln w="28575" cap="rnd">
              <a:solidFill>
                <a:srgbClr val="8AA4E4"/>
              </a:solidFill>
              <a:round/>
            </a:ln>
            <a:effectLst/>
          </c:spPr>
          <c:marker>
            <c:symbol val="none"/>
          </c:marker>
          <c:cat>
            <c:strRef>
              <c:f>Sheet1!$A$3:$A$8</c:f>
              <c:strCache>
                <c:ptCount val="6"/>
                <c:pt idx="0">
                  <c:v>Day 0</c:v>
                </c:pt>
                <c:pt idx="1">
                  <c:v>Day 1</c:v>
                </c:pt>
                <c:pt idx="2">
                  <c:v>Day 2</c:v>
                </c:pt>
                <c:pt idx="3">
                  <c:v>Day 3</c:v>
                </c:pt>
                <c:pt idx="4">
                  <c:v>Day 4</c:v>
                </c:pt>
                <c:pt idx="5">
                  <c:v>Day 5</c:v>
                </c:pt>
              </c:strCache>
            </c:strRef>
          </c:cat>
          <c:val>
            <c:numRef>
              <c:f>Sheet1!$C$3:$C$8</c:f>
              <c:numCache>
                <c:formatCode>General</c:formatCode>
                <c:ptCount val="6"/>
                <c:pt idx="0">
                  <c:v>5</c:v>
                </c:pt>
                <c:pt idx="1">
                  <c:v>5</c:v>
                </c:pt>
                <c:pt idx="2">
                  <c:v>5</c:v>
                </c:pt>
                <c:pt idx="3">
                  <c:v>4</c:v>
                </c:pt>
                <c:pt idx="4">
                  <c:v>3</c:v>
                </c:pt>
                <c:pt idx="5">
                  <c:v>0</c:v>
                </c:pt>
              </c:numCache>
            </c:numRef>
          </c:val>
          <c:smooth val="0"/>
          <c:extLst>
            <c:ext xmlns:c16="http://schemas.microsoft.com/office/drawing/2014/chart" uri="{C3380CC4-5D6E-409C-BE32-E72D297353CC}">
              <c16:uniqueId val="{00000001-319A-41E4-B343-21EBF740BAF1}"/>
            </c:ext>
          </c:extLst>
        </c:ser>
        <c:ser>
          <c:idx val="2"/>
          <c:order val="2"/>
          <c:tx>
            <c:strRef>
              <c:f>Sheet1!$D$1:$D$2</c:f>
              <c:strCache>
                <c:ptCount val="2"/>
                <c:pt idx="0">
                  <c:v>0.50%</c:v>
                </c:pt>
              </c:strCache>
            </c:strRef>
          </c:tx>
          <c:spPr>
            <a:ln w="28575" cap="rnd">
              <a:solidFill>
                <a:srgbClr val="F7E600"/>
              </a:solidFill>
              <a:round/>
            </a:ln>
            <a:effectLst/>
          </c:spPr>
          <c:marker>
            <c:symbol val="none"/>
          </c:marker>
          <c:cat>
            <c:strRef>
              <c:f>Sheet1!$A$3:$A$8</c:f>
              <c:strCache>
                <c:ptCount val="6"/>
                <c:pt idx="0">
                  <c:v>Day 0</c:v>
                </c:pt>
                <c:pt idx="1">
                  <c:v>Day 1</c:v>
                </c:pt>
                <c:pt idx="2">
                  <c:v>Day 2</c:v>
                </c:pt>
                <c:pt idx="3">
                  <c:v>Day 3</c:v>
                </c:pt>
                <c:pt idx="4">
                  <c:v>Day 4</c:v>
                </c:pt>
                <c:pt idx="5">
                  <c:v>Day 5</c:v>
                </c:pt>
              </c:strCache>
            </c:strRef>
          </c:cat>
          <c:val>
            <c:numRef>
              <c:f>Sheet1!$D$3:$D$8</c:f>
              <c:numCache>
                <c:formatCode>General</c:formatCode>
                <c:ptCount val="6"/>
                <c:pt idx="0">
                  <c:v>5</c:v>
                </c:pt>
                <c:pt idx="1">
                  <c:v>4.7</c:v>
                </c:pt>
                <c:pt idx="2">
                  <c:v>4.3</c:v>
                </c:pt>
                <c:pt idx="3">
                  <c:v>2.7</c:v>
                </c:pt>
                <c:pt idx="4">
                  <c:v>0</c:v>
                </c:pt>
                <c:pt idx="5">
                  <c:v>0</c:v>
                </c:pt>
              </c:numCache>
            </c:numRef>
          </c:val>
          <c:smooth val="0"/>
          <c:extLst>
            <c:ext xmlns:c16="http://schemas.microsoft.com/office/drawing/2014/chart" uri="{C3380CC4-5D6E-409C-BE32-E72D297353CC}">
              <c16:uniqueId val="{00000002-319A-41E4-B343-21EBF740BAF1}"/>
            </c:ext>
          </c:extLst>
        </c:ser>
        <c:ser>
          <c:idx val="3"/>
          <c:order val="3"/>
          <c:tx>
            <c:strRef>
              <c:f>Sheet1!$E$1:$E$2</c:f>
              <c:strCache>
                <c:ptCount val="2"/>
                <c:pt idx="0">
                  <c:v>1.00%</c:v>
                </c:pt>
              </c:strCache>
            </c:strRef>
          </c:tx>
          <c:spPr>
            <a:ln w="28575" cap="rnd">
              <a:solidFill>
                <a:srgbClr val="00FAA3"/>
              </a:solidFill>
              <a:round/>
            </a:ln>
            <a:effectLst/>
          </c:spPr>
          <c:marker>
            <c:symbol val="none"/>
          </c:marker>
          <c:cat>
            <c:strRef>
              <c:f>Sheet1!$A$3:$A$8</c:f>
              <c:strCache>
                <c:ptCount val="6"/>
                <c:pt idx="0">
                  <c:v>Day 0</c:v>
                </c:pt>
                <c:pt idx="1">
                  <c:v>Day 1</c:v>
                </c:pt>
                <c:pt idx="2">
                  <c:v>Day 2</c:v>
                </c:pt>
                <c:pt idx="3">
                  <c:v>Day 3</c:v>
                </c:pt>
                <c:pt idx="4">
                  <c:v>Day 4</c:v>
                </c:pt>
                <c:pt idx="5">
                  <c:v>Day 5</c:v>
                </c:pt>
              </c:strCache>
            </c:strRef>
          </c:cat>
          <c:val>
            <c:numRef>
              <c:f>Sheet1!$E$3:$E$8</c:f>
              <c:numCache>
                <c:formatCode>General</c:formatCode>
                <c:ptCount val="6"/>
                <c:pt idx="0">
                  <c:v>5</c:v>
                </c:pt>
                <c:pt idx="1">
                  <c:v>5</c:v>
                </c:pt>
                <c:pt idx="2">
                  <c:v>1</c:v>
                </c:pt>
                <c:pt idx="3">
                  <c:v>0</c:v>
                </c:pt>
                <c:pt idx="4">
                  <c:v>0</c:v>
                </c:pt>
                <c:pt idx="5">
                  <c:v>0</c:v>
                </c:pt>
              </c:numCache>
            </c:numRef>
          </c:val>
          <c:smooth val="0"/>
          <c:extLst>
            <c:ext xmlns:c16="http://schemas.microsoft.com/office/drawing/2014/chart" uri="{C3380CC4-5D6E-409C-BE32-E72D297353CC}">
              <c16:uniqueId val="{00000003-319A-41E4-B343-21EBF740BAF1}"/>
            </c:ext>
          </c:extLst>
        </c:ser>
        <c:ser>
          <c:idx val="4"/>
          <c:order val="4"/>
          <c:tx>
            <c:strRef>
              <c:f>Sheet1!$F$1:$F$2</c:f>
              <c:strCache>
                <c:ptCount val="2"/>
                <c:pt idx="0">
                  <c:v>1.50%</c:v>
                </c:pt>
              </c:strCache>
            </c:strRef>
          </c:tx>
          <c:spPr>
            <a:ln w="28575" cap="rnd">
              <a:solidFill>
                <a:srgbClr val="D9A1B1"/>
              </a:solidFill>
              <a:round/>
            </a:ln>
            <a:effectLst/>
          </c:spPr>
          <c:marker>
            <c:symbol val="none"/>
          </c:marker>
          <c:cat>
            <c:strRef>
              <c:f>Sheet1!$A$3:$A$8</c:f>
              <c:strCache>
                <c:ptCount val="6"/>
                <c:pt idx="0">
                  <c:v>Day 0</c:v>
                </c:pt>
                <c:pt idx="1">
                  <c:v>Day 1</c:v>
                </c:pt>
                <c:pt idx="2">
                  <c:v>Day 2</c:v>
                </c:pt>
                <c:pt idx="3">
                  <c:v>Day 3</c:v>
                </c:pt>
                <c:pt idx="4">
                  <c:v>Day 4</c:v>
                </c:pt>
                <c:pt idx="5">
                  <c:v>Day 5</c:v>
                </c:pt>
              </c:strCache>
            </c:strRef>
          </c:cat>
          <c:val>
            <c:numRef>
              <c:f>Sheet1!$F$3:$F$8</c:f>
              <c:numCache>
                <c:formatCode>General</c:formatCode>
                <c:ptCount val="6"/>
                <c:pt idx="0">
                  <c:v>5</c:v>
                </c:pt>
                <c:pt idx="1">
                  <c:v>3.7</c:v>
                </c:pt>
                <c:pt idx="2">
                  <c:v>1.3</c:v>
                </c:pt>
                <c:pt idx="3">
                  <c:v>0.3</c:v>
                </c:pt>
                <c:pt idx="4">
                  <c:v>0.3</c:v>
                </c:pt>
                <c:pt idx="5">
                  <c:v>0.3</c:v>
                </c:pt>
              </c:numCache>
            </c:numRef>
          </c:val>
          <c:smooth val="0"/>
          <c:extLst>
            <c:ext xmlns:c16="http://schemas.microsoft.com/office/drawing/2014/chart" uri="{C3380CC4-5D6E-409C-BE32-E72D297353CC}">
              <c16:uniqueId val="{00000004-319A-41E4-B343-21EBF740BAF1}"/>
            </c:ext>
          </c:extLst>
        </c:ser>
        <c:dLbls>
          <c:showLegendKey val="0"/>
          <c:showVal val="0"/>
          <c:showCatName val="0"/>
          <c:showSerName val="0"/>
          <c:showPercent val="0"/>
          <c:showBubbleSize val="0"/>
        </c:dLbls>
        <c:smooth val="0"/>
        <c:axId val="889560671"/>
        <c:axId val="889562319"/>
      </c:lineChart>
      <c:catAx>
        <c:axId val="889560671"/>
        <c:scaling>
          <c:orientation val="minMax"/>
        </c:scaling>
        <c:delete val="0"/>
        <c:axPos val="b"/>
        <c:title>
          <c:tx>
            <c:rich>
              <a:bodyPr rot="0" spcFirstLastPara="1" vertOverflow="ellipsis" vert="horz" wrap="square" anchor="ctr" anchorCtr="1"/>
              <a:lstStyle/>
              <a:p>
                <a:pPr>
                  <a:defRPr sz="20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sz="2000">
                    <a:latin typeface="Arial" panose="020B0604020202020204" pitchFamily="34" charset="0"/>
                    <a:cs typeface="Arial" panose="020B0604020202020204" pitchFamily="34" charset="0"/>
                  </a:rPr>
                  <a:t>Day</a:t>
                </a:r>
              </a:p>
            </c:rich>
          </c:tx>
          <c:overlay val="0"/>
          <c:spPr>
            <a:noFill/>
            <a:ln>
              <a:noFill/>
            </a:ln>
            <a:effectLst/>
          </c:spPr>
          <c:txPr>
            <a:bodyPr rot="0" spcFirstLastPara="1" vertOverflow="ellipsis" vert="horz" wrap="square" anchor="ctr" anchorCtr="1"/>
            <a:lstStyle/>
            <a:p>
              <a:pPr>
                <a:defRPr sz="20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889562319"/>
        <c:crosses val="autoZero"/>
        <c:auto val="1"/>
        <c:lblAlgn val="ctr"/>
        <c:lblOffset val="100"/>
        <c:noMultiLvlLbl val="0"/>
      </c:catAx>
      <c:valAx>
        <c:axId val="889562319"/>
        <c:scaling>
          <c:orientation val="minMax"/>
        </c:scaling>
        <c:delete val="0"/>
        <c:axPos val="l"/>
        <c:title>
          <c:tx>
            <c:rich>
              <a:bodyPr rot="-5400000" spcFirstLastPara="1" vertOverflow="ellipsis" vert="horz" wrap="square" anchor="ctr" anchorCtr="1"/>
              <a:lstStyle/>
              <a:p>
                <a:pPr>
                  <a:defRPr sz="20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sz="2000">
                    <a:latin typeface="Arial" panose="020B0604020202020204" pitchFamily="34" charset="0"/>
                    <a:cs typeface="Arial" panose="020B0604020202020204" pitchFamily="34" charset="0"/>
                  </a:rPr>
                  <a:t>Number</a:t>
                </a:r>
                <a:r>
                  <a:rPr lang="en-US" sz="2000" baseline="0">
                    <a:latin typeface="Arial" panose="020B0604020202020204" pitchFamily="34" charset="0"/>
                    <a:cs typeface="Arial" panose="020B0604020202020204" pitchFamily="34" charset="0"/>
                  </a:rPr>
                  <a:t> of Planrians</a:t>
                </a:r>
              </a:p>
            </c:rich>
          </c:tx>
          <c:overlay val="0"/>
          <c:spPr>
            <a:noFill/>
            <a:ln>
              <a:noFill/>
            </a:ln>
            <a:effectLst/>
          </c:spPr>
          <c:txPr>
            <a:bodyPr rot="-5400000" spcFirstLastPara="1" vertOverflow="ellipsis" vert="horz" wrap="square" anchor="ctr" anchorCtr="1"/>
            <a:lstStyle/>
            <a:p>
              <a:pPr>
                <a:defRPr sz="20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2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889560671"/>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2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a:noFill/>
    </a:ln>
    <a:effectLst/>
  </c:spPr>
  <c:txPr>
    <a:bodyPr/>
    <a:lstStyle/>
    <a:p>
      <a:pPr>
        <a:defRPr/>
      </a:pPr>
      <a:endParaRPr lang="en-US"/>
    </a:p>
  </c:txPr>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2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sz="3200">
                <a:latin typeface="Arial" panose="020B0604020202020204" pitchFamily="34" charset="0"/>
                <a:cs typeface="Arial" panose="020B0604020202020204" pitchFamily="34" charset="0"/>
              </a:rPr>
              <a:t>Planarians</a:t>
            </a:r>
            <a:r>
              <a:rPr lang="en-US" sz="3200" baseline="0">
                <a:latin typeface="Arial" panose="020B0604020202020204" pitchFamily="34" charset="0"/>
                <a:cs typeface="Arial" panose="020B0604020202020204" pitchFamily="34" charset="0"/>
              </a:rPr>
              <a:t> Alive Each Day of Treatment</a:t>
            </a:r>
            <a:endParaRPr lang="en-US" sz="3200">
              <a:latin typeface="Arial" panose="020B0604020202020204" pitchFamily="34" charset="0"/>
              <a:cs typeface="Arial" panose="020B0604020202020204" pitchFamily="34" charset="0"/>
            </a:endParaRPr>
          </a:p>
        </c:rich>
      </c:tx>
      <c:overlay val="0"/>
      <c:spPr>
        <a:noFill/>
        <a:ln>
          <a:noFill/>
        </a:ln>
        <a:effectLst/>
      </c:spPr>
      <c:txPr>
        <a:bodyPr rot="0" spcFirstLastPara="1" vertOverflow="ellipsis" vert="horz" wrap="square" anchor="ctr" anchorCtr="1"/>
        <a:lstStyle/>
        <a:p>
          <a:pPr>
            <a:defRPr sz="32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title>
    <c:autoTitleDeleted val="0"/>
    <c:plotArea>
      <c:layout/>
      <c:lineChart>
        <c:grouping val="standard"/>
        <c:varyColors val="0"/>
        <c:ser>
          <c:idx val="0"/>
          <c:order val="0"/>
          <c:tx>
            <c:strRef>
              <c:f>Sheet1!$B$1:$B$2</c:f>
              <c:strCache>
                <c:ptCount val="2"/>
                <c:pt idx="0">
                  <c:v>Silver Nitrate</c:v>
                </c:pt>
              </c:strCache>
            </c:strRef>
          </c:tx>
          <c:spPr>
            <a:ln w="28575" cap="rnd">
              <a:solidFill>
                <a:srgbClr val="CB00C5"/>
              </a:solidFill>
              <a:round/>
            </a:ln>
            <a:effectLst/>
          </c:spPr>
          <c:marker>
            <c:symbol val="none"/>
          </c:marker>
          <c:cat>
            <c:strRef>
              <c:f>Sheet1!$A$3:$A$8</c:f>
              <c:strCache>
                <c:ptCount val="6"/>
                <c:pt idx="0">
                  <c:v>Day 0</c:v>
                </c:pt>
                <c:pt idx="1">
                  <c:v>Day 1</c:v>
                </c:pt>
                <c:pt idx="2">
                  <c:v>Day 2</c:v>
                </c:pt>
                <c:pt idx="3">
                  <c:v>Day 3</c:v>
                </c:pt>
                <c:pt idx="4">
                  <c:v>Day 4</c:v>
                </c:pt>
                <c:pt idx="5">
                  <c:v>Day 5</c:v>
                </c:pt>
              </c:strCache>
            </c:strRef>
          </c:cat>
          <c:val>
            <c:numRef>
              <c:f>Sheet1!$B$3:$B$8</c:f>
              <c:numCache>
                <c:formatCode>General</c:formatCode>
                <c:ptCount val="6"/>
                <c:pt idx="0">
                  <c:v>5</c:v>
                </c:pt>
                <c:pt idx="1">
                  <c:v>0</c:v>
                </c:pt>
                <c:pt idx="2">
                  <c:v>0</c:v>
                </c:pt>
                <c:pt idx="3">
                  <c:v>0</c:v>
                </c:pt>
                <c:pt idx="4">
                  <c:v>0</c:v>
                </c:pt>
                <c:pt idx="5">
                  <c:v>0</c:v>
                </c:pt>
              </c:numCache>
            </c:numRef>
          </c:val>
          <c:smooth val="0"/>
          <c:extLst>
            <c:ext xmlns:c16="http://schemas.microsoft.com/office/drawing/2014/chart" uri="{C3380CC4-5D6E-409C-BE32-E72D297353CC}">
              <c16:uniqueId val="{00000000-CD9B-47AA-8EE4-27830A8BB6F7}"/>
            </c:ext>
          </c:extLst>
        </c:ser>
        <c:ser>
          <c:idx val="1"/>
          <c:order val="1"/>
          <c:tx>
            <c:strRef>
              <c:f>Sheet1!$C$1:$C$2</c:f>
              <c:strCache>
                <c:ptCount val="2"/>
                <c:pt idx="0">
                  <c:v>0%</c:v>
                </c:pt>
              </c:strCache>
            </c:strRef>
          </c:tx>
          <c:spPr>
            <a:ln w="28575" cap="rnd">
              <a:solidFill>
                <a:srgbClr val="8AA4E4"/>
              </a:solidFill>
              <a:round/>
            </a:ln>
            <a:effectLst/>
          </c:spPr>
          <c:marker>
            <c:symbol val="none"/>
          </c:marker>
          <c:cat>
            <c:strRef>
              <c:f>Sheet1!$A$3:$A$8</c:f>
              <c:strCache>
                <c:ptCount val="6"/>
                <c:pt idx="0">
                  <c:v>Day 0</c:v>
                </c:pt>
                <c:pt idx="1">
                  <c:v>Day 1</c:v>
                </c:pt>
                <c:pt idx="2">
                  <c:v>Day 2</c:v>
                </c:pt>
                <c:pt idx="3">
                  <c:v>Day 3</c:v>
                </c:pt>
                <c:pt idx="4">
                  <c:v>Day 4</c:v>
                </c:pt>
                <c:pt idx="5">
                  <c:v>Day 5</c:v>
                </c:pt>
              </c:strCache>
            </c:strRef>
          </c:cat>
          <c:val>
            <c:numRef>
              <c:f>Sheet1!$C$3:$C$8</c:f>
              <c:numCache>
                <c:formatCode>General</c:formatCode>
                <c:ptCount val="6"/>
                <c:pt idx="0">
                  <c:v>5</c:v>
                </c:pt>
                <c:pt idx="1">
                  <c:v>5</c:v>
                </c:pt>
                <c:pt idx="2">
                  <c:v>5</c:v>
                </c:pt>
                <c:pt idx="3">
                  <c:v>4</c:v>
                </c:pt>
                <c:pt idx="4">
                  <c:v>3</c:v>
                </c:pt>
                <c:pt idx="5">
                  <c:v>0</c:v>
                </c:pt>
              </c:numCache>
            </c:numRef>
          </c:val>
          <c:smooth val="0"/>
          <c:extLst>
            <c:ext xmlns:c16="http://schemas.microsoft.com/office/drawing/2014/chart" uri="{C3380CC4-5D6E-409C-BE32-E72D297353CC}">
              <c16:uniqueId val="{00000001-CD9B-47AA-8EE4-27830A8BB6F7}"/>
            </c:ext>
          </c:extLst>
        </c:ser>
        <c:ser>
          <c:idx val="2"/>
          <c:order val="2"/>
          <c:tx>
            <c:strRef>
              <c:f>Sheet1!$D$1:$D$2</c:f>
              <c:strCache>
                <c:ptCount val="2"/>
                <c:pt idx="0">
                  <c:v>0.50%</c:v>
                </c:pt>
              </c:strCache>
            </c:strRef>
          </c:tx>
          <c:spPr>
            <a:ln w="28575" cap="rnd">
              <a:solidFill>
                <a:srgbClr val="F7E600"/>
              </a:solidFill>
              <a:round/>
            </a:ln>
            <a:effectLst/>
          </c:spPr>
          <c:marker>
            <c:symbol val="none"/>
          </c:marker>
          <c:cat>
            <c:strRef>
              <c:f>Sheet1!$A$3:$A$8</c:f>
              <c:strCache>
                <c:ptCount val="6"/>
                <c:pt idx="0">
                  <c:v>Day 0</c:v>
                </c:pt>
                <c:pt idx="1">
                  <c:v>Day 1</c:v>
                </c:pt>
                <c:pt idx="2">
                  <c:v>Day 2</c:v>
                </c:pt>
                <c:pt idx="3">
                  <c:v>Day 3</c:v>
                </c:pt>
                <c:pt idx="4">
                  <c:v>Day 4</c:v>
                </c:pt>
                <c:pt idx="5">
                  <c:v>Day 5</c:v>
                </c:pt>
              </c:strCache>
            </c:strRef>
          </c:cat>
          <c:val>
            <c:numRef>
              <c:f>Sheet1!$D$3:$D$8</c:f>
              <c:numCache>
                <c:formatCode>General</c:formatCode>
                <c:ptCount val="6"/>
                <c:pt idx="0">
                  <c:v>5</c:v>
                </c:pt>
                <c:pt idx="1">
                  <c:v>4.7</c:v>
                </c:pt>
                <c:pt idx="2">
                  <c:v>4.3</c:v>
                </c:pt>
                <c:pt idx="3">
                  <c:v>2.7</c:v>
                </c:pt>
                <c:pt idx="4">
                  <c:v>0</c:v>
                </c:pt>
                <c:pt idx="5">
                  <c:v>0</c:v>
                </c:pt>
              </c:numCache>
            </c:numRef>
          </c:val>
          <c:smooth val="0"/>
          <c:extLst>
            <c:ext xmlns:c16="http://schemas.microsoft.com/office/drawing/2014/chart" uri="{C3380CC4-5D6E-409C-BE32-E72D297353CC}">
              <c16:uniqueId val="{00000002-CD9B-47AA-8EE4-27830A8BB6F7}"/>
            </c:ext>
          </c:extLst>
        </c:ser>
        <c:ser>
          <c:idx val="3"/>
          <c:order val="3"/>
          <c:tx>
            <c:strRef>
              <c:f>Sheet1!$E$1:$E$2</c:f>
              <c:strCache>
                <c:ptCount val="2"/>
                <c:pt idx="0">
                  <c:v>1.00%</c:v>
                </c:pt>
              </c:strCache>
            </c:strRef>
          </c:tx>
          <c:spPr>
            <a:ln w="28575" cap="rnd">
              <a:solidFill>
                <a:srgbClr val="00FAA3"/>
              </a:solidFill>
              <a:round/>
            </a:ln>
            <a:effectLst/>
          </c:spPr>
          <c:marker>
            <c:symbol val="none"/>
          </c:marker>
          <c:cat>
            <c:strRef>
              <c:f>Sheet1!$A$3:$A$8</c:f>
              <c:strCache>
                <c:ptCount val="6"/>
                <c:pt idx="0">
                  <c:v>Day 0</c:v>
                </c:pt>
                <c:pt idx="1">
                  <c:v>Day 1</c:v>
                </c:pt>
                <c:pt idx="2">
                  <c:v>Day 2</c:v>
                </c:pt>
                <c:pt idx="3">
                  <c:v>Day 3</c:v>
                </c:pt>
                <c:pt idx="4">
                  <c:v>Day 4</c:v>
                </c:pt>
                <c:pt idx="5">
                  <c:v>Day 5</c:v>
                </c:pt>
              </c:strCache>
            </c:strRef>
          </c:cat>
          <c:val>
            <c:numRef>
              <c:f>Sheet1!$E$3:$E$8</c:f>
              <c:numCache>
                <c:formatCode>General</c:formatCode>
                <c:ptCount val="6"/>
                <c:pt idx="0">
                  <c:v>5</c:v>
                </c:pt>
                <c:pt idx="1">
                  <c:v>5</c:v>
                </c:pt>
                <c:pt idx="2">
                  <c:v>1</c:v>
                </c:pt>
                <c:pt idx="3">
                  <c:v>0</c:v>
                </c:pt>
                <c:pt idx="4">
                  <c:v>0</c:v>
                </c:pt>
                <c:pt idx="5">
                  <c:v>0</c:v>
                </c:pt>
              </c:numCache>
            </c:numRef>
          </c:val>
          <c:smooth val="0"/>
          <c:extLst>
            <c:ext xmlns:c16="http://schemas.microsoft.com/office/drawing/2014/chart" uri="{C3380CC4-5D6E-409C-BE32-E72D297353CC}">
              <c16:uniqueId val="{00000003-CD9B-47AA-8EE4-27830A8BB6F7}"/>
            </c:ext>
          </c:extLst>
        </c:ser>
        <c:ser>
          <c:idx val="4"/>
          <c:order val="4"/>
          <c:tx>
            <c:strRef>
              <c:f>Sheet1!$F$1:$F$2</c:f>
              <c:strCache>
                <c:ptCount val="2"/>
                <c:pt idx="0">
                  <c:v>1.50%</c:v>
                </c:pt>
              </c:strCache>
            </c:strRef>
          </c:tx>
          <c:spPr>
            <a:ln w="28575" cap="rnd">
              <a:solidFill>
                <a:srgbClr val="D9A1B1"/>
              </a:solidFill>
              <a:round/>
            </a:ln>
            <a:effectLst/>
          </c:spPr>
          <c:marker>
            <c:symbol val="none"/>
          </c:marker>
          <c:cat>
            <c:strRef>
              <c:f>Sheet1!$A$3:$A$8</c:f>
              <c:strCache>
                <c:ptCount val="6"/>
                <c:pt idx="0">
                  <c:v>Day 0</c:v>
                </c:pt>
                <c:pt idx="1">
                  <c:v>Day 1</c:v>
                </c:pt>
                <c:pt idx="2">
                  <c:v>Day 2</c:v>
                </c:pt>
                <c:pt idx="3">
                  <c:v>Day 3</c:v>
                </c:pt>
                <c:pt idx="4">
                  <c:v>Day 4</c:v>
                </c:pt>
                <c:pt idx="5">
                  <c:v>Day 5</c:v>
                </c:pt>
              </c:strCache>
            </c:strRef>
          </c:cat>
          <c:val>
            <c:numRef>
              <c:f>Sheet1!$F$3:$F$8</c:f>
              <c:numCache>
                <c:formatCode>General</c:formatCode>
                <c:ptCount val="6"/>
                <c:pt idx="0">
                  <c:v>5</c:v>
                </c:pt>
                <c:pt idx="1">
                  <c:v>3.7</c:v>
                </c:pt>
                <c:pt idx="2">
                  <c:v>1.3</c:v>
                </c:pt>
                <c:pt idx="3">
                  <c:v>0.3</c:v>
                </c:pt>
                <c:pt idx="4">
                  <c:v>0.3</c:v>
                </c:pt>
                <c:pt idx="5">
                  <c:v>0.3</c:v>
                </c:pt>
              </c:numCache>
            </c:numRef>
          </c:val>
          <c:smooth val="0"/>
          <c:extLst>
            <c:ext xmlns:c16="http://schemas.microsoft.com/office/drawing/2014/chart" uri="{C3380CC4-5D6E-409C-BE32-E72D297353CC}">
              <c16:uniqueId val="{00000004-CD9B-47AA-8EE4-27830A8BB6F7}"/>
            </c:ext>
          </c:extLst>
        </c:ser>
        <c:dLbls>
          <c:showLegendKey val="0"/>
          <c:showVal val="0"/>
          <c:showCatName val="0"/>
          <c:showSerName val="0"/>
          <c:showPercent val="0"/>
          <c:showBubbleSize val="0"/>
        </c:dLbls>
        <c:smooth val="0"/>
        <c:axId val="889560671"/>
        <c:axId val="889562319"/>
      </c:lineChart>
      <c:catAx>
        <c:axId val="889560671"/>
        <c:scaling>
          <c:orientation val="minMax"/>
        </c:scaling>
        <c:delete val="0"/>
        <c:axPos val="b"/>
        <c:title>
          <c:tx>
            <c:rich>
              <a:bodyPr rot="0" spcFirstLastPara="1" vertOverflow="ellipsis" vert="horz" wrap="square" anchor="ctr" anchorCtr="1"/>
              <a:lstStyle/>
              <a:p>
                <a:pPr>
                  <a:defRPr sz="20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sz="2000">
                    <a:latin typeface="Arial" panose="020B0604020202020204" pitchFamily="34" charset="0"/>
                    <a:cs typeface="Arial" panose="020B0604020202020204" pitchFamily="34" charset="0"/>
                  </a:rPr>
                  <a:t>Day</a:t>
                </a:r>
              </a:p>
            </c:rich>
          </c:tx>
          <c:overlay val="0"/>
          <c:spPr>
            <a:noFill/>
            <a:ln>
              <a:noFill/>
            </a:ln>
            <a:effectLst/>
          </c:spPr>
          <c:txPr>
            <a:bodyPr rot="0" spcFirstLastPara="1" vertOverflow="ellipsis" vert="horz" wrap="square" anchor="ctr" anchorCtr="1"/>
            <a:lstStyle/>
            <a:p>
              <a:pPr>
                <a:defRPr sz="20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889562319"/>
        <c:crosses val="autoZero"/>
        <c:auto val="1"/>
        <c:lblAlgn val="ctr"/>
        <c:lblOffset val="100"/>
        <c:noMultiLvlLbl val="0"/>
      </c:catAx>
      <c:valAx>
        <c:axId val="889562319"/>
        <c:scaling>
          <c:orientation val="minMax"/>
        </c:scaling>
        <c:delete val="0"/>
        <c:axPos val="l"/>
        <c:title>
          <c:tx>
            <c:rich>
              <a:bodyPr rot="-5400000" spcFirstLastPara="1" vertOverflow="ellipsis" vert="horz" wrap="square" anchor="ctr" anchorCtr="1"/>
              <a:lstStyle/>
              <a:p>
                <a:pPr>
                  <a:defRPr sz="20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sz="2000">
                    <a:latin typeface="Arial" panose="020B0604020202020204" pitchFamily="34" charset="0"/>
                    <a:cs typeface="Arial" panose="020B0604020202020204" pitchFamily="34" charset="0"/>
                  </a:rPr>
                  <a:t>Number</a:t>
                </a:r>
                <a:r>
                  <a:rPr lang="en-US" sz="2000" baseline="0">
                    <a:latin typeface="Arial" panose="020B0604020202020204" pitchFamily="34" charset="0"/>
                    <a:cs typeface="Arial" panose="020B0604020202020204" pitchFamily="34" charset="0"/>
                  </a:rPr>
                  <a:t> of Planrians</a:t>
                </a:r>
              </a:p>
            </c:rich>
          </c:tx>
          <c:overlay val="0"/>
          <c:spPr>
            <a:noFill/>
            <a:ln>
              <a:noFill/>
            </a:ln>
            <a:effectLst/>
          </c:spPr>
          <c:txPr>
            <a:bodyPr rot="-5400000" spcFirstLastPara="1" vertOverflow="ellipsis" vert="horz" wrap="square" anchor="ctr" anchorCtr="1"/>
            <a:lstStyle/>
            <a:p>
              <a:pPr>
                <a:defRPr sz="20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2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889560671"/>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2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a:noFill/>
    </a:ln>
    <a:effectLst/>
  </c:spPr>
  <c:txPr>
    <a:bodyPr/>
    <a:lstStyle/>
    <a:p>
      <a:pPr>
        <a:defRPr/>
      </a:pPr>
      <a:endParaRPr lang="en-US"/>
    </a:p>
  </c:txPr>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C949F8A-D8CE-4FFB-ABDF-50EAA98FCCB3}" type="doc">
      <dgm:prSet loTypeId="urn:microsoft.com/office/officeart/2005/8/layout/hierarchy1" loCatId="hierarchy" qsTypeId="urn:microsoft.com/office/officeart/2005/8/quickstyle/simple1" qsCatId="simple" csTypeId="urn:microsoft.com/office/officeart/2005/8/colors/colorful2" csCatId="colorful"/>
      <dgm:spPr/>
      <dgm:t>
        <a:bodyPr/>
        <a:lstStyle/>
        <a:p>
          <a:endParaRPr lang="en-US"/>
        </a:p>
      </dgm:t>
    </dgm:pt>
    <dgm:pt modelId="{24B376DC-FB1E-430A-B4AF-D2E398A2B621}">
      <dgm:prSet/>
      <dgm:spPr/>
      <dgm:t>
        <a:bodyPr/>
        <a:lstStyle/>
        <a:p>
          <a:r>
            <a:rPr lang="en-US"/>
            <a:t>Silver Nanoparticle Synthesis</a:t>
          </a:r>
        </a:p>
      </dgm:t>
    </dgm:pt>
    <dgm:pt modelId="{AC7D9527-97E8-4B77-8BAD-2C7D9A09C3D3}" type="parTrans" cxnId="{6EB5BBB5-9585-43BB-BD31-423BD2E8452D}">
      <dgm:prSet/>
      <dgm:spPr/>
      <dgm:t>
        <a:bodyPr/>
        <a:lstStyle/>
        <a:p>
          <a:endParaRPr lang="en-US"/>
        </a:p>
      </dgm:t>
    </dgm:pt>
    <dgm:pt modelId="{49994623-3B03-48BC-9C96-8FE0F75977D9}" type="sibTrans" cxnId="{6EB5BBB5-9585-43BB-BD31-423BD2E8452D}">
      <dgm:prSet/>
      <dgm:spPr/>
      <dgm:t>
        <a:bodyPr/>
        <a:lstStyle/>
        <a:p>
          <a:endParaRPr lang="en-US"/>
        </a:p>
      </dgm:t>
    </dgm:pt>
    <dgm:pt modelId="{474A6055-EECA-42FE-BF3B-A4E19864AE1F}">
      <dgm:prSet/>
      <dgm:spPr/>
      <dgm:t>
        <a:bodyPr/>
        <a:lstStyle/>
        <a:p>
          <a:r>
            <a:rPr lang="en-US"/>
            <a:t>Optimal Conditions</a:t>
          </a:r>
        </a:p>
      </dgm:t>
    </dgm:pt>
    <dgm:pt modelId="{3E7AD5E6-B4BF-48F4-9B7D-A02130B17EAD}" type="parTrans" cxnId="{C0BD725B-1C35-45EF-B97C-AA6C8DFC90CC}">
      <dgm:prSet/>
      <dgm:spPr/>
      <dgm:t>
        <a:bodyPr/>
        <a:lstStyle/>
        <a:p>
          <a:endParaRPr lang="en-US"/>
        </a:p>
      </dgm:t>
    </dgm:pt>
    <dgm:pt modelId="{665977CE-1908-401D-A8EA-FD39818EF34D}" type="sibTrans" cxnId="{C0BD725B-1C35-45EF-B97C-AA6C8DFC90CC}">
      <dgm:prSet/>
      <dgm:spPr/>
      <dgm:t>
        <a:bodyPr/>
        <a:lstStyle/>
        <a:p>
          <a:endParaRPr lang="en-US"/>
        </a:p>
      </dgm:t>
    </dgm:pt>
    <dgm:pt modelId="{6DCFBF96-2683-4E2D-92E4-A229DC16E82E}">
      <dgm:prSet/>
      <dgm:spPr/>
      <dgm:t>
        <a:bodyPr/>
        <a:lstStyle/>
        <a:p>
          <a:r>
            <a:rPr lang="en-US"/>
            <a:t>Indicator Organism Testing</a:t>
          </a:r>
        </a:p>
      </dgm:t>
    </dgm:pt>
    <dgm:pt modelId="{06B3ED83-44EA-4E61-9072-B9669076D2F4}" type="parTrans" cxnId="{A52D3BB2-3459-4ABD-9829-DC0CB455DC7B}">
      <dgm:prSet/>
      <dgm:spPr/>
      <dgm:t>
        <a:bodyPr/>
        <a:lstStyle/>
        <a:p>
          <a:endParaRPr lang="en-US"/>
        </a:p>
      </dgm:t>
    </dgm:pt>
    <dgm:pt modelId="{C4AE7C54-B66D-464C-840F-D6EA60273975}" type="sibTrans" cxnId="{A52D3BB2-3459-4ABD-9829-DC0CB455DC7B}">
      <dgm:prSet/>
      <dgm:spPr/>
      <dgm:t>
        <a:bodyPr/>
        <a:lstStyle/>
        <a:p>
          <a:endParaRPr lang="en-US"/>
        </a:p>
      </dgm:t>
    </dgm:pt>
    <dgm:pt modelId="{47725EA0-AEE4-4DA0-834B-2CDBC534C02E}">
      <dgm:prSet/>
      <dgm:spPr/>
      <dgm:t>
        <a:bodyPr/>
        <a:lstStyle/>
        <a:p>
          <a:r>
            <a:rPr lang="en-US"/>
            <a:t>Water Filter System Testing</a:t>
          </a:r>
        </a:p>
      </dgm:t>
    </dgm:pt>
    <dgm:pt modelId="{D9135BCD-88F9-4FA1-A877-4BE3A66A69F3}" type="parTrans" cxnId="{039D1AF8-AD13-49C7-B66F-117E61A4B146}">
      <dgm:prSet/>
      <dgm:spPr/>
      <dgm:t>
        <a:bodyPr/>
        <a:lstStyle/>
        <a:p>
          <a:endParaRPr lang="en-US"/>
        </a:p>
      </dgm:t>
    </dgm:pt>
    <dgm:pt modelId="{7A84D36B-C6D2-432D-A2FA-5CF277F3AE97}" type="sibTrans" cxnId="{039D1AF8-AD13-49C7-B66F-117E61A4B146}">
      <dgm:prSet/>
      <dgm:spPr/>
      <dgm:t>
        <a:bodyPr/>
        <a:lstStyle/>
        <a:p>
          <a:endParaRPr lang="en-US"/>
        </a:p>
      </dgm:t>
    </dgm:pt>
    <dgm:pt modelId="{4F8F2F9D-1F5D-4A50-8178-9BAC5AF65B0E}" type="pres">
      <dgm:prSet presAssocID="{1C949F8A-D8CE-4FFB-ABDF-50EAA98FCCB3}" presName="hierChild1" presStyleCnt="0">
        <dgm:presLayoutVars>
          <dgm:chPref val="1"/>
          <dgm:dir/>
          <dgm:animOne val="branch"/>
          <dgm:animLvl val="lvl"/>
          <dgm:resizeHandles/>
        </dgm:presLayoutVars>
      </dgm:prSet>
      <dgm:spPr/>
    </dgm:pt>
    <dgm:pt modelId="{F7610958-1E59-42EA-830D-BB2AC171E03F}" type="pres">
      <dgm:prSet presAssocID="{24B376DC-FB1E-430A-B4AF-D2E398A2B621}" presName="hierRoot1" presStyleCnt="0"/>
      <dgm:spPr/>
    </dgm:pt>
    <dgm:pt modelId="{2C3B2B65-9CE2-4613-9008-499C174E5794}" type="pres">
      <dgm:prSet presAssocID="{24B376DC-FB1E-430A-B4AF-D2E398A2B621}" presName="composite" presStyleCnt="0"/>
      <dgm:spPr/>
    </dgm:pt>
    <dgm:pt modelId="{F4E26E2F-FFFE-4BB3-B590-E3000D8CF559}" type="pres">
      <dgm:prSet presAssocID="{24B376DC-FB1E-430A-B4AF-D2E398A2B621}" presName="background" presStyleLbl="node0" presStyleIdx="0" presStyleCnt="4"/>
      <dgm:spPr/>
    </dgm:pt>
    <dgm:pt modelId="{3B65B8F7-F426-43FD-8CD9-4D0C15E7DAB3}" type="pres">
      <dgm:prSet presAssocID="{24B376DC-FB1E-430A-B4AF-D2E398A2B621}" presName="text" presStyleLbl="fgAcc0" presStyleIdx="0" presStyleCnt="4">
        <dgm:presLayoutVars>
          <dgm:chPref val="3"/>
        </dgm:presLayoutVars>
      </dgm:prSet>
      <dgm:spPr/>
    </dgm:pt>
    <dgm:pt modelId="{4464949A-D815-411D-A5A5-CD3D59009F76}" type="pres">
      <dgm:prSet presAssocID="{24B376DC-FB1E-430A-B4AF-D2E398A2B621}" presName="hierChild2" presStyleCnt="0"/>
      <dgm:spPr/>
    </dgm:pt>
    <dgm:pt modelId="{6D33F91B-B5A3-4419-A2F4-C59F4F4F0279}" type="pres">
      <dgm:prSet presAssocID="{474A6055-EECA-42FE-BF3B-A4E19864AE1F}" presName="hierRoot1" presStyleCnt="0"/>
      <dgm:spPr/>
    </dgm:pt>
    <dgm:pt modelId="{DEE32C04-9F87-42B3-93EB-08A0BF025340}" type="pres">
      <dgm:prSet presAssocID="{474A6055-EECA-42FE-BF3B-A4E19864AE1F}" presName="composite" presStyleCnt="0"/>
      <dgm:spPr/>
    </dgm:pt>
    <dgm:pt modelId="{C5F41E81-688B-4545-9537-B8BBB086F1E8}" type="pres">
      <dgm:prSet presAssocID="{474A6055-EECA-42FE-BF3B-A4E19864AE1F}" presName="background" presStyleLbl="node0" presStyleIdx="1" presStyleCnt="4"/>
      <dgm:spPr/>
    </dgm:pt>
    <dgm:pt modelId="{C12204B9-4E7B-4927-AF6D-DA4FE47B9B43}" type="pres">
      <dgm:prSet presAssocID="{474A6055-EECA-42FE-BF3B-A4E19864AE1F}" presName="text" presStyleLbl="fgAcc0" presStyleIdx="1" presStyleCnt="4">
        <dgm:presLayoutVars>
          <dgm:chPref val="3"/>
        </dgm:presLayoutVars>
      </dgm:prSet>
      <dgm:spPr/>
    </dgm:pt>
    <dgm:pt modelId="{31644C26-3D2B-4BAF-A160-E315C441CA99}" type="pres">
      <dgm:prSet presAssocID="{474A6055-EECA-42FE-BF3B-A4E19864AE1F}" presName="hierChild2" presStyleCnt="0"/>
      <dgm:spPr/>
    </dgm:pt>
    <dgm:pt modelId="{479B2619-9BE7-45E8-B942-A2EB8D57BDD2}" type="pres">
      <dgm:prSet presAssocID="{6DCFBF96-2683-4E2D-92E4-A229DC16E82E}" presName="hierRoot1" presStyleCnt="0"/>
      <dgm:spPr/>
    </dgm:pt>
    <dgm:pt modelId="{3F21069F-9714-4884-8362-A32A10890451}" type="pres">
      <dgm:prSet presAssocID="{6DCFBF96-2683-4E2D-92E4-A229DC16E82E}" presName="composite" presStyleCnt="0"/>
      <dgm:spPr/>
    </dgm:pt>
    <dgm:pt modelId="{21D2BDEA-EF6F-4230-98C2-4FFFB4AF6A24}" type="pres">
      <dgm:prSet presAssocID="{6DCFBF96-2683-4E2D-92E4-A229DC16E82E}" presName="background" presStyleLbl="node0" presStyleIdx="2" presStyleCnt="4"/>
      <dgm:spPr/>
    </dgm:pt>
    <dgm:pt modelId="{D89EF19E-279B-40FC-B054-64FBF277EA4E}" type="pres">
      <dgm:prSet presAssocID="{6DCFBF96-2683-4E2D-92E4-A229DC16E82E}" presName="text" presStyleLbl="fgAcc0" presStyleIdx="2" presStyleCnt="4">
        <dgm:presLayoutVars>
          <dgm:chPref val="3"/>
        </dgm:presLayoutVars>
      </dgm:prSet>
      <dgm:spPr/>
    </dgm:pt>
    <dgm:pt modelId="{17B5F730-4494-4D6F-AC68-67B92EBE261D}" type="pres">
      <dgm:prSet presAssocID="{6DCFBF96-2683-4E2D-92E4-A229DC16E82E}" presName="hierChild2" presStyleCnt="0"/>
      <dgm:spPr/>
    </dgm:pt>
    <dgm:pt modelId="{844B6C82-3A11-45E3-9B89-E2694B875FD7}" type="pres">
      <dgm:prSet presAssocID="{47725EA0-AEE4-4DA0-834B-2CDBC534C02E}" presName="hierRoot1" presStyleCnt="0"/>
      <dgm:spPr/>
    </dgm:pt>
    <dgm:pt modelId="{6920C6CC-022B-44C8-B82A-FDAB81DAC055}" type="pres">
      <dgm:prSet presAssocID="{47725EA0-AEE4-4DA0-834B-2CDBC534C02E}" presName="composite" presStyleCnt="0"/>
      <dgm:spPr/>
    </dgm:pt>
    <dgm:pt modelId="{31025066-09FF-48C7-83A0-C73A5AA37BDE}" type="pres">
      <dgm:prSet presAssocID="{47725EA0-AEE4-4DA0-834B-2CDBC534C02E}" presName="background" presStyleLbl="node0" presStyleIdx="3" presStyleCnt="4"/>
      <dgm:spPr/>
    </dgm:pt>
    <dgm:pt modelId="{8A54BA09-363F-4870-8030-E7903A1C876F}" type="pres">
      <dgm:prSet presAssocID="{47725EA0-AEE4-4DA0-834B-2CDBC534C02E}" presName="text" presStyleLbl="fgAcc0" presStyleIdx="3" presStyleCnt="4">
        <dgm:presLayoutVars>
          <dgm:chPref val="3"/>
        </dgm:presLayoutVars>
      </dgm:prSet>
      <dgm:spPr/>
    </dgm:pt>
    <dgm:pt modelId="{F3564FFC-F245-4906-B615-FD38FCDF88F6}" type="pres">
      <dgm:prSet presAssocID="{47725EA0-AEE4-4DA0-834B-2CDBC534C02E}" presName="hierChild2" presStyleCnt="0"/>
      <dgm:spPr/>
    </dgm:pt>
  </dgm:ptLst>
  <dgm:cxnLst>
    <dgm:cxn modelId="{5E9F6836-D338-46F2-B884-09531A500440}" type="presOf" srcId="{474A6055-EECA-42FE-BF3B-A4E19864AE1F}" destId="{C12204B9-4E7B-4927-AF6D-DA4FE47B9B43}" srcOrd="0" destOrd="0" presId="urn:microsoft.com/office/officeart/2005/8/layout/hierarchy1"/>
    <dgm:cxn modelId="{C0BD725B-1C35-45EF-B97C-AA6C8DFC90CC}" srcId="{1C949F8A-D8CE-4FFB-ABDF-50EAA98FCCB3}" destId="{474A6055-EECA-42FE-BF3B-A4E19864AE1F}" srcOrd="1" destOrd="0" parTransId="{3E7AD5E6-B4BF-48F4-9B7D-A02130B17EAD}" sibTransId="{665977CE-1908-401D-A8EA-FD39818EF34D}"/>
    <dgm:cxn modelId="{AED70D7D-FC17-4BEB-B84B-7FAE372880FB}" type="presOf" srcId="{1C949F8A-D8CE-4FFB-ABDF-50EAA98FCCB3}" destId="{4F8F2F9D-1F5D-4A50-8178-9BAC5AF65B0E}" srcOrd="0" destOrd="0" presId="urn:microsoft.com/office/officeart/2005/8/layout/hierarchy1"/>
    <dgm:cxn modelId="{0A61579D-281E-47B6-A192-A09886757D9A}" type="presOf" srcId="{24B376DC-FB1E-430A-B4AF-D2E398A2B621}" destId="{3B65B8F7-F426-43FD-8CD9-4D0C15E7DAB3}" srcOrd="0" destOrd="0" presId="urn:microsoft.com/office/officeart/2005/8/layout/hierarchy1"/>
    <dgm:cxn modelId="{9C4264A7-1927-4C14-B012-CA8EEAD74D97}" type="presOf" srcId="{47725EA0-AEE4-4DA0-834B-2CDBC534C02E}" destId="{8A54BA09-363F-4870-8030-E7903A1C876F}" srcOrd="0" destOrd="0" presId="urn:microsoft.com/office/officeart/2005/8/layout/hierarchy1"/>
    <dgm:cxn modelId="{A52D3BB2-3459-4ABD-9829-DC0CB455DC7B}" srcId="{1C949F8A-D8CE-4FFB-ABDF-50EAA98FCCB3}" destId="{6DCFBF96-2683-4E2D-92E4-A229DC16E82E}" srcOrd="2" destOrd="0" parTransId="{06B3ED83-44EA-4E61-9072-B9669076D2F4}" sibTransId="{C4AE7C54-B66D-464C-840F-D6EA60273975}"/>
    <dgm:cxn modelId="{6EB5BBB5-9585-43BB-BD31-423BD2E8452D}" srcId="{1C949F8A-D8CE-4FFB-ABDF-50EAA98FCCB3}" destId="{24B376DC-FB1E-430A-B4AF-D2E398A2B621}" srcOrd="0" destOrd="0" parTransId="{AC7D9527-97E8-4B77-8BAD-2C7D9A09C3D3}" sibTransId="{49994623-3B03-48BC-9C96-8FE0F75977D9}"/>
    <dgm:cxn modelId="{8BA4C6D4-0362-4CD1-8BF2-CE7E35688837}" type="presOf" srcId="{6DCFBF96-2683-4E2D-92E4-A229DC16E82E}" destId="{D89EF19E-279B-40FC-B054-64FBF277EA4E}" srcOrd="0" destOrd="0" presId="urn:microsoft.com/office/officeart/2005/8/layout/hierarchy1"/>
    <dgm:cxn modelId="{039D1AF8-AD13-49C7-B66F-117E61A4B146}" srcId="{1C949F8A-D8CE-4FFB-ABDF-50EAA98FCCB3}" destId="{47725EA0-AEE4-4DA0-834B-2CDBC534C02E}" srcOrd="3" destOrd="0" parTransId="{D9135BCD-88F9-4FA1-A877-4BE3A66A69F3}" sibTransId="{7A84D36B-C6D2-432D-A2FA-5CF277F3AE97}"/>
    <dgm:cxn modelId="{BF062DF6-CD98-4E5B-96F4-ACFC3EB2FED6}" type="presParOf" srcId="{4F8F2F9D-1F5D-4A50-8178-9BAC5AF65B0E}" destId="{F7610958-1E59-42EA-830D-BB2AC171E03F}" srcOrd="0" destOrd="0" presId="urn:microsoft.com/office/officeart/2005/8/layout/hierarchy1"/>
    <dgm:cxn modelId="{65B2B86A-C911-4D34-A3EB-CA46D74FC5D9}" type="presParOf" srcId="{F7610958-1E59-42EA-830D-BB2AC171E03F}" destId="{2C3B2B65-9CE2-4613-9008-499C174E5794}" srcOrd="0" destOrd="0" presId="urn:microsoft.com/office/officeart/2005/8/layout/hierarchy1"/>
    <dgm:cxn modelId="{B5A5A73A-AD42-46D4-ACAB-9890391DCF68}" type="presParOf" srcId="{2C3B2B65-9CE2-4613-9008-499C174E5794}" destId="{F4E26E2F-FFFE-4BB3-B590-E3000D8CF559}" srcOrd="0" destOrd="0" presId="urn:microsoft.com/office/officeart/2005/8/layout/hierarchy1"/>
    <dgm:cxn modelId="{E60F51A4-F665-45C0-85C9-206C1B68AA7F}" type="presParOf" srcId="{2C3B2B65-9CE2-4613-9008-499C174E5794}" destId="{3B65B8F7-F426-43FD-8CD9-4D0C15E7DAB3}" srcOrd="1" destOrd="0" presId="urn:microsoft.com/office/officeart/2005/8/layout/hierarchy1"/>
    <dgm:cxn modelId="{FB141F49-7104-491D-BC72-0EA7A1FC027C}" type="presParOf" srcId="{F7610958-1E59-42EA-830D-BB2AC171E03F}" destId="{4464949A-D815-411D-A5A5-CD3D59009F76}" srcOrd="1" destOrd="0" presId="urn:microsoft.com/office/officeart/2005/8/layout/hierarchy1"/>
    <dgm:cxn modelId="{0DBBAF8F-B184-4AC9-A59C-2A9C9CBB1D26}" type="presParOf" srcId="{4F8F2F9D-1F5D-4A50-8178-9BAC5AF65B0E}" destId="{6D33F91B-B5A3-4419-A2F4-C59F4F4F0279}" srcOrd="1" destOrd="0" presId="urn:microsoft.com/office/officeart/2005/8/layout/hierarchy1"/>
    <dgm:cxn modelId="{B1739F17-F2BF-4CA1-B434-D1A3B49F7E63}" type="presParOf" srcId="{6D33F91B-B5A3-4419-A2F4-C59F4F4F0279}" destId="{DEE32C04-9F87-42B3-93EB-08A0BF025340}" srcOrd="0" destOrd="0" presId="urn:microsoft.com/office/officeart/2005/8/layout/hierarchy1"/>
    <dgm:cxn modelId="{73AE07EB-08FF-4C08-A1E4-617AC32F08C4}" type="presParOf" srcId="{DEE32C04-9F87-42B3-93EB-08A0BF025340}" destId="{C5F41E81-688B-4545-9537-B8BBB086F1E8}" srcOrd="0" destOrd="0" presId="urn:microsoft.com/office/officeart/2005/8/layout/hierarchy1"/>
    <dgm:cxn modelId="{79DD4CB3-F7D3-472D-B415-7E2128A76DBF}" type="presParOf" srcId="{DEE32C04-9F87-42B3-93EB-08A0BF025340}" destId="{C12204B9-4E7B-4927-AF6D-DA4FE47B9B43}" srcOrd="1" destOrd="0" presId="urn:microsoft.com/office/officeart/2005/8/layout/hierarchy1"/>
    <dgm:cxn modelId="{FB64652A-2F21-40F8-A577-A90572094A2F}" type="presParOf" srcId="{6D33F91B-B5A3-4419-A2F4-C59F4F4F0279}" destId="{31644C26-3D2B-4BAF-A160-E315C441CA99}" srcOrd="1" destOrd="0" presId="urn:microsoft.com/office/officeart/2005/8/layout/hierarchy1"/>
    <dgm:cxn modelId="{A1641E91-1B53-4C33-8246-53F07D6A6B92}" type="presParOf" srcId="{4F8F2F9D-1F5D-4A50-8178-9BAC5AF65B0E}" destId="{479B2619-9BE7-45E8-B942-A2EB8D57BDD2}" srcOrd="2" destOrd="0" presId="urn:microsoft.com/office/officeart/2005/8/layout/hierarchy1"/>
    <dgm:cxn modelId="{D58ACBC9-744C-4798-B4FE-D7F9AF3DFE1B}" type="presParOf" srcId="{479B2619-9BE7-45E8-B942-A2EB8D57BDD2}" destId="{3F21069F-9714-4884-8362-A32A10890451}" srcOrd="0" destOrd="0" presId="urn:microsoft.com/office/officeart/2005/8/layout/hierarchy1"/>
    <dgm:cxn modelId="{6C7D1A74-5780-4A46-BF83-36B20678CA8E}" type="presParOf" srcId="{3F21069F-9714-4884-8362-A32A10890451}" destId="{21D2BDEA-EF6F-4230-98C2-4FFFB4AF6A24}" srcOrd="0" destOrd="0" presId="urn:microsoft.com/office/officeart/2005/8/layout/hierarchy1"/>
    <dgm:cxn modelId="{D7850020-9F34-4B61-9580-C74CF28A39A6}" type="presParOf" srcId="{3F21069F-9714-4884-8362-A32A10890451}" destId="{D89EF19E-279B-40FC-B054-64FBF277EA4E}" srcOrd="1" destOrd="0" presId="urn:microsoft.com/office/officeart/2005/8/layout/hierarchy1"/>
    <dgm:cxn modelId="{4220D471-0F6A-453B-98EF-C09ED8F240AF}" type="presParOf" srcId="{479B2619-9BE7-45E8-B942-A2EB8D57BDD2}" destId="{17B5F730-4494-4D6F-AC68-67B92EBE261D}" srcOrd="1" destOrd="0" presId="urn:microsoft.com/office/officeart/2005/8/layout/hierarchy1"/>
    <dgm:cxn modelId="{7D1350A3-04C4-43DE-B7ED-680667942B95}" type="presParOf" srcId="{4F8F2F9D-1F5D-4A50-8178-9BAC5AF65B0E}" destId="{844B6C82-3A11-45E3-9B89-E2694B875FD7}" srcOrd="3" destOrd="0" presId="urn:microsoft.com/office/officeart/2005/8/layout/hierarchy1"/>
    <dgm:cxn modelId="{821AC7AA-C999-470A-B038-B96E45D0720A}" type="presParOf" srcId="{844B6C82-3A11-45E3-9B89-E2694B875FD7}" destId="{6920C6CC-022B-44C8-B82A-FDAB81DAC055}" srcOrd="0" destOrd="0" presId="urn:microsoft.com/office/officeart/2005/8/layout/hierarchy1"/>
    <dgm:cxn modelId="{D833480F-4628-464C-A64D-0B1CD3461758}" type="presParOf" srcId="{6920C6CC-022B-44C8-B82A-FDAB81DAC055}" destId="{31025066-09FF-48C7-83A0-C73A5AA37BDE}" srcOrd="0" destOrd="0" presId="urn:microsoft.com/office/officeart/2005/8/layout/hierarchy1"/>
    <dgm:cxn modelId="{2B06F85A-7D61-4280-BC03-7994E42A7778}" type="presParOf" srcId="{6920C6CC-022B-44C8-B82A-FDAB81DAC055}" destId="{8A54BA09-363F-4870-8030-E7903A1C876F}" srcOrd="1" destOrd="0" presId="urn:microsoft.com/office/officeart/2005/8/layout/hierarchy1"/>
    <dgm:cxn modelId="{5E6B6C1A-5845-4F7C-BE83-95A325B3C89F}" type="presParOf" srcId="{844B6C82-3A11-45E3-9B89-E2694B875FD7}" destId="{F3564FFC-F245-4906-B615-FD38FCDF88F6}" srcOrd="1" destOrd="0" presId="urn:microsoft.com/office/officeart/2005/8/layout/hierarchy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7B8B42F-F781-42D0-B051-2B3EF58AE418}" type="doc">
      <dgm:prSet loTypeId="urn:microsoft.com/office/officeart/2005/8/layout/vProcess5" loCatId="process" qsTypeId="urn:microsoft.com/office/officeart/2005/8/quickstyle/simple1" qsCatId="simple" csTypeId="urn:microsoft.com/office/officeart/2005/8/colors/colorful1" csCatId="colorful" phldr="1"/>
      <dgm:spPr/>
      <dgm:t>
        <a:bodyPr/>
        <a:lstStyle/>
        <a:p>
          <a:endParaRPr lang="en-US"/>
        </a:p>
      </dgm:t>
    </dgm:pt>
    <dgm:pt modelId="{B563F046-3F82-43DC-902A-B6B9358D31C1}">
      <dgm:prSet/>
      <dgm:spPr/>
      <dgm:t>
        <a:bodyPr/>
        <a:lstStyle/>
        <a:p>
          <a:pPr>
            <a:lnSpc>
              <a:spcPct val="100000"/>
            </a:lnSpc>
          </a:pPr>
          <a:r>
            <a:rPr lang="en-US"/>
            <a:t>Our results indicate that at sufficient concentrations, </a:t>
          </a:r>
          <a:r>
            <a:rPr lang="en-US" i="1"/>
            <a:t>Aloe</a:t>
          </a:r>
          <a:r>
            <a:rPr lang="en-US"/>
            <a:t>-based AgNPs are effective at decontaminating water containing pathogenic bacteria. </a:t>
          </a:r>
        </a:p>
      </dgm:t>
    </dgm:pt>
    <dgm:pt modelId="{DAFDA0AA-2315-44AC-9C3A-5C4678AA1AE9}" type="parTrans" cxnId="{972E557C-5442-4C5B-970A-DCDE5DA6C6EA}">
      <dgm:prSet/>
      <dgm:spPr/>
      <dgm:t>
        <a:bodyPr/>
        <a:lstStyle/>
        <a:p>
          <a:endParaRPr lang="en-US"/>
        </a:p>
      </dgm:t>
    </dgm:pt>
    <dgm:pt modelId="{E0ACCB4A-198E-4635-95D7-F50CE7817771}" type="sibTrans" cxnId="{972E557C-5442-4C5B-970A-DCDE5DA6C6EA}">
      <dgm:prSet/>
      <dgm:spPr/>
      <dgm:t>
        <a:bodyPr/>
        <a:lstStyle/>
        <a:p>
          <a:endParaRPr lang="en-US"/>
        </a:p>
      </dgm:t>
    </dgm:pt>
    <dgm:pt modelId="{1418FE70-BF0E-4848-97F2-7CA035A145B9}">
      <dgm:prSet/>
      <dgm:spPr/>
      <dgm:t>
        <a:bodyPr/>
        <a:lstStyle/>
        <a:p>
          <a:pPr>
            <a:lnSpc>
              <a:spcPct val="100000"/>
            </a:lnSpc>
          </a:pPr>
          <a:r>
            <a:rPr lang="en-US"/>
            <a:t>There was variability in the effectiveness of AgNPs on different bacterial species, so further research needs to be conducted to better understand these differences and the mechanisms of how silver nanoparticles work. </a:t>
          </a:r>
        </a:p>
      </dgm:t>
    </dgm:pt>
    <dgm:pt modelId="{3F5AF1D4-05A7-4F47-9FA1-6BF6856DB12A}" type="parTrans" cxnId="{D69D8782-A496-4230-A555-C838C24EE40D}">
      <dgm:prSet/>
      <dgm:spPr/>
      <dgm:t>
        <a:bodyPr/>
        <a:lstStyle/>
        <a:p>
          <a:endParaRPr lang="en-US"/>
        </a:p>
      </dgm:t>
    </dgm:pt>
    <dgm:pt modelId="{46045718-C4E0-4276-8BEC-3548914E9B76}" type="sibTrans" cxnId="{D69D8782-A496-4230-A555-C838C24EE40D}">
      <dgm:prSet/>
      <dgm:spPr/>
      <dgm:t>
        <a:bodyPr/>
        <a:lstStyle/>
        <a:p>
          <a:endParaRPr lang="en-US"/>
        </a:p>
      </dgm:t>
    </dgm:pt>
    <dgm:pt modelId="{A78D2295-5CD6-4B26-8BC5-8E101BC1B520}">
      <dgm:prSet/>
      <dgm:spPr/>
      <dgm:t>
        <a:bodyPr/>
        <a:lstStyle/>
        <a:p>
          <a:pPr>
            <a:lnSpc>
              <a:spcPct val="100000"/>
            </a:lnSpc>
          </a:pPr>
          <a:r>
            <a:rPr lang="en-US"/>
            <a:t>Currently, AgNPs are not recommended for environmental release, as the planarians (an indicator organism) were sensitive to AgNPs. </a:t>
          </a:r>
        </a:p>
      </dgm:t>
    </dgm:pt>
    <dgm:pt modelId="{A4A7134C-ACDA-4668-B4E7-1F8B0B5ABD30}" type="parTrans" cxnId="{659744EB-DE5B-4C51-9A22-4B560D0DCAE7}">
      <dgm:prSet/>
      <dgm:spPr/>
      <dgm:t>
        <a:bodyPr/>
        <a:lstStyle/>
        <a:p>
          <a:endParaRPr lang="en-US"/>
        </a:p>
      </dgm:t>
    </dgm:pt>
    <dgm:pt modelId="{F0C70660-07AE-445F-B77F-BED0E8026AE1}" type="sibTrans" cxnId="{659744EB-DE5B-4C51-9A22-4B560D0DCAE7}">
      <dgm:prSet/>
      <dgm:spPr/>
      <dgm:t>
        <a:bodyPr/>
        <a:lstStyle/>
        <a:p>
          <a:endParaRPr lang="en-US"/>
        </a:p>
      </dgm:t>
    </dgm:pt>
    <dgm:pt modelId="{3B108998-F579-428A-9690-95E10AB5C9F3}" type="pres">
      <dgm:prSet presAssocID="{A7B8B42F-F781-42D0-B051-2B3EF58AE418}" presName="outerComposite" presStyleCnt="0">
        <dgm:presLayoutVars>
          <dgm:chMax val="5"/>
          <dgm:dir/>
          <dgm:resizeHandles val="exact"/>
        </dgm:presLayoutVars>
      </dgm:prSet>
      <dgm:spPr/>
    </dgm:pt>
    <dgm:pt modelId="{77A6A029-DA84-4D7F-A8B9-6216D585DEE0}" type="pres">
      <dgm:prSet presAssocID="{A7B8B42F-F781-42D0-B051-2B3EF58AE418}" presName="dummyMaxCanvas" presStyleCnt="0">
        <dgm:presLayoutVars/>
      </dgm:prSet>
      <dgm:spPr/>
    </dgm:pt>
    <dgm:pt modelId="{660DB5D0-10C4-40D8-8EBE-FF64C420B923}" type="pres">
      <dgm:prSet presAssocID="{A7B8B42F-F781-42D0-B051-2B3EF58AE418}" presName="ThreeNodes_1" presStyleLbl="node1" presStyleIdx="0" presStyleCnt="3">
        <dgm:presLayoutVars>
          <dgm:bulletEnabled val="1"/>
        </dgm:presLayoutVars>
      </dgm:prSet>
      <dgm:spPr/>
    </dgm:pt>
    <dgm:pt modelId="{4629C572-CE27-4545-A5B0-1DA3B7DBA36C}" type="pres">
      <dgm:prSet presAssocID="{A7B8B42F-F781-42D0-B051-2B3EF58AE418}" presName="ThreeNodes_2" presStyleLbl="node1" presStyleIdx="1" presStyleCnt="3">
        <dgm:presLayoutVars>
          <dgm:bulletEnabled val="1"/>
        </dgm:presLayoutVars>
      </dgm:prSet>
      <dgm:spPr/>
    </dgm:pt>
    <dgm:pt modelId="{11A12303-F3F2-4D92-AA3C-C8585E8E44CA}" type="pres">
      <dgm:prSet presAssocID="{A7B8B42F-F781-42D0-B051-2B3EF58AE418}" presName="ThreeNodes_3" presStyleLbl="node1" presStyleIdx="2" presStyleCnt="3">
        <dgm:presLayoutVars>
          <dgm:bulletEnabled val="1"/>
        </dgm:presLayoutVars>
      </dgm:prSet>
      <dgm:spPr/>
    </dgm:pt>
    <dgm:pt modelId="{8AAB9D88-6A4E-4FB3-8D5C-0F5B34602F78}" type="pres">
      <dgm:prSet presAssocID="{A7B8B42F-F781-42D0-B051-2B3EF58AE418}" presName="ThreeConn_1-2" presStyleLbl="fgAccFollowNode1" presStyleIdx="0" presStyleCnt="2">
        <dgm:presLayoutVars>
          <dgm:bulletEnabled val="1"/>
        </dgm:presLayoutVars>
      </dgm:prSet>
      <dgm:spPr/>
    </dgm:pt>
    <dgm:pt modelId="{A93EF9E2-B29A-49BF-8B7B-738C26DCF3ED}" type="pres">
      <dgm:prSet presAssocID="{A7B8B42F-F781-42D0-B051-2B3EF58AE418}" presName="ThreeConn_2-3" presStyleLbl="fgAccFollowNode1" presStyleIdx="1" presStyleCnt="2">
        <dgm:presLayoutVars>
          <dgm:bulletEnabled val="1"/>
        </dgm:presLayoutVars>
      </dgm:prSet>
      <dgm:spPr/>
    </dgm:pt>
    <dgm:pt modelId="{1EB5CFAA-4F4E-455A-8935-3FBEBADC096E}" type="pres">
      <dgm:prSet presAssocID="{A7B8B42F-F781-42D0-B051-2B3EF58AE418}" presName="ThreeNodes_1_text" presStyleLbl="node1" presStyleIdx="2" presStyleCnt="3">
        <dgm:presLayoutVars>
          <dgm:bulletEnabled val="1"/>
        </dgm:presLayoutVars>
      </dgm:prSet>
      <dgm:spPr/>
    </dgm:pt>
    <dgm:pt modelId="{4C5DFC0F-5106-42AF-9F4C-8F9755D56794}" type="pres">
      <dgm:prSet presAssocID="{A7B8B42F-F781-42D0-B051-2B3EF58AE418}" presName="ThreeNodes_2_text" presStyleLbl="node1" presStyleIdx="2" presStyleCnt="3">
        <dgm:presLayoutVars>
          <dgm:bulletEnabled val="1"/>
        </dgm:presLayoutVars>
      </dgm:prSet>
      <dgm:spPr/>
    </dgm:pt>
    <dgm:pt modelId="{D43D101D-92A8-460C-B901-8415F132121E}" type="pres">
      <dgm:prSet presAssocID="{A7B8B42F-F781-42D0-B051-2B3EF58AE418}" presName="ThreeNodes_3_text" presStyleLbl="node1" presStyleIdx="2" presStyleCnt="3">
        <dgm:presLayoutVars>
          <dgm:bulletEnabled val="1"/>
        </dgm:presLayoutVars>
      </dgm:prSet>
      <dgm:spPr/>
    </dgm:pt>
  </dgm:ptLst>
  <dgm:cxnLst>
    <dgm:cxn modelId="{9D983726-474D-490C-B2BA-C5A789D70F67}" type="presOf" srcId="{B563F046-3F82-43DC-902A-B6B9358D31C1}" destId="{660DB5D0-10C4-40D8-8EBE-FF64C420B923}" srcOrd="0" destOrd="0" presId="urn:microsoft.com/office/officeart/2005/8/layout/vProcess5"/>
    <dgm:cxn modelId="{4C05B64C-35B2-4B83-A4A6-0B2152D5F7E2}" type="presOf" srcId="{B563F046-3F82-43DC-902A-B6B9358D31C1}" destId="{1EB5CFAA-4F4E-455A-8935-3FBEBADC096E}" srcOrd="1" destOrd="0" presId="urn:microsoft.com/office/officeart/2005/8/layout/vProcess5"/>
    <dgm:cxn modelId="{24E49278-EEAA-4CF7-9DE0-5D41B0E7654C}" type="presOf" srcId="{46045718-C4E0-4276-8BEC-3548914E9B76}" destId="{A93EF9E2-B29A-49BF-8B7B-738C26DCF3ED}" srcOrd="0" destOrd="0" presId="urn:microsoft.com/office/officeart/2005/8/layout/vProcess5"/>
    <dgm:cxn modelId="{20A8AA7A-FF80-4488-BC46-38538DC98254}" type="presOf" srcId="{1418FE70-BF0E-4848-97F2-7CA035A145B9}" destId="{4C5DFC0F-5106-42AF-9F4C-8F9755D56794}" srcOrd="1" destOrd="0" presId="urn:microsoft.com/office/officeart/2005/8/layout/vProcess5"/>
    <dgm:cxn modelId="{972E557C-5442-4C5B-970A-DCDE5DA6C6EA}" srcId="{A7B8B42F-F781-42D0-B051-2B3EF58AE418}" destId="{B563F046-3F82-43DC-902A-B6B9358D31C1}" srcOrd="0" destOrd="0" parTransId="{DAFDA0AA-2315-44AC-9C3A-5C4678AA1AE9}" sibTransId="{E0ACCB4A-198E-4635-95D7-F50CE7817771}"/>
    <dgm:cxn modelId="{D69D8782-A496-4230-A555-C838C24EE40D}" srcId="{A7B8B42F-F781-42D0-B051-2B3EF58AE418}" destId="{1418FE70-BF0E-4848-97F2-7CA035A145B9}" srcOrd="1" destOrd="0" parTransId="{3F5AF1D4-05A7-4F47-9FA1-6BF6856DB12A}" sibTransId="{46045718-C4E0-4276-8BEC-3548914E9B76}"/>
    <dgm:cxn modelId="{17BECD94-09A9-4D03-B584-55F9682FA412}" type="presOf" srcId="{E0ACCB4A-198E-4635-95D7-F50CE7817771}" destId="{8AAB9D88-6A4E-4FB3-8D5C-0F5B34602F78}" srcOrd="0" destOrd="0" presId="urn:microsoft.com/office/officeart/2005/8/layout/vProcess5"/>
    <dgm:cxn modelId="{00B972BB-3343-4763-A70C-672767525091}" type="presOf" srcId="{1418FE70-BF0E-4848-97F2-7CA035A145B9}" destId="{4629C572-CE27-4545-A5B0-1DA3B7DBA36C}" srcOrd="0" destOrd="0" presId="urn:microsoft.com/office/officeart/2005/8/layout/vProcess5"/>
    <dgm:cxn modelId="{D955F6CE-C9C0-467A-B6AE-5069511CC98A}" type="presOf" srcId="{A78D2295-5CD6-4B26-8BC5-8E101BC1B520}" destId="{D43D101D-92A8-460C-B901-8415F132121E}" srcOrd="1" destOrd="0" presId="urn:microsoft.com/office/officeart/2005/8/layout/vProcess5"/>
    <dgm:cxn modelId="{33844AD4-B4D9-4340-81AD-C4E78AC47C82}" type="presOf" srcId="{A7B8B42F-F781-42D0-B051-2B3EF58AE418}" destId="{3B108998-F579-428A-9690-95E10AB5C9F3}" srcOrd="0" destOrd="0" presId="urn:microsoft.com/office/officeart/2005/8/layout/vProcess5"/>
    <dgm:cxn modelId="{659744EB-DE5B-4C51-9A22-4B560D0DCAE7}" srcId="{A7B8B42F-F781-42D0-B051-2B3EF58AE418}" destId="{A78D2295-5CD6-4B26-8BC5-8E101BC1B520}" srcOrd="2" destOrd="0" parTransId="{A4A7134C-ACDA-4668-B4E7-1F8B0B5ABD30}" sibTransId="{F0C70660-07AE-445F-B77F-BED0E8026AE1}"/>
    <dgm:cxn modelId="{ACC7CEFB-2AF4-4067-849E-423242FC0480}" type="presOf" srcId="{A78D2295-5CD6-4B26-8BC5-8E101BC1B520}" destId="{11A12303-F3F2-4D92-AA3C-C8585E8E44CA}" srcOrd="0" destOrd="0" presId="urn:microsoft.com/office/officeart/2005/8/layout/vProcess5"/>
    <dgm:cxn modelId="{63433E50-AFF3-4E8E-8F2D-53D4B812D08C}" type="presParOf" srcId="{3B108998-F579-428A-9690-95E10AB5C9F3}" destId="{77A6A029-DA84-4D7F-A8B9-6216D585DEE0}" srcOrd="0" destOrd="0" presId="urn:microsoft.com/office/officeart/2005/8/layout/vProcess5"/>
    <dgm:cxn modelId="{65F6C327-0662-4451-9ED8-E1A53520B0D7}" type="presParOf" srcId="{3B108998-F579-428A-9690-95E10AB5C9F3}" destId="{660DB5D0-10C4-40D8-8EBE-FF64C420B923}" srcOrd="1" destOrd="0" presId="urn:microsoft.com/office/officeart/2005/8/layout/vProcess5"/>
    <dgm:cxn modelId="{2568E4BF-A069-4D36-ACC2-149BA04099E1}" type="presParOf" srcId="{3B108998-F579-428A-9690-95E10AB5C9F3}" destId="{4629C572-CE27-4545-A5B0-1DA3B7DBA36C}" srcOrd="2" destOrd="0" presId="urn:microsoft.com/office/officeart/2005/8/layout/vProcess5"/>
    <dgm:cxn modelId="{C2EC0748-8CCE-4BDD-8541-A6366B5B32B9}" type="presParOf" srcId="{3B108998-F579-428A-9690-95E10AB5C9F3}" destId="{11A12303-F3F2-4D92-AA3C-C8585E8E44CA}" srcOrd="3" destOrd="0" presId="urn:microsoft.com/office/officeart/2005/8/layout/vProcess5"/>
    <dgm:cxn modelId="{F5EB3EB6-AF02-4998-8665-759D3FEBF911}" type="presParOf" srcId="{3B108998-F579-428A-9690-95E10AB5C9F3}" destId="{8AAB9D88-6A4E-4FB3-8D5C-0F5B34602F78}" srcOrd="4" destOrd="0" presId="urn:microsoft.com/office/officeart/2005/8/layout/vProcess5"/>
    <dgm:cxn modelId="{3D716A80-EEE1-4BD5-8BC9-CE87E4037350}" type="presParOf" srcId="{3B108998-F579-428A-9690-95E10AB5C9F3}" destId="{A93EF9E2-B29A-49BF-8B7B-738C26DCF3ED}" srcOrd="5" destOrd="0" presId="urn:microsoft.com/office/officeart/2005/8/layout/vProcess5"/>
    <dgm:cxn modelId="{7E6CBB9C-33C9-4083-9E3B-385EEE0B4C65}" type="presParOf" srcId="{3B108998-F579-428A-9690-95E10AB5C9F3}" destId="{1EB5CFAA-4F4E-455A-8935-3FBEBADC096E}" srcOrd="6" destOrd="0" presId="urn:microsoft.com/office/officeart/2005/8/layout/vProcess5"/>
    <dgm:cxn modelId="{A26BAF12-A948-4821-83E9-5AEAF9C4EE1E}" type="presParOf" srcId="{3B108998-F579-428A-9690-95E10AB5C9F3}" destId="{4C5DFC0F-5106-42AF-9F4C-8F9755D56794}" srcOrd="7" destOrd="0" presId="urn:microsoft.com/office/officeart/2005/8/layout/vProcess5"/>
    <dgm:cxn modelId="{6C8A14E0-CB80-4635-A1B4-F8E57BFE8010}" type="presParOf" srcId="{3B108998-F579-428A-9690-95E10AB5C9F3}" destId="{D43D101D-92A8-460C-B901-8415F132121E}" srcOrd="8" destOrd="0" presId="urn:microsoft.com/office/officeart/2005/8/layout/vProcess5"/>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E26E2F-FFFE-4BB3-B590-E3000D8CF559}">
      <dsp:nvSpPr>
        <dsp:cNvPr id="0" name=""/>
        <dsp:cNvSpPr/>
      </dsp:nvSpPr>
      <dsp:spPr>
        <a:xfrm>
          <a:off x="3080" y="1016700"/>
          <a:ext cx="2199649" cy="139677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B65B8F7-F426-43FD-8CD9-4D0C15E7DAB3}">
      <dsp:nvSpPr>
        <dsp:cNvPr id="0" name=""/>
        <dsp:cNvSpPr/>
      </dsp:nvSpPr>
      <dsp:spPr>
        <a:xfrm>
          <a:off x="247486" y="1248885"/>
          <a:ext cx="2199649" cy="139677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a:t>Silver Nanoparticle Synthesis</a:t>
          </a:r>
        </a:p>
      </dsp:txBody>
      <dsp:txXfrm>
        <a:off x="288396" y="1289795"/>
        <a:ext cx="2117829" cy="1314957"/>
      </dsp:txXfrm>
    </dsp:sp>
    <dsp:sp modelId="{C5F41E81-688B-4545-9537-B8BBB086F1E8}">
      <dsp:nvSpPr>
        <dsp:cNvPr id="0" name=""/>
        <dsp:cNvSpPr/>
      </dsp:nvSpPr>
      <dsp:spPr>
        <a:xfrm>
          <a:off x="2691541" y="1016700"/>
          <a:ext cx="2199649" cy="139677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12204B9-4E7B-4927-AF6D-DA4FE47B9B43}">
      <dsp:nvSpPr>
        <dsp:cNvPr id="0" name=""/>
        <dsp:cNvSpPr/>
      </dsp:nvSpPr>
      <dsp:spPr>
        <a:xfrm>
          <a:off x="2935947" y="1248885"/>
          <a:ext cx="2199649" cy="139677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a:t>Optimal Conditions</a:t>
          </a:r>
        </a:p>
      </dsp:txBody>
      <dsp:txXfrm>
        <a:off x="2976857" y="1289795"/>
        <a:ext cx="2117829" cy="1314957"/>
      </dsp:txXfrm>
    </dsp:sp>
    <dsp:sp modelId="{21D2BDEA-EF6F-4230-98C2-4FFFB4AF6A24}">
      <dsp:nvSpPr>
        <dsp:cNvPr id="0" name=""/>
        <dsp:cNvSpPr/>
      </dsp:nvSpPr>
      <dsp:spPr>
        <a:xfrm>
          <a:off x="5380002" y="1016700"/>
          <a:ext cx="2199649" cy="139677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89EF19E-279B-40FC-B054-64FBF277EA4E}">
      <dsp:nvSpPr>
        <dsp:cNvPr id="0" name=""/>
        <dsp:cNvSpPr/>
      </dsp:nvSpPr>
      <dsp:spPr>
        <a:xfrm>
          <a:off x="5624408" y="1248885"/>
          <a:ext cx="2199649" cy="139677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a:t>Indicator Organism Testing</a:t>
          </a:r>
        </a:p>
      </dsp:txBody>
      <dsp:txXfrm>
        <a:off x="5665318" y="1289795"/>
        <a:ext cx="2117829" cy="1314957"/>
      </dsp:txXfrm>
    </dsp:sp>
    <dsp:sp modelId="{31025066-09FF-48C7-83A0-C73A5AA37BDE}">
      <dsp:nvSpPr>
        <dsp:cNvPr id="0" name=""/>
        <dsp:cNvSpPr/>
      </dsp:nvSpPr>
      <dsp:spPr>
        <a:xfrm>
          <a:off x="8068463" y="1016700"/>
          <a:ext cx="2199649" cy="139677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A54BA09-363F-4870-8030-E7903A1C876F}">
      <dsp:nvSpPr>
        <dsp:cNvPr id="0" name=""/>
        <dsp:cNvSpPr/>
      </dsp:nvSpPr>
      <dsp:spPr>
        <a:xfrm>
          <a:off x="8312869" y="1248885"/>
          <a:ext cx="2199649" cy="139677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a:t>Water Filter System Testing</a:t>
          </a:r>
        </a:p>
      </dsp:txBody>
      <dsp:txXfrm>
        <a:off x="8353779" y="1289795"/>
        <a:ext cx="2117829" cy="131495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0DB5D0-10C4-40D8-8EBE-FF64C420B923}">
      <dsp:nvSpPr>
        <dsp:cNvPr id="0" name=""/>
        <dsp:cNvSpPr/>
      </dsp:nvSpPr>
      <dsp:spPr>
        <a:xfrm>
          <a:off x="0" y="0"/>
          <a:ext cx="8938260" cy="1098708"/>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100000"/>
            </a:lnSpc>
            <a:spcBef>
              <a:spcPct val="0"/>
            </a:spcBef>
            <a:spcAft>
              <a:spcPct val="35000"/>
            </a:spcAft>
            <a:buNone/>
          </a:pPr>
          <a:r>
            <a:rPr lang="en-US" sz="1700" kern="1200"/>
            <a:t>Our results indicate that at sufficient concentrations, </a:t>
          </a:r>
          <a:r>
            <a:rPr lang="en-US" sz="1700" i="1" kern="1200"/>
            <a:t>Aloe</a:t>
          </a:r>
          <a:r>
            <a:rPr lang="en-US" sz="1700" kern="1200"/>
            <a:t>-based AgNPs are effective at decontaminating water containing pathogenic bacteria. </a:t>
          </a:r>
        </a:p>
      </dsp:txBody>
      <dsp:txXfrm>
        <a:off x="32180" y="32180"/>
        <a:ext cx="7752667" cy="1034348"/>
      </dsp:txXfrm>
    </dsp:sp>
    <dsp:sp modelId="{4629C572-CE27-4545-A5B0-1DA3B7DBA36C}">
      <dsp:nvSpPr>
        <dsp:cNvPr id="0" name=""/>
        <dsp:cNvSpPr/>
      </dsp:nvSpPr>
      <dsp:spPr>
        <a:xfrm>
          <a:off x="788669" y="1281827"/>
          <a:ext cx="8938260" cy="1098708"/>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100000"/>
            </a:lnSpc>
            <a:spcBef>
              <a:spcPct val="0"/>
            </a:spcBef>
            <a:spcAft>
              <a:spcPct val="35000"/>
            </a:spcAft>
            <a:buNone/>
          </a:pPr>
          <a:r>
            <a:rPr lang="en-US" sz="1700" kern="1200"/>
            <a:t>There was variability in the effectiveness of AgNPs on different bacterial species, so further research needs to be conducted to better understand these differences and the mechanisms of how silver nanoparticles work. </a:t>
          </a:r>
        </a:p>
      </dsp:txBody>
      <dsp:txXfrm>
        <a:off x="820849" y="1314007"/>
        <a:ext cx="7371069" cy="1034348"/>
      </dsp:txXfrm>
    </dsp:sp>
    <dsp:sp modelId="{11A12303-F3F2-4D92-AA3C-C8585E8E44CA}">
      <dsp:nvSpPr>
        <dsp:cNvPr id="0" name=""/>
        <dsp:cNvSpPr/>
      </dsp:nvSpPr>
      <dsp:spPr>
        <a:xfrm>
          <a:off x="1577339" y="2563654"/>
          <a:ext cx="8938260" cy="109870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100000"/>
            </a:lnSpc>
            <a:spcBef>
              <a:spcPct val="0"/>
            </a:spcBef>
            <a:spcAft>
              <a:spcPct val="35000"/>
            </a:spcAft>
            <a:buNone/>
          </a:pPr>
          <a:r>
            <a:rPr lang="en-US" sz="1700" kern="1200"/>
            <a:t>Currently, AgNPs are not recommended for environmental release, as the planarians (an indicator organism) were sensitive to AgNPs. </a:t>
          </a:r>
        </a:p>
      </dsp:txBody>
      <dsp:txXfrm>
        <a:off x="1609519" y="2595834"/>
        <a:ext cx="7371069" cy="1034348"/>
      </dsp:txXfrm>
    </dsp:sp>
    <dsp:sp modelId="{8AAB9D88-6A4E-4FB3-8D5C-0F5B34602F78}">
      <dsp:nvSpPr>
        <dsp:cNvPr id="0" name=""/>
        <dsp:cNvSpPr/>
      </dsp:nvSpPr>
      <dsp:spPr>
        <a:xfrm>
          <a:off x="8224099" y="833187"/>
          <a:ext cx="714160" cy="714160"/>
        </a:xfrm>
        <a:prstGeom prst="downArrow">
          <a:avLst>
            <a:gd name="adj1" fmla="val 55000"/>
            <a:gd name="adj2" fmla="val 45000"/>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0640" tIns="40640" rIns="40640" bIns="40640" numCol="1" spcCol="1270" anchor="ctr" anchorCtr="0">
          <a:noAutofit/>
        </a:bodyPr>
        <a:lstStyle/>
        <a:p>
          <a:pPr marL="0" lvl="0" indent="0" algn="ctr" defTabSz="1422400">
            <a:lnSpc>
              <a:spcPct val="90000"/>
            </a:lnSpc>
            <a:spcBef>
              <a:spcPct val="0"/>
            </a:spcBef>
            <a:spcAft>
              <a:spcPct val="35000"/>
            </a:spcAft>
            <a:buNone/>
          </a:pPr>
          <a:endParaRPr lang="en-US" sz="3200" kern="1200"/>
        </a:p>
      </dsp:txBody>
      <dsp:txXfrm>
        <a:off x="8384785" y="833187"/>
        <a:ext cx="392788" cy="537405"/>
      </dsp:txXfrm>
    </dsp:sp>
    <dsp:sp modelId="{A93EF9E2-B29A-49BF-8B7B-738C26DCF3ED}">
      <dsp:nvSpPr>
        <dsp:cNvPr id="0" name=""/>
        <dsp:cNvSpPr/>
      </dsp:nvSpPr>
      <dsp:spPr>
        <a:xfrm>
          <a:off x="9012769" y="2107689"/>
          <a:ext cx="714160" cy="714160"/>
        </a:xfrm>
        <a:prstGeom prst="downArrow">
          <a:avLst>
            <a:gd name="adj1" fmla="val 55000"/>
            <a:gd name="adj2" fmla="val 45000"/>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0640" tIns="40640" rIns="40640" bIns="40640" numCol="1" spcCol="1270" anchor="ctr" anchorCtr="0">
          <a:noAutofit/>
        </a:bodyPr>
        <a:lstStyle/>
        <a:p>
          <a:pPr marL="0" lvl="0" indent="0" algn="ctr" defTabSz="1422400">
            <a:lnSpc>
              <a:spcPct val="90000"/>
            </a:lnSpc>
            <a:spcBef>
              <a:spcPct val="0"/>
            </a:spcBef>
            <a:spcAft>
              <a:spcPct val="35000"/>
            </a:spcAft>
            <a:buNone/>
          </a:pPr>
          <a:endParaRPr lang="en-US" sz="3200" kern="1200"/>
        </a:p>
      </dsp:txBody>
      <dsp:txXfrm>
        <a:off x="9173455" y="2107689"/>
        <a:ext cx="392788" cy="537405"/>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DF9204-3F29-4C3A-BA41-3063400202C4}"/>
              </a:ext>
            </a:extLst>
          </p:cNvPr>
          <p:cNvSpPr>
            <a:spLocks noGrp="1"/>
          </p:cNvSpPr>
          <p:nvPr>
            <p:ph type="ctrTitle"/>
          </p:nvPr>
        </p:nvSpPr>
        <p:spPr>
          <a:xfrm>
            <a:off x="1524000" y="1122363"/>
            <a:ext cx="9144000" cy="2387600"/>
          </a:xfrm>
        </p:spPr>
        <p:txBody>
          <a:bodyPr anchor="b"/>
          <a:lstStyle>
            <a:lvl1pPr algn="ctr">
              <a:defRPr sz="44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203393CD-7262-4AC7-80E6-52FE6F3F39BA}"/>
              </a:ext>
            </a:extLst>
          </p:cNvPr>
          <p:cNvSpPr>
            <a:spLocks noGrp="1"/>
          </p:cNvSpPr>
          <p:nvPr>
            <p:ph type="subTitle" idx="1"/>
          </p:nvPr>
        </p:nvSpPr>
        <p:spPr>
          <a:xfrm>
            <a:off x="1524000" y="3602038"/>
            <a:ext cx="9144000" cy="1655762"/>
          </a:xfrm>
        </p:spPr>
        <p:txBody>
          <a:bodyPr/>
          <a:lstStyle>
            <a:lvl1pPr marL="0" indent="0" algn="ctr">
              <a:buNone/>
              <a:defRPr sz="20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D7D430AE-0210-4E82-AD7B-41B112DE7F7D}"/>
              </a:ext>
            </a:extLst>
          </p:cNvPr>
          <p:cNvSpPr>
            <a:spLocks noGrp="1"/>
          </p:cNvSpPr>
          <p:nvPr>
            <p:ph type="dt" sz="half" idx="10"/>
          </p:nvPr>
        </p:nvSpPr>
        <p:spPr/>
        <p:txBody>
          <a:bodyPr/>
          <a:lstStyle>
            <a:lvl1pPr>
              <a:defRPr>
                <a:solidFill>
                  <a:schemeClr val="tx1">
                    <a:alpha val="60000"/>
                  </a:schemeClr>
                </a:solidFill>
                <a:latin typeface="+mn-lt"/>
              </a:defRPr>
            </a:lvl1pPr>
          </a:lstStyle>
          <a:p>
            <a:fld id="{11A6662E-FAF4-44BC-88B5-85A7CBFB6D30}" type="datetime1">
              <a:rPr lang="en-US" smtClean="0"/>
              <a:pPr/>
              <a:t>4/17/2023</a:t>
            </a:fld>
            <a:endParaRPr lang="en-US" dirty="0"/>
          </a:p>
        </p:txBody>
      </p:sp>
      <p:sp>
        <p:nvSpPr>
          <p:cNvPr id="5" name="Footer Placeholder 4">
            <a:extLst>
              <a:ext uri="{FF2B5EF4-FFF2-40B4-BE49-F238E27FC236}">
                <a16:creationId xmlns:a16="http://schemas.microsoft.com/office/drawing/2014/main" id="{0F221974-7DEC-459D-9642-CB5B59C82771}"/>
              </a:ext>
            </a:extLst>
          </p:cNvPr>
          <p:cNvSpPr>
            <a:spLocks noGrp="1"/>
          </p:cNvSpPr>
          <p:nvPr>
            <p:ph type="ftr" sz="quarter" idx="11"/>
          </p:nvPr>
        </p:nvSpPr>
        <p:spPr/>
        <p:txBody>
          <a:bodyPr/>
          <a:lstStyle>
            <a:lvl1pPr>
              <a:defRPr>
                <a:solidFill>
                  <a:schemeClr val="tx1">
                    <a:alpha val="60000"/>
                  </a:schemeClr>
                </a:solidFill>
                <a:latin typeface="+mn-lt"/>
              </a:defRPr>
            </a:lvl1pPr>
          </a:lstStyle>
          <a:p>
            <a:endParaRPr lang="en-US">
              <a:solidFill>
                <a:schemeClr val="tx1">
                  <a:alpha val="60000"/>
                </a:schemeClr>
              </a:solidFill>
            </a:endParaRPr>
          </a:p>
        </p:txBody>
      </p:sp>
      <p:sp>
        <p:nvSpPr>
          <p:cNvPr id="6" name="Slide Number Placeholder 5">
            <a:extLst>
              <a:ext uri="{FF2B5EF4-FFF2-40B4-BE49-F238E27FC236}">
                <a16:creationId xmlns:a16="http://schemas.microsoft.com/office/drawing/2014/main" id="{60731837-C94E-4B5B-BCF0-110C69EDB41C}"/>
              </a:ext>
            </a:extLst>
          </p:cNvPr>
          <p:cNvSpPr>
            <a:spLocks noGrp="1"/>
          </p:cNvSpPr>
          <p:nvPr>
            <p:ph type="sldNum" sz="quarter" idx="12"/>
          </p:nvPr>
        </p:nvSpPr>
        <p:spPr/>
        <p:txBody>
          <a:bodyPr/>
          <a:lstStyle>
            <a:lvl1pPr>
              <a:defRPr>
                <a:solidFill>
                  <a:schemeClr val="tx1">
                    <a:alpha val="60000"/>
                  </a:schemeClr>
                </a:solidFill>
                <a:latin typeface="+mn-lt"/>
              </a:defRPr>
            </a:lvl1pPr>
          </a:lstStyle>
          <a:p>
            <a:fld id="{73B850FF-6169-4056-8077-06FFA93A5366}" type="slidenum">
              <a:rPr lang="en-US" smtClean="0"/>
              <a:pPr/>
              <a:t>‹#›</a:t>
            </a:fld>
            <a:endParaRPr lang="en-US"/>
          </a:p>
        </p:txBody>
      </p:sp>
    </p:spTree>
    <p:extLst>
      <p:ext uri="{BB962C8B-B14F-4D97-AF65-F5344CB8AC3E}">
        <p14:creationId xmlns:p14="http://schemas.microsoft.com/office/powerpoint/2010/main" val="37634642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7ABDD2-E186-4F25-8FDE-D1E875E9C30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318CC5B-A7E0-48B1-8329-6533AC76E7B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3905B1B-77FE-4BFC-BF87-87DA989F0082}"/>
              </a:ext>
            </a:extLst>
          </p:cNvPr>
          <p:cNvSpPr>
            <a:spLocks noGrp="1"/>
          </p:cNvSpPr>
          <p:nvPr>
            <p:ph type="dt" sz="half" idx="10"/>
          </p:nvPr>
        </p:nvSpPr>
        <p:spPr/>
        <p:txBody>
          <a:bodyPr/>
          <a:lstStyle/>
          <a:p>
            <a:fld id="{4C559632-1575-4E14-B53B-3DC3D5ED3947}" type="datetime1">
              <a:rPr lang="en-US" smtClean="0"/>
              <a:t>4/17/2023</a:t>
            </a:fld>
            <a:endParaRPr lang="en-US"/>
          </a:p>
        </p:txBody>
      </p:sp>
      <p:sp>
        <p:nvSpPr>
          <p:cNvPr id="5" name="Footer Placeholder 4">
            <a:extLst>
              <a:ext uri="{FF2B5EF4-FFF2-40B4-BE49-F238E27FC236}">
                <a16:creationId xmlns:a16="http://schemas.microsoft.com/office/drawing/2014/main" id="{3118531E-1B90-4631-BD37-4BB1DBFABF4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38A55E8-88DC-4280-8E04-FF50FF8EDB5A}"/>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4263608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960633D-90E4-4F5A-9EBF-DDEC2B0B471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DDD3065-FA3D-42C8-BFDA-967C87F4F28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4DC126F-38E2-4425-861F-98ED432284BA}"/>
              </a:ext>
            </a:extLst>
          </p:cNvPr>
          <p:cNvSpPr>
            <a:spLocks noGrp="1"/>
          </p:cNvSpPr>
          <p:nvPr>
            <p:ph type="dt" sz="half" idx="10"/>
          </p:nvPr>
        </p:nvSpPr>
        <p:spPr/>
        <p:txBody>
          <a:bodyPr/>
          <a:lstStyle/>
          <a:p>
            <a:fld id="{CC4A6868-2568-4CC9-B302-F37117B01A6E}" type="datetime1">
              <a:rPr lang="en-US" smtClean="0"/>
              <a:t>4/17/2023</a:t>
            </a:fld>
            <a:endParaRPr lang="en-US"/>
          </a:p>
        </p:txBody>
      </p:sp>
      <p:sp>
        <p:nvSpPr>
          <p:cNvPr id="5" name="Footer Placeholder 4">
            <a:extLst>
              <a:ext uri="{FF2B5EF4-FFF2-40B4-BE49-F238E27FC236}">
                <a16:creationId xmlns:a16="http://schemas.microsoft.com/office/drawing/2014/main" id="{CA9645D8-F22A-4354-A8B3-96E8A2D232A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59E2295-A616-4D57-8800-7B7E213A8CC8}"/>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113138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4CC1FC-ADE8-488C-A1DA-2FD569FD4D09}"/>
              </a:ext>
            </a:extLst>
          </p:cNvPr>
          <p:cNvSpPr>
            <a:spLocks noGrp="1"/>
          </p:cNvSpPr>
          <p:nvPr>
            <p:ph type="title"/>
          </p:nvPr>
        </p:nvSpPr>
        <p:spPr>
          <a:xfrm>
            <a:off x="458694" y="365760"/>
            <a:ext cx="10895106" cy="132556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57F02842-38C3-46D6-8527-0F6FE623C51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0E864CF5-F681-40C2-88CC-E02206C9CECB}"/>
              </a:ext>
            </a:extLst>
          </p:cNvPr>
          <p:cNvSpPr>
            <a:spLocks noGrp="1"/>
          </p:cNvSpPr>
          <p:nvPr>
            <p:ph type="dt" sz="half" idx="10"/>
          </p:nvPr>
        </p:nvSpPr>
        <p:spPr/>
        <p:txBody>
          <a:bodyPr/>
          <a:lstStyle/>
          <a:p>
            <a:fld id="{0055F08A-1E71-4B2B-BB49-E743F2903911}" type="datetime1">
              <a:rPr lang="en-US" smtClean="0"/>
              <a:t>4/17/2023</a:t>
            </a:fld>
            <a:endParaRPr lang="en-US" dirty="0"/>
          </a:p>
        </p:txBody>
      </p:sp>
      <p:sp>
        <p:nvSpPr>
          <p:cNvPr id="5" name="Footer Placeholder 4">
            <a:extLst>
              <a:ext uri="{FF2B5EF4-FFF2-40B4-BE49-F238E27FC236}">
                <a16:creationId xmlns:a16="http://schemas.microsoft.com/office/drawing/2014/main" id="{82C04753-4FE4-4A6F-99BB-CFFC92E0CD0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A569D1-DB13-4BD9-8BA9-0DEAD98F893F}"/>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13525043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20B05-7BF6-4073-9106-FA19E97273CB}"/>
              </a:ext>
            </a:extLst>
          </p:cNvPr>
          <p:cNvSpPr>
            <a:spLocks noGrp="1"/>
          </p:cNvSpPr>
          <p:nvPr>
            <p:ph type="title"/>
          </p:nvPr>
        </p:nvSpPr>
        <p:spPr>
          <a:xfrm>
            <a:off x="831850" y="1709738"/>
            <a:ext cx="10515600" cy="2852737"/>
          </a:xfrm>
        </p:spPr>
        <p:txBody>
          <a:bodyPr anchor="b"/>
          <a:lstStyle>
            <a:lvl1pPr>
              <a:defRPr sz="44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4E8EE8D7-6B58-4A3F-9DD5-E563D5192A68}"/>
              </a:ext>
            </a:extLst>
          </p:cNvPr>
          <p:cNvSpPr>
            <a:spLocks noGrp="1"/>
          </p:cNvSpPr>
          <p:nvPr>
            <p:ph type="body" idx="1"/>
          </p:nvPr>
        </p:nvSpPr>
        <p:spPr>
          <a:xfrm>
            <a:off x="831850" y="4589463"/>
            <a:ext cx="10515600" cy="1500187"/>
          </a:xfrm>
        </p:spPr>
        <p:txBody>
          <a:bodyPr/>
          <a:lstStyle>
            <a:lvl1pPr marL="0" indent="0">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102990E-9F0A-446A-B5B8-459CA8D98D92}"/>
              </a:ext>
            </a:extLst>
          </p:cNvPr>
          <p:cNvSpPr>
            <a:spLocks noGrp="1"/>
          </p:cNvSpPr>
          <p:nvPr>
            <p:ph type="dt" sz="half" idx="10"/>
          </p:nvPr>
        </p:nvSpPr>
        <p:spPr/>
        <p:txBody>
          <a:bodyPr/>
          <a:lstStyle/>
          <a:p>
            <a:fld id="{15417D9E-721A-44BB-8863-9873FE64DA75}" type="datetime1">
              <a:rPr lang="en-US" smtClean="0"/>
              <a:t>4/17/2023</a:t>
            </a:fld>
            <a:endParaRPr lang="en-US"/>
          </a:p>
        </p:txBody>
      </p:sp>
      <p:sp>
        <p:nvSpPr>
          <p:cNvPr id="5" name="Footer Placeholder 4">
            <a:extLst>
              <a:ext uri="{FF2B5EF4-FFF2-40B4-BE49-F238E27FC236}">
                <a16:creationId xmlns:a16="http://schemas.microsoft.com/office/drawing/2014/main" id="{89E68EAA-4377-45FF-9D7C-9E77BC9F27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207FA71-74C3-44B8-A0AC-E18A1E76B43D}"/>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40338889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B71F12-2D88-4F76-AF46-BD5156C127A9}"/>
              </a:ext>
            </a:extLst>
          </p:cNvPr>
          <p:cNvSpPr>
            <a:spLocks noGrp="1"/>
          </p:cNvSpPr>
          <p:nvPr>
            <p:ph type="title"/>
          </p:nvPr>
        </p:nvSpPr>
        <p:spPr>
          <a:xfrm>
            <a:off x="458694" y="365760"/>
            <a:ext cx="10895106" cy="132556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E6E1AA46-E3EB-4704-B019-F90F1E6177A5}"/>
              </a:ext>
            </a:extLst>
          </p:cNvPr>
          <p:cNvSpPr>
            <a:spLocks noGrp="1"/>
          </p:cNvSpPr>
          <p:nvPr>
            <p:ph sz="half" idx="1"/>
          </p:nvPr>
        </p:nvSpPr>
        <p:spPr>
          <a:xfrm>
            <a:off x="458695" y="1825625"/>
            <a:ext cx="5561106"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5C17480F-A530-4D05-9A22-E573FB4BA620}"/>
              </a:ext>
            </a:extLst>
          </p:cNvPr>
          <p:cNvSpPr>
            <a:spLocks noGrp="1"/>
          </p:cNvSpPr>
          <p:nvPr>
            <p:ph sz="half" idx="2"/>
          </p:nvPr>
        </p:nvSpPr>
        <p:spPr>
          <a:xfrm>
            <a:off x="6172199" y="1825625"/>
            <a:ext cx="5561105"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55B56FDA-C47A-4F4A-A364-BA60A25AB90A}"/>
              </a:ext>
            </a:extLst>
          </p:cNvPr>
          <p:cNvSpPr>
            <a:spLocks noGrp="1"/>
          </p:cNvSpPr>
          <p:nvPr>
            <p:ph type="dt" sz="half" idx="10"/>
          </p:nvPr>
        </p:nvSpPr>
        <p:spPr/>
        <p:txBody>
          <a:bodyPr/>
          <a:lstStyle/>
          <a:p>
            <a:fld id="{5F31DA2F-80B8-49CF-99FB-5ABCA53A607A}" type="datetime1">
              <a:rPr lang="en-US" smtClean="0"/>
              <a:t>4/17/2023</a:t>
            </a:fld>
            <a:endParaRPr lang="en-US"/>
          </a:p>
        </p:txBody>
      </p:sp>
      <p:sp>
        <p:nvSpPr>
          <p:cNvPr id="6" name="Footer Placeholder 5">
            <a:extLst>
              <a:ext uri="{FF2B5EF4-FFF2-40B4-BE49-F238E27FC236}">
                <a16:creationId xmlns:a16="http://schemas.microsoft.com/office/drawing/2014/main" id="{7326D8DD-6D84-44D4-8A1B-57615B3ED83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4C8FE31-B577-4017-8AFE-A8BA09596E9C}"/>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7708121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EC28C9-B8CC-413F-9FFA-626680E4A828}"/>
              </a:ext>
            </a:extLst>
          </p:cNvPr>
          <p:cNvSpPr>
            <a:spLocks noGrp="1"/>
          </p:cNvSpPr>
          <p:nvPr>
            <p:ph type="title"/>
          </p:nvPr>
        </p:nvSpPr>
        <p:spPr>
          <a:xfrm>
            <a:off x="458694" y="365125"/>
            <a:ext cx="11274612" cy="1325563"/>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CB53FE72-9D42-45F5-A37F-B12130388AD5}"/>
              </a:ext>
            </a:extLst>
          </p:cNvPr>
          <p:cNvSpPr>
            <a:spLocks noGrp="1"/>
          </p:cNvSpPr>
          <p:nvPr>
            <p:ph type="body" idx="1"/>
          </p:nvPr>
        </p:nvSpPr>
        <p:spPr>
          <a:xfrm>
            <a:off x="465256" y="1752600"/>
            <a:ext cx="5532319" cy="823912"/>
          </a:xfrm>
        </p:spPr>
        <p:txBody>
          <a:bodyPr anchor="b"/>
          <a:lstStyle>
            <a:lvl1pPr marL="0" indent="0">
              <a:buNone/>
              <a:defRPr sz="2400" b="0" i="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EE3A31D-9B5F-4DE3-B18D-F7F77782EB46}"/>
              </a:ext>
            </a:extLst>
          </p:cNvPr>
          <p:cNvSpPr>
            <a:spLocks noGrp="1"/>
          </p:cNvSpPr>
          <p:nvPr>
            <p:ph sz="half" idx="2"/>
          </p:nvPr>
        </p:nvSpPr>
        <p:spPr>
          <a:xfrm>
            <a:off x="465256" y="2666999"/>
            <a:ext cx="5532319" cy="35226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F0BE1D2D-822C-466C-A7B9-1A2D97366A41}"/>
              </a:ext>
            </a:extLst>
          </p:cNvPr>
          <p:cNvSpPr>
            <a:spLocks noGrp="1"/>
          </p:cNvSpPr>
          <p:nvPr>
            <p:ph type="body" sz="quarter" idx="3"/>
          </p:nvPr>
        </p:nvSpPr>
        <p:spPr>
          <a:xfrm>
            <a:off x="6172200" y="1752600"/>
            <a:ext cx="5561106" cy="823912"/>
          </a:xfrm>
        </p:spPr>
        <p:txBody>
          <a:bodyPr anchor="b"/>
          <a:lstStyle>
            <a:lvl1pPr marL="0" indent="0">
              <a:buNone/>
              <a:defRPr sz="2400" b="0" i="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6F13B2C-44CA-49C4-BC84-02AF1638F381}"/>
              </a:ext>
            </a:extLst>
          </p:cNvPr>
          <p:cNvSpPr>
            <a:spLocks noGrp="1"/>
          </p:cNvSpPr>
          <p:nvPr>
            <p:ph sz="quarter" idx="4"/>
          </p:nvPr>
        </p:nvSpPr>
        <p:spPr>
          <a:xfrm>
            <a:off x="6172200" y="2666999"/>
            <a:ext cx="5561106" cy="35226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3793CB55-E9C1-4CE6-9B61-81B71475B960}"/>
              </a:ext>
            </a:extLst>
          </p:cNvPr>
          <p:cNvSpPr>
            <a:spLocks noGrp="1"/>
          </p:cNvSpPr>
          <p:nvPr>
            <p:ph type="dt" sz="half" idx="10"/>
          </p:nvPr>
        </p:nvSpPr>
        <p:spPr/>
        <p:txBody>
          <a:bodyPr/>
          <a:lstStyle/>
          <a:p>
            <a:fld id="{28852172-E6C9-4B6C-929A-A9DE3837BBF1}" type="datetime1">
              <a:rPr lang="en-US" smtClean="0"/>
              <a:t>4/17/2023</a:t>
            </a:fld>
            <a:endParaRPr lang="en-US"/>
          </a:p>
        </p:txBody>
      </p:sp>
      <p:sp>
        <p:nvSpPr>
          <p:cNvPr id="8" name="Footer Placeholder 7">
            <a:extLst>
              <a:ext uri="{FF2B5EF4-FFF2-40B4-BE49-F238E27FC236}">
                <a16:creationId xmlns:a16="http://schemas.microsoft.com/office/drawing/2014/main" id="{0DF22318-747B-4EC9-862C-D9FD488CCCE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CFBDDDF-16BD-438D-937D-0E3E30E74E86}"/>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761275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792D5F-0BD4-4517-9233-E08AF405B6DE}"/>
              </a:ext>
            </a:extLst>
          </p:cNvPr>
          <p:cNvSpPr>
            <a:spLocks noGrp="1"/>
          </p:cNvSpPr>
          <p:nvPr>
            <p:ph type="title"/>
          </p:nvPr>
        </p:nvSpPr>
        <p:spPr>
          <a:xfrm>
            <a:off x="458694" y="365760"/>
            <a:ext cx="11274612" cy="1325563"/>
          </a:xfrm>
        </p:spPr>
        <p:txBody>
          <a:body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B83523B8-51E3-48B8-BFD8-CE950619804E}"/>
              </a:ext>
            </a:extLst>
          </p:cNvPr>
          <p:cNvSpPr>
            <a:spLocks noGrp="1"/>
          </p:cNvSpPr>
          <p:nvPr>
            <p:ph type="dt" sz="half" idx="10"/>
          </p:nvPr>
        </p:nvSpPr>
        <p:spPr>
          <a:xfrm>
            <a:off x="458693" y="6416675"/>
            <a:ext cx="2921715" cy="365125"/>
          </a:xfrm>
        </p:spPr>
        <p:txBody>
          <a:bodyPr/>
          <a:lstStyle/>
          <a:p>
            <a:fld id="{3AB41CFF-90C9-47B3-9DA1-F2BF8D839F7E}" type="datetime1">
              <a:rPr lang="en-US" smtClean="0"/>
              <a:t>4/17/2023</a:t>
            </a:fld>
            <a:endParaRPr lang="en-US"/>
          </a:p>
        </p:txBody>
      </p:sp>
      <p:sp>
        <p:nvSpPr>
          <p:cNvPr id="4" name="Footer Placeholder 3">
            <a:extLst>
              <a:ext uri="{FF2B5EF4-FFF2-40B4-BE49-F238E27FC236}">
                <a16:creationId xmlns:a16="http://schemas.microsoft.com/office/drawing/2014/main" id="{7D739B90-5D50-4424-B51D-53C39162186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16F9286-3A00-4D3C-A3F0-50AC9045C4E1}"/>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39283817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2933BE2-665A-42DA-A3B7-835F81A3F46B}"/>
              </a:ext>
            </a:extLst>
          </p:cNvPr>
          <p:cNvSpPr>
            <a:spLocks noGrp="1"/>
          </p:cNvSpPr>
          <p:nvPr>
            <p:ph type="dt" sz="half" idx="10"/>
          </p:nvPr>
        </p:nvSpPr>
        <p:spPr/>
        <p:txBody>
          <a:bodyPr/>
          <a:lstStyle/>
          <a:p>
            <a:fld id="{F06048FA-06AB-4884-A69B-986B96E68A24}" type="datetime1">
              <a:rPr lang="en-US" smtClean="0"/>
              <a:t>4/17/2023</a:t>
            </a:fld>
            <a:endParaRPr lang="en-US"/>
          </a:p>
        </p:txBody>
      </p:sp>
      <p:sp>
        <p:nvSpPr>
          <p:cNvPr id="3" name="Footer Placeholder 2">
            <a:extLst>
              <a:ext uri="{FF2B5EF4-FFF2-40B4-BE49-F238E27FC236}">
                <a16:creationId xmlns:a16="http://schemas.microsoft.com/office/drawing/2014/main" id="{634DBCBD-AD42-432D-ABA9-20D616AF3ED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E140251-3596-4673-B24B-59A6F9ED8FB3}"/>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18657513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6A81A1-6D8E-4DD6-8E49-DABDE6D107E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693F18F-F78D-4A31-A6BC-6552105BCFD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582C2F4-BDF4-4A4F-AA3D-52692932C24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113850F-5C87-4F08-9658-EAF049B60EB0}"/>
              </a:ext>
            </a:extLst>
          </p:cNvPr>
          <p:cNvSpPr>
            <a:spLocks noGrp="1"/>
          </p:cNvSpPr>
          <p:nvPr>
            <p:ph type="dt" sz="half" idx="10"/>
          </p:nvPr>
        </p:nvSpPr>
        <p:spPr/>
        <p:txBody>
          <a:bodyPr/>
          <a:lstStyle/>
          <a:p>
            <a:fld id="{50DB7ABA-0172-4F9C-889D-567164F66BCD}" type="datetime1">
              <a:rPr lang="en-US" smtClean="0"/>
              <a:t>4/17/2023</a:t>
            </a:fld>
            <a:endParaRPr lang="en-US"/>
          </a:p>
        </p:txBody>
      </p:sp>
      <p:sp>
        <p:nvSpPr>
          <p:cNvPr id="6" name="Footer Placeholder 5">
            <a:extLst>
              <a:ext uri="{FF2B5EF4-FFF2-40B4-BE49-F238E27FC236}">
                <a16:creationId xmlns:a16="http://schemas.microsoft.com/office/drawing/2014/main" id="{210BCE9A-A746-4439-B5D3-966FBC8E5FC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41D3B51-AA2E-4AA1-8062-A0D476D80CCB}"/>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36414438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D02CF7-F453-4B3E-9510-D747979878A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3E2A1B9-8A2A-4B49-8B79-76D3EEB36B4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BD9FEA03-0EC4-4085-AE63-4AA492D61A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605AD5B-0DEA-4C6F-94D2-FAA99F2E5DA9}"/>
              </a:ext>
            </a:extLst>
          </p:cNvPr>
          <p:cNvSpPr>
            <a:spLocks noGrp="1"/>
          </p:cNvSpPr>
          <p:nvPr>
            <p:ph type="dt" sz="half" idx="10"/>
          </p:nvPr>
        </p:nvSpPr>
        <p:spPr/>
        <p:txBody>
          <a:bodyPr/>
          <a:lstStyle/>
          <a:p>
            <a:fld id="{78AC6A5B-8AE7-4A41-B5A7-9ADC6686DC18}" type="datetime1">
              <a:rPr lang="en-US" smtClean="0"/>
              <a:t>4/17/2023</a:t>
            </a:fld>
            <a:endParaRPr lang="en-US"/>
          </a:p>
        </p:txBody>
      </p:sp>
      <p:sp>
        <p:nvSpPr>
          <p:cNvPr id="6" name="Footer Placeholder 5">
            <a:extLst>
              <a:ext uri="{FF2B5EF4-FFF2-40B4-BE49-F238E27FC236}">
                <a16:creationId xmlns:a16="http://schemas.microsoft.com/office/drawing/2014/main" id="{F0DC6744-7CBA-4A1D-8F87-10699F9812F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EAD9048-35FF-4BE9-8157-BE4BAA1C7251}"/>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38208756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BABF38A-8A0D-492E-BD20-6CF4D46B50BD}"/>
              </a:ext>
              <a:ext uri="{C183D7F6-B498-43B3-948B-1728B52AA6E4}">
                <adec:decorative xmlns:adec="http://schemas.microsoft.com/office/drawing/2017/decorative" val="1"/>
              </a:ext>
            </a:extLst>
          </p:cNvPr>
          <p:cNvSpPr/>
          <p:nvPr/>
        </p:nvSpPr>
        <p:spPr>
          <a:xfrm>
            <a:off x="0" y="0"/>
            <a:ext cx="12192000" cy="6858004"/>
          </a:xfrm>
          <a:prstGeom prst="rect">
            <a:avLst/>
          </a:prstGeom>
          <a:solidFill>
            <a:schemeClr val="bg2">
              <a:lumMod val="9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sp>
        <p:nvSpPr>
          <p:cNvPr id="2" name="Title Placeholder 1">
            <a:extLst>
              <a:ext uri="{FF2B5EF4-FFF2-40B4-BE49-F238E27FC236}">
                <a16:creationId xmlns:a16="http://schemas.microsoft.com/office/drawing/2014/main" id="{E9984D45-0ED3-4D03-8E44-5E355C9134F1}"/>
              </a:ext>
            </a:extLst>
          </p:cNvPr>
          <p:cNvSpPr>
            <a:spLocks noGrp="1"/>
          </p:cNvSpPr>
          <p:nvPr>
            <p:ph type="title"/>
          </p:nvPr>
        </p:nvSpPr>
        <p:spPr>
          <a:xfrm>
            <a:off x="458694" y="425450"/>
            <a:ext cx="11274612"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1F687D6E-D1E9-489C-9AA9-3575C39BAA0B}"/>
              </a:ext>
            </a:extLst>
          </p:cNvPr>
          <p:cNvSpPr>
            <a:spLocks noGrp="1"/>
          </p:cNvSpPr>
          <p:nvPr>
            <p:ph type="body" idx="1"/>
          </p:nvPr>
        </p:nvSpPr>
        <p:spPr>
          <a:xfrm>
            <a:off x="458694" y="1949450"/>
            <a:ext cx="11274612" cy="41957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86364E9C-08EE-4B1B-B3FC-D6D997F4EA38}"/>
              </a:ext>
            </a:extLst>
          </p:cNvPr>
          <p:cNvSpPr>
            <a:spLocks noGrp="1"/>
          </p:cNvSpPr>
          <p:nvPr>
            <p:ph type="dt" sz="half" idx="2"/>
          </p:nvPr>
        </p:nvSpPr>
        <p:spPr>
          <a:xfrm>
            <a:off x="458694" y="6416675"/>
            <a:ext cx="2743200" cy="365125"/>
          </a:xfrm>
          <a:prstGeom prst="rect">
            <a:avLst/>
          </a:prstGeom>
        </p:spPr>
        <p:txBody>
          <a:bodyPr vert="horz" lIns="91440" tIns="45720" rIns="91440" bIns="45720" rtlCol="0" anchor="ctr"/>
          <a:lstStyle>
            <a:lvl1pPr algn="l">
              <a:defRPr sz="900">
                <a:solidFill>
                  <a:schemeClr val="tx1">
                    <a:alpha val="60000"/>
                  </a:schemeClr>
                </a:solidFill>
                <a:latin typeface="+mn-lt"/>
              </a:defRPr>
            </a:lvl1pPr>
          </a:lstStyle>
          <a:p>
            <a:fld id="{57E0CF6C-748E-4B7A-BC8B-3011EF78ED13}" type="datetime1">
              <a:rPr lang="en-US" smtClean="0"/>
              <a:pPr/>
              <a:t>4/17/2023</a:t>
            </a:fld>
            <a:endParaRPr lang="en-US" dirty="0"/>
          </a:p>
        </p:txBody>
      </p:sp>
      <p:sp>
        <p:nvSpPr>
          <p:cNvPr id="5" name="Footer Placeholder 4">
            <a:extLst>
              <a:ext uri="{FF2B5EF4-FFF2-40B4-BE49-F238E27FC236}">
                <a16:creationId xmlns:a16="http://schemas.microsoft.com/office/drawing/2014/main" id="{BAB0A1F1-38FE-4C27-81E6-A43A54793FC3}"/>
              </a:ext>
            </a:extLst>
          </p:cNvPr>
          <p:cNvSpPr>
            <a:spLocks noGrp="1"/>
          </p:cNvSpPr>
          <p:nvPr>
            <p:ph type="ftr" sz="quarter" idx="3"/>
          </p:nvPr>
        </p:nvSpPr>
        <p:spPr>
          <a:xfrm>
            <a:off x="4038600" y="6416675"/>
            <a:ext cx="4114800" cy="365125"/>
          </a:xfrm>
          <a:prstGeom prst="rect">
            <a:avLst/>
          </a:prstGeom>
        </p:spPr>
        <p:txBody>
          <a:bodyPr vert="horz" lIns="91440" tIns="45720" rIns="91440" bIns="45720" rtlCol="0" anchor="ctr"/>
          <a:lstStyle>
            <a:lvl1pPr algn="ctr">
              <a:defRPr sz="900">
                <a:solidFill>
                  <a:schemeClr val="tx1">
                    <a:alpha val="60000"/>
                  </a:schemeClr>
                </a:solidFill>
                <a:latin typeface="+mn-lt"/>
              </a:defRPr>
            </a:lvl1pPr>
          </a:lstStyle>
          <a:p>
            <a:endParaRPr lang="en-US" dirty="0">
              <a:solidFill>
                <a:schemeClr val="tx1">
                  <a:alpha val="60000"/>
                </a:schemeClr>
              </a:solidFill>
            </a:endParaRPr>
          </a:p>
        </p:txBody>
      </p:sp>
      <p:sp>
        <p:nvSpPr>
          <p:cNvPr id="6" name="Slide Number Placeholder 5">
            <a:extLst>
              <a:ext uri="{FF2B5EF4-FFF2-40B4-BE49-F238E27FC236}">
                <a16:creationId xmlns:a16="http://schemas.microsoft.com/office/drawing/2014/main" id="{5E26B39A-FFD8-42EF-ADC7-7DB3B302F8B2}"/>
              </a:ext>
            </a:extLst>
          </p:cNvPr>
          <p:cNvSpPr>
            <a:spLocks noGrp="1"/>
          </p:cNvSpPr>
          <p:nvPr>
            <p:ph type="sldNum" sz="quarter" idx="4"/>
          </p:nvPr>
        </p:nvSpPr>
        <p:spPr>
          <a:xfrm>
            <a:off x="8990106" y="6416675"/>
            <a:ext cx="2743200" cy="365125"/>
          </a:xfrm>
          <a:prstGeom prst="rect">
            <a:avLst/>
          </a:prstGeom>
        </p:spPr>
        <p:txBody>
          <a:bodyPr vert="horz" lIns="91440" tIns="45720" rIns="91440" bIns="45720" rtlCol="0" anchor="ctr"/>
          <a:lstStyle>
            <a:lvl1pPr algn="r">
              <a:defRPr sz="900">
                <a:solidFill>
                  <a:schemeClr val="tx1">
                    <a:alpha val="60000"/>
                  </a:schemeClr>
                </a:solidFill>
                <a:latin typeface="+mn-lt"/>
              </a:defRPr>
            </a:lvl1pPr>
          </a:lstStyle>
          <a:p>
            <a:fld id="{73B850FF-6169-4056-8077-06FFA93A5366}" type="slidenum">
              <a:rPr lang="en-US" smtClean="0"/>
              <a:pPr/>
              <a:t>‹#›</a:t>
            </a:fld>
            <a:endParaRPr lang="en-US" dirty="0"/>
          </a:p>
        </p:txBody>
      </p:sp>
      <p:pic>
        <p:nvPicPr>
          <p:cNvPr id="14" name="Picture 13" descr="A picture containing sitting&#10;&#10;Description automatically generated">
            <a:extLst>
              <a:ext uri="{FF2B5EF4-FFF2-40B4-BE49-F238E27FC236}">
                <a16:creationId xmlns:a16="http://schemas.microsoft.com/office/drawing/2014/main" id="{BC526B7A-4801-4FD1-95C8-03AF22629E87}"/>
              </a:ext>
            </a:extLst>
          </p:cNvPr>
          <p:cNvPicPr>
            <a:picLocks noChangeAspect="1"/>
          </p:cNvPicPr>
          <p:nvPr/>
        </p:nvPicPr>
        <p:blipFill>
          <a:blip r:embed="rId13">
            <a:alphaModFix amt="10000"/>
            <a:extLst>
              <a:ext uri="{28A0092B-C50C-407E-A947-70E740481C1C}">
                <a14:useLocalDpi xmlns:a14="http://schemas.microsoft.com/office/drawing/2010/main" val="0"/>
              </a:ext>
            </a:extLst>
          </a:blip>
          <a:stretch>
            <a:fillRect/>
          </a:stretch>
        </p:blipFill>
        <p:spPr>
          <a:xfrm>
            <a:off x="8534400" y="0"/>
            <a:ext cx="3654612" cy="4575348"/>
          </a:xfrm>
          <a:prstGeom prst="rect">
            <a:avLst/>
          </a:prstGeom>
        </p:spPr>
      </p:pic>
    </p:spTree>
    <p:extLst>
      <p:ext uri="{BB962C8B-B14F-4D97-AF65-F5344CB8AC3E}">
        <p14:creationId xmlns:p14="http://schemas.microsoft.com/office/powerpoint/2010/main" val="3981840112"/>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74" r:id="rId3"/>
    <p:sldLayoutId id="2147483675" r:id="rId4"/>
    <p:sldLayoutId id="2147483676" r:id="rId5"/>
    <p:sldLayoutId id="2147483677" r:id="rId6"/>
    <p:sldLayoutId id="2147483678" r:id="rId7"/>
    <p:sldLayoutId id="2147483682" r:id="rId8"/>
    <p:sldLayoutId id="2147483679" r:id="rId9"/>
    <p:sldLayoutId id="2147483680" r:id="rId10"/>
    <p:sldLayoutId id="2147483681" r:id="rId11"/>
  </p:sldLayoutIdLst>
  <p:hf sldNum="0" hdr="0" ftr="0" dt="0"/>
  <p:txStyles>
    <p:titleStyle>
      <a:lvl1pPr algn="l" defTabSz="914400" rtl="0" eaLnBrk="1" latinLnBrk="0" hangingPunct="1">
        <a:lnSpc>
          <a:spcPct val="100000"/>
        </a:lnSpc>
        <a:spcBef>
          <a:spcPct val="0"/>
        </a:spcBef>
        <a:buNone/>
        <a:defRPr sz="4400" b="0" kern="1200">
          <a:solidFill>
            <a:schemeClr val="tx1"/>
          </a:solidFill>
          <a:latin typeface="+mj-lt"/>
          <a:ea typeface="+mj-ea"/>
          <a:cs typeface="+mj-cs"/>
        </a:defRPr>
      </a:lvl1pPr>
    </p:titleStyle>
    <p:bodyStyle>
      <a:lvl1pPr marL="228600" indent="-228600" algn="l" defTabSz="914400" rtl="0" eaLnBrk="1" latinLnBrk="0" hangingPunct="1">
        <a:lnSpc>
          <a:spcPct val="11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1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1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1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1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chart" Target="../charts/chart3.xml"/><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chart" Target="../charts/chart2.xml"/><Relationship Id="rId5" Type="http://schemas.openxmlformats.org/officeDocument/2006/relationships/chart" Target="../charts/char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3.png"/><Relationship Id="rId7" Type="http://schemas.openxmlformats.org/officeDocument/2006/relationships/diagramColors" Target="../diagrams/colors2.xml"/><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11.xml.rels><?xml version="1.0" encoding="UTF-8" standalone="yes"?>
<Relationships xmlns="http://schemas.openxmlformats.org/package/2006/relationships"><Relationship Id="rId3" Type="http://schemas.openxmlformats.org/officeDocument/2006/relationships/hyperlink" Target="https://doi.org/10.1016/j.biotechadv.2008.09.002" TargetMode="External"/><Relationship Id="rId2" Type="http://schemas.openxmlformats.org/officeDocument/2006/relationships/hyperlink" Target="https://doi.org/10.4236/oalib.1107401" TargetMode="External"/><Relationship Id="rId1" Type="http://schemas.openxmlformats.org/officeDocument/2006/relationships/slideLayout" Target="../slideLayouts/slideLayout2.xml"/><Relationship Id="rId4" Type="http://schemas.openxmlformats.org/officeDocument/2006/relationships/hyperlink" Target="https://doi.org/10.1186/s11671-016-1725-x"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jpeg"/><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3.png"/><Relationship Id="rId7" Type="http://schemas.openxmlformats.org/officeDocument/2006/relationships/diagramColors" Target="../diagrams/colors1.xml"/><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4" name="Rectangle 89">
            <a:extLst>
              <a:ext uri="{FF2B5EF4-FFF2-40B4-BE49-F238E27FC236}">
                <a16:creationId xmlns:a16="http://schemas.microsoft.com/office/drawing/2014/main" id="{DE61FBD7-E37C-4B38-BE44-A6D4978D74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sp>
        <p:nvSpPr>
          <p:cNvPr id="105" name="Rectangle 91">
            <a:extLst>
              <a:ext uri="{FF2B5EF4-FFF2-40B4-BE49-F238E27FC236}">
                <a16:creationId xmlns:a16="http://schemas.microsoft.com/office/drawing/2014/main" id="{392BFCFE-FD78-4EDF-BEFE-CC444DC5F3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lumMod val="9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grpSp>
        <p:nvGrpSpPr>
          <p:cNvPr id="106" name="Group 93">
            <a:extLst>
              <a:ext uri="{FF2B5EF4-FFF2-40B4-BE49-F238E27FC236}">
                <a16:creationId xmlns:a16="http://schemas.microsoft.com/office/drawing/2014/main" id="{D7102190-C0A1-4788-99F6-6A2F5444432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0" y="0"/>
            <a:ext cx="7724071" cy="6858000"/>
            <a:chOff x="4464881" y="0"/>
            <a:chExt cx="7724071" cy="6858000"/>
          </a:xfrm>
        </p:grpSpPr>
        <p:pic>
          <p:nvPicPr>
            <p:cNvPr id="95" name="Picture 94">
              <a:extLst>
                <a:ext uri="{FF2B5EF4-FFF2-40B4-BE49-F238E27FC236}">
                  <a16:creationId xmlns:a16="http://schemas.microsoft.com/office/drawing/2014/main" id="{2821F602-B65F-4D39-86B7-9ED5C1735086}"/>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2">
              <a:duotone>
                <a:schemeClr val="accent6">
                  <a:shade val="45000"/>
                  <a:satMod val="135000"/>
                </a:schemeClr>
                <a:prstClr val="white"/>
              </a:duotone>
              <a:alphaModFix amt="15000"/>
              <a:extLst>
                <a:ext uri="{28A0092B-C50C-407E-A947-70E740481C1C}">
                  <a14:useLocalDpi xmlns:a14="http://schemas.microsoft.com/office/drawing/2010/main" val="0"/>
                </a:ext>
              </a:extLst>
            </a:blip>
            <a:stretch>
              <a:fillRect/>
            </a:stretch>
          </p:blipFill>
          <p:spPr>
            <a:xfrm>
              <a:off x="7073255" y="0"/>
              <a:ext cx="5115697" cy="6858000"/>
            </a:xfrm>
            <a:prstGeom prst="rect">
              <a:avLst/>
            </a:prstGeom>
          </p:spPr>
        </p:pic>
        <p:pic>
          <p:nvPicPr>
            <p:cNvPr id="96" name="Picture 95">
              <a:extLst>
                <a:ext uri="{FF2B5EF4-FFF2-40B4-BE49-F238E27FC236}">
                  <a16:creationId xmlns:a16="http://schemas.microsoft.com/office/drawing/2014/main" id="{6A5465FF-E08C-4ECD-9AE2-1D48873ECC07}"/>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3">
              <a:duotone>
                <a:schemeClr val="accent6">
                  <a:shade val="45000"/>
                  <a:satMod val="135000"/>
                </a:schemeClr>
                <a:prstClr val="white"/>
              </a:duotone>
              <a:alphaModFix amt="7000"/>
              <a:extLst>
                <a:ext uri="{28A0092B-C50C-407E-A947-70E740481C1C}">
                  <a14:useLocalDpi xmlns:a14="http://schemas.microsoft.com/office/drawing/2010/main" val="0"/>
                </a:ext>
              </a:extLst>
            </a:blip>
            <a:stretch>
              <a:fillRect/>
            </a:stretch>
          </p:blipFill>
          <p:spPr>
            <a:xfrm rot="16200000">
              <a:off x="5412135" y="-947254"/>
              <a:ext cx="5562598" cy="7457106"/>
            </a:xfrm>
            <a:prstGeom prst="rect">
              <a:avLst/>
            </a:prstGeom>
            <a:effectLst>
              <a:softEdge rad="0"/>
            </a:effectLst>
          </p:spPr>
        </p:pic>
      </p:grpSp>
      <p:sp>
        <p:nvSpPr>
          <p:cNvPr id="107" name="Rectangle 97">
            <a:extLst>
              <a:ext uri="{FF2B5EF4-FFF2-40B4-BE49-F238E27FC236}">
                <a16:creationId xmlns:a16="http://schemas.microsoft.com/office/drawing/2014/main" id="{8B5FAB37-BB0D-41A8-A5C8-65ADE0F008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1228" y="685800"/>
            <a:ext cx="10820400" cy="5486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1071223" y="1066800"/>
            <a:ext cx="5367527" cy="2833528"/>
          </a:xfrm>
        </p:spPr>
        <p:txBody>
          <a:bodyPr anchor="b">
            <a:normAutofit/>
          </a:bodyPr>
          <a:lstStyle/>
          <a:p>
            <a:pPr algn="l">
              <a:lnSpc>
                <a:spcPct val="90000"/>
              </a:lnSpc>
            </a:pPr>
            <a:r>
              <a:rPr lang="en-US" sz="3700">
                <a:cs typeface="Calibri Light"/>
              </a:rPr>
              <a:t>The Use of Aloe-based Silver Nanoparticles as a Possible Treatment for Contaminated Water</a:t>
            </a:r>
          </a:p>
        </p:txBody>
      </p:sp>
      <p:sp>
        <p:nvSpPr>
          <p:cNvPr id="3" name="Subtitle 2"/>
          <p:cNvSpPr>
            <a:spLocks noGrp="1"/>
          </p:cNvSpPr>
          <p:nvPr>
            <p:ph type="subTitle" idx="1"/>
          </p:nvPr>
        </p:nvSpPr>
        <p:spPr>
          <a:xfrm>
            <a:off x="1071223" y="4074784"/>
            <a:ext cx="5367526" cy="1640216"/>
          </a:xfrm>
        </p:spPr>
        <p:txBody>
          <a:bodyPr anchor="t">
            <a:normAutofit/>
          </a:bodyPr>
          <a:lstStyle/>
          <a:p>
            <a:pPr algn="l"/>
            <a:r>
              <a:rPr lang="en-US" sz="2200"/>
              <a:t>Lozetta Davis</a:t>
            </a:r>
          </a:p>
          <a:p>
            <a:pPr algn="l"/>
            <a:r>
              <a:rPr lang="en-US" sz="2200"/>
              <a:t>And </a:t>
            </a:r>
          </a:p>
          <a:p>
            <a:pPr algn="l"/>
            <a:r>
              <a:rPr lang="en-US" sz="2200"/>
              <a:t>Dr. Nicole Vander Schaff</a:t>
            </a:r>
          </a:p>
        </p:txBody>
      </p:sp>
      <p:pic>
        <p:nvPicPr>
          <p:cNvPr id="7" name="Picture 7" descr="Logo, company name&#10;&#10;Description automatically generated">
            <a:extLst>
              <a:ext uri="{FF2B5EF4-FFF2-40B4-BE49-F238E27FC236}">
                <a16:creationId xmlns:a16="http://schemas.microsoft.com/office/drawing/2014/main" id="{2231E4FD-AEA8-7E6A-9DF0-D0FEE7E0DC7C}"/>
              </a:ext>
            </a:extLst>
          </p:cNvPr>
          <p:cNvPicPr>
            <a:picLocks noChangeAspect="1"/>
          </p:cNvPicPr>
          <p:nvPr/>
        </p:nvPicPr>
        <p:blipFill>
          <a:blip r:embed="rId4"/>
          <a:stretch>
            <a:fillRect/>
          </a:stretch>
        </p:blipFill>
        <p:spPr>
          <a:xfrm>
            <a:off x="7016827" y="1383313"/>
            <a:ext cx="4125186" cy="4114872"/>
          </a:xfrm>
          <a:prstGeom prst="rect">
            <a:avLst/>
          </a:prstGeom>
        </p:spPr>
      </p:pic>
      <p:graphicFrame>
        <p:nvGraphicFramePr>
          <p:cNvPr id="4" name="Chart 3">
            <a:extLst>
              <a:ext uri="{FF2B5EF4-FFF2-40B4-BE49-F238E27FC236}">
                <a16:creationId xmlns:a16="http://schemas.microsoft.com/office/drawing/2014/main" id="{7F9C0DDF-0234-0AB9-7113-CD7781DACBAA}"/>
              </a:ext>
            </a:extLst>
          </p:cNvPr>
          <p:cNvGraphicFramePr>
            <a:graphicFrameLocks/>
          </p:cNvGraphicFramePr>
          <p:nvPr/>
        </p:nvGraphicFramePr>
        <p:xfrm>
          <a:off x="12552514" y="25283915"/>
          <a:ext cx="7642644" cy="4923949"/>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5" name="Chart 4">
            <a:extLst>
              <a:ext uri="{FF2B5EF4-FFF2-40B4-BE49-F238E27FC236}">
                <a16:creationId xmlns:a16="http://schemas.microsoft.com/office/drawing/2014/main" id="{7F9C0DDF-0234-0AB9-7113-CD7781DACBAA}"/>
              </a:ext>
            </a:extLst>
          </p:cNvPr>
          <p:cNvGraphicFramePr>
            <a:graphicFrameLocks/>
          </p:cNvGraphicFramePr>
          <p:nvPr/>
        </p:nvGraphicFramePr>
        <p:xfrm>
          <a:off x="12695389" y="25426790"/>
          <a:ext cx="7642644" cy="4923949"/>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6" name="Chart 5">
            <a:extLst>
              <a:ext uri="{FF2B5EF4-FFF2-40B4-BE49-F238E27FC236}">
                <a16:creationId xmlns:a16="http://schemas.microsoft.com/office/drawing/2014/main" id="{7F9C0DDF-0234-0AB9-7113-CD7781DACBAA}"/>
              </a:ext>
            </a:extLst>
          </p:cNvPr>
          <p:cNvGraphicFramePr>
            <a:graphicFrameLocks/>
          </p:cNvGraphicFramePr>
          <p:nvPr/>
        </p:nvGraphicFramePr>
        <p:xfrm>
          <a:off x="12838264" y="25569665"/>
          <a:ext cx="7642644" cy="4923949"/>
        </p:xfrm>
        <a:graphic>
          <a:graphicData uri="http://schemas.openxmlformats.org/drawingml/2006/chart">
            <c:chart xmlns:c="http://schemas.openxmlformats.org/drawingml/2006/chart" xmlns:r="http://schemas.openxmlformats.org/officeDocument/2006/relationships" r:id="rId7"/>
          </a:graphicData>
        </a:graphic>
      </p:graphicFrame>
    </p:spTree>
    <p:extLst>
      <p:ext uri="{BB962C8B-B14F-4D97-AF65-F5344CB8AC3E}">
        <p14:creationId xmlns:p14="http://schemas.microsoft.com/office/powerpoint/2010/main" val="109857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1" name="Rectangle 32">
            <a:extLst>
              <a:ext uri="{FF2B5EF4-FFF2-40B4-BE49-F238E27FC236}">
                <a16:creationId xmlns:a16="http://schemas.microsoft.com/office/drawing/2014/main" id="{43A9B7B3-F171-4C25-99FC-C54250F064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sp>
        <p:nvSpPr>
          <p:cNvPr id="42" name="Rectangle 34">
            <a:extLst>
              <a:ext uri="{FF2B5EF4-FFF2-40B4-BE49-F238E27FC236}">
                <a16:creationId xmlns:a16="http://schemas.microsoft.com/office/drawing/2014/main" id="{D2D5C7C5-9C27-4A61-9F57-1857D45320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bg2">
              <a:lumMod val="9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grpSp>
        <p:nvGrpSpPr>
          <p:cNvPr id="43" name="Group 36">
            <a:extLst>
              <a:ext uri="{FF2B5EF4-FFF2-40B4-BE49-F238E27FC236}">
                <a16:creationId xmlns:a16="http://schemas.microsoft.com/office/drawing/2014/main" id="{12B335A1-0110-4D6F-BC0E-DCDCB432032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464881" y="0"/>
            <a:ext cx="7724071" cy="6858000"/>
            <a:chOff x="4464881" y="0"/>
            <a:chExt cx="7724071" cy="6858000"/>
          </a:xfrm>
        </p:grpSpPr>
        <p:pic>
          <p:nvPicPr>
            <p:cNvPr id="38" name="Picture 37">
              <a:extLst>
                <a:ext uri="{FF2B5EF4-FFF2-40B4-BE49-F238E27FC236}">
                  <a16:creationId xmlns:a16="http://schemas.microsoft.com/office/drawing/2014/main" id="{3B05D9A1-5C36-49D4-8D83-8782DE1E1BCB}"/>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2">
              <a:duotone>
                <a:schemeClr val="accent6">
                  <a:shade val="45000"/>
                  <a:satMod val="135000"/>
                </a:schemeClr>
                <a:prstClr val="white"/>
              </a:duotone>
              <a:alphaModFix amt="10000"/>
              <a:extLst>
                <a:ext uri="{28A0092B-C50C-407E-A947-70E740481C1C}">
                  <a14:useLocalDpi xmlns:a14="http://schemas.microsoft.com/office/drawing/2010/main" val="0"/>
                </a:ext>
              </a:extLst>
            </a:blip>
            <a:stretch>
              <a:fillRect/>
            </a:stretch>
          </p:blipFill>
          <p:spPr>
            <a:xfrm>
              <a:off x="7073255" y="0"/>
              <a:ext cx="5115697" cy="6858000"/>
            </a:xfrm>
            <a:prstGeom prst="rect">
              <a:avLst/>
            </a:prstGeom>
          </p:spPr>
        </p:pic>
        <p:pic>
          <p:nvPicPr>
            <p:cNvPr id="39" name="Picture 38">
              <a:extLst>
                <a:ext uri="{FF2B5EF4-FFF2-40B4-BE49-F238E27FC236}">
                  <a16:creationId xmlns:a16="http://schemas.microsoft.com/office/drawing/2014/main" id="{3D2C8D16-C3E9-4377-B192-9F3B9A8673D4}"/>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3">
              <a:duotone>
                <a:schemeClr val="accent6">
                  <a:shade val="45000"/>
                  <a:satMod val="135000"/>
                </a:schemeClr>
                <a:prstClr val="white"/>
              </a:duotone>
              <a:alphaModFix amt="7000"/>
              <a:extLst>
                <a:ext uri="{28A0092B-C50C-407E-A947-70E740481C1C}">
                  <a14:useLocalDpi xmlns:a14="http://schemas.microsoft.com/office/drawing/2010/main" val="0"/>
                </a:ext>
              </a:extLst>
            </a:blip>
            <a:stretch>
              <a:fillRect/>
            </a:stretch>
          </p:blipFill>
          <p:spPr>
            <a:xfrm rot="16200000">
              <a:off x="5412135" y="-947254"/>
              <a:ext cx="5562598" cy="7457106"/>
            </a:xfrm>
            <a:prstGeom prst="rect">
              <a:avLst/>
            </a:prstGeom>
            <a:effectLst>
              <a:softEdge rad="0"/>
            </a:effectLst>
          </p:spPr>
        </p:pic>
      </p:grpSp>
      <p:sp>
        <p:nvSpPr>
          <p:cNvPr id="2" name="Title 1">
            <a:extLst>
              <a:ext uri="{FF2B5EF4-FFF2-40B4-BE49-F238E27FC236}">
                <a16:creationId xmlns:a16="http://schemas.microsoft.com/office/drawing/2014/main" id="{AE3284A9-B1ED-C72E-5F69-D847668B5C58}"/>
              </a:ext>
            </a:extLst>
          </p:cNvPr>
          <p:cNvSpPr>
            <a:spLocks noGrp="1"/>
          </p:cNvSpPr>
          <p:nvPr>
            <p:ph type="title"/>
          </p:nvPr>
        </p:nvSpPr>
        <p:spPr>
          <a:xfrm>
            <a:off x="1094391" y="381000"/>
            <a:ext cx="10003218" cy="2057400"/>
          </a:xfrm>
        </p:spPr>
        <p:txBody>
          <a:bodyPr>
            <a:normAutofit/>
          </a:bodyPr>
          <a:lstStyle/>
          <a:p>
            <a:pPr algn="ctr"/>
            <a:r>
              <a:rPr lang="en-US">
                <a:cs typeface="Sabon Next LT"/>
              </a:rPr>
              <a:t>Implications </a:t>
            </a:r>
            <a:endParaRPr lang="en-US"/>
          </a:p>
        </p:txBody>
      </p:sp>
      <p:graphicFrame>
        <p:nvGraphicFramePr>
          <p:cNvPr id="18" name="Content Placeholder 2">
            <a:extLst>
              <a:ext uri="{FF2B5EF4-FFF2-40B4-BE49-F238E27FC236}">
                <a16:creationId xmlns:a16="http://schemas.microsoft.com/office/drawing/2014/main" id="{533C5101-DBDA-5525-6C12-5BAF3DD7D166}"/>
              </a:ext>
            </a:extLst>
          </p:cNvPr>
          <p:cNvGraphicFramePr>
            <a:graphicFrameLocks noGrp="1"/>
          </p:cNvGraphicFramePr>
          <p:nvPr>
            <p:ph idx="1"/>
            <p:extLst>
              <p:ext uri="{D42A27DB-BD31-4B8C-83A1-F6EECF244321}">
                <p14:modId xmlns:p14="http://schemas.microsoft.com/office/powerpoint/2010/main" val="738594621"/>
              </p:ext>
            </p:extLst>
          </p:nvPr>
        </p:nvGraphicFramePr>
        <p:xfrm>
          <a:off x="838200" y="2514600"/>
          <a:ext cx="10515600" cy="366236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748573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2B5E53-F894-D67E-E564-F30B43BD5AA6}"/>
              </a:ext>
            </a:extLst>
          </p:cNvPr>
          <p:cNvSpPr>
            <a:spLocks noGrp="1"/>
          </p:cNvSpPr>
          <p:nvPr>
            <p:ph type="title"/>
          </p:nvPr>
        </p:nvSpPr>
        <p:spPr/>
        <p:txBody>
          <a:bodyPr/>
          <a:lstStyle/>
          <a:p>
            <a:r>
              <a:rPr lang="en-US" dirty="0">
                <a:cs typeface="Sabon Next LT"/>
              </a:rPr>
              <a:t>References </a:t>
            </a:r>
            <a:endParaRPr lang="en-US" dirty="0"/>
          </a:p>
        </p:txBody>
      </p:sp>
      <p:sp>
        <p:nvSpPr>
          <p:cNvPr id="3" name="Content Placeholder 2">
            <a:extLst>
              <a:ext uri="{FF2B5EF4-FFF2-40B4-BE49-F238E27FC236}">
                <a16:creationId xmlns:a16="http://schemas.microsoft.com/office/drawing/2014/main" id="{67EB0D68-E908-A2F9-3BAE-B21DC0ED277F}"/>
              </a:ext>
            </a:extLst>
          </p:cNvPr>
          <p:cNvSpPr>
            <a:spLocks noGrp="1"/>
          </p:cNvSpPr>
          <p:nvPr>
            <p:ph idx="1"/>
          </p:nvPr>
        </p:nvSpPr>
        <p:spPr/>
        <p:txBody>
          <a:bodyPr vert="horz" lIns="91440" tIns="45720" rIns="91440" bIns="45720" rtlCol="0" anchor="t">
            <a:normAutofit lnSpcReduction="10000"/>
          </a:bodyPr>
          <a:lstStyle/>
          <a:p>
            <a:pPr>
              <a:lnSpc>
                <a:spcPct val="100000"/>
              </a:lnSpc>
              <a:spcBef>
                <a:spcPts val="0"/>
              </a:spcBef>
            </a:pPr>
            <a:r>
              <a:rPr lang="en-US" sz="1800" dirty="0">
                <a:solidFill>
                  <a:srgbClr val="232323"/>
                </a:solidFill>
                <a:latin typeface="Arial"/>
                <a:cs typeface="Arial"/>
              </a:rPr>
              <a:t>1. </a:t>
            </a:r>
            <a:r>
              <a:rPr lang="en-US" sz="1800" dirty="0" err="1">
                <a:solidFill>
                  <a:srgbClr val="232323"/>
                </a:solidFill>
                <a:latin typeface="Arial"/>
                <a:cs typeface="Arial"/>
              </a:rPr>
              <a:t>Manetu</a:t>
            </a:r>
            <a:r>
              <a:rPr lang="en-US" sz="1800" dirty="0">
                <a:solidFill>
                  <a:srgbClr val="232323"/>
                </a:solidFill>
                <a:latin typeface="Arial"/>
                <a:cs typeface="Arial"/>
              </a:rPr>
              <a:t>, W.M. and Karanja, A.M. (2021) Waterborne Disease Risk Factors and Intervention </a:t>
            </a:r>
            <a:r>
              <a:rPr lang="en-US" sz="1800" dirty="0">
                <a:latin typeface="Arial"/>
                <a:cs typeface="Arial"/>
              </a:rPr>
              <a:t>Practices</a:t>
            </a:r>
            <a:r>
              <a:rPr lang="en-US" sz="1800" dirty="0">
                <a:solidFill>
                  <a:srgbClr val="232323"/>
                </a:solidFill>
                <a:latin typeface="Arial"/>
                <a:cs typeface="Arial"/>
              </a:rPr>
              <a:t>: A Review. </a:t>
            </a:r>
            <a:r>
              <a:rPr lang="en-US" sz="1800" i="1" dirty="0">
                <a:solidFill>
                  <a:srgbClr val="232323"/>
                </a:solidFill>
                <a:latin typeface="Arial"/>
                <a:cs typeface="Arial"/>
              </a:rPr>
              <a:t>Open Access Library Journal</a:t>
            </a:r>
            <a:r>
              <a:rPr lang="en-US" sz="1800" dirty="0">
                <a:solidFill>
                  <a:srgbClr val="232323"/>
                </a:solidFill>
                <a:latin typeface="Arial"/>
                <a:cs typeface="Arial"/>
              </a:rPr>
              <a:t>, </a:t>
            </a:r>
            <a:r>
              <a:rPr lang="en-US" sz="1800" b="1" dirty="0">
                <a:solidFill>
                  <a:srgbClr val="232323"/>
                </a:solidFill>
                <a:latin typeface="Arial"/>
                <a:cs typeface="Arial"/>
              </a:rPr>
              <a:t>8</a:t>
            </a:r>
            <a:r>
              <a:rPr lang="en-US" sz="1800" dirty="0">
                <a:solidFill>
                  <a:srgbClr val="232323"/>
                </a:solidFill>
                <a:latin typeface="Arial"/>
                <a:cs typeface="Arial"/>
              </a:rPr>
              <a:t>, 1-11. </a:t>
            </a:r>
            <a:r>
              <a:rPr lang="en-US" sz="1800" dirty="0" err="1">
                <a:solidFill>
                  <a:srgbClr val="232323"/>
                </a:solidFill>
                <a:latin typeface="Arial"/>
                <a:cs typeface="Arial"/>
              </a:rPr>
              <a:t>doi</a:t>
            </a:r>
            <a:r>
              <a:rPr lang="en-US" sz="1800" dirty="0">
                <a:solidFill>
                  <a:srgbClr val="232323"/>
                </a:solidFill>
                <a:latin typeface="Arial"/>
                <a:cs typeface="Arial"/>
              </a:rPr>
              <a:t>: </a:t>
            </a:r>
            <a:r>
              <a:rPr lang="en-US" sz="1800" b="1" u="sng" dirty="0">
                <a:latin typeface="Arial"/>
                <a:cs typeface="Arial"/>
                <a:hlinkClick r:id="rId2"/>
              </a:rPr>
              <a:t>10.4236/oalib.1107401</a:t>
            </a:r>
            <a:r>
              <a:rPr lang="en-US" sz="1800" dirty="0">
                <a:latin typeface="Arial"/>
                <a:cs typeface="Arial"/>
              </a:rPr>
              <a:t>. [accessed 2022 Mar 5].</a:t>
            </a:r>
          </a:p>
          <a:p>
            <a:pPr>
              <a:lnSpc>
                <a:spcPct val="100000"/>
              </a:lnSpc>
              <a:spcBef>
                <a:spcPts val="0"/>
              </a:spcBef>
            </a:pPr>
            <a:endParaRPr lang="en-US" sz="1800" dirty="0">
              <a:latin typeface="Arial"/>
              <a:cs typeface="Arial"/>
            </a:endParaRPr>
          </a:p>
          <a:p>
            <a:pPr>
              <a:lnSpc>
                <a:spcPct val="100000"/>
              </a:lnSpc>
              <a:spcBef>
                <a:spcPts val="0"/>
              </a:spcBef>
            </a:pPr>
            <a:r>
              <a:rPr lang="en-US" sz="1800" dirty="0">
                <a:latin typeface="Arial"/>
                <a:cs typeface="Arial"/>
              </a:rPr>
              <a:t>2. Rai, M., Yadav, A., &amp; </a:t>
            </a:r>
            <a:r>
              <a:rPr lang="en-US" sz="1800" dirty="0" err="1">
                <a:latin typeface="Arial"/>
                <a:cs typeface="Arial"/>
              </a:rPr>
              <a:t>Gade</a:t>
            </a:r>
            <a:r>
              <a:rPr lang="en-US" sz="1800" dirty="0">
                <a:latin typeface="Arial"/>
                <a:cs typeface="Arial"/>
              </a:rPr>
              <a:t>, A. (2009). Silver nanoparticles as a new generation of antimicrobials. </a:t>
            </a:r>
            <a:r>
              <a:rPr lang="en-US" sz="1800" i="1" dirty="0">
                <a:latin typeface="Arial"/>
                <a:cs typeface="Arial"/>
              </a:rPr>
              <a:t>Biotechnology Advances</a:t>
            </a:r>
            <a:r>
              <a:rPr lang="en-US" sz="1800" dirty="0">
                <a:latin typeface="Arial"/>
                <a:cs typeface="Arial"/>
              </a:rPr>
              <a:t>, </a:t>
            </a:r>
            <a:r>
              <a:rPr lang="en-US" sz="1800" i="1" dirty="0">
                <a:latin typeface="Arial"/>
                <a:cs typeface="Arial"/>
              </a:rPr>
              <a:t>27</a:t>
            </a:r>
            <a:r>
              <a:rPr lang="en-US" sz="1800" dirty="0">
                <a:latin typeface="Arial"/>
                <a:cs typeface="Arial"/>
              </a:rPr>
              <a:t>(1), 76-83. </a:t>
            </a:r>
            <a:r>
              <a:rPr lang="en-US" sz="1800" b="1" u="sng" dirty="0">
                <a:latin typeface="Arial"/>
                <a:cs typeface="Arial"/>
                <a:hlinkClick r:id="rId3"/>
              </a:rPr>
              <a:t>10.1016/j.biotechadv.2008.09.002</a:t>
            </a:r>
            <a:r>
              <a:rPr lang="en-US" sz="1800" dirty="0">
                <a:latin typeface="Arial"/>
                <a:cs typeface="Arial"/>
              </a:rPr>
              <a:t>. [accessed 2022 Jan 31]. </a:t>
            </a:r>
          </a:p>
          <a:p>
            <a:pPr>
              <a:lnSpc>
                <a:spcPct val="100000"/>
              </a:lnSpc>
              <a:spcBef>
                <a:spcPts val="0"/>
              </a:spcBef>
            </a:pPr>
            <a:endParaRPr lang="en-US" sz="1800" dirty="0">
              <a:latin typeface="Arial"/>
              <a:cs typeface="Arial"/>
            </a:endParaRPr>
          </a:p>
          <a:p>
            <a:pPr>
              <a:lnSpc>
                <a:spcPct val="100000"/>
              </a:lnSpc>
              <a:spcBef>
                <a:spcPts val="0"/>
              </a:spcBef>
            </a:pPr>
            <a:r>
              <a:rPr lang="en-US" sz="1800" dirty="0">
                <a:latin typeface="Arial"/>
                <a:cs typeface="Arial"/>
              </a:rPr>
              <a:t>3. Rajeshkumar, S., &amp; Bharath, L. V. (2017). Mechanism of plant-mediated synthesis of silver nanoparticles–a review on biomolecules involved, </a:t>
            </a:r>
            <a:r>
              <a:rPr lang="en-US" sz="1800" dirty="0" err="1">
                <a:latin typeface="Arial"/>
                <a:cs typeface="Arial"/>
              </a:rPr>
              <a:t>characterisation</a:t>
            </a:r>
            <a:r>
              <a:rPr lang="en-US" sz="1800" dirty="0">
                <a:latin typeface="Arial"/>
                <a:cs typeface="Arial"/>
              </a:rPr>
              <a:t> and antibacterial activity. </a:t>
            </a:r>
            <a:r>
              <a:rPr lang="en-US" sz="1800" i="1" dirty="0" err="1">
                <a:latin typeface="Arial"/>
                <a:cs typeface="Arial"/>
              </a:rPr>
              <a:t>Chemico</a:t>
            </a:r>
            <a:r>
              <a:rPr lang="en-US" sz="1800" i="1" dirty="0">
                <a:latin typeface="Arial"/>
                <a:cs typeface="Arial"/>
              </a:rPr>
              <a:t>-biological interactions</a:t>
            </a:r>
            <a:r>
              <a:rPr lang="en-US" sz="1800" dirty="0">
                <a:latin typeface="Arial"/>
                <a:cs typeface="Arial"/>
              </a:rPr>
              <a:t>, </a:t>
            </a:r>
            <a:r>
              <a:rPr lang="en-US" sz="1800" i="1" dirty="0">
                <a:latin typeface="Arial"/>
                <a:cs typeface="Arial"/>
              </a:rPr>
              <a:t>273</a:t>
            </a:r>
            <a:r>
              <a:rPr lang="en-US" sz="1800" dirty="0">
                <a:latin typeface="Arial"/>
                <a:cs typeface="Arial"/>
              </a:rPr>
              <a:t>, 219-227. </a:t>
            </a:r>
            <a:r>
              <a:rPr lang="en-US" sz="1800" b="1" u="sng" dirty="0" err="1">
                <a:latin typeface="Arial"/>
                <a:cs typeface="Arial"/>
              </a:rPr>
              <a:t>doi</a:t>
            </a:r>
            <a:r>
              <a:rPr lang="en-US" sz="1800" b="1" u="sng" dirty="0">
                <a:latin typeface="Arial"/>
                <a:cs typeface="Arial"/>
              </a:rPr>
              <a:t>: 10.1016/j.cbi.2017.06.019</a:t>
            </a:r>
            <a:r>
              <a:rPr lang="en-US" sz="1800" dirty="0">
                <a:latin typeface="Arial"/>
                <a:cs typeface="Arial"/>
              </a:rPr>
              <a:t>. [accessed 2022 Jan 18]. </a:t>
            </a:r>
          </a:p>
          <a:p>
            <a:pPr>
              <a:lnSpc>
                <a:spcPct val="100000"/>
              </a:lnSpc>
              <a:spcBef>
                <a:spcPts val="0"/>
              </a:spcBef>
            </a:pPr>
            <a:endParaRPr lang="en-US" sz="1800" dirty="0">
              <a:latin typeface="Arial"/>
              <a:cs typeface="Arial"/>
            </a:endParaRPr>
          </a:p>
          <a:p>
            <a:pPr>
              <a:lnSpc>
                <a:spcPct val="100000"/>
              </a:lnSpc>
              <a:spcBef>
                <a:spcPts val="0"/>
              </a:spcBef>
            </a:pPr>
            <a:r>
              <a:rPr lang="en-US" sz="1800" dirty="0">
                <a:latin typeface="Arial"/>
                <a:cs typeface="Arial"/>
              </a:rPr>
              <a:t>4. </a:t>
            </a:r>
            <a:r>
              <a:rPr lang="en-US" sz="1800" dirty="0" err="1">
                <a:latin typeface="Arial"/>
                <a:cs typeface="Arial"/>
              </a:rPr>
              <a:t>Logaranjan</a:t>
            </a:r>
            <a:r>
              <a:rPr lang="en-US" sz="1800" dirty="0">
                <a:latin typeface="Arial"/>
                <a:cs typeface="Arial"/>
              </a:rPr>
              <a:t>, K., Raiza, A, J., Gopinath, S, C, B., Chen, Y, Pandian, K. (2016). Shape and size-controlled synthesis of silver nanoparticles using </a:t>
            </a:r>
            <a:r>
              <a:rPr lang="en-US" sz="1800" i="1" dirty="0">
                <a:latin typeface="Arial"/>
                <a:cs typeface="Arial"/>
              </a:rPr>
              <a:t>Aloe vera </a:t>
            </a:r>
            <a:r>
              <a:rPr lang="en-US" sz="1800" dirty="0">
                <a:latin typeface="Arial"/>
                <a:cs typeface="Arial"/>
              </a:rPr>
              <a:t>plant extract and their antimicrobial activity. </a:t>
            </a:r>
            <a:r>
              <a:rPr lang="en-US" sz="1800" i="1" dirty="0">
                <a:latin typeface="Arial"/>
                <a:cs typeface="Arial"/>
              </a:rPr>
              <a:t>Nanoscale Research Letters</a:t>
            </a:r>
            <a:r>
              <a:rPr lang="en-US" sz="1800" dirty="0">
                <a:latin typeface="Arial"/>
                <a:cs typeface="Arial"/>
              </a:rPr>
              <a:t>, 11(520), 9. </a:t>
            </a:r>
            <a:r>
              <a:rPr lang="en-US" sz="1800" b="1" u="sng" dirty="0">
                <a:latin typeface="Arial"/>
                <a:cs typeface="Arial"/>
                <a:hlinkClick r:id="rId4"/>
              </a:rPr>
              <a:t>https://doi.org/10.1186/s11671-016-1725-x</a:t>
            </a:r>
            <a:r>
              <a:rPr lang="en-US" sz="1800" dirty="0">
                <a:latin typeface="Arial"/>
                <a:cs typeface="Arial"/>
              </a:rPr>
              <a:t>. [accessed 2022 Jan 31]. </a:t>
            </a:r>
            <a:br>
              <a:rPr lang="en-US" sz="1200" dirty="0">
                <a:latin typeface="Arial"/>
                <a:cs typeface="Arial"/>
              </a:rPr>
            </a:br>
            <a:br>
              <a:rPr lang="en-US" sz="1200" dirty="0">
                <a:latin typeface="Arial"/>
                <a:cs typeface="Arial"/>
              </a:rPr>
            </a:br>
            <a:endParaRPr lang="en-US" sz="1200" dirty="0">
              <a:latin typeface="Arial"/>
              <a:cs typeface="Arial"/>
            </a:endParaRPr>
          </a:p>
          <a:p>
            <a:endParaRPr lang="en-US" dirty="0"/>
          </a:p>
        </p:txBody>
      </p:sp>
    </p:spTree>
    <p:extLst>
      <p:ext uri="{BB962C8B-B14F-4D97-AF65-F5344CB8AC3E}">
        <p14:creationId xmlns:p14="http://schemas.microsoft.com/office/powerpoint/2010/main" val="27729896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6" name="Rectangle 65">
            <a:extLst>
              <a:ext uri="{FF2B5EF4-FFF2-40B4-BE49-F238E27FC236}">
                <a16:creationId xmlns:a16="http://schemas.microsoft.com/office/drawing/2014/main" id="{0BABF38A-8A0D-492E-BD20-6CF4D46B50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4"/>
          </a:xfrm>
          <a:prstGeom prst="rect">
            <a:avLst/>
          </a:prstGeom>
          <a:solidFill>
            <a:schemeClr val="bg2">
              <a:lumMod val="9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pic>
        <p:nvPicPr>
          <p:cNvPr id="68" name="Picture 67">
            <a:extLst>
              <a:ext uri="{FF2B5EF4-FFF2-40B4-BE49-F238E27FC236}">
                <a16:creationId xmlns:a16="http://schemas.microsoft.com/office/drawing/2014/main" id="{BC526B7A-4801-4FD1-95C8-03AF22629E8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8534400" y="0"/>
            <a:ext cx="3654612" cy="4575348"/>
          </a:xfrm>
          <a:prstGeom prst="rect">
            <a:avLst/>
          </a:prstGeom>
        </p:spPr>
      </p:pic>
      <p:sp useBgFill="1">
        <p:nvSpPr>
          <p:cNvPr id="70" name="Rectangle 69">
            <a:extLst>
              <a:ext uri="{FF2B5EF4-FFF2-40B4-BE49-F238E27FC236}">
                <a16:creationId xmlns:a16="http://schemas.microsoft.com/office/drawing/2014/main" id="{310E06F9-9F12-4D1B-92C0-4B30818D09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sp>
        <p:nvSpPr>
          <p:cNvPr id="72" name="Rectangle 71">
            <a:extLst>
              <a:ext uri="{FF2B5EF4-FFF2-40B4-BE49-F238E27FC236}">
                <a16:creationId xmlns:a16="http://schemas.microsoft.com/office/drawing/2014/main" id="{7DA29CF3-8B8B-4DDF-A19B-72E0059DD5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74" name="Rectangle 73">
            <a:extLst>
              <a:ext uri="{FF2B5EF4-FFF2-40B4-BE49-F238E27FC236}">
                <a16:creationId xmlns:a16="http://schemas.microsoft.com/office/drawing/2014/main" id="{CDC57656-A01F-4B32-B5C4-D171EDC971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grpSp>
        <p:nvGrpSpPr>
          <p:cNvPr id="76" name="Group 75">
            <a:extLst>
              <a:ext uri="{FF2B5EF4-FFF2-40B4-BE49-F238E27FC236}">
                <a16:creationId xmlns:a16="http://schemas.microsoft.com/office/drawing/2014/main" id="{BB4132BE-E3F4-4346-BBB6-0A1FB5345A5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6955029" y="1"/>
            <a:ext cx="5236971" cy="6858000"/>
            <a:chOff x="20829" y="1"/>
            <a:chExt cx="5236971" cy="6857999"/>
          </a:xfrm>
        </p:grpSpPr>
        <p:pic>
          <p:nvPicPr>
            <p:cNvPr id="77" name="Picture 76">
              <a:extLst>
                <a:ext uri="{FF2B5EF4-FFF2-40B4-BE49-F238E27FC236}">
                  <a16:creationId xmlns:a16="http://schemas.microsoft.com/office/drawing/2014/main" id="{36502024-4953-44A4-9C54-419FB9829164}"/>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3">
              <a:alphaModFix amt="15000"/>
              <a:extLst>
                <a:ext uri="{28A0092B-C50C-407E-A947-70E740481C1C}">
                  <a14:useLocalDpi xmlns:a14="http://schemas.microsoft.com/office/drawing/2010/main" val="0"/>
                </a:ext>
              </a:extLst>
            </a:blip>
            <a:stretch>
              <a:fillRect/>
            </a:stretch>
          </p:blipFill>
          <p:spPr>
            <a:xfrm>
              <a:off x="20829" y="692703"/>
              <a:ext cx="5236971" cy="6165297"/>
            </a:xfrm>
            <a:prstGeom prst="rect">
              <a:avLst/>
            </a:prstGeom>
          </p:spPr>
        </p:pic>
        <p:pic>
          <p:nvPicPr>
            <p:cNvPr id="78" name="Picture 77">
              <a:extLst>
                <a:ext uri="{FF2B5EF4-FFF2-40B4-BE49-F238E27FC236}">
                  <a16:creationId xmlns:a16="http://schemas.microsoft.com/office/drawing/2014/main" id="{A4EA632F-E35D-4BB9-969D-2A3C79E9A5D8}"/>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rotWithShape="1">
            <a:blip r:embed="rId3">
              <a:alphaModFix amt="8000"/>
              <a:extLst>
                <a:ext uri="{28A0092B-C50C-407E-A947-70E740481C1C}">
                  <a14:useLocalDpi xmlns:a14="http://schemas.microsoft.com/office/drawing/2010/main" val="0"/>
                </a:ext>
              </a:extLst>
            </a:blip>
            <a:srcRect l="19154" b="19117"/>
            <a:stretch/>
          </p:blipFill>
          <p:spPr>
            <a:xfrm rot="5400000">
              <a:off x="393956" y="-373126"/>
              <a:ext cx="4197222" cy="4943475"/>
            </a:xfrm>
            <a:prstGeom prst="rect">
              <a:avLst/>
            </a:prstGeom>
          </p:spPr>
        </p:pic>
      </p:grpSp>
      <p:sp>
        <p:nvSpPr>
          <p:cNvPr id="2" name="Title 1">
            <a:extLst>
              <a:ext uri="{FF2B5EF4-FFF2-40B4-BE49-F238E27FC236}">
                <a16:creationId xmlns:a16="http://schemas.microsoft.com/office/drawing/2014/main" id="{A137912F-8682-191F-1048-ACD8C331504E}"/>
              </a:ext>
            </a:extLst>
          </p:cNvPr>
          <p:cNvSpPr>
            <a:spLocks noGrp="1"/>
          </p:cNvSpPr>
          <p:nvPr>
            <p:ph type="title"/>
          </p:nvPr>
        </p:nvSpPr>
        <p:spPr>
          <a:xfrm>
            <a:off x="838199" y="744909"/>
            <a:ext cx="7290107" cy="2303091"/>
          </a:xfrm>
        </p:spPr>
        <p:txBody>
          <a:bodyPr vert="horz" lIns="91440" tIns="45720" rIns="91440" bIns="45720" rtlCol="0" anchor="ctr">
            <a:normAutofit/>
          </a:bodyPr>
          <a:lstStyle/>
          <a:p>
            <a:r>
              <a:rPr lang="en-US">
                <a:solidFill>
                  <a:srgbClr val="FFFFFF"/>
                </a:solidFill>
              </a:rPr>
              <a:t>About me </a:t>
            </a:r>
          </a:p>
        </p:txBody>
      </p:sp>
      <p:pic>
        <p:nvPicPr>
          <p:cNvPr id="5" name="Picture 5">
            <a:extLst>
              <a:ext uri="{FF2B5EF4-FFF2-40B4-BE49-F238E27FC236}">
                <a16:creationId xmlns:a16="http://schemas.microsoft.com/office/drawing/2014/main" id="{345B7932-92E3-639B-6B37-7DB1A03E50BE}"/>
              </a:ext>
            </a:extLst>
          </p:cNvPr>
          <p:cNvPicPr>
            <a:picLocks noChangeAspect="1"/>
          </p:cNvPicPr>
          <p:nvPr/>
        </p:nvPicPr>
        <p:blipFill rotWithShape="1">
          <a:blip r:embed="rId4"/>
          <a:srcRect t="34285" b="24602"/>
          <a:stretch/>
        </p:blipFill>
        <p:spPr>
          <a:xfrm>
            <a:off x="20" y="3431797"/>
            <a:ext cx="4062610" cy="3426207"/>
          </a:xfrm>
          <a:prstGeom prst="rect">
            <a:avLst/>
          </a:prstGeom>
        </p:spPr>
      </p:pic>
      <p:pic>
        <p:nvPicPr>
          <p:cNvPr id="4" name="Picture 4" descr="A picture containing spider, indoor, person, arthropod&#10;&#10;Description automatically generated">
            <a:extLst>
              <a:ext uri="{FF2B5EF4-FFF2-40B4-BE49-F238E27FC236}">
                <a16:creationId xmlns:a16="http://schemas.microsoft.com/office/drawing/2014/main" id="{421A08FF-7374-1793-2BE0-12E35D8D0A3B}"/>
              </a:ext>
            </a:extLst>
          </p:cNvPr>
          <p:cNvPicPr>
            <a:picLocks noChangeAspect="1"/>
          </p:cNvPicPr>
          <p:nvPr/>
        </p:nvPicPr>
        <p:blipFill rotWithShape="1">
          <a:blip r:embed="rId5"/>
          <a:srcRect t="6489" r="2" b="12636"/>
          <a:stretch/>
        </p:blipFill>
        <p:spPr>
          <a:xfrm>
            <a:off x="4056512" y="3431793"/>
            <a:ext cx="4098633" cy="3426207"/>
          </a:xfrm>
          <a:prstGeom prst="rect">
            <a:avLst/>
          </a:prstGeom>
        </p:spPr>
      </p:pic>
      <p:pic>
        <p:nvPicPr>
          <p:cNvPr id="3" name="Picture 3">
            <a:extLst>
              <a:ext uri="{FF2B5EF4-FFF2-40B4-BE49-F238E27FC236}">
                <a16:creationId xmlns:a16="http://schemas.microsoft.com/office/drawing/2014/main" id="{D28B6E0F-ADEA-A59C-D9C6-9992944C60D5}"/>
              </a:ext>
            </a:extLst>
          </p:cNvPr>
          <p:cNvPicPr>
            <a:picLocks noGrp="1" noChangeAspect="1"/>
          </p:cNvPicPr>
          <p:nvPr>
            <p:ph idx="1"/>
          </p:nvPr>
        </p:nvPicPr>
        <p:blipFill rotWithShape="1">
          <a:blip r:embed="rId6"/>
          <a:srcRect t="21164" r="1" b="31372"/>
          <a:stretch/>
        </p:blipFill>
        <p:spPr>
          <a:xfrm>
            <a:off x="8128307" y="3428996"/>
            <a:ext cx="4063693" cy="3429000"/>
          </a:xfrm>
          <a:prstGeom prst="rect">
            <a:avLst/>
          </a:prstGeom>
        </p:spPr>
      </p:pic>
    </p:spTree>
    <p:extLst>
      <p:ext uri="{BB962C8B-B14F-4D97-AF65-F5344CB8AC3E}">
        <p14:creationId xmlns:p14="http://schemas.microsoft.com/office/powerpoint/2010/main" val="34031634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6" name="Rectangle 35">
            <a:extLst>
              <a:ext uri="{FF2B5EF4-FFF2-40B4-BE49-F238E27FC236}">
                <a16:creationId xmlns:a16="http://schemas.microsoft.com/office/drawing/2014/main" id="{8651CFA9-6065-4243-AC48-858E35978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sp>
        <p:nvSpPr>
          <p:cNvPr id="38" name="Rectangle 37">
            <a:extLst>
              <a:ext uri="{FF2B5EF4-FFF2-40B4-BE49-F238E27FC236}">
                <a16:creationId xmlns:a16="http://schemas.microsoft.com/office/drawing/2014/main" id="{E8B2F707-EF35-4955-8439-F76145F3CD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sp>
        <p:nvSpPr>
          <p:cNvPr id="40" name="Rectangle 39">
            <a:extLst>
              <a:ext uri="{FF2B5EF4-FFF2-40B4-BE49-F238E27FC236}">
                <a16:creationId xmlns:a16="http://schemas.microsoft.com/office/drawing/2014/main" id="{6E3BD6E7-B38D-4E49-AB74-A2B1607300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1376"/>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pic>
        <p:nvPicPr>
          <p:cNvPr id="6" name="Picture 6" descr="A person and person posing for a picture&#10;&#10;Description automatically generated">
            <a:extLst>
              <a:ext uri="{FF2B5EF4-FFF2-40B4-BE49-F238E27FC236}">
                <a16:creationId xmlns:a16="http://schemas.microsoft.com/office/drawing/2014/main" id="{3AA5EA9E-86D2-D7E7-977E-F469AA6FC072}"/>
              </a:ext>
            </a:extLst>
          </p:cNvPr>
          <p:cNvPicPr>
            <a:picLocks noChangeAspect="1"/>
          </p:cNvPicPr>
          <p:nvPr/>
        </p:nvPicPr>
        <p:blipFill rotWithShape="1">
          <a:blip r:embed="rId2">
            <a:alphaModFix amt="60000"/>
          </a:blip>
          <a:srcRect r="15642"/>
          <a:stretch/>
        </p:blipFill>
        <p:spPr>
          <a:xfrm rot="5400000">
            <a:off x="-380309" y="380312"/>
            <a:ext cx="6856624" cy="6095999"/>
          </a:xfrm>
          <a:prstGeom prst="rect">
            <a:avLst/>
          </a:prstGeom>
        </p:spPr>
      </p:pic>
      <p:pic>
        <p:nvPicPr>
          <p:cNvPr id="5" name="Picture 5" descr="A picture containing floor, indoor, person&#10;&#10;Description automatically generated">
            <a:extLst>
              <a:ext uri="{FF2B5EF4-FFF2-40B4-BE49-F238E27FC236}">
                <a16:creationId xmlns:a16="http://schemas.microsoft.com/office/drawing/2014/main" id="{1AE98C7D-8F93-972A-408A-E16076DB80F2}"/>
              </a:ext>
            </a:extLst>
          </p:cNvPr>
          <p:cNvPicPr>
            <a:picLocks noChangeAspect="1"/>
          </p:cNvPicPr>
          <p:nvPr/>
        </p:nvPicPr>
        <p:blipFill rotWithShape="1">
          <a:blip r:embed="rId3">
            <a:alphaModFix amt="60000"/>
          </a:blip>
          <a:srcRect r="15642"/>
          <a:stretch/>
        </p:blipFill>
        <p:spPr>
          <a:xfrm rot="5400000">
            <a:off x="5704721" y="380312"/>
            <a:ext cx="6856624" cy="6096000"/>
          </a:xfrm>
          <a:prstGeom prst="rect">
            <a:avLst/>
          </a:prstGeom>
        </p:spPr>
      </p:pic>
      <p:sp>
        <p:nvSpPr>
          <p:cNvPr id="2" name="Title 1">
            <a:extLst>
              <a:ext uri="{FF2B5EF4-FFF2-40B4-BE49-F238E27FC236}">
                <a16:creationId xmlns:a16="http://schemas.microsoft.com/office/drawing/2014/main" id="{26008CEB-6EDC-6FA2-B386-0E60AFC83D8E}"/>
              </a:ext>
            </a:extLst>
          </p:cNvPr>
          <p:cNvSpPr>
            <a:spLocks noGrp="1"/>
          </p:cNvSpPr>
          <p:nvPr>
            <p:ph type="title"/>
          </p:nvPr>
        </p:nvSpPr>
        <p:spPr>
          <a:xfrm>
            <a:off x="1198180" y="726066"/>
            <a:ext cx="9774619" cy="2474333"/>
          </a:xfrm>
        </p:spPr>
        <p:txBody>
          <a:bodyPr anchor="b">
            <a:normAutofit/>
          </a:bodyPr>
          <a:lstStyle/>
          <a:p>
            <a:pPr algn="ctr"/>
            <a:r>
              <a:rPr lang="en-US">
                <a:solidFill>
                  <a:srgbClr val="FFFFFF"/>
                </a:solidFill>
                <a:cs typeface="Sabon Next LT"/>
              </a:rPr>
              <a:t>The why behind my what? </a:t>
            </a:r>
            <a:endParaRPr lang="en-US">
              <a:solidFill>
                <a:srgbClr val="FFFFFF"/>
              </a:solidFill>
            </a:endParaRPr>
          </a:p>
        </p:txBody>
      </p:sp>
      <p:grpSp>
        <p:nvGrpSpPr>
          <p:cNvPr id="42" name="Group 41">
            <a:extLst>
              <a:ext uri="{FF2B5EF4-FFF2-40B4-BE49-F238E27FC236}">
                <a16:creationId xmlns:a16="http://schemas.microsoft.com/office/drawing/2014/main" id="{78597762-58E1-4E07-864C-D6AFE1B6658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464881" y="0"/>
            <a:ext cx="7724071" cy="6858000"/>
            <a:chOff x="4464881" y="0"/>
            <a:chExt cx="7724071" cy="6858000"/>
          </a:xfrm>
        </p:grpSpPr>
        <p:pic>
          <p:nvPicPr>
            <p:cNvPr id="43" name="Picture 42">
              <a:extLst>
                <a:ext uri="{FF2B5EF4-FFF2-40B4-BE49-F238E27FC236}">
                  <a16:creationId xmlns:a16="http://schemas.microsoft.com/office/drawing/2014/main" id="{3D5D12CE-B005-4A7E-81A4-83D14DB329BF}"/>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4">
              <a:alphaModFix amt="25000"/>
              <a:extLst>
                <a:ext uri="{28A0092B-C50C-407E-A947-70E740481C1C}">
                  <a14:useLocalDpi xmlns:a14="http://schemas.microsoft.com/office/drawing/2010/main" val="0"/>
                </a:ext>
              </a:extLst>
            </a:blip>
            <a:stretch>
              <a:fillRect/>
            </a:stretch>
          </p:blipFill>
          <p:spPr>
            <a:xfrm>
              <a:off x="7073255" y="0"/>
              <a:ext cx="5115697" cy="6858000"/>
            </a:xfrm>
            <a:prstGeom prst="rect">
              <a:avLst/>
            </a:prstGeom>
          </p:spPr>
        </p:pic>
        <p:pic>
          <p:nvPicPr>
            <p:cNvPr id="44" name="Picture 43">
              <a:extLst>
                <a:ext uri="{FF2B5EF4-FFF2-40B4-BE49-F238E27FC236}">
                  <a16:creationId xmlns:a16="http://schemas.microsoft.com/office/drawing/2014/main" id="{A3A7933F-9102-47FC-80CB-3C09F9F95E85}"/>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5">
              <a:alphaModFix amt="5000"/>
              <a:extLst>
                <a:ext uri="{28A0092B-C50C-407E-A947-70E740481C1C}">
                  <a14:useLocalDpi xmlns:a14="http://schemas.microsoft.com/office/drawing/2010/main" val="0"/>
                </a:ext>
              </a:extLst>
            </a:blip>
            <a:stretch>
              <a:fillRect/>
            </a:stretch>
          </p:blipFill>
          <p:spPr>
            <a:xfrm rot="16200000">
              <a:off x="5412135" y="-947254"/>
              <a:ext cx="5562598" cy="7457106"/>
            </a:xfrm>
            <a:prstGeom prst="rect">
              <a:avLst/>
            </a:prstGeom>
            <a:effectLst>
              <a:softEdge rad="0"/>
            </a:effectLst>
          </p:spPr>
        </p:pic>
      </p:grpSp>
      <p:sp>
        <p:nvSpPr>
          <p:cNvPr id="11" name="Content Placeholder 10">
            <a:extLst>
              <a:ext uri="{FF2B5EF4-FFF2-40B4-BE49-F238E27FC236}">
                <a16:creationId xmlns:a16="http://schemas.microsoft.com/office/drawing/2014/main" id="{E3C51D88-9C86-B157-BD73-562668ABF136}"/>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30091889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BABF38A-8A0D-492E-BD20-6CF4D46B50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4"/>
          </a:xfrm>
          <a:prstGeom prst="rect">
            <a:avLst/>
          </a:prstGeom>
          <a:solidFill>
            <a:schemeClr val="bg2">
              <a:lumMod val="9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pic>
        <p:nvPicPr>
          <p:cNvPr id="11" name="Picture 10">
            <a:extLst>
              <a:ext uri="{FF2B5EF4-FFF2-40B4-BE49-F238E27FC236}">
                <a16:creationId xmlns:a16="http://schemas.microsoft.com/office/drawing/2014/main" id="{BC526B7A-4801-4FD1-95C8-03AF22629E8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8534400" y="0"/>
            <a:ext cx="3654612" cy="4575348"/>
          </a:xfrm>
          <a:prstGeom prst="rect">
            <a:avLst/>
          </a:prstGeom>
        </p:spPr>
      </p:pic>
      <p:sp useBgFill="1">
        <p:nvSpPr>
          <p:cNvPr id="13" name="Rectangle 12">
            <a:extLst>
              <a:ext uri="{FF2B5EF4-FFF2-40B4-BE49-F238E27FC236}">
                <a16:creationId xmlns:a16="http://schemas.microsoft.com/office/drawing/2014/main" id="{37FDDF72-DE39-4F99-A3C1-DD9D7815D7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sp>
        <p:nvSpPr>
          <p:cNvPr id="15" name="Rectangle 14">
            <a:extLst>
              <a:ext uri="{FF2B5EF4-FFF2-40B4-BE49-F238E27FC236}">
                <a16:creationId xmlns:a16="http://schemas.microsoft.com/office/drawing/2014/main" id="{5E4ECE80-3AD1-450C-B62A-98788F1939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pic>
        <p:nvPicPr>
          <p:cNvPr id="4" name="Picture 4" descr="A picture containing outdoor, sky, ground, rock&#10;&#10;Description automatically generated">
            <a:extLst>
              <a:ext uri="{FF2B5EF4-FFF2-40B4-BE49-F238E27FC236}">
                <a16:creationId xmlns:a16="http://schemas.microsoft.com/office/drawing/2014/main" id="{6FB5E245-CA25-FC74-708A-828EC3540962}"/>
              </a:ext>
            </a:extLst>
          </p:cNvPr>
          <p:cNvPicPr>
            <a:picLocks noGrp="1" noChangeAspect="1"/>
          </p:cNvPicPr>
          <p:nvPr>
            <p:ph idx="1"/>
          </p:nvPr>
        </p:nvPicPr>
        <p:blipFill rotWithShape="1">
          <a:blip r:embed="rId3">
            <a:alphaModFix/>
          </a:blip>
          <a:srcRect l="9549" r="4211" b="-1"/>
          <a:stretch/>
        </p:blipFill>
        <p:spPr>
          <a:xfrm>
            <a:off x="20" y="10"/>
            <a:ext cx="12191980" cy="6856614"/>
          </a:xfrm>
          <a:prstGeom prst="rect">
            <a:avLst/>
          </a:prstGeom>
        </p:spPr>
      </p:pic>
    </p:spTree>
    <p:extLst>
      <p:ext uri="{BB962C8B-B14F-4D97-AF65-F5344CB8AC3E}">
        <p14:creationId xmlns:p14="http://schemas.microsoft.com/office/powerpoint/2010/main" val="7223937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BABF38A-8A0D-492E-BD20-6CF4D46B50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4"/>
          </a:xfrm>
          <a:prstGeom prst="rect">
            <a:avLst/>
          </a:prstGeom>
          <a:solidFill>
            <a:schemeClr val="bg2">
              <a:lumMod val="9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pic>
        <p:nvPicPr>
          <p:cNvPr id="12" name="Picture 11">
            <a:extLst>
              <a:ext uri="{FF2B5EF4-FFF2-40B4-BE49-F238E27FC236}">
                <a16:creationId xmlns:a16="http://schemas.microsoft.com/office/drawing/2014/main" id="{BC526B7A-4801-4FD1-95C8-03AF22629E8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8534400" y="0"/>
            <a:ext cx="3654612" cy="4575348"/>
          </a:xfrm>
          <a:prstGeom prst="rect">
            <a:avLst/>
          </a:prstGeom>
        </p:spPr>
      </p:pic>
      <p:sp useBgFill="1">
        <p:nvSpPr>
          <p:cNvPr id="14" name="Rectangle 13">
            <a:extLst>
              <a:ext uri="{FF2B5EF4-FFF2-40B4-BE49-F238E27FC236}">
                <a16:creationId xmlns:a16="http://schemas.microsoft.com/office/drawing/2014/main" id="{1E644DE9-8D09-43E2-BA69-F57482CFC9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pic>
        <p:nvPicPr>
          <p:cNvPr id="5" name="Picture 8" descr="A picture containing grass, outdoor, water, rock&#10;&#10;Description automatically generated">
            <a:extLst>
              <a:ext uri="{FF2B5EF4-FFF2-40B4-BE49-F238E27FC236}">
                <a16:creationId xmlns:a16="http://schemas.microsoft.com/office/drawing/2014/main" id="{A9853EC8-F4E2-C265-5E75-B1208D91674E}"/>
              </a:ext>
            </a:extLst>
          </p:cNvPr>
          <p:cNvPicPr>
            <a:picLocks noGrp="1" noChangeAspect="1"/>
          </p:cNvPicPr>
          <p:nvPr>
            <p:ph idx="1"/>
          </p:nvPr>
        </p:nvPicPr>
        <p:blipFill rotWithShape="1">
          <a:blip r:embed="rId3">
            <a:alphaModFix/>
          </a:blip>
          <a:srcRect r="13316"/>
          <a:stretch/>
        </p:blipFill>
        <p:spPr>
          <a:xfrm>
            <a:off x="20" y="10"/>
            <a:ext cx="12191980" cy="6856614"/>
          </a:xfrm>
          <a:prstGeom prst="rect">
            <a:avLst/>
          </a:prstGeom>
        </p:spPr>
      </p:pic>
      <p:grpSp>
        <p:nvGrpSpPr>
          <p:cNvPr id="16" name="Group 15">
            <a:extLst>
              <a:ext uri="{FF2B5EF4-FFF2-40B4-BE49-F238E27FC236}">
                <a16:creationId xmlns:a16="http://schemas.microsoft.com/office/drawing/2014/main" id="{46B4971C-EAA5-47BF-8631-58DC0669BFC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0" y="0"/>
            <a:ext cx="7724071" cy="6858000"/>
            <a:chOff x="4464881" y="0"/>
            <a:chExt cx="7724071" cy="6858000"/>
          </a:xfrm>
        </p:grpSpPr>
        <p:pic>
          <p:nvPicPr>
            <p:cNvPr id="17" name="Picture 16">
              <a:extLst>
                <a:ext uri="{FF2B5EF4-FFF2-40B4-BE49-F238E27FC236}">
                  <a16:creationId xmlns:a16="http://schemas.microsoft.com/office/drawing/2014/main" id="{F4392489-D7F7-4887-9BC1-7F3EA31329B3}"/>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4">
              <a:duotone>
                <a:schemeClr val="accent6">
                  <a:shade val="45000"/>
                  <a:satMod val="135000"/>
                </a:schemeClr>
                <a:prstClr val="white"/>
              </a:duotone>
              <a:alphaModFix amt="25000"/>
              <a:extLst>
                <a:ext uri="{28A0092B-C50C-407E-A947-70E740481C1C}">
                  <a14:useLocalDpi xmlns:a14="http://schemas.microsoft.com/office/drawing/2010/main" val="0"/>
                </a:ext>
              </a:extLst>
            </a:blip>
            <a:stretch>
              <a:fillRect/>
            </a:stretch>
          </p:blipFill>
          <p:spPr>
            <a:xfrm>
              <a:off x="7073255" y="0"/>
              <a:ext cx="5115697" cy="6858000"/>
            </a:xfrm>
            <a:prstGeom prst="rect">
              <a:avLst/>
            </a:prstGeom>
          </p:spPr>
        </p:pic>
        <p:pic>
          <p:nvPicPr>
            <p:cNvPr id="18" name="Picture 17">
              <a:extLst>
                <a:ext uri="{FF2B5EF4-FFF2-40B4-BE49-F238E27FC236}">
                  <a16:creationId xmlns:a16="http://schemas.microsoft.com/office/drawing/2014/main" id="{CC171B73-5CE0-4C49-A57E-BD75BEB2935A}"/>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5">
              <a:duotone>
                <a:schemeClr val="accent6">
                  <a:shade val="45000"/>
                  <a:satMod val="135000"/>
                </a:schemeClr>
                <a:prstClr val="white"/>
              </a:duotone>
              <a:alphaModFix amt="15000"/>
              <a:extLst>
                <a:ext uri="{28A0092B-C50C-407E-A947-70E740481C1C}">
                  <a14:useLocalDpi xmlns:a14="http://schemas.microsoft.com/office/drawing/2010/main" val="0"/>
                </a:ext>
              </a:extLst>
            </a:blip>
            <a:stretch>
              <a:fillRect/>
            </a:stretch>
          </p:blipFill>
          <p:spPr>
            <a:xfrm rot="16200000">
              <a:off x="5412135" y="-947254"/>
              <a:ext cx="5562598" cy="7457106"/>
            </a:xfrm>
            <a:prstGeom prst="rect">
              <a:avLst/>
            </a:prstGeom>
            <a:effectLst>
              <a:softEdge rad="0"/>
            </a:effectLst>
          </p:spPr>
        </p:pic>
      </p:grpSp>
    </p:spTree>
    <p:extLst>
      <p:ext uri="{BB962C8B-B14F-4D97-AF65-F5344CB8AC3E}">
        <p14:creationId xmlns:p14="http://schemas.microsoft.com/office/powerpoint/2010/main" val="30164106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651CFA9-6065-4243-AC48-858E35978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0" name="Rectangle 9">
            <a:extLst>
              <a:ext uri="{FF2B5EF4-FFF2-40B4-BE49-F238E27FC236}">
                <a16:creationId xmlns:a16="http://schemas.microsoft.com/office/drawing/2014/main" id="{37962AE0-6A1C-4B76-9D52-10E5E6D7D3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095999" cy="6858000"/>
          </a:xfrm>
          <a:prstGeom prst="rect">
            <a:avLst/>
          </a:prstGeom>
          <a:solidFill>
            <a:schemeClr val="bg2">
              <a:lumMod val="9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grpSp>
        <p:nvGrpSpPr>
          <p:cNvPr id="12" name="Group 11">
            <a:extLst>
              <a:ext uri="{FF2B5EF4-FFF2-40B4-BE49-F238E27FC236}">
                <a16:creationId xmlns:a16="http://schemas.microsoft.com/office/drawing/2014/main" id="{60D82D56-D377-48D4-8DE9-6A0A8DB5E31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0800000">
            <a:off x="1" y="-2"/>
            <a:ext cx="2696853" cy="4598233"/>
            <a:chOff x="8059620" y="41922"/>
            <a:chExt cx="3997615" cy="6816077"/>
          </a:xfrm>
        </p:grpSpPr>
        <p:pic>
          <p:nvPicPr>
            <p:cNvPr id="19" name="Picture 12">
              <a:extLst>
                <a:ext uri="{FF2B5EF4-FFF2-40B4-BE49-F238E27FC236}">
                  <a16:creationId xmlns:a16="http://schemas.microsoft.com/office/drawing/2014/main" id="{6D8CD235-5DAC-4779-B652-AEF90B9844AF}"/>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rotWithShape="1">
            <a:blip r:embed="rId2">
              <a:duotone>
                <a:schemeClr val="accent6">
                  <a:shade val="45000"/>
                  <a:satMod val="135000"/>
                </a:schemeClr>
                <a:prstClr val="white"/>
              </a:duotone>
              <a:alphaModFix amt="7000"/>
              <a:extLst>
                <a:ext uri="{28A0092B-C50C-407E-A947-70E740481C1C}">
                  <a14:useLocalDpi xmlns:a14="http://schemas.microsoft.com/office/drawing/2010/main" val="0"/>
                </a:ext>
              </a:extLst>
            </a:blip>
            <a:srcRect l="22818" b="17291"/>
            <a:stretch/>
          </p:blipFill>
          <p:spPr>
            <a:xfrm flipH="1">
              <a:off x="8059620" y="1345934"/>
              <a:ext cx="3997615" cy="5512065"/>
            </a:xfrm>
            <a:prstGeom prst="rect">
              <a:avLst/>
            </a:prstGeom>
          </p:spPr>
        </p:pic>
        <p:pic>
          <p:nvPicPr>
            <p:cNvPr id="14" name="Picture 13">
              <a:extLst>
                <a:ext uri="{FF2B5EF4-FFF2-40B4-BE49-F238E27FC236}">
                  <a16:creationId xmlns:a16="http://schemas.microsoft.com/office/drawing/2014/main" id="{9048802B-B281-498F-88C5-E240B74438CE}"/>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rotWithShape="1">
            <a:blip r:embed="rId2">
              <a:duotone>
                <a:schemeClr val="accent6">
                  <a:shade val="45000"/>
                  <a:satMod val="135000"/>
                </a:schemeClr>
                <a:prstClr val="white"/>
              </a:duotone>
              <a:alphaModFix amt="15000"/>
              <a:extLst>
                <a:ext uri="{28A0092B-C50C-407E-A947-70E740481C1C}">
                  <a14:useLocalDpi xmlns:a14="http://schemas.microsoft.com/office/drawing/2010/main" val="0"/>
                </a:ext>
              </a:extLst>
            </a:blip>
            <a:srcRect r="40690"/>
            <a:stretch/>
          </p:blipFill>
          <p:spPr>
            <a:xfrm>
              <a:off x="8915400" y="41922"/>
              <a:ext cx="3141835" cy="6816077"/>
            </a:xfrm>
            <a:prstGeom prst="rect">
              <a:avLst/>
            </a:prstGeom>
          </p:spPr>
        </p:pic>
      </p:grpSp>
      <p:sp>
        <p:nvSpPr>
          <p:cNvPr id="2" name="Title 1">
            <a:extLst>
              <a:ext uri="{FF2B5EF4-FFF2-40B4-BE49-F238E27FC236}">
                <a16:creationId xmlns:a16="http://schemas.microsoft.com/office/drawing/2014/main" id="{DFA982D3-2520-8B3A-7718-939ABB304E84}"/>
              </a:ext>
            </a:extLst>
          </p:cNvPr>
          <p:cNvSpPr>
            <a:spLocks noGrp="1"/>
          </p:cNvSpPr>
          <p:nvPr>
            <p:ph type="title"/>
          </p:nvPr>
        </p:nvSpPr>
        <p:spPr>
          <a:xfrm>
            <a:off x="609601" y="559813"/>
            <a:ext cx="5181599" cy="5612387"/>
          </a:xfrm>
        </p:spPr>
        <p:txBody>
          <a:bodyPr anchor="ctr">
            <a:normAutofit/>
          </a:bodyPr>
          <a:lstStyle/>
          <a:p>
            <a:r>
              <a:rPr lang="en-US" dirty="0">
                <a:cs typeface="Sabon Next LT"/>
              </a:rPr>
              <a:t>What I did</a:t>
            </a:r>
            <a:endParaRPr lang="en-US" dirty="0"/>
          </a:p>
        </p:txBody>
      </p:sp>
      <p:sp>
        <p:nvSpPr>
          <p:cNvPr id="3" name="Content Placeholder 2">
            <a:extLst>
              <a:ext uri="{FF2B5EF4-FFF2-40B4-BE49-F238E27FC236}">
                <a16:creationId xmlns:a16="http://schemas.microsoft.com/office/drawing/2014/main" id="{4C33AEB3-42C1-51C3-6691-F2705D07187B}"/>
              </a:ext>
            </a:extLst>
          </p:cNvPr>
          <p:cNvSpPr>
            <a:spLocks noGrp="1"/>
          </p:cNvSpPr>
          <p:nvPr>
            <p:ph idx="1"/>
          </p:nvPr>
        </p:nvSpPr>
        <p:spPr>
          <a:xfrm>
            <a:off x="6477000" y="559813"/>
            <a:ext cx="5180106" cy="5612387"/>
          </a:xfrm>
        </p:spPr>
        <p:txBody>
          <a:bodyPr vert="horz" lIns="91440" tIns="45720" rIns="91440" bIns="45720" rtlCol="0" anchor="ctr">
            <a:normAutofit/>
          </a:bodyPr>
          <a:lstStyle/>
          <a:p>
            <a:r>
              <a:rPr lang="en-US" sz="1800">
                <a:ea typeface="+mn-lt"/>
                <a:cs typeface="+mn-lt"/>
              </a:rPr>
              <a:t>In this study, we hypothesized that treatment of microbe-contaminated water with </a:t>
            </a:r>
            <a:r>
              <a:rPr lang="en-US" sz="1800" i="1">
                <a:ea typeface="+mn-lt"/>
                <a:cs typeface="+mn-lt"/>
              </a:rPr>
              <a:t>Aloe vera</a:t>
            </a:r>
            <a:r>
              <a:rPr lang="en-US" sz="1800">
                <a:ea typeface="+mn-lt"/>
                <a:cs typeface="+mn-lt"/>
              </a:rPr>
              <a:t>-based</a:t>
            </a:r>
            <a:r>
              <a:rPr lang="en-US" sz="1800" i="1">
                <a:ea typeface="+mn-lt"/>
                <a:cs typeface="+mn-lt"/>
              </a:rPr>
              <a:t> </a:t>
            </a:r>
            <a:r>
              <a:rPr lang="en-US" sz="1800">
                <a:ea typeface="+mn-lt"/>
                <a:cs typeface="+mn-lt"/>
              </a:rPr>
              <a:t>silver nanoparticles would effectively reduce the survival of bacteria in the water.  </a:t>
            </a:r>
            <a:endParaRPr lang="en-US" sz="1800"/>
          </a:p>
        </p:txBody>
      </p:sp>
    </p:spTree>
    <p:extLst>
      <p:ext uri="{BB962C8B-B14F-4D97-AF65-F5344CB8AC3E}">
        <p14:creationId xmlns:p14="http://schemas.microsoft.com/office/powerpoint/2010/main" val="41582968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43A9B7B3-F171-4C25-99FC-C54250F064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sp>
        <p:nvSpPr>
          <p:cNvPr id="11" name="Rectangle 10">
            <a:extLst>
              <a:ext uri="{FF2B5EF4-FFF2-40B4-BE49-F238E27FC236}">
                <a16:creationId xmlns:a16="http://schemas.microsoft.com/office/drawing/2014/main" id="{D2D5C7C5-9C27-4A61-9F57-1857D45320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bg2">
              <a:lumMod val="9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grpSp>
        <p:nvGrpSpPr>
          <p:cNvPr id="13" name="Group 12">
            <a:extLst>
              <a:ext uri="{FF2B5EF4-FFF2-40B4-BE49-F238E27FC236}">
                <a16:creationId xmlns:a16="http://schemas.microsoft.com/office/drawing/2014/main" id="{BBDA1F5A-F3A8-40DA-ADE6-E0B4D99C853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495800" y="0"/>
            <a:ext cx="7693152" cy="6858000"/>
            <a:chOff x="4495800" y="0"/>
            <a:chExt cx="7693152" cy="6858000"/>
          </a:xfrm>
        </p:grpSpPr>
        <p:pic>
          <p:nvPicPr>
            <p:cNvPr id="14" name="Picture 13">
              <a:extLst>
                <a:ext uri="{FF2B5EF4-FFF2-40B4-BE49-F238E27FC236}">
                  <a16:creationId xmlns:a16="http://schemas.microsoft.com/office/drawing/2014/main" id="{9DDD0C04-CED1-41AA-B09D-56D69AC9624F}"/>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2">
              <a:duotone>
                <a:schemeClr val="accent6">
                  <a:shade val="45000"/>
                  <a:satMod val="135000"/>
                </a:schemeClr>
                <a:prstClr val="white"/>
              </a:duotone>
              <a:alphaModFix amt="10000"/>
              <a:extLst>
                <a:ext uri="{28A0092B-C50C-407E-A947-70E740481C1C}">
                  <a14:useLocalDpi xmlns:a14="http://schemas.microsoft.com/office/drawing/2010/main" val="0"/>
                </a:ext>
              </a:extLst>
            </a:blip>
            <a:stretch>
              <a:fillRect/>
            </a:stretch>
          </p:blipFill>
          <p:spPr>
            <a:xfrm>
              <a:off x="7073255" y="0"/>
              <a:ext cx="5115697" cy="6858000"/>
            </a:xfrm>
            <a:prstGeom prst="rect">
              <a:avLst/>
            </a:prstGeom>
          </p:spPr>
        </p:pic>
        <p:pic>
          <p:nvPicPr>
            <p:cNvPr id="15" name="Picture 14">
              <a:extLst>
                <a:ext uri="{FF2B5EF4-FFF2-40B4-BE49-F238E27FC236}">
                  <a16:creationId xmlns:a16="http://schemas.microsoft.com/office/drawing/2014/main" id="{7526FC46-8960-4F28-92D0-94C9F69A1B31}"/>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3">
              <a:duotone>
                <a:schemeClr val="accent6">
                  <a:shade val="45000"/>
                  <a:satMod val="135000"/>
                </a:schemeClr>
                <a:prstClr val="white"/>
              </a:duotone>
              <a:alphaModFix amt="7000"/>
              <a:extLst>
                <a:ext uri="{28A0092B-C50C-407E-A947-70E740481C1C}">
                  <a14:useLocalDpi xmlns:a14="http://schemas.microsoft.com/office/drawing/2010/main" val="0"/>
                </a:ext>
              </a:extLst>
            </a:blip>
            <a:stretch>
              <a:fillRect/>
            </a:stretch>
          </p:blipFill>
          <p:spPr>
            <a:xfrm rot="16200000">
              <a:off x="5443054" y="-947254"/>
              <a:ext cx="5562598" cy="7457106"/>
            </a:xfrm>
            <a:prstGeom prst="rect">
              <a:avLst/>
            </a:prstGeom>
            <a:effectLst>
              <a:softEdge rad="0"/>
            </a:effectLst>
          </p:spPr>
        </p:pic>
      </p:grpSp>
      <p:sp>
        <p:nvSpPr>
          <p:cNvPr id="2" name="Title 1">
            <a:extLst>
              <a:ext uri="{FF2B5EF4-FFF2-40B4-BE49-F238E27FC236}">
                <a16:creationId xmlns:a16="http://schemas.microsoft.com/office/drawing/2014/main" id="{07F38717-28CE-1D37-6C71-3CA60069F2C5}"/>
              </a:ext>
            </a:extLst>
          </p:cNvPr>
          <p:cNvSpPr>
            <a:spLocks noGrp="1"/>
          </p:cNvSpPr>
          <p:nvPr>
            <p:ph type="title"/>
          </p:nvPr>
        </p:nvSpPr>
        <p:spPr>
          <a:xfrm>
            <a:off x="1198182" y="381000"/>
            <a:ext cx="10003218" cy="1600124"/>
          </a:xfrm>
        </p:spPr>
        <p:txBody>
          <a:bodyPr>
            <a:normAutofit/>
          </a:bodyPr>
          <a:lstStyle/>
          <a:p>
            <a:r>
              <a:rPr lang="en-US" dirty="0">
                <a:cs typeface="Sabon Next LT"/>
              </a:rPr>
              <a:t>What I did</a:t>
            </a:r>
            <a:endParaRPr lang="en-US" dirty="0"/>
          </a:p>
        </p:txBody>
      </p:sp>
      <p:graphicFrame>
        <p:nvGraphicFramePr>
          <p:cNvPr id="5" name="Content Placeholder 2">
            <a:extLst>
              <a:ext uri="{FF2B5EF4-FFF2-40B4-BE49-F238E27FC236}">
                <a16:creationId xmlns:a16="http://schemas.microsoft.com/office/drawing/2014/main" id="{83CF5D65-9274-1375-668C-DCA049310202}"/>
              </a:ext>
            </a:extLst>
          </p:cNvPr>
          <p:cNvGraphicFramePr>
            <a:graphicFrameLocks noGrp="1"/>
          </p:cNvGraphicFramePr>
          <p:nvPr>
            <p:ph idx="1"/>
            <p:extLst>
              <p:ext uri="{D42A27DB-BD31-4B8C-83A1-F6EECF244321}">
                <p14:modId xmlns:p14="http://schemas.microsoft.com/office/powerpoint/2010/main" val="936221542"/>
              </p:ext>
            </p:extLst>
          </p:nvPr>
        </p:nvGraphicFramePr>
        <p:xfrm>
          <a:off x="838200" y="2514600"/>
          <a:ext cx="10515600" cy="366236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2687007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E8246A-3541-773A-74A3-425895D32BD2}"/>
              </a:ext>
            </a:extLst>
          </p:cNvPr>
          <p:cNvSpPr>
            <a:spLocks noGrp="1"/>
          </p:cNvSpPr>
          <p:nvPr>
            <p:ph type="title"/>
          </p:nvPr>
        </p:nvSpPr>
        <p:spPr/>
        <p:txBody>
          <a:bodyPr/>
          <a:lstStyle/>
          <a:p>
            <a:r>
              <a:rPr lang="en-US" sz="3600" i="1" dirty="0">
                <a:latin typeface="Arial"/>
                <a:cs typeface="Arial"/>
              </a:rPr>
              <a:t> Effectiveness of </a:t>
            </a:r>
            <a:r>
              <a:rPr lang="en-US" sz="3600" i="1" dirty="0" err="1">
                <a:latin typeface="Arial"/>
                <a:cs typeface="Arial"/>
              </a:rPr>
              <a:t>AgNP</a:t>
            </a:r>
            <a:r>
              <a:rPr lang="en-US" sz="3600" i="1" dirty="0">
                <a:latin typeface="Arial"/>
                <a:cs typeface="Arial"/>
              </a:rPr>
              <a:t> against four different bacteria in water.</a:t>
            </a:r>
            <a:endParaRPr lang="en-US" sz="3600" dirty="0">
              <a:latin typeface="Arial"/>
              <a:cs typeface="Arial"/>
            </a:endParaRPr>
          </a:p>
        </p:txBody>
      </p:sp>
      <p:sp>
        <p:nvSpPr>
          <p:cNvPr id="3" name="Content Placeholder 2">
            <a:extLst>
              <a:ext uri="{FF2B5EF4-FFF2-40B4-BE49-F238E27FC236}">
                <a16:creationId xmlns:a16="http://schemas.microsoft.com/office/drawing/2014/main" id="{14DFB951-3340-358F-8FCF-7F992CC145B8}"/>
              </a:ext>
            </a:extLst>
          </p:cNvPr>
          <p:cNvSpPr>
            <a:spLocks noGrp="1"/>
          </p:cNvSpPr>
          <p:nvPr>
            <p:ph idx="1"/>
          </p:nvPr>
        </p:nvSpPr>
        <p:spPr/>
        <p:txBody>
          <a:bodyPr vert="horz" lIns="91440" tIns="45720" rIns="91440" bIns="45720" rtlCol="0" anchor="t">
            <a:normAutofit fontScale="55000" lnSpcReduction="20000"/>
          </a:bodyPr>
          <a:lstStyle/>
          <a:p>
            <a:pPr marL="0" indent="0">
              <a:lnSpc>
                <a:spcPct val="100000"/>
              </a:lnSpc>
              <a:spcBef>
                <a:spcPts val="0"/>
              </a:spcBef>
              <a:buNone/>
            </a:pPr>
            <a:r>
              <a:rPr lang="en-US" sz="3600" b="1" dirty="0" err="1">
                <a:latin typeface="Arial"/>
                <a:cs typeface="Arial"/>
              </a:rPr>
              <a:t>AgNP</a:t>
            </a:r>
            <a:r>
              <a:rPr lang="en-US" sz="3600" b="1" dirty="0">
                <a:latin typeface="Arial"/>
                <a:cs typeface="Arial"/>
              </a:rPr>
              <a:t> concentration      0%     0.1%      0.25%    0.50%   1.0%   1.5%   2.0%   3.0%</a:t>
            </a:r>
            <a:endParaRPr lang="en-US"/>
          </a:p>
          <a:p>
            <a:pPr>
              <a:lnSpc>
                <a:spcPct val="100000"/>
              </a:lnSpc>
              <a:spcBef>
                <a:spcPts val="0"/>
              </a:spcBef>
            </a:pPr>
            <a:endParaRPr lang="en-US" sz="3600" dirty="0">
              <a:solidFill>
                <a:srgbClr val="FFFFFF"/>
              </a:solidFill>
              <a:latin typeface="Arial"/>
              <a:cs typeface="Arial"/>
            </a:endParaRPr>
          </a:p>
          <a:p>
            <a:pPr marL="0" indent="0">
              <a:lnSpc>
                <a:spcPct val="100000"/>
              </a:lnSpc>
              <a:spcBef>
                <a:spcPts val="0"/>
              </a:spcBef>
              <a:buNone/>
            </a:pPr>
            <a:r>
              <a:rPr lang="en-US" sz="3600" b="1" dirty="0">
                <a:latin typeface="Arial"/>
                <a:cs typeface="Arial"/>
              </a:rPr>
              <a:t>Bacteria used </a:t>
            </a:r>
            <a:endParaRPr lang="en-US" sz="3600" dirty="0">
              <a:latin typeface="Arial"/>
              <a:cs typeface="Arial"/>
            </a:endParaRPr>
          </a:p>
          <a:p>
            <a:pPr marL="0" indent="0">
              <a:lnSpc>
                <a:spcPct val="100000"/>
              </a:lnSpc>
              <a:spcBef>
                <a:spcPts val="0"/>
              </a:spcBef>
              <a:buNone/>
            </a:pPr>
            <a:r>
              <a:rPr lang="en-US" sz="3600" i="1" dirty="0">
                <a:latin typeface="Arial"/>
                <a:cs typeface="Arial"/>
              </a:rPr>
              <a:t>Enterococcus                  </a:t>
            </a:r>
            <a:r>
              <a:rPr lang="en-US" sz="3600" dirty="0">
                <a:latin typeface="Arial"/>
                <a:cs typeface="Arial"/>
              </a:rPr>
              <a:t>+++      ++           +            +           –          /          /           / </a:t>
            </a:r>
          </a:p>
          <a:p>
            <a:pPr marL="0" indent="0">
              <a:lnSpc>
                <a:spcPct val="100000"/>
              </a:lnSpc>
              <a:spcBef>
                <a:spcPts val="0"/>
              </a:spcBef>
              <a:buNone/>
            </a:pPr>
            <a:r>
              <a:rPr lang="en-US" sz="3600" i="1" dirty="0">
                <a:latin typeface="Arial"/>
                <a:cs typeface="Arial"/>
              </a:rPr>
              <a:t>faecalis</a:t>
            </a:r>
            <a:r>
              <a:rPr lang="en-US" sz="3600" dirty="0">
                <a:latin typeface="Arial"/>
                <a:cs typeface="Arial"/>
              </a:rPr>
              <a:t> </a:t>
            </a:r>
          </a:p>
          <a:p>
            <a:pPr marL="0" indent="0">
              <a:lnSpc>
                <a:spcPct val="100000"/>
              </a:lnSpc>
              <a:spcBef>
                <a:spcPts val="0"/>
              </a:spcBef>
              <a:buNone/>
            </a:pPr>
            <a:r>
              <a:rPr lang="en-US" sz="3600" i="1" dirty="0">
                <a:latin typeface="Arial"/>
                <a:cs typeface="Arial"/>
              </a:rPr>
              <a:t>Escherichia                     </a:t>
            </a:r>
            <a:r>
              <a:rPr lang="en-US" sz="3600" dirty="0">
                <a:latin typeface="Arial"/>
                <a:cs typeface="Arial"/>
              </a:rPr>
              <a:t>+++     +++        +++        +++        ++       +         +           –</a:t>
            </a:r>
          </a:p>
          <a:p>
            <a:pPr marL="0" indent="0">
              <a:lnSpc>
                <a:spcPct val="100000"/>
              </a:lnSpc>
              <a:spcBef>
                <a:spcPts val="0"/>
              </a:spcBef>
              <a:buNone/>
            </a:pPr>
            <a:r>
              <a:rPr lang="en-US" sz="3600" i="1" dirty="0">
                <a:latin typeface="Arial"/>
                <a:cs typeface="Arial"/>
              </a:rPr>
              <a:t>coli</a:t>
            </a:r>
            <a:r>
              <a:rPr lang="en-US" sz="3600" dirty="0">
                <a:latin typeface="Arial"/>
                <a:cs typeface="Arial"/>
              </a:rPr>
              <a:t> </a:t>
            </a:r>
          </a:p>
          <a:p>
            <a:pPr marL="0" indent="0">
              <a:lnSpc>
                <a:spcPct val="100000"/>
              </a:lnSpc>
              <a:spcBef>
                <a:spcPts val="0"/>
              </a:spcBef>
              <a:buNone/>
            </a:pPr>
            <a:r>
              <a:rPr lang="en-US" sz="3600" i="1" dirty="0">
                <a:latin typeface="Arial"/>
                <a:cs typeface="Arial"/>
              </a:rPr>
              <a:t>Salmonella                      </a:t>
            </a:r>
            <a:r>
              <a:rPr lang="en-US" sz="3600" dirty="0">
                <a:latin typeface="Arial"/>
                <a:cs typeface="Arial"/>
              </a:rPr>
              <a:t>+++     +++         +             –           –         /          /           /</a:t>
            </a:r>
          </a:p>
          <a:p>
            <a:pPr marL="0" indent="0">
              <a:lnSpc>
                <a:spcPct val="100000"/>
              </a:lnSpc>
              <a:spcBef>
                <a:spcPts val="0"/>
              </a:spcBef>
              <a:buNone/>
            </a:pPr>
            <a:r>
              <a:rPr lang="en-US" sz="3600" i="1" dirty="0">
                <a:latin typeface="Arial"/>
                <a:cs typeface="Arial"/>
              </a:rPr>
              <a:t>typhimurium</a:t>
            </a:r>
            <a:r>
              <a:rPr lang="en-US" sz="3600" dirty="0">
                <a:latin typeface="Arial"/>
                <a:cs typeface="Arial"/>
              </a:rPr>
              <a:t> </a:t>
            </a:r>
          </a:p>
          <a:p>
            <a:pPr marL="0" indent="0">
              <a:lnSpc>
                <a:spcPct val="100000"/>
              </a:lnSpc>
              <a:spcBef>
                <a:spcPts val="0"/>
              </a:spcBef>
              <a:buNone/>
            </a:pPr>
            <a:r>
              <a:rPr lang="en-US" sz="3600" i="1" dirty="0">
                <a:latin typeface="Arial"/>
                <a:cs typeface="Arial"/>
              </a:rPr>
              <a:t>Staphylococcus              </a:t>
            </a:r>
            <a:r>
              <a:rPr lang="en-US" sz="3600" dirty="0">
                <a:latin typeface="Arial"/>
                <a:cs typeface="Arial"/>
              </a:rPr>
              <a:t>+++     +++        +++       +++         +         –         /           /</a:t>
            </a:r>
            <a:endParaRPr lang="en-US"/>
          </a:p>
          <a:p>
            <a:pPr marL="0" indent="0">
              <a:lnSpc>
                <a:spcPct val="100000"/>
              </a:lnSpc>
              <a:spcBef>
                <a:spcPts val="0"/>
              </a:spcBef>
              <a:buNone/>
            </a:pPr>
            <a:r>
              <a:rPr lang="en-US" sz="3600" i="1" dirty="0">
                <a:latin typeface="Arial"/>
                <a:cs typeface="Arial"/>
              </a:rPr>
              <a:t>aureus</a:t>
            </a:r>
            <a:r>
              <a:rPr lang="en-US" sz="3200" dirty="0">
                <a:latin typeface="Arial"/>
                <a:cs typeface="Arial"/>
              </a:rPr>
              <a:t> </a:t>
            </a:r>
          </a:p>
          <a:p>
            <a:pPr marL="0" indent="0">
              <a:lnSpc>
                <a:spcPct val="100000"/>
              </a:lnSpc>
              <a:spcBef>
                <a:spcPts val="0"/>
              </a:spcBef>
              <a:buNone/>
            </a:pPr>
            <a:endParaRPr lang="en-US" sz="3200" dirty="0">
              <a:latin typeface="Arial"/>
              <a:cs typeface="Arial"/>
            </a:endParaRPr>
          </a:p>
          <a:p>
            <a:pPr marL="0" indent="0">
              <a:lnSpc>
                <a:spcPct val="100000"/>
              </a:lnSpc>
              <a:spcBef>
                <a:spcPts val="0"/>
              </a:spcBef>
              <a:buNone/>
            </a:pPr>
            <a:br>
              <a:rPr lang="en-US" sz="2400" dirty="0">
                <a:latin typeface="Arial"/>
                <a:cs typeface="Arial"/>
              </a:rPr>
            </a:br>
            <a:r>
              <a:rPr lang="en-US" sz="2400" dirty="0">
                <a:latin typeface="Arial"/>
                <a:cs typeface="Arial"/>
              </a:rPr>
              <a:t>⎟</a:t>
            </a:r>
            <a:r>
              <a:rPr lang="en-US" dirty="0">
                <a:latin typeface="Arial"/>
                <a:cs typeface="Arial"/>
              </a:rPr>
              <a:t> +++ : confluent growth⎟ ++ : &gt;20 colonies but not confluent ⎟ + : 1-20 colonies ⎟ – : no growth ⎟ / : No data ⎟</a:t>
            </a:r>
          </a:p>
          <a:p>
            <a:pPr marL="0" indent="0">
              <a:lnSpc>
                <a:spcPct val="100000"/>
              </a:lnSpc>
              <a:spcBef>
                <a:spcPts val="0"/>
              </a:spcBef>
              <a:buNone/>
            </a:pPr>
            <a:br>
              <a:rPr lang="en-US" sz="3200" dirty="0">
                <a:latin typeface="Arial"/>
                <a:cs typeface="Arial"/>
              </a:rPr>
            </a:br>
            <a:br>
              <a:rPr lang="en-US" sz="3200" dirty="0">
                <a:latin typeface="Arial"/>
                <a:cs typeface="Arial"/>
              </a:rPr>
            </a:br>
            <a:endParaRPr lang="en-US" sz="3200">
              <a:latin typeface="Arial"/>
              <a:cs typeface="Arial"/>
            </a:endParaRPr>
          </a:p>
          <a:p>
            <a:endParaRPr lang="en-US" dirty="0"/>
          </a:p>
        </p:txBody>
      </p:sp>
      <p:graphicFrame>
        <p:nvGraphicFramePr>
          <p:cNvPr id="4" name="Chart 3">
            <a:extLst>
              <a:ext uri="{FF2B5EF4-FFF2-40B4-BE49-F238E27FC236}">
                <a16:creationId xmlns:a16="http://schemas.microsoft.com/office/drawing/2014/main" id="{14D916AF-D8FD-4365-E783-A9CE90904A8D}"/>
              </a:ext>
            </a:extLst>
          </p:cNvPr>
          <p:cNvGraphicFramePr>
            <a:graphicFrameLocks/>
          </p:cNvGraphicFramePr>
          <p:nvPr/>
        </p:nvGraphicFramePr>
        <p:xfrm>
          <a:off x="12500138" y="25441043"/>
          <a:ext cx="7642644" cy="492394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Chart 4">
            <a:extLst>
              <a:ext uri="{FF2B5EF4-FFF2-40B4-BE49-F238E27FC236}">
                <a16:creationId xmlns:a16="http://schemas.microsoft.com/office/drawing/2014/main" id="{14D916AF-D8FD-4365-E783-A9CE90904A8D}"/>
              </a:ext>
            </a:extLst>
          </p:cNvPr>
          <p:cNvGraphicFramePr>
            <a:graphicFrameLocks/>
          </p:cNvGraphicFramePr>
          <p:nvPr/>
        </p:nvGraphicFramePr>
        <p:xfrm>
          <a:off x="12643013" y="25583918"/>
          <a:ext cx="7642644" cy="4923949"/>
        </p:xfrm>
        <a:graphic>
          <a:graphicData uri="http://schemas.openxmlformats.org/drawingml/2006/chart">
            <c:chart xmlns:c="http://schemas.openxmlformats.org/drawingml/2006/chart" xmlns:r="http://schemas.openxmlformats.org/officeDocument/2006/relationships" r:id="rId3"/>
          </a:graphicData>
        </a:graphic>
      </p:graphicFrame>
      <p:cxnSp>
        <p:nvCxnSpPr>
          <p:cNvPr id="6" name="Straight Arrow Connector 5">
            <a:extLst>
              <a:ext uri="{FF2B5EF4-FFF2-40B4-BE49-F238E27FC236}">
                <a16:creationId xmlns:a16="http://schemas.microsoft.com/office/drawing/2014/main" id="{188F55BF-89AD-7249-7FA6-9AE23C8ED696}"/>
              </a:ext>
            </a:extLst>
          </p:cNvPr>
          <p:cNvCxnSpPr/>
          <p:nvPr/>
        </p:nvCxnSpPr>
        <p:spPr>
          <a:xfrm flipV="1">
            <a:off x="551490" y="2395092"/>
            <a:ext cx="9444414" cy="17542"/>
          </a:xfrm>
          <a:prstGeom prst="straightConnector1">
            <a:avLst/>
          </a:prstGeom>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A98AD540-982D-FEC5-B466-4A6E98F9B2D7}"/>
              </a:ext>
            </a:extLst>
          </p:cNvPr>
          <p:cNvCxnSpPr>
            <a:cxnSpLocks/>
          </p:cNvCxnSpPr>
          <p:nvPr/>
        </p:nvCxnSpPr>
        <p:spPr>
          <a:xfrm flipV="1">
            <a:off x="551490" y="4807178"/>
            <a:ext cx="9444414" cy="17542"/>
          </a:xfrm>
          <a:prstGeom prst="straightConnector1">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97098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5983F0-7EB6-AB55-C29D-AA1AF30F76BA}"/>
              </a:ext>
            </a:extLst>
          </p:cNvPr>
          <p:cNvSpPr>
            <a:spLocks noGrp="1"/>
          </p:cNvSpPr>
          <p:nvPr>
            <p:ph type="title"/>
          </p:nvPr>
        </p:nvSpPr>
        <p:spPr/>
        <p:txBody>
          <a:bodyPr/>
          <a:lstStyle/>
          <a:p>
            <a:r>
              <a:rPr lang="en-US" sz="3600" i="1" dirty="0">
                <a:latin typeface="Arial"/>
                <a:cs typeface="Times New Roman"/>
              </a:rPr>
              <a:t> The effectiveness of </a:t>
            </a:r>
            <a:r>
              <a:rPr lang="en-US" sz="3600" i="1" dirty="0" err="1">
                <a:latin typeface="Arial"/>
                <a:cs typeface="Times New Roman"/>
              </a:rPr>
              <a:t>AgNP</a:t>
            </a:r>
            <a:r>
              <a:rPr lang="en-US" sz="3600" i="1" dirty="0">
                <a:latin typeface="Arial"/>
                <a:cs typeface="Times New Roman"/>
              </a:rPr>
              <a:t> against spiked river water</a:t>
            </a:r>
            <a:endParaRPr lang="en-US" sz="3600" i="1">
              <a:latin typeface="Arial"/>
              <a:cs typeface="Sabon Next LT"/>
            </a:endParaRPr>
          </a:p>
        </p:txBody>
      </p:sp>
      <p:sp>
        <p:nvSpPr>
          <p:cNvPr id="3" name="Content Placeholder 2">
            <a:extLst>
              <a:ext uri="{FF2B5EF4-FFF2-40B4-BE49-F238E27FC236}">
                <a16:creationId xmlns:a16="http://schemas.microsoft.com/office/drawing/2014/main" id="{C4956907-B7ED-7BF6-96BF-58C3BA724C99}"/>
              </a:ext>
            </a:extLst>
          </p:cNvPr>
          <p:cNvSpPr>
            <a:spLocks noGrp="1"/>
          </p:cNvSpPr>
          <p:nvPr>
            <p:ph idx="1"/>
          </p:nvPr>
        </p:nvSpPr>
        <p:spPr/>
        <p:txBody>
          <a:bodyPr vert="horz" lIns="91440" tIns="45720" rIns="91440" bIns="45720" rtlCol="0" anchor="t">
            <a:normAutofit fontScale="70000" lnSpcReduction="20000"/>
          </a:bodyPr>
          <a:lstStyle/>
          <a:p>
            <a:pPr marL="0" indent="0">
              <a:buNone/>
            </a:pPr>
            <a:r>
              <a:rPr lang="en-US" sz="2000" b="1" dirty="0">
                <a:latin typeface="Arial"/>
                <a:cs typeface="Times New Roman"/>
              </a:rPr>
              <a:t>Treatment                                Without </a:t>
            </a:r>
            <a:r>
              <a:rPr lang="en-US" sz="2000" b="1" dirty="0" err="1">
                <a:latin typeface="Arial"/>
                <a:cs typeface="Times New Roman"/>
              </a:rPr>
              <a:t>AgNP</a:t>
            </a:r>
            <a:r>
              <a:rPr lang="en-US" sz="2000" b="1" dirty="0">
                <a:latin typeface="Arial"/>
                <a:cs typeface="Times New Roman"/>
              </a:rPr>
              <a:t>            With </a:t>
            </a:r>
            <a:r>
              <a:rPr lang="en-US" sz="2000" b="1" dirty="0" err="1">
                <a:latin typeface="Arial"/>
                <a:cs typeface="Times New Roman"/>
              </a:rPr>
              <a:t>AgNP</a:t>
            </a:r>
            <a:r>
              <a:rPr lang="en-US" sz="2000" b="1" dirty="0">
                <a:latin typeface="Arial"/>
                <a:cs typeface="Times New Roman"/>
              </a:rPr>
              <a:t>                 % reduction</a:t>
            </a:r>
            <a:endParaRPr lang="en-US" sz="2000" b="1">
              <a:latin typeface="Arial"/>
              <a:cs typeface="Arial"/>
            </a:endParaRPr>
          </a:p>
          <a:p>
            <a:pPr marL="0" indent="0">
              <a:buNone/>
            </a:pPr>
            <a:endParaRPr lang="en-US" sz="2000" b="1" dirty="0">
              <a:latin typeface="Arial"/>
              <a:cs typeface="Times New Roman"/>
            </a:endParaRPr>
          </a:p>
          <a:p>
            <a:pPr marL="0" indent="0">
              <a:buNone/>
            </a:pPr>
            <a:r>
              <a:rPr lang="en-US" sz="2000" i="1" dirty="0">
                <a:latin typeface="Arial"/>
                <a:cs typeface="Times New Roman"/>
              </a:rPr>
              <a:t>River water* (</a:t>
            </a:r>
            <a:r>
              <a:rPr lang="en-US" sz="2000" i="1" dirty="0" err="1">
                <a:latin typeface="Arial"/>
                <a:cs typeface="Times New Roman"/>
              </a:rPr>
              <a:t>r.w.</a:t>
            </a:r>
            <a:r>
              <a:rPr lang="en-US" sz="2000" i="1" dirty="0">
                <a:latin typeface="Arial"/>
                <a:cs typeface="Times New Roman"/>
              </a:rPr>
              <a:t>)                 +++                              32**                            &gt; 89%</a:t>
            </a:r>
            <a:endParaRPr lang="en-US" sz="2000" i="1">
              <a:latin typeface="Arial"/>
              <a:cs typeface="Arial"/>
            </a:endParaRPr>
          </a:p>
          <a:p>
            <a:pPr marL="0" indent="0">
              <a:buNone/>
            </a:pPr>
            <a:r>
              <a:rPr lang="en-US" sz="2000" i="1" dirty="0">
                <a:latin typeface="Arial"/>
                <a:cs typeface="Times New Roman"/>
              </a:rPr>
              <a:t>E. coli-spiked </a:t>
            </a:r>
            <a:r>
              <a:rPr lang="en-US" sz="2000" i="1" dirty="0" err="1">
                <a:latin typeface="Arial"/>
                <a:cs typeface="Times New Roman"/>
              </a:rPr>
              <a:t>r.w.</a:t>
            </a:r>
            <a:r>
              <a:rPr lang="en-US" sz="2000" i="1" dirty="0">
                <a:latin typeface="Arial"/>
                <a:cs typeface="Times New Roman"/>
              </a:rPr>
              <a:t>                   +++                              2                                 &gt; 99%</a:t>
            </a:r>
            <a:endParaRPr lang="en-US" sz="2000" i="1">
              <a:latin typeface="Arial"/>
              <a:cs typeface="Arial"/>
            </a:endParaRPr>
          </a:p>
          <a:p>
            <a:pPr marL="0" indent="0">
              <a:buNone/>
            </a:pPr>
            <a:r>
              <a:rPr lang="en-US" sz="2000" i="1" dirty="0">
                <a:latin typeface="Arial"/>
                <a:cs typeface="Times New Roman"/>
              </a:rPr>
              <a:t>E. faecalis-spiked </a:t>
            </a:r>
            <a:r>
              <a:rPr lang="en-US" sz="2000" i="1" dirty="0" err="1">
                <a:latin typeface="Arial"/>
                <a:cs typeface="Times New Roman"/>
              </a:rPr>
              <a:t>r.w.</a:t>
            </a:r>
            <a:r>
              <a:rPr lang="en-US" sz="2000" i="1" dirty="0">
                <a:latin typeface="Arial"/>
                <a:cs typeface="Times New Roman"/>
              </a:rPr>
              <a:t>            +++                            31                                 &gt; 90%</a:t>
            </a:r>
            <a:endParaRPr lang="en-US" sz="2000" i="1">
              <a:latin typeface="Arial"/>
              <a:cs typeface="Arial"/>
            </a:endParaRPr>
          </a:p>
          <a:p>
            <a:pPr marL="0" indent="0">
              <a:buNone/>
            </a:pPr>
            <a:r>
              <a:rPr lang="en-US" sz="2000" i="1" dirty="0">
                <a:latin typeface="Arial"/>
                <a:cs typeface="Times New Roman"/>
              </a:rPr>
              <a:t>S. aureus-spiked </a:t>
            </a:r>
            <a:r>
              <a:rPr lang="en-US" sz="2000" i="1" dirty="0" err="1">
                <a:latin typeface="Arial"/>
                <a:cs typeface="Times New Roman"/>
              </a:rPr>
              <a:t>r.w.</a:t>
            </a:r>
            <a:r>
              <a:rPr lang="en-US" sz="2000" i="1" dirty="0">
                <a:latin typeface="Arial"/>
                <a:cs typeface="Times New Roman"/>
              </a:rPr>
              <a:t>              +++                             5                                  &gt; 98%</a:t>
            </a:r>
            <a:endParaRPr lang="en-US" sz="2000" i="1">
              <a:latin typeface="Arial"/>
              <a:cs typeface="Arial"/>
            </a:endParaRPr>
          </a:p>
          <a:p>
            <a:pPr marL="0" indent="0">
              <a:buNone/>
            </a:pPr>
            <a:r>
              <a:rPr lang="en-US" sz="2000" i="1" dirty="0">
                <a:latin typeface="Arial"/>
                <a:cs typeface="Times New Roman"/>
              </a:rPr>
              <a:t>S. typhi-spiked </a:t>
            </a:r>
            <a:r>
              <a:rPr lang="en-US" sz="2000" i="1" dirty="0" err="1">
                <a:latin typeface="Arial"/>
                <a:cs typeface="Times New Roman"/>
              </a:rPr>
              <a:t>r.w.</a:t>
            </a:r>
            <a:r>
              <a:rPr lang="en-US" sz="2000" i="1" dirty="0">
                <a:latin typeface="Arial"/>
                <a:cs typeface="Times New Roman"/>
              </a:rPr>
              <a:t>                 +++                             5                                  &gt; 98%</a:t>
            </a:r>
            <a:endParaRPr lang="en-US" sz="2000" i="1" dirty="0">
              <a:latin typeface="Arial"/>
            </a:endParaRPr>
          </a:p>
          <a:p>
            <a:pPr marL="0" indent="0">
              <a:buNone/>
            </a:pPr>
            <a:endParaRPr lang="en-US" sz="2000" i="1" dirty="0">
              <a:latin typeface="Arial"/>
              <a:cs typeface="Times New Roman"/>
            </a:endParaRPr>
          </a:p>
          <a:p>
            <a:pPr marL="0" indent="0">
              <a:buNone/>
            </a:pPr>
            <a:r>
              <a:rPr lang="en-US" sz="1500" i="1" dirty="0">
                <a:latin typeface="Arial"/>
                <a:cs typeface="Times New Roman"/>
              </a:rPr>
              <a:t>⎟ +++ : confluent growth ( &gt;300 colonies) ⎟</a:t>
            </a:r>
            <a:endParaRPr lang="en-US" sz="1500" i="1">
              <a:latin typeface="Arial"/>
              <a:cs typeface="Arial"/>
            </a:endParaRPr>
          </a:p>
          <a:p>
            <a:pPr marL="0" indent="0">
              <a:buNone/>
            </a:pPr>
            <a:r>
              <a:rPr lang="en-US" sz="1500" i="1" dirty="0">
                <a:latin typeface="Arial"/>
                <a:cs typeface="Times New Roman"/>
              </a:rPr>
              <a:t>The river water was collected from the Kankakee River. </a:t>
            </a:r>
          </a:p>
          <a:p>
            <a:pPr marL="0" indent="0">
              <a:buNone/>
            </a:pPr>
            <a:r>
              <a:rPr lang="en-US" sz="1500" i="1" dirty="0">
                <a:latin typeface="Arial"/>
                <a:cs typeface="Times New Roman"/>
              </a:rPr>
              <a:t>**For comparison, an equal volume of silver nitrate was also tested in this study. Silver nitrate did not inhibit the growth of bacteria found in the river as well as the </a:t>
            </a:r>
            <a:r>
              <a:rPr lang="en-US" sz="1500" i="1" dirty="0" err="1">
                <a:latin typeface="Arial"/>
                <a:cs typeface="Times New Roman"/>
              </a:rPr>
              <a:t>AgNPs</a:t>
            </a:r>
            <a:r>
              <a:rPr lang="en-US" sz="1500" i="1" dirty="0">
                <a:latin typeface="Arial"/>
                <a:cs typeface="Times New Roman"/>
              </a:rPr>
              <a:t>. There were 63 colonies in this treatment. </a:t>
            </a:r>
            <a:endParaRPr lang="en-US" sz="1500" i="1">
              <a:latin typeface="Arial"/>
              <a:cs typeface="Arial"/>
            </a:endParaRPr>
          </a:p>
          <a:p>
            <a:pPr marL="0" indent="0">
              <a:buNone/>
            </a:pPr>
            <a:br>
              <a:rPr lang="en-US" dirty="0"/>
            </a:br>
            <a:endParaRPr lang="en-US" dirty="0"/>
          </a:p>
        </p:txBody>
      </p:sp>
      <p:graphicFrame>
        <p:nvGraphicFramePr>
          <p:cNvPr id="4" name="Chart 3">
            <a:extLst>
              <a:ext uri="{FF2B5EF4-FFF2-40B4-BE49-F238E27FC236}">
                <a16:creationId xmlns:a16="http://schemas.microsoft.com/office/drawing/2014/main" id="{2B243892-8FE7-518F-518C-6F1D71960E0A}"/>
              </a:ext>
            </a:extLst>
          </p:cNvPr>
          <p:cNvGraphicFramePr>
            <a:graphicFrameLocks/>
          </p:cNvGraphicFramePr>
          <p:nvPr/>
        </p:nvGraphicFramePr>
        <p:xfrm>
          <a:off x="12552514" y="25283915"/>
          <a:ext cx="7642644" cy="492394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Chart 4">
            <a:extLst>
              <a:ext uri="{FF2B5EF4-FFF2-40B4-BE49-F238E27FC236}">
                <a16:creationId xmlns:a16="http://schemas.microsoft.com/office/drawing/2014/main" id="{7F9C0DDF-0234-0AB9-7113-CD7781DACBAA}"/>
              </a:ext>
            </a:extLst>
          </p:cNvPr>
          <p:cNvGraphicFramePr>
            <a:graphicFrameLocks/>
          </p:cNvGraphicFramePr>
          <p:nvPr/>
        </p:nvGraphicFramePr>
        <p:xfrm>
          <a:off x="12552514" y="25283915"/>
          <a:ext cx="7642644" cy="4923949"/>
        </p:xfrm>
        <a:graphic>
          <a:graphicData uri="http://schemas.openxmlformats.org/drawingml/2006/chart">
            <c:chart xmlns:c="http://schemas.openxmlformats.org/drawingml/2006/chart" xmlns:r="http://schemas.openxmlformats.org/officeDocument/2006/relationships" r:id="rId3"/>
          </a:graphicData>
        </a:graphic>
      </p:graphicFrame>
      <p:cxnSp>
        <p:nvCxnSpPr>
          <p:cNvPr id="7" name="Straight Arrow Connector 6">
            <a:extLst>
              <a:ext uri="{FF2B5EF4-FFF2-40B4-BE49-F238E27FC236}">
                <a16:creationId xmlns:a16="http://schemas.microsoft.com/office/drawing/2014/main" id="{A3B1EED5-C37C-1AF6-93CC-480F57043D85}"/>
              </a:ext>
            </a:extLst>
          </p:cNvPr>
          <p:cNvCxnSpPr/>
          <p:nvPr/>
        </p:nvCxnSpPr>
        <p:spPr>
          <a:xfrm flipV="1">
            <a:off x="551490" y="2395092"/>
            <a:ext cx="9444414" cy="17542"/>
          </a:xfrm>
          <a:prstGeom prst="straightConnector1">
            <a:avLst/>
          </a:prstGeom>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EBCD27CE-4B77-1D31-FC72-C485D94007E7}"/>
              </a:ext>
            </a:extLst>
          </p:cNvPr>
          <p:cNvCxnSpPr/>
          <p:nvPr/>
        </p:nvCxnSpPr>
        <p:spPr>
          <a:xfrm flipV="1">
            <a:off x="550394" y="4444269"/>
            <a:ext cx="9444414" cy="17542"/>
          </a:xfrm>
          <a:prstGeom prst="straightConnector1">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0697534"/>
      </p:ext>
    </p:extLst>
  </p:cSld>
  <p:clrMapOvr>
    <a:masterClrMapping/>
  </p:clrMapOvr>
</p:sld>
</file>

<file path=ppt/theme/theme1.xml><?xml version="1.0" encoding="utf-8"?>
<a:theme xmlns:a="http://schemas.openxmlformats.org/drawingml/2006/main" name="DappledVTI">
  <a:themeElements>
    <a:clrScheme name="AnalogousFromLightSeedRightStep">
      <a:dk1>
        <a:srgbClr val="000000"/>
      </a:dk1>
      <a:lt1>
        <a:srgbClr val="FFFFFF"/>
      </a:lt1>
      <a:dk2>
        <a:srgbClr val="1B2F31"/>
      </a:dk2>
      <a:lt2>
        <a:srgbClr val="F1F0F3"/>
      </a:lt2>
      <a:accent1>
        <a:srgbClr val="A0A47C"/>
      </a:accent1>
      <a:accent2>
        <a:srgbClr val="8CA772"/>
      </a:accent2>
      <a:accent3>
        <a:srgbClr val="82A980"/>
      </a:accent3>
      <a:accent4>
        <a:srgbClr val="75AC88"/>
      </a:accent4>
      <a:accent5>
        <a:srgbClr val="7EA79D"/>
      </a:accent5>
      <a:accent6>
        <a:srgbClr val="79A7B1"/>
      </a:accent6>
      <a:hlink>
        <a:srgbClr val="736CB0"/>
      </a:hlink>
      <a:folHlink>
        <a:srgbClr val="7F7F7F"/>
      </a:folHlink>
    </a:clrScheme>
    <a:fontScheme name="Custom 67">
      <a:majorFont>
        <a:latin typeface="Sabon Next LT"/>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ppledVTI" id="{204FEFAB-F02B-4FE8-B509-C50A618B972D}" vid="{7EAEADA8-5A8E-45B2-B0E4-448EC7E7A94F}"/>
    </a:ext>
  </a:extLst>
</a:theme>
</file>

<file path=docProps/app.xml><?xml version="1.0" encoding="utf-8"?>
<Properties xmlns="http://schemas.openxmlformats.org/officeDocument/2006/extended-properties" xmlns:vt="http://schemas.openxmlformats.org/officeDocument/2006/docPropsVTypes">
  <Template>office theme</Template>
  <TotalTime>0</TotalTime>
  <Words>702</Words>
  <Application>Microsoft Office PowerPoint</Application>
  <PresentationFormat>Widescreen</PresentationFormat>
  <Paragraphs>74</Paragraphs>
  <Slides>11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Avenir Next LT Pro</vt:lpstr>
      <vt:lpstr>AvenirNext LT Pro Medium</vt:lpstr>
      <vt:lpstr>Sabon Next LT</vt:lpstr>
      <vt:lpstr>DappledVTI</vt:lpstr>
      <vt:lpstr>The Use of Aloe-based Silver Nanoparticles as a Possible Treatment for Contaminated Water</vt:lpstr>
      <vt:lpstr>About me </vt:lpstr>
      <vt:lpstr>The why behind my what? </vt:lpstr>
      <vt:lpstr>PowerPoint Presentation</vt:lpstr>
      <vt:lpstr>PowerPoint Presentation</vt:lpstr>
      <vt:lpstr>What I did</vt:lpstr>
      <vt:lpstr>What I did</vt:lpstr>
      <vt:lpstr> Effectiveness of AgNP against four different bacteria in water.</vt:lpstr>
      <vt:lpstr> The effectiveness of AgNP against spiked river water</vt:lpstr>
      <vt:lpstr>Implications </vt:lpstr>
      <vt:lpstr>References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Lozetta Davis</dc:creator>
  <cp:lastModifiedBy>Lozetta Davis</cp:lastModifiedBy>
  <cp:revision>183</cp:revision>
  <dcterms:created xsi:type="dcterms:W3CDTF">2023-04-03T19:11:37Z</dcterms:created>
  <dcterms:modified xsi:type="dcterms:W3CDTF">2023-04-17T21:31:07Z</dcterms:modified>
</cp:coreProperties>
</file>