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0" r:id="rId3"/>
    <p:sldId id="257" r:id="rId4"/>
    <p:sldId id="259" r:id="rId5"/>
    <p:sldId id="284" r:id="rId6"/>
    <p:sldId id="258" r:id="rId7"/>
    <p:sldId id="285" r:id="rId8"/>
    <p:sldId id="262" r:id="rId9"/>
    <p:sldId id="274" r:id="rId10"/>
    <p:sldId id="280" r:id="rId11"/>
    <p:sldId id="281" r:id="rId12"/>
    <p:sldId id="282" r:id="rId13"/>
    <p:sldId id="283" r:id="rId14"/>
    <p:sldId id="263" r:id="rId15"/>
    <p:sldId id="265" r:id="rId16"/>
    <p:sldId id="272" r:id="rId17"/>
    <p:sldId id="266" r:id="rId18"/>
    <p:sldId id="273" r:id="rId19"/>
    <p:sldId id="264" r:id="rId20"/>
    <p:sldId id="278" r:id="rId21"/>
    <p:sldId id="277" r:id="rId22"/>
    <p:sldId id="267" r:id="rId23"/>
    <p:sldId id="268" r:id="rId24"/>
    <p:sldId id="275" r:id="rId25"/>
    <p:sldId id="269" r:id="rId26"/>
    <p:sldId id="270" r:id="rId27"/>
    <p:sldId id="276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75144A-BA58-445E-B778-958AFD59377C}" v="815" dt="2020-04-15T21:23:09.541"/>
    <p1510:client id="{639E2E3D-D6E8-D3A7-B13F-CEE44E830AFF}" v="15" dt="2020-04-16T13:27:44.052"/>
    <p1510:client id="{654EEB4B-C88D-091E-ACB4-29DACBD2E6CA}" v="364" dt="2020-04-15T15:19:32.791"/>
    <p1510:client id="{6EAA1437-2F02-544A-3AF6-C8B4F28CD939}" v="16" dt="2020-04-15T15:58:27.318"/>
    <p1510:client id="{7A92D48E-2594-974A-103B-0F157F71DE82}" v="734" dt="2020-04-16T05:19:54.811"/>
    <p1510:client id="{7C5CBE9E-9641-5BA7-54F1-5F4BFE6D94DF}" v="10" dt="2020-04-15T00:28:14.687"/>
    <p1510:client id="{B4A2438F-FB33-5D4F-8127-C1F5FFB39D57}" v="1271" dt="2020-04-14T22:27:59.960"/>
    <p1510:client id="{BFC01734-FAFA-F1A3-E49C-D6BB483EE59E}" v="42" dt="2020-04-16T13:44:50.085"/>
    <p1510:client id="{E2A629F3-345D-CCD7-1127-20D867D13771}" v="429" dt="2020-04-15T20:16:39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49522-9366-4F14-8F8C-6EB2CE30EFB0}" type="doc">
      <dgm:prSet loTypeId="urn:microsoft.com/office/officeart/2018/2/layout/IconCircle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F911C4D-6D72-40FE-8844-01A71ACA1C1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Define</a:t>
          </a:r>
          <a:r>
            <a:rPr lang="en-US"/>
            <a:t> (scope, problem statement)</a:t>
          </a:r>
        </a:p>
      </dgm:t>
    </dgm:pt>
    <dgm:pt modelId="{6E2B2384-F88D-4600-BD90-F74CE21217B2}" type="parTrans" cxnId="{4B866B94-F0DF-4A27-A993-C69CB0FC23B2}">
      <dgm:prSet/>
      <dgm:spPr/>
      <dgm:t>
        <a:bodyPr/>
        <a:lstStyle/>
        <a:p>
          <a:endParaRPr lang="en-US"/>
        </a:p>
      </dgm:t>
    </dgm:pt>
    <dgm:pt modelId="{1DF6367E-3424-464C-ADE2-293FBCB247B1}" type="sibTrans" cxnId="{4B866B94-F0DF-4A27-A993-C69CB0FC23B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2C4A6F4-C925-4E36-B257-5CA051FE0BC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Measure</a:t>
          </a:r>
          <a:r>
            <a:rPr lang="en-US"/>
            <a:t> (research, data, suggestions) </a:t>
          </a:r>
        </a:p>
      </dgm:t>
    </dgm:pt>
    <dgm:pt modelId="{8A38D62B-5D61-42BB-8ED8-881D6BAEA61F}" type="parTrans" cxnId="{81ABC48B-E79F-4E05-B979-3593B49D6D29}">
      <dgm:prSet/>
      <dgm:spPr/>
      <dgm:t>
        <a:bodyPr/>
        <a:lstStyle/>
        <a:p>
          <a:endParaRPr lang="en-US"/>
        </a:p>
      </dgm:t>
    </dgm:pt>
    <dgm:pt modelId="{F7388363-F874-4E71-ABDB-953AAD228DC2}" type="sibTrans" cxnId="{81ABC48B-E79F-4E05-B979-3593B49D6D2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CAD658E-65F5-452E-9EA5-7F10D99EBC2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Analyze </a:t>
          </a:r>
          <a:r>
            <a:rPr lang="en-US"/>
            <a:t>(ANOVA, excel)</a:t>
          </a:r>
        </a:p>
      </dgm:t>
    </dgm:pt>
    <dgm:pt modelId="{ED563480-A72E-454C-8B98-F3F2DDC9B42E}" type="parTrans" cxnId="{D4230E91-172E-45B7-A0E3-41FEEEDA1B2A}">
      <dgm:prSet/>
      <dgm:spPr/>
      <dgm:t>
        <a:bodyPr/>
        <a:lstStyle/>
        <a:p>
          <a:endParaRPr lang="en-US"/>
        </a:p>
      </dgm:t>
    </dgm:pt>
    <dgm:pt modelId="{73EA146E-422C-4487-91C0-E01C12D554FB}" type="sibTrans" cxnId="{D4230E91-172E-45B7-A0E3-41FEEEDA1B2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F49223D-59D6-416D-A301-0A78FE163B4D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b="1">
              <a:latin typeface="Calibri"/>
            </a:rPr>
            <a:t>Improve </a:t>
          </a:r>
          <a:r>
            <a:rPr lang="en-US">
              <a:latin typeface="Calibri"/>
            </a:rPr>
            <a:t>(experimentation, recommendation)</a:t>
          </a:r>
        </a:p>
      </dgm:t>
    </dgm:pt>
    <dgm:pt modelId="{19B91142-96FA-4357-986E-0187F8EBAF87}" type="parTrans" cxnId="{2B4C3C98-14CD-4319-B150-BB7D95B8D84B}">
      <dgm:prSet/>
      <dgm:spPr/>
    </dgm:pt>
    <dgm:pt modelId="{B7B82D96-C578-42D4-A679-B0A4B2D85CCA}" type="sibTrans" cxnId="{2B4C3C98-14CD-4319-B150-BB7D95B8D84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CFEC0DC-5A3E-45F6-B858-48A2EBCC73E9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b="1">
              <a:latin typeface="Calibri"/>
            </a:rPr>
            <a:t>Control</a:t>
          </a:r>
          <a:r>
            <a:rPr lang="en-US">
              <a:latin typeface="Calibri"/>
            </a:rPr>
            <a:t> (SOP, flow chart)</a:t>
          </a:r>
        </a:p>
      </dgm:t>
    </dgm:pt>
    <dgm:pt modelId="{A754A740-12A9-42D5-AA60-DA8AF85238FE}" type="parTrans" cxnId="{CA2432B1-8420-4670-B1C6-AD41594D5B9D}">
      <dgm:prSet/>
      <dgm:spPr/>
    </dgm:pt>
    <dgm:pt modelId="{28B1D6FE-AAF5-4BF6-9CF3-9BC2D206A3BF}" type="sibTrans" cxnId="{CA2432B1-8420-4670-B1C6-AD41594D5B9D}">
      <dgm:prSet/>
      <dgm:spPr/>
    </dgm:pt>
    <dgm:pt modelId="{518E8D80-30F1-403E-B9B2-69FED4B07A68}" type="pres">
      <dgm:prSet presAssocID="{67C49522-9366-4F14-8F8C-6EB2CE30EFB0}" presName="root" presStyleCnt="0">
        <dgm:presLayoutVars>
          <dgm:dir/>
          <dgm:resizeHandles val="exact"/>
        </dgm:presLayoutVars>
      </dgm:prSet>
      <dgm:spPr/>
    </dgm:pt>
    <dgm:pt modelId="{589F9DB9-C006-483D-AFFB-EB517D8A0B58}" type="pres">
      <dgm:prSet presAssocID="{67C49522-9366-4F14-8F8C-6EB2CE30EFB0}" presName="container" presStyleCnt="0">
        <dgm:presLayoutVars>
          <dgm:dir/>
          <dgm:resizeHandles val="exact"/>
        </dgm:presLayoutVars>
      </dgm:prSet>
      <dgm:spPr/>
    </dgm:pt>
    <dgm:pt modelId="{15B8932D-5363-46D0-97D3-B8167D9CDDB1}" type="pres">
      <dgm:prSet presAssocID="{CF911C4D-6D72-40FE-8844-01A71ACA1C17}" presName="compNode" presStyleCnt="0"/>
      <dgm:spPr/>
    </dgm:pt>
    <dgm:pt modelId="{A3554EB4-5DC6-4B0C-9B2E-1109B3157F10}" type="pres">
      <dgm:prSet presAssocID="{CF911C4D-6D72-40FE-8844-01A71ACA1C17}" presName="iconBgRect" presStyleLbl="bgShp" presStyleIdx="0" presStyleCnt="5"/>
      <dgm:spPr/>
    </dgm:pt>
    <dgm:pt modelId="{07DC5365-29CD-455B-BB51-ECF5F69F3D23}" type="pres">
      <dgm:prSet presAssocID="{CF911C4D-6D72-40FE-8844-01A71ACA1C17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AFE26CBD-FD0E-4582-8657-EFB560883134}" type="pres">
      <dgm:prSet presAssocID="{CF911C4D-6D72-40FE-8844-01A71ACA1C17}" presName="spaceRect" presStyleCnt="0"/>
      <dgm:spPr/>
    </dgm:pt>
    <dgm:pt modelId="{15BEB8EC-090E-4B8E-BB3E-4DB3AD226FC9}" type="pres">
      <dgm:prSet presAssocID="{CF911C4D-6D72-40FE-8844-01A71ACA1C17}" presName="textRect" presStyleLbl="revTx" presStyleIdx="0" presStyleCnt="5">
        <dgm:presLayoutVars>
          <dgm:chMax val="1"/>
          <dgm:chPref val="1"/>
        </dgm:presLayoutVars>
      </dgm:prSet>
      <dgm:spPr/>
    </dgm:pt>
    <dgm:pt modelId="{A2CF027E-E4F4-4B94-A237-9693961A02A0}" type="pres">
      <dgm:prSet presAssocID="{1DF6367E-3424-464C-ADE2-293FBCB247B1}" presName="sibTrans" presStyleLbl="sibTrans2D1" presStyleIdx="0" presStyleCnt="0"/>
      <dgm:spPr/>
    </dgm:pt>
    <dgm:pt modelId="{C472DA28-A066-4135-867F-EC1E8F545DA2}" type="pres">
      <dgm:prSet presAssocID="{62C4A6F4-C925-4E36-B257-5CA051FE0BC8}" presName="compNode" presStyleCnt="0"/>
      <dgm:spPr/>
    </dgm:pt>
    <dgm:pt modelId="{2B236AAA-0DEC-4B33-AD6C-E696A5344FE8}" type="pres">
      <dgm:prSet presAssocID="{62C4A6F4-C925-4E36-B257-5CA051FE0BC8}" presName="iconBgRect" presStyleLbl="bgShp" presStyleIdx="1" presStyleCnt="5"/>
      <dgm:spPr/>
    </dgm:pt>
    <dgm:pt modelId="{F24BAFE9-570C-4504-A183-F382ECBD96D1}" type="pres">
      <dgm:prSet presAssocID="{62C4A6F4-C925-4E36-B257-5CA051FE0BC8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"/>
        </a:ext>
      </dgm:extLst>
    </dgm:pt>
    <dgm:pt modelId="{15D6708A-BEF7-4980-AE6A-602312D0BFBE}" type="pres">
      <dgm:prSet presAssocID="{62C4A6F4-C925-4E36-B257-5CA051FE0BC8}" presName="spaceRect" presStyleCnt="0"/>
      <dgm:spPr/>
    </dgm:pt>
    <dgm:pt modelId="{E5FBE2DA-5128-4B25-8231-17C981F1D771}" type="pres">
      <dgm:prSet presAssocID="{62C4A6F4-C925-4E36-B257-5CA051FE0BC8}" presName="textRect" presStyleLbl="revTx" presStyleIdx="1" presStyleCnt="5">
        <dgm:presLayoutVars>
          <dgm:chMax val="1"/>
          <dgm:chPref val="1"/>
        </dgm:presLayoutVars>
      </dgm:prSet>
      <dgm:spPr/>
    </dgm:pt>
    <dgm:pt modelId="{D6041D20-DA15-4DBD-B596-5BD4AB41520F}" type="pres">
      <dgm:prSet presAssocID="{F7388363-F874-4E71-ABDB-953AAD228DC2}" presName="sibTrans" presStyleLbl="sibTrans2D1" presStyleIdx="0" presStyleCnt="0"/>
      <dgm:spPr/>
    </dgm:pt>
    <dgm:pt modelId="{C8410D68-7810-4DDA-9503-A3850FE198D1}" type="pres">
      <dgm:prSet presAssocID="{3CAD658E-65F5-452E-9EA5-7F10D99EBC29}" presName="compNode" presStyleCnt="0"/>
      <dgm:spPr/>
    </dgm:pt>
    <dgm:pt modelId="{4121BD53-BE67-480E-9277-FDF8370ACFB9}" type="pres">
      <dgm:prSet presAssocID="{3CAD658E-65F5-452E-9EA5-7F10D99EBC29}" presName="iconBgRect" presStyleLbl="bgShp" presStyleIdx="2" presStyleCnt="5"/>
      <dgm:spPr/>
    </dgm:pt>
    <dgm:pt modelId="{886CCB78-CFE0-4A02-BD48-A1CA90EF63B3}" type="pres">
      <dgm:prSet presAssocID="{3CAD658E-65F5-452E-9EA5-7F10D99EBC29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C2AF3E8-80A8-45CA-9E0F-088CFB9E1A4F}" type="pres">
      <dgm:prSet presAssocID="{3CAD658E-65F5-452E-9EA5-7F10D99EBC29}" presName="spaceRect" presStyleCnt="0"/>
      <dgm:spPr/>
    </dgm:pt>
    <dgm:pt modelId="{5F73B5DC-B8E4-43E4-B24E-B1324AA9C2B5}" type="pres">
      <dgm:prSet presAssocID="{3CAD658E-65F5-452E-9EA5-7F10D99EBC29}" presName="textRect" presStyleLbl="revTx" presStyleIdx="2" presStyleCnt="5">
        <dgm:presLayoutVars>
          <dgm:chMax val="1"/>
          <dgm:chPref val="1"/>
        </dgm:presLayoutVars>
      </dgm:prSet>
      <dgm:spPr/>
    </dgm:pt>
    <dgm:pt modelId="{5CCF58A9-2138-42F8-A956-B0175B5E6A29}" type="pres">
      <dgm:prSet presAssocID="{73EA146E-422C-4487-91C0-E01C12D554FB}" presName="sibTrans" presStyleLbl="sibTrans2D1" presStyleIdx="0" presStyleCnt="0"/>
      <dgm:spPr/>
    </dgm:pt>
    <dgm:pt modelId="{DCB5B34D-C247-470C-9EBA-4D27688F2F26}" type="pres">
      <dgm:prSet presAssocID="{6F49223D-59D6-416D-A301-0A78FE163B4D}" presName="compNode" presStyleCnt="0"/>
      <dgm:spPr/>
    </dgm:pt>
    <dgm:pt modelId="{E432D9EA-0057-468A-999D-F7D982908084}" type="pres">
      <dgm:prSet presAssocID="{6F49223D-59D6-416D-A301-0A78FE163B4D}" presName="iconBgRect" presStyleLbl="bgShp" presStyleIdx="3" presStyleCnt="5"/>
      <dgm:spPr/>
    </dgm:pt>
    <dgm:pt modelId="{A16A3BD9-3E01-41BF-8C15-C303BA70DC88}" type="pres">
      <dgm:prSet presAssocID="{6F49223D-59D6-416D-A301-0A78FE163B4D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1733A6D2-E8BE-427F-A13B-A7B5CA7DABFC}" type="pres">
      <dgm:prSet presAssocID="{6F49223D-59D6-416D-A301-0A78FE163B4D}" presName="spaceRect" presStyleCnt="0"/>
      <dgm:spPr/>
    </dgm:pt>
    <dgm:pt modelId="{0D6EB92C-47F2-411A-AFEE-2C9462D6933A}" type="pres">
      <dgm:prSet presAssocID="{6F49223D-59D6-416D-A301-0A78FE163B4D}" presName="textRect" presStyleLbl="revTx" presStyleIdx="3" presStyleCnt="5">
        <dgm:presLayoutVars>
          <dgm:chMax val="1"/>
          <dgm:chPref val="1"/>
        </dgm:presLayoutVars>
      </dgm:prSet>
      <dgm:spPr/>
    </dgm:pt>
    <dgm:pt modelId="{F61A1F2E-9AE8-4D12-B44B-729FBEFCC01C}" type="pres">
      <dgm:prSet presAssocID="{B7B82D96-C578-42D4-A679-B0A4B2D85CCA}" presName="sibTrans" presStyleLbl="sibTrans2D1" presStyleIdx="0" presStyleCnt="0"/>
      <dgm:spPr/>
    </dgm:pt>
    <dgm:pt modelId="{C5F7253A-89F4-4184-9E66-C6A3CDCFF514}" type="pres">
      <dgm:prSet presAssocID="{9CFEC0DC-5A3E-45F6-B858-48A2EBCC73E9}" presName="compNode" presStyleCnt="0"/>
      <dgm:spPr/>
    </dgm:pt>
    <dgm:pt modelId="{992C8838-D71C-4C18-BCB5-E6A832036581}" type="pres">
      <dgm:prSet presAssocID="{9CFEC0DC-5A3E-45F6-B858-48A2EBCC73E9}" presName="iconBgRect" presStyleLbl="bgShp" presStyleIdx="4" presStyleCnt="5"/>
      <dgm:spPr/>
    </dgm:pt>
    <dgm:pt modelId="{7B68CB5E-144F-415F-8C87-DA52847FA99D}" type="pres">
      <dgm:prSet presAssocID="{9CFEC0DC-5A3E-45F6-B858-48A2EBCC73E9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F56B640F-F80A-4C61-B140-3AADEC80BE40}" type="pres">
      <dgm:prSet presAssocID="{9CFEC0DC-5A3E-45F6-B858-48A2EBCC73E9}" presName="spaceRect" presStyleCnt="0"/>
      <dgm:spPr/>
    </dgm:pt>
    <dgm:pt modelId="{AB91741B-3E48-4F85-A536-ACD8D04680C5}" type="pres">
      <dgm:prSet presAssocID="{9CFEC0DC-5A3E-45F6-B858-48A2EBCC73E9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D0A0C307-36F3-4A5C-9069-FC58F9C9C075}" type="presOf" srcId="{B7B82D96-C578-42D4-A679-B0A4B2D85CCA}" destId="{F61A1F2E-9AE8-4D12-B44B-729FBEFCC01C}" srcOrd="0" destOrd="0" presId="urn:microsoft.com/office/officeart/2018/2/layout/IconCircleList"/>
    <dgm:cxn modelId="{3933E608-579F-488D-A478-E20FEF256723}" type="presOf" srcId="{3CAD658E-65F5-452E-9EA5-7F10D99EBC29}" destId="{5F73B5DC-B8E4-43E4-B24E-B1324AA9C2B5}" srcOrd="0" destOrd="0" presId="urn:microsoft.com/office/officeart/2018/2/layout/IconCircleList"/>
    <dgm:cxn modelId="{E21D086D-ADBD-44F9-99D3-F22C89DAB7A6}" type="presOf" srcId="{1DF6367E-3424-464C-ADE2-293FBCB247B1}" destId="{A2CF027E-E4F4-4B94-A237-9693961A02A0}" srcOrd="0" destOrd="0" presId="urn:microsoft.com/office/officeart/2018/2/layout/IconCircleList"/>
    <dgm:cxn modelId="{6118274D-923A-43F7-A4C7-CC3F0A1A5050}" type="presOf" srcId="{F7388363-F874-4E71-ABDB-953AAD228DC2}" destId="{D6041D20-DA15-4DBD-B596-5BD4AB41520F}" srcOrd="0" destOrd="0" presId="urn:microsoft.com/office/officeart/2018/2/layout/IconCircleList"/>
    <dgm:cxn modelId="{E99A6B6E-A51F-4E50-9AAA-26ADECA3F1A7}" type="presOf" srcId="{67C49522-9366-4F14-8F8C-6EB2CE30EFB0}" destId="{518E8D80-30F1-403E-B9B2-69FED4B07A68}" srcOrd="0" destOrd="0" presId="urn:microsoft.com/office/officeart/2018/2/layout/IconCircleList"/>
    <dgm:cxn modelId="{DABE1C7A-CC2C-4F14-B16A-1DAEBD51E0E1}" type="presOf" srcId="{9CFEC0DC-5A3E-45F6-B858-48A2EBCC73E9}" destId="{AB91741B-3E48-4F85-A536-ACD8D04680C5}" srcOrd="0" destOrd="0" presId="urn:microsoft.com/office/officeart/2018/2/layout/IconCircleList"/>
    <dgm:cxn modelId="{07C6FE85-CCEA-4FD3-910B-DA9A37F94A0D}" type="presOf" srcId="{CF911C4D-6D72-40FE-8844-01A71ACA1C17}" destId="{15BEB8EC-090E-4B8E-BB3E-4DB3AD226FC9}" srcOrd="0" destOrd="0" presId="urn:microsoft.com/office/officeart/2018/2/layout/IconCircleList"/>
    <dgm:cxn modelId="{81ABC48B-E79F-4E05-B979-3593B49D6D29}" srcId="{67C49522-9366-4F14-8F8C-6EB2CE30EFB0}" destId="{62C4A6F4-C925-4E36-B257-5CA051FE0BC8}" srcOrd="1" destOrd="0" parTransId="{8A38D62B-5D61-42BB-8ED8-881D6BAEA61F}" sibTransId="{F7388363-F874-4E71-ABDB-953AAD228DC2}"/>
    <dgm:cxn modelId="{D4230E91-172E-45B7-A0E3-41FEEEDA1B2A}" srcId="{67C49522-9366-4F14-8F8C-6EB2CE30EFB0}" destId="{3CAD658E-65F5-452E-9EA5-7F10D99EBC29}" srcOrd="2" destOrd="0" parTransId="{ED563480-A72E-454C-8B98-F3F2DDC9B42E}" sibTransId="{73EA146E-422C-4487-91C0-E01C12D554FB}"/>
    <dgm:cxn modelId="{4B866B94-F0DF-4A27-A993-C69CB0FC23B2}" srcId="{67C49522-9366-4F14-8F8C-6EB2CE30EFB0}" destId="{CF911C4D-6D72-40FE-8844-01A71ACA1C17}" srcOrd="0" destOrd="0" parTransId="{6E2B2384-F88D-4600-BD90-F74CE21217B2}" sibTransId="{1DF6367E-3424-464C-ADE2-293FBCB247B1}"/>
    <dgm:cxn modelId="{2B4C3C98-14CD-4319-B150-BB7D95B8D84B}" srcId="{67C49522-9366-4F14-8F8C-6EB2CE30EFB0}" destId="{6F49223D-59D6-416D-A301-0A78FE163B4D}" srcOrd="3" destOrd="0" parTransId="{19B91142-96FA-4357-986E-0187F8EBAF87}" sibTransId="{B7B82D96-C578-42D4-A679-B0A4B2D85CCA}"/>
    <dgm:cxn modelId="{CA2432B1-8420-4670-B1C6-AD41594D5B9D}" srcId="{67C49522-9366-4F14-8F8C-6EB2CE30EFB0}" destId="{9CFEC0DC-5A3E-45F6-B858-48A2EBCC73E9}" srcOrd="4" destOrd="0" parTransId="{A754A740-12A9-42D5-AA60-DA8AF85238FE}" sibTransId="{28B1D6FE-AAF5-4BF6-9CF3-9BC2D206A3BF}"/>
    <dgm:cxn modelId="{09BE19B3-DB8B-4A0D-8531-D250FB96F510}" type="presOf" srcId="{6F49223D-59D6-416D-A301-0A78FE163B4D}" destId="{0D6EB92C-47F2-411A-AFEE-2C9462D6933A}" srcOrd="0" destOrd="0" presId="urn:microsoft.com/office/officeart/2018/2/layout/IconCircleList"/>
    <dgm:cxn modelId="{E3FF8EBA-9C26-4B74-9BF5-F4D2A084912B}" type="presOf" srcId="{73EA146E-422C-4487-91C0-E01C12D554FB}" destId="{5CCF58A9-2138-42F8-A956-B0175B5E6A29}" srcOrd="0" destOrd="0" presId="urn:microsoft.com/office/officeart/2018/2/layout/IconCircleList"/>
    <dgm:cxn modelId="{F668CDCF-9BD5-41CF-B6A8-4A87183DEE3E}" type="presOf" srcId="{62C4A6F4-C925-4E36-B257-5CA051FE0BC8}" destId="{E5FBE2DA-5128-4B25-8231-17C981F1D771}" srcOrd="0" destOrd="0" presId="urn:microsoft.com/office/officeart/2018/2/layout/IconCircleList"/>
    <dgm:cxn modelId="{2DB1F044-5004-4CF9-86EA-FF214056F02E}" type="presParOf" srcId="{518E8D80-30F1-403E-B9B2-69FED4B07A68}" destId="{589F9DB9-C006-483D-AFFB-EB517D8A0B58}" srcOrd="0" destOrd="0" presId="urn:microsoft.com/office/officeart/2018/2/layout/IconCircleList"/>
    <dgm:cxn modelId="{807424FE-DDD6-48B4-A4A7-30E916A04DCF}" type="presParOf" srcId="{589F9DB9-C006-483D-AFFB-EB517D8A0B58}" destId="{15B8932D-5363-46D0-97D3-B8167D9CDDB1}" srcOrd="0" destOrd="0" presId="urn:microsoft.com/office/officeart/2018/2/layout/IconCircleList"/>
    <dgm:cxn modelId="{EDA86C0C-A8CA-406F-B48B-D7880C58F974}" type="presParOf" srcId="{15B8932D-5363-46D0-97D3-B8167D9CDDB1}" destId="{A3554EB4-5DC6-4B0C-9B2E-1109B3157F10}" srcOrd="0" destOrd="0" presId="urn:microsoft.com/office/officeart/2018/2/layout/IconCircleList"/>
    <dgm:cxn modelId="{93856634-F558-45C9-BD0F-8DAD05F0B33B}" type="presParOf" srcId="{15B8932D-5363-46D0-97D3-B8167D9CDDB1}" destId="{07DC5365-29CD-455B-BB51-ECF5F69F3D23}" srcOrd="1" destOrd="0" presId="urn:microsoft.com/office/officeart/2018/2/layout/IconCircleList"/>
    <dgm:cxn modelId="{3C1AF45D-2517-4AE2-A4EC-8CB51297A4B0}" type="presParOf" srcId="{15B8932D-5363-46D0-97D3-B8167D9CDDB1}" destId="{AFE26CBD-FD0E-4582-8657-EFB560883134}" srcOrd="2" destOrd="0" presId="urn:microsoft.com/office/officeart/2018/2/layout/IconCircleList"/>
    <dgm:cxn modelId="{1E7D0542-A21E-4B2D-86F2-94EE777FF95A}" type="presParOf" srcId="{15B8932D-5363-46D0-97D3-B8167D9CDDB1}" destId="{15BEB8EC-090E-4B8E-BB3E-4DB3AD226FC9}" srcOrd="3" destOrd="0" presId="urn:microsoft.com/office/officeart/2018/2/layout/IconCircleList"/>
    <dgm:cxn modelId="{81D3A23C-F3BA-481A-8375-BD7833945084}" type="presParOf" srcId="{589F9DB9-C006-483D-AFFB-EB517D8A0B58}" destId="{A2CF027E-E4F4-4B94-A237-9693961A02A0}" srcOrd="1" destOrd="0" presId="urn:microsoft.com/office/officeart/2018/2/layout/IconCircleList"/>
    <dgm:cxn modelId="{22ACA5ED-79AD-499B-9330-098C4A34B45D}" type="presParOf" srcId="{589F9DB9-C006-483D-AFFB-EB517D8A0B58}" destId="{C472DA28-A066-4135-867F-EC1E8F545DA2}" srcOrd="2" destOrd="0" presId="urn:microsoft.com/office/officeart/2018/2/layout/IconCircleList"/>
    <dgm:cxn modelId="{4E0318EE-F263-46B5-B296-AA3A51A9467A}" type="presParOf" srcId="{C472DA28-A066-4135-867F-EC1E8F545DA2}" destId="{2B236AAA-0DEC-4B33-AD6C-E696A5344FE8}" srcOrd="0" destOrd="0" presId="urn:microsoft.com/office/officeart/2018/2/layout/IconCircleList"/>
    <dgm:cxn modelId="{5E38F8DE-955A-4900-AE58-77EE807FDB52}" type="presParOf" srcId="{C472DA28-A066-4135-867F-EC1E8F545DA2}" destId="{F24BAFE9-570C-4504-A183-F382ECBD96D1}" srcOrd="1" destOrd="0" presId="urn:microsoft.com/office/officeart/2018/2/layout/IconCircleList"/>
    <dgm:cxn modelId="{A2952219-F810-466C-9A11-0ABA385C3571}" type="presParOf" srcId="{C472DA28-A066-4135-867F-EC1E8F545DA2}" destId="{15D6708A-BEF7-4980-AE6A-602312D0BFBE}" srcOrd="2" destOrd="0" presId="urn:microsoft.com/office/officeart/2018/2/layout/IconCircleList"/>
    <dgm:cxn modelId="{428ABB78-E2E4-4F47-A3B4-FEACF5697D6A}" type="presParOf" srcId="{C472DA28-A066-4135-867F-EC1E8F545DA2}" destId="{E5FBE2DA-5128-4B25-8231-17C981F1D771}" srcOrd="3" destOrd="0" presId="urn:microsoft.com/office/officeart/2018/2/layout/IconCircleList"/>
    <dgm:cxn modelId="{D618A20A-BE54-424E-ADAB-341406A85B3A}" type="presParOf" srcId="{589F9DB9-C006-483D-AFFB-EB517D8A0B58}" destId="{D6041D20-DA15-4DBD-B596-5BD4AB41520F}" srcOrd="3" destOrd="0" presId="urn:microsoft.com/office/officeart/2018/2/layout/IconCircleList"/>
    <dgm:cxn modelId="{8951D7F3-51EC-4780-9961-1EA75C5FB235}" type="presParOf" srcId="{589F9DB9-C006-483D-AFFB-EB517D8A0B58}" destId="{C8410D68-7810-4DDA-9503-A3850FE198D1}" srcOrd="4" destOrd="0" presId="urn:microsoft.com/office/officeart/2018/2/layout/IconCircleList"/>
    <dgm:cxn modelId="{D817E619-4A79-4CE4-8B74-E5DDD2FCC059}" type="presParOf" srcId="{C8410D68-7810-4DDA-9503-A3850FE198D1}" destId="{4121BD53-BE67-480E-9277-FDF8370ACFB9}" srcOrd="0" destOrd="0" presId="urn:microsoft.com/office/officeart/2018/2/layout/IconCircleList"/>
    <dgm:cxn modelId="{08F8535F-7EEE-49B3-AFBE-F975ACC664CB}" type="presParOf" srcId="{C8410D68-7810-4DDA-9503-A3850FE198D1}" destId="{886CCB78-CFE0-4A02-BD48-A1CA90EF63B3}" srcOrd="1" destOrd="0" presId="urn:microsoft.com/office/officeart/2018/2/layout/IconCircleList"/>
    <dgm:cxn modelId="{6974A20D-9921-462B-A4C9-9896C828411D}" type="presParOf" srcId="{C8410D68-7810-4DDA-9503-A3850FE198D1}" destId="{DC2AF3E8-80A8-45CA-9E0F-088CFB9E1A4F}" srcOrd="2" destOrd="0" presId="urn:microsoft.com/office/officeart/2018/2/layout/IconCircleList"/>
    <dgm:cxn modelId="{21723044-CCBD-471E-9DE6-2CD034E6864F}" type="presParOf" srcId="{C8410D68-7810-4DDA-9503-A3850FE198D1}" destId="{5F73B5DC-B8E4-43E4-B24E-B1324AA9C2B5}" srcOrd="3" destOrd="0" presId="urn:microsoft.com/office/officeart/2018/2/layout/IconCircleList"/>
    <dgm:cxn modelId="{38EF5A8F-C831-4BD6-BAB2-403917A0EA29}" type="presParOf" srcId="{589F9DB9-C006-483D-AFFB-EB517D8A0B58}" destId="{5CCF58A9-2138-42F8-A956-B0175B5E6A29}" srcOrd="5" destOrd="0" presId="urn:microsoft.com/office/officeart/2018/2/layout/IconCircleList"/>
    <dgm:cxn modelId="{55499A70-DC02-4D90-B078-D8285810378D}" type="presParOf" srcId="{589F9DB9-C006-483D-AFFB-EB517D8A0B58}" destId="{DCB5B34D-C247-470C-9EBA-4D27688F2F26}" srcOrd="6" destOrd="0" presId="urn:microsoft.com/office/officeart/2018/2/layout/IconCircleList"/>
    <dgm:cxn modelId="{FEFA7B6F-2B37-4422-A463-A47D4E2C8770}" type="presParOf" srcId="{DCB5B34D-C247-470C-9EBA-4D27688F2F26}" destId="{E432D9EA-0057-468A-999D-F7D982908084}" srcOrd="0" destOrd="0" presId="urn:microsoft.com/office/officeart/2018/2/layout/IconCircleList"/>
    <dgm:cxn modelId="{E5D09040-AA58-457F-A16B-7E2B80F94FBB}" type="presParOf" srcId="{DCB5B34D-C247-470C-9EBA-4D27688F2F26}" destId="{A16A3BD9-3E01-41BF-8C15-C303BA70DC88}" srcOrd="1" destOrd="0" presId="urn:microsoft.com/office/officeart/2018/2/layout/IconCircleList"/>
    <dgm:cxn modelId="{27066E40-5DB9-4290-98EF-5E82A9332509}" type="presParOf" srcId="{DCB5B34D-C247-470C-9EBA-4D27688F2F26}" destId="{1733A6D2-E8BE-427F-A13B-A7B5CA7DABFC}" srcOrd="2" destOrd="0" presId="urn:microsoft.com/office/officeart/2018/2/layout/IconCircleList"/>
    <dgm:cxn modelId="{E6990740-63A0-4CB3-BF0F-3F75FBE4FDE5}" type="presParOf" srcId="{DCB5B34D-C247-470C-9EBA-4D27688F2F26}" destId="{0D6EB92C-47F2-411A-AFEE-2C9462D6933A}" srcOrd="3" destOrd="0" presId="urn:microsoft.com/office/officeart/2018/2/layout/IconCircleList"/>
    <dgm:cxn modelId="{6ED91B7F-F9E8-4F60-B988-5A6C9C9E1BD2}" type="presParOf" srcId="{589F9DB9-C006-483D-AFFB-EB517D8A0B58}" destId="{F61A1F2E-9AE8-4D12-B44B-729FBEFCC01C}" srcOrd="7" destOrd="0" presId="urn:microsoft.com/office/officeart/2018/2/layout/IconCircleList"/>
    <dgm:cxn modelId="{42079A42-4E26-4094-A777-194E2DAC8597}" type="presParOf" srcId="{589F9DB9-C006-483D-AFFB-EB517D8A0B58}" destId="{C5F7253A-89F4-4184-9E66-C6A3CDCFF514}" srcOrd="8" destOrd="0" presId="urn:microsoft.com/office/officeart/2018/2/layout/IconCircleList"/>
    <dgm:cxn modelId="{6E17A532-F967-4C10-8635-487CBA38A791}" type="presParOf" srcId="{C5F7253A-89F4-4184-9E66-C6A3CDCFF514}" destId="{992C8838-D71C-4C18-BCB5-E6A832036581}" srcOrd="0" destOrd="0" presId="urn:microsoft.com/office/officeart/2018/2/layout/IconCircleList"/>
    <dgm:cxn modelId="{CE98F265-9F95-4C16-B3BB-4941BEBE3418}" type="presParOf" srcId="{C5F7253A-89F4-4184-9E66-C6A3CDCFF514}" destId="{7B68CB5E-144F-415F-8C87-DA52847FA99D}" srcOrd="1" destOrd="0" presId="urn:microsoft.com/office/officeart/2018/2/layout/IconCircleList"/>
    <dgm:cxn modelId="{41C75B2B-23E6-41DA-AC1F-E81277B5F80A}" type="presParOf" srcId="{C5F7253A-89F4-4184-9E66-C6A3CDCFF514}" destId="{F56B640F-F80A-4C61-B140-3AADEC80BE40}" srcOrd="2" destOrd="0" presId="urn:microsoft.com/office/officeart/2018/2/layout/IconCircleList"/>
    <dgm:cxn modelId="{6D46F682-DBDE-4DB2-A409-D6C76A70FDA8}" type="presParOf" srcId="{C5F7253A-89F4-4184-9E66-C6A3CDCFF514}" destId="{AB91741B-3E48-4F85-A536-ACD8D04680C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554EB4-5DC6-4B0C-9B2E-1109B3157F10}">
      <dsp:nvSpPr>
        <dsp:cNvPr id="0" name=""/>
        <dsp:cNvSpPr/>
      </dsp:nvSpPr>
      <dsp:spPr>
        <a:xfrm>
          <a:off x="243680" y="54243"/>
          <a:ext cx="934878" cy="9348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C5365-29CD-455B-BB51-ECF5F69F3D23}">
      <dsp:nvSpPr>
        <dsp:cNvPr id="0" name=""/>
        <dsp:cNvSpPr/>
      </dsp:nvSpPr>
      <dsp:spPr>
        <a:xfrm>
          <a:off x="440004" y="250567"/>
          <a:ext cx="542229" cy="542229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EB8EC-090E-4B8E-BB3E-4DB3AD226FC9}">
      <dsp:nvSpPr>
        <dsp:cNvPr id="0" name=""/>
        <dsp:cNvSpPr/>
      </dsp:nvSpPr>
      <dsp:spPr>
        <a:xfrm>
          <a:off x="1378889" y="54243"/>
          <a:ext cx="2203641" cy="93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Define</a:t>
          </a:r>
          <a:r>
            <a:rPr lang="en-US" sz="2000" kern="1200"/>
            <a:t> (scope, problem statement)</a:t>
          </a:r>
        </a:p>
      </dsp:txBody>
      <dsp:txXfrm>
        <a:off x="1378889" y="54243"/>
        <a:ext cx="2203641" cy="934878"/>
      </dsp:txXfrm>
    </dsp:sp>
    <dsp:sp modelId="{2B236AAA-0DEC-4B33-AD6C-E696A5344FE8}">
      <dsp:nvSpPr>
        <dsp:cNvPr id="0" name=""/>
        <dsp:cNvSpPr/>
      </dsp:nvSpPr>
      <dsp:spPr>
        <a:xfrm>
          <a:off x="3966498" y="54243"/>
          <a:ext cx="934878" cy="9348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BAFE9-570C-4504-A183-F382ECBD96D1}">
      <dsp:nvSpPr>
        <dsp:cNvPr id="0" name=""/>
        <dsp:cNvSpPr/>
      </dsp:nvSpPr>
      <dsp:spPr>
        <a:xfrm>
          <a:off x="4162822" y="250567"/>
          <a:ext cx="542229" cy="542229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FBE2DA-5128-4B25-8231-17C981F1D771}">
      <dsp:nvSpPr>
        <dsp:cNvPr id="0" name=""/>
        <dsp:cNvSpPr/>
      </dsp:nvSpPr>
      <dsp:spPr>
        <a:xfrm>
          <a:off x="5101707" y="54243"/>
          <a:ext cx="2203641" cy="93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Measure</a:t>
          </a:r>
          <a:r>
            <a:rPr lang="en-US" sz="2000" kern="1200"/>
            <a:t> (research, data, suggestions) </a:t>
          </a:r>
        </a:p>
      </dsp:txBody>
      <dsp:txXfrm>
        <a:off x="5101707" y="54243"/>
        <a:ext cx="2203641" cy="934878"/>
      </dsp:txXfrm>
    </dsp:sp>
    <dsp:sp modelId="{4121BD53-BE67-480E-9277-FDF8370ACFB9}">
      <dsp:nvSpPr>
        <dsp:cNvPr id="0" name=""/>
        <dsp:cNvSpPr/>
      </dsp:nvSpPr>
      <dsp:spPr>
        <a:xfrm>
          <a:off x="243680" y="1739470"/>
          <a:ext cx="934878" cy="9348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CCB78-CFE0-4A02-BD48-A1CA90EF63B3}">
      <dsp:nvSpPr>
        <dsp:cNvPr id="0" name=""/>
        <dsp:cNvSpPr/>
      </dsp:nvSpPr>
      <dsp:spPr>
        <a:xfrm>
          <a:off x="440004" y="1935795"/>
          <a:ext cx="542229" cy="542229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73B5DC-B8E4-43E4-B24E-B1324AA9C2B5}">
      <dsp:nvSpPr>
        <dsp:cNvPr id="0" name=""/>
        <dsp:cNvSpPr/>
      </dsp:nvSpPr>
      <dsp:spPr>
        <a:xfrm>
          <a:off x="1378889" y="1739470"/>
          <a:ext cx="2203641" cy="93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Analyze </a:t>
          </a:r>
          <a:r>
            <a:rPr lang="en-US" sz="2000" kern="1200"/>
            <a:t>(ANOVA, excel)</a:t>
          </a:r>
        </a:p>
      </dsp:txBody>
      <dsp:txXfrm>
        <a:off x="1378889" y="1739470"/>
        <a:ext cx="2203641" cy="934878"/>
      </dsp:txXfrm>
    </dsp:sp>
    <dsp:sp modelId="{E432D9EA-0057-468A-999D-F7D982908084}">
      <dsp:nvSpPr>
        <dsp:cNvPr id="0" name=""/>
        <dsp:cNvSpPr/>
      </dsp:nvSpPr>
      <dsp:spPr>
        <a:xfrm>
          <a:off x="3966498" y="1739470"/>
          <a:ext cx="934878" cy="9348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A3BD9-3E01-41BF-8C15-C303BA70DC88}">
      <dsp:nvSpPr>
        <dsp:cNvPr id="0" name=""/>
        <dsp:cNvSpPr/>
      </dsp:nvSpPr>
      <dsp:spPr>
        <a:xfrm>
          <a:off x="4162822" y="1935795"/>
          <a:ext cx="542229" cy="542229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EB92C-47F2-411A-AFEE-2C9462D6933A}">
      <dsp:nvSpPr>
        <dsp:cNvPr id="0" name=""/>
        <dsp:cNvSpPr/>
      </dsp:nvSpPr>
      <dsp:spPr>
        <a:xfrm>
          <a:off x="5101707" y="1739470"/>
          <a:ext cx="2203641" cy="93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"/>
            </a:rPr>
            <a:t>Improve </a:t>
          </a:r>
          <a:r>
            <a:rPr lang="en-US" sz="2000" kern="1200">
              <a:latin typeface="Calibri"/>
            </a:rPr>
            <a:t>(experimentation, recommendation)</a:t>
          </a:r>
        </a:p>
      </dsp:txBody>
      <dsp:txXfrm>
        <a:off x="5101707" y="1739470"/>
        <a:ext cx="2203641" cy="934878"/>
      </dsp:txXfrm>
    </dsp:sp>
    <dsp:sp modelId="{992C8838-D71C-4C18-BCB5-E6A832036581}">
      <dsp:nvSpPr>
        <dsp:cNvPr id="0" name=""/>
        <dsp:cNvSpPr/>
      </dsp:nvSpPr>
      <dsp:spPr>
        <a:xfrm>
          <a:off x="243680" y="3424698"/>
          <a:ext cx="934878" cy="9348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8CB5E-144F-415F-8C87-DA52847FA99D}">
      <dsp:nvSpPr>
        <dsp:cNvPr id="0" name=""/>
        <dsp:cNvSpPr/>
      </dsp:nvSpPr>
      <dsp:spPr>
        <a:xfrm>
          <a:off x="440004" y="3621022"/>
          <a:ext cx="542229" cy="542229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1741B-3E48-4F85-A536-ACD8D04680C5}">
      <dsp:nvSpPr>
        <dsp:cNvPr id="0" name=""/>
        <dsp:cNvSpPr/>
      </dsp:nvSpPr>
      <dsp:spPr>
        <a:xfrm>
          <a:off x="1378889" y="3424698"/>
          <a:ext cx="2203641" cy="93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"/>
            </a:rPr>
            <a:t>Control</a:t>
          </a:r>
          <a:r>
            <a:rPr lang="en-US" sz="2000" kern="1200">
              <a:latin typeface="Calibri"/>
            </a:rPr>
            <a:t> (SOP, flow chart)</a:t>
          </a:r>
        </a:p>
      </dsp:txBody>
      <dsp:txXfrm>
        <a:off x="1378889" y="3424698"/>
        <a:ext cx="2203641" cy="934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4F7FD-0533-4D05-A766-A7E8BF8EA574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8C4C-3BD2-4F03-B729-8B69FF963A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1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9950B-DAFE-470E-BE22-EC026CDB8FD8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7143C-765B-44E1-AC8E-E79A0DBF45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0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7143C-765B-44E1-AC8E-E79A0DBF45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4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7143C-765B-44E1-AC8E-E79A0DBF45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2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 Template mai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058"/>
            <a:ext cx="9144000" cy="6929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3888" y="2130425"/>
            <a:ext cx="4894312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888" y="3886200"/>
            <a:ext cx="493254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4D103-266D-41F3-9F7E-EC2330D38491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A4E1B-A280-47C1-A7B0-BDC4D383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6541" y="1982440"/>
            <a:ext cx="5145939" cy="1944477"/>
          </a:xfrm>
        </p:spPr>
        <p:txBody>
          <a:bodyPr>
            <a:noAutofit/>
          </a:bodyPr>
          <a:lstStyle/>
          <a:p>
            <a:r>
              <a:rPr lang="en-US" sz="3600">
                <a:cs typeface="Calibri"/>
              </a:rPr>
              <a:t>Reconstitution Efficiency on Elution Process </a:t>
            </a:r>
            <a:br>
              <a:rPr lang="en-US" sz="3600">
                <a:cs typeface="Calibri"/>
              </a:rPr>
            </a:br>
            <a:r>
              <a:rPr lang="en-US" sz="3600">
                <a:cs typeface="Calibri"/>
              </a:rPr>
              <a:t>(2020-03)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4077072"/>
            <a:ext cx="4932548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>
                <a:cs typeface="Calibri"/>
              </a:rPr>
              <a:t>By: Sammy Stejskal, Brandon Winter, Landon Beachy, and Zachary Rice </a:t>
            </a:r>
            <a:endParaRPr lang="en-US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D88B-35CF-4171-97AE-01A69519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Process Background</a:t>
            </a:r>
            <a:endParaRPr lang="en-US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BA83967A-3EBC-4310-AEA5-BF903FF7F4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366" y="1763559"/>
            <a:ext cx="4962899" cy="3692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5D4423-D4C2-4D02-944F-574FDF41B23E}"/>
              </a:ext>
            </a:extLst>
          </p:cNvPr>
          <p:cNvSpPr/>
          <p:nvPr/>
        </p:nvSpPr>
        <p:spPr>
          <a:xfrm>
            <a:off x="612173" y="2352464"/>
            <a:ext cx="2296783" cy="6718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800">
                <a:solidFill>
                  <a:schemeClr val="bg1"/>
                </a:solidFill>
              </a:rPr>
              <a:t>Bottom sweep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999BFDC-1800-4C69-9CC5-789656E38A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8447" y="1675894"/>
            <a:ext cx="2888353" cy="3868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2D818CA-697F-498E-8609-E4932D92B8B4}"/>
              </a:ext>
            </a:extLst>
          </p:cNvPr>
          <p:cNvSpPr/>
          <p:nvPr/>
        </p:nvSpPr>
        <p:spPr>
          <a:xfrm>
            <a:off x="7242623" y="2225501"/>
            <a:ext cx="1023806" cy="6718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800">
                <a:solidFill>
                  <a:schemeClr val="bg1"/>
                </a:solidFill>
              </a:rPr>
              <a:t>Baffle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36A3D1-0E04-4E49-BB5C-4C9B9A8CE8AC}"/>
              </a:ext>
            </a:extLst>
          </p:cNvPr>
          <p:cNvSpPr/>
          <p:nvPr/>
        </p:nvSpPr>
        <p:spPr>
          <a:xfrm>
            <a:off x="5798447" y="4360048"/>
            <a:ext cx="1756315" cy="6718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800">
                <a:solidFill>
                  <a:schemeClr val="bg1"/>
                </a:solidFill>
              </a:rPr>
              <a:t>Side cutter</a:t>
            </a:r>
          </a:p>
        </p:txBody>
      </p:sp>
    </p:spTree>
    <p:extLst>
      <p:ext uri="{BB962C8B-B14F-4D97-AF65-F5344CB8AC3E}">
        <p14:creationId xmlns:p14="http://schemas.microsoft.com/office/powerpoint/2010/main" val="128733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F8054-819D-4F1E-A9D4-E5CCE74F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7FE9-DF6C-4103-81A8-EDCB7E8E7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Reduce time</a:t>
            </a:r>
          </a:p>
          <a:p>
            <a:r>
              <a:rPr lang="en-US"/>
              <a:t>Reduce variability</a:t>
            </a:r>
          </a:p>
          <a:p>
            <a:r>
              <a:rPr lang="en-US"/>
              <a:t>Predictable results</a:t>
            </a:r>
          </a:p>
        </p:txBody>
      </p:sp>
    </p:spTree>
    <p:extLst>
      <p:ext uri="{BB962C8B-B14F-4D97-AF65-F5344CB8AC3E}">
        <p14:creationId xmlns:p14="http://schemas.microsoft.com/office/powerpoint/2010/main" val="2351850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2E2E9-BF65-4932-8330-F930424AF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73930-D589-4F8F-84FD-5E6E64A8A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pH (4.9-5.1)</a:t>
            </a:r>
          </a:p>
          <a:p>
            <a:r>
              <a:rPr lang="en-US"/>
              <a:t>Temperature (&lt; 20°C)</a:t>
            </a:r>
            <a:endParaRPr lang="en-US">
              <a:cs typeface="Calibri"/>
            </a:endParaRPr>
          </a:p>
          <a:p>
            <a:r>
              <a:rPr lang="en-US"/>
              <a:t>Concentration (25-28%)</a:t>
            </a:r>
            <a:endParaRPr lang="en-US">
              <a:cs typeface="Calibri"/>
            </a:endParaRPr>
          </a:p>
          <a:p>
            <a:pPr lvl="1"/>
            <a:r>
              <a:rPr lang="en-US">
                <a:ea typeface="+mn-lt"/>
                <a:cs typeface="+mn-lt"/>
              </a:rPr>
              <a:t>81-003: 1 kg / 2.5 L </a:t>
            </a:r>
          </a:p>
          <a:p>
            <a:pPr lvl="1"/>
            <a:r>
              <a:rPr lang="en-US">
                <a:ea typeface="+mn-lt"/>
                <a:cs typeface="+mn-lt"/>
              </a:rPr>
              <a:t>82-045: 1 kg / 2.75 L </a:t>
            </a:r>
            <a:endParaRPr lang="en-US"/>
          </a:p>
          <a:p>
            <a:r>
              <a:rPr lang="en-US"/>
              <a:t>Stainless steel equipment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9000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F2D1B-F071-455D-89B6-C8C4F7AB5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868FA-9EFA-4DF4-8D27-3C62B60F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 excessive shear</a:t>
            </a:r>
          </a:p>
          <a:p>
            <a:r>
              <a:rPr lang="en-US"/>
              <a:t>Reduce cost</a:t>
            </a:r>
          </a:p>
          <a:p>
            <a:r>
              <a:rPr lang="en-US"/>
              <a:t>Reduce manual labor</a:t>
            </a:r>
          </a:p>
          <a:p>
            <a:r>
              <a:rPr lang="en-US"/>
              <a:t>Increase reliability</a:t>
            </a:r>
          </a:p>
        </p:txBody>
      </p:sp>
    </p:spTree>
    <p:extLst>
      <p:ext uri="{BB962C8B-B14F-4D97-AF65-F5344CB8AC3E}">
        <p14:creationId xmlns:p14="http://schemas.microsoft.com/office/powerpoint/2010/main" val="2228493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E0DA6-B3FD-4D4F-AE29-540F20FE4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Design Alternatives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C1161-5935-4E8D-A0FC-066DC15A0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Baffle (0, 1, or 2?)</a:t>
            </a:r>
          </a:p>
          <a:p>
            <a:r>
              <a:rPr lang="en-US" sz="2800"/>
              <a:t>Bottom sweep</a:t>
            </a:r>
          </a:p>
          <a:p>
            <a:pPr lvl="1"/>
            <a:r>
              <a:rPr lang="en-US" sz="2400"/>
              <a:t>Height</a:t>
            </a:r>
          </a:p>
          <a:p>
            <a:pPr lvl="1"/>
            <a:r>
              <a:rPr lang="en-US" sz="2400"/>
              <a:t>Speed</a:t>
            </a:r>
          </a:p>
          <a:p>
            <a:r>
              <a:rPr lang="en-US" sz="2800"/>
              <a:t>Side cutters</a:t>
            </a:r>
          </a:p>
          <a:p>
            <a:pPr lvl="1"/>
            <a:r>
              <a:rPr lang="en-US" sz="2400"/>
              <a:t>Angle</a:t>
            </a:r>
          </a:p>
          <a:p>
            <a:pPr lvl="1"/>
            <a:r>
              <a:rPr lang="en-US" sz="2400"/>
              <a:t>Speed</a:t>
            </a:r>
          </a:p>
          <a:p>
            <a:r>
              <a:rPr lang="en-US" sz="2800"/>
              <a:t>Load cells (measure weight instead of volume)</a:t>
            </a:r>
          </a:p>
          <a:p>
            <a:r>
              <a:rPr lang="en-US" sz="2800"/>
              <a:t>Rotary valve (continuous powder addition)</a:t>
            </a:r>
          </a:p>
        </p:txBody>
      </p:sp>
    </p:spTree>
    <p:extLst>
      <p:ext uri="{BB962C8B-B14F-4D97-AF65-F5344CB8AC3E}">
        <p14:creationId xmlns:p14="http://schemas.microsoft.com/office/powerpoint/2010/main" val="3062120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5200A-FFCE-41D3-AFE3-41DF4B73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Design of Experiments (Fall)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4F17C-6FA2-4443-9507-10C34E8B1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Full Factorial Design</a:t>
            </a:r>
          </a:p>
          <a:p>
            <a:pPr lvl="1"/>
            <a:r>
              <a:rPr lang="en-US">
                <a:cs typeface="Calibri"/>
              </a:rPr>
              <a:t>Three factors; Two levels each </a:t>
            </a:r>
          </a:p>
        </p:txBody>
      </p:sp>
      <p:pic>
        <p:nvPicPr>
          <p:cNvPr id="5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D34F5F5-84A1-43A7-8CB5-AD81717F2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98" y="3058403"/>
            <a:ext cx="8383591" cy="1326123"/>
          </a:xfrm>
          <a:prstGeom prst="rect">
            <a:avLst/>
          </a:prstGeom>
        </p:spPr>
      </p:pic>
      <p:pic>
        <p:nvPicPr>
          <p:cNvPr id="8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3403528-BCA3-453B-8F10-370382A8AC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29"/>
          <a:stretch/>
        </p:blipFill>
        <p:spPr>
          <a:xfrm>
            <a:off x="2627408" y="3052372"/>
            <a:ext cx="2173520" cy="134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02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CE1D-26A8-4357-82C9-3043F3FE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Design of Experiments (Fall)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C3243-2D3B-489E-99AD-C558B0BC5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00200"/>
            <a:ext cx="5369658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Concentration: 25g/3L of RO water </a:t>
            </a:r>
          </a:p>
          <a:p>
            <a:r>
              <a:rPr lang="en-US">
                <a:cs typeface="Calibri"/>
              </a:rPr>
              <a:t>16 total trials </a:t>
            </a:r>
          </a:p>
          <a:p>
            <a:r>
              <a:rPr lang="en-US">
                <a:cs typeface="Calibri"/>
              </a:rPr>
              <a:t>Average trial time = 11.5 minutes </a:t>
            </a:r>
          </a:p>
          <a:p>
            <a:pPr lvl="1"/>
            <a:endParaRPr lang="en-US">
              <a:cs typeface="Calibri"/>
            </a:endParaRPr>
          </a:p>
        </p:txBody>
      </p:sp>
      <p:pic>
        <p:nvPicPr>
          <p:cNvPr id="9" name="Picture 9" descr="A picture containing table, indoor, sitting, wooden&#10;&#10;Description generated with very high confidence">
            <a:extLst>
              <a:ext uri="{FF2B5EF4-FFF2-40B4-BE49-F238E27FC236}">
                <a16:creationId xmlns:a16="http://schemas.microsoft.com/office/drawing/2014/main" id="{36EE9182-76E1-4832-996F-0728CF4CF5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305" y="1544576"/>
            <a:ext cx="2743200" cy="397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6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1CF7-E6A0-43ED-ACCC-C873D388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cs typeface="Calibri"/>
              </a:rPr>
              <a:t>Design of Experiments Data Analysis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020F8-2D4F-41EC-BC56-E7A9206ED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00200"/>
            <a:ext cx="5369658" cy="489490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5750" indent="-285750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Agitator speed</a:t>
            </a:r>
          </a:p>
          <a:p>
            <a:pPr lvl="1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Statistically significant variable </a:t>
            </a:r>
          </a:p>
          <a:p>
            <a:pPr lvl="1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Five minutes faster on high speed </a:t>
            </a:r>
          </a:p>
          <a:p>
            <a:pPr marL="285750" indent="-285750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Baffle</a:t>
            </a:r>
          </a:p>
          <a:p>
            <a:pPr lvl="1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Two minutes slower with the baffle</a:t>
            </a:r>
          </a:p>
          <a:p>
            <a:pPr marL="285750" indent="-285750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Solution</a:t>
            </a:r>
          </a:p>
          <a:p>
            <a:pPr lvl="1">
              <a:spcBef>
                <a:spcPts val="0"/>
              </a:spcBef>
              <a:buFont typeface="Arial,Sans-Serif" pitchFamily="34" charset="0"/>
            </a:pPr>
            <a:r>
              <a:rPr lang="en-US">
                <a:ea typeface="+mn-lt"/>
                <a:cs typeface="+mn-lt"/>
              </a:rPr>
              <a:t>1.5 minutes faster when mixed into RO water</a:t>
            </a:r>
            <a:endParaRPr lang="en-US"/>
          </a:p>
          <a:p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CC03FBC-3102-4D86-BB6E-654CED52E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951" y="1746644"/>
            <a:ext cx="3408744" cy="214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3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27556-FAAB-4733-A9F8-F17B13DD5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Additional Analysis/Conclusion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92585-D338-4BCC-BEC7-99B8EE46C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44" y="1205662"/>
            <a:ext cx="8389945" cy="549335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ea typeface="+mn-lt"/>
                <a:cs typeface="+mn-lt"/>
              </a:rPr>
              <a:t>The factor levels that contributed to the shortest mixing times:</a:t>
            </a:r>
          </a:p>
          <a:p>
            <a:pPr lvl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ea typeface="+mn-lt"/>
                <a:cs typeface="+mn-lt"/>
              </a:rPr>
              <a:t>High speed (300 RPM)</a:t>
            </a:r>
          </a:p>
          <a:p>
            <a:pPr lvl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ea typeface="+mn-lt"/>
                <a:cs typeface="+mn-lt"/>
              </a:rPr>
              <a:t>No baffle</a:t>
            </a:r>
          </a:p>
          <a:p>
            <a:pPr lvl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ea typeface="+mn-lt"/>
                <a:cs typeface="+mn-lt"/>
              </a:rPr>
              <a:t>RO water</a:t>
            </a:r>
          </a:p>
          <a:p>
            <a:pPr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ea typeface="+mn-lt"/>
                <a:cs typeface="+mn-lt"/>
              </a:rPr>
              <a:t>The mixing speed was the only significant variable and had the largest effect on the mixing time.</a:t>
            </a:r>
          </a:p>
          <a:p>
            <a:pPr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cs typeface="Calibri"/>
              </a:rPr>
              <a:t>Exposure to Albumin</a:t>
            </a:r>
          </a:p>
          <a:p>
            <a:pPr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>
                <a:cs typeface="Calibri"/>
              </a:rPr>
              <a:t>Additional Analysis of previous batch records also shows that human interaction plays a significant role in the consistency of the mixing time as well.</a:t>
            </a:r>
          </a:p>
        </p:txBody>
      </p:sp>
    </p:spTree>
    <p:extLst>
      <p:ext uri="{BB962C8B-B14F-4D97-AF65-F5344CB8AC3E}">
        <p14:creationId xmlns:p14="http://schemas.microsoft.com/office/powerpoint/2010/main" val="1741597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F9BA-6F8F-4C52-B243-D0D7B6105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Functional Requirement Validation​</a:t>
            </a:r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88E02D7-B7C1-4074-BFE8-EBC2923037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0482"/>
              </p:ext>
            </p:extLst>
          </p:nvPr>
        </p:nvGraphicFramePr>
        <p:xfrm>
          <a:off x="912018" y="2076448"/>
          <a:ext cx="7319963" cy="27051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63382">
                  <a:extLst>
                    <a:ext uri="{9D8B030D-6E8A-4147-A177-3AD203B41FA5}">
                      <a16:colId xmlns:a16="http://schemas.microsoft.com/office/drawing/2014/main" val="3290501034"/>
                    </a:ext>
                  </a:extLst>
                </a:gridCol>
                <a:gridCol w="1495791">
                  <a:extLst>
                    <a:ext uri="{9D8B030D-6E8A-4147-A177-3AD203B41FA5}">
                      <a16:colId xmlns:a16="http://schemas.microsoft.com/office/drawing/2014/main" val="558110379"/>
                    </a:ext>
                  </a:extLst>
                </a:gridCol>
                <a:gridCol w="842874">
                  <a:extLst>
                    <a:ext uri="{9D8B030D-6E8A-4147-A177-3AD203B41FA5}">
                      <a16:colId xmlns:a16="http://schemas.microsoft.com/office/drawing/2014/main" val="853672158"/>
                    </a:ext>
                  </a:extLst>
                </a:gridCol>
                <a:gridCol w="1257443">
                  <a:extLst>
                    <a:ext uri="{9D8B030D-6E8A-4147-A177-3AD203B41FA5}">
                      <a16:colId xmlns:a16="http://schemas.microsoft.com/office/drawing/2014/main" val="1254846520"/>
                    </a:ext>
                  </a:extLst>
                </a:gridCol>
                <a:gridCol w="1360473">
                  <a:extLst>
                    <a:ext uri="{9D8B030D-6E8A-4147-A177-3AD203B41FA5}">
                      <a16:colId xmlns:a16="http://schemas.microsoft.com/office/drawing/2014/main" val="240564223"/>
                    </a:ext>
                  </a:extLst>
                </a:gridCol>
              </a:tblGrid>
              <a:tr h="676276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Requirement​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Inspection​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Test​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Analysis​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Pass/Fail​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031569"/>
                  </a:ext>
                </a:extLst>
              </a:tr>
              <a:tr h="676276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Reduce Time​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Unknown​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676146"/>
                  </a:ext>
                </a:extLst>
              </a:tr>
              <a:tr h="676276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Reduce Variability​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Pass​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23075"/>
                  </a:ext>
                </a:extLst>
              </a:tr>
              <a:tr h="676276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Predictable Results​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Pass​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323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77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33EAD-391D-46B1-A76B-55A95A9EC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5367" y="1656292"/>
            <a:ext cx="4040188" cy="395128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cs typeface="Calibri"/>
            </a:endParaRPr>
          </a:p>
          <a:p>
            <a:r>
              <a:rPr lang="en-US" sz="2600" err="1">
                <a:cs typeface="Calibri"/>
              </a:rPr>
              <a:t>MilliporeSigma</a:t>
            </a:r>
            <a:endParaRPr lang="en-US" sz="2600">
              <a:cs typeface="Calibri"/>
            </a:endParaRPr>
          </a:p>
          <a:p>
            <a:pPr lvl="1"/>
            <a:r>
              <a:rPr lang="en-US" sz="2400">
                <a:cs typeface="Calibri"/>
              </a:rPr>
              <a:t>Mr. Derek </a:t>
            </a:r>
            <a:r>
              <a:rPr lang="en-US" sz="2400" err="1">
                <a:cs typeface="Calibri"/>
              </a:rPr>
              <a:t>Wenzelman</a:t>
            </a:r>
            <a:endParaRPr lang="en-US" sz="2400">
              <a:cs typeface="Calibri"/>
            </a:endParaRPr>
          </a:p>
          <a:p>
            <a:pPr marL="457200" lvl="1" indent="0">
              <a:buNone/>
            </a:pPr>
            <a:endParaRPr lang="en-US">
              <a:cs typeface="Calibri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BF19559-8E53-4DEC-A6F7-7643AB3AB3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1656292"/>
            <a:ext cx="4041775" cy="39512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>
              <a:cs typeface="Calibri"/>
            </a:endParaRPr>
          </a:p>
          <a:p>
            <a:r>
              <a:rPr lang="en-US" sz="2600">
                <a:cs typeface="Calibri"/>
              </a:rPr>
              <a:t>ONU Faculty and Staff</a:t>
            </a:r>
          </a:p>
          <a:p>
            <a:pPr lvl="1"/>
            <a:r>
              <a:rPr lang="en-US" sz="2400">
                <a:cs typeface="Calibri"/>
              </a:rPr>
              <a:t>Dr. Bob Allen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D05C2-6F25-4086-9D99-3FAEE0CFE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Acknowledgements</a:t>
            </a:r>
            <a:endParaRPr lang="en-US"/>
          </a:p>
        </p:txBody>
      </p:sp>
      <p:pic>
        <p:nvPicPr>
          <p:cNvPr id="4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DE19E30-D384-4897-AEB5-FB7C5CE3BB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93" y="3758393"/>
            <a:ext cx="3829483" cy="2134646"/>
          </a:xfrm>
          <a:prstGeom prst="rect">
            <a:avLst/>
          </a:prstGeom>
        </p:spPr>
      </p:pic>
      <p:pic>
        <p:nvPicPr>
          <p:cNvPr id="9" name="Picture 9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4A9A875-4671-4109-A982-59905F42E8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960" y="3632407"/>
            <a:ext cx="2743200" cy="16162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E632DC-BB36-4627-9E53-E44697CE07A3}"/>
              </a:ext>
            </a:extLst>
          </p:cNvPr>
          <p:cNvSpPr txBox="1"/>
          <p:nvPr/>
        </p:nvSpPr>
        <p:spPr>
          <a:xfrm>
            <a:off x="1390650" y="5454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[1]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A04508-6E04-4904-A820-EDD2F2F3EE45}"/>
              </a:ext>
            </a:extLst>
          </p:cNvPr>
          <p:cNvSpPr txBox="1"/>
          <p:nvPr/>
        </p:nvSpPr>
        <p:spPr>
          <a:xfrm>
            <a:off x="5428192" y="541760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4236788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F9BA-6F8F-4C52-B243-D0D7B6105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Design Constraint Validation​</a:t>
            </a:r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6E377C-4DB3-4888-A40C-D1FCC1DDB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786675"/>
              </p:ext>
            </p:extLst>
          </p:nvPr>
        </p:nvGraphicFramePr>
        <p:xfrm>
          <a:off x="912019" y="1900543"/>
          <a:ext cx="7319962" cy="305691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63380">
                  <a:extLst>
                    <a:ext uri="{9D8B030D-6E8A-4147-A177-3AD203B41FA5}">
                      <a16:colId xmlns:a16="http://schemas.microsoft.com/office/drawing/2014/main" val="3748137542"/>
                    </a:ext>
                  </a:extLst>
                </a:gridCol>
                <a:gridCol w="1495792">
                  <a:extLst>
                    <a:ext uri="{9D8B030D-6E8A-4147-A177-3AD203B41FA5}">
                      <a16:colId xmlns:a16="http://schemas.microsoft.com/office/drawing/2014/main" val="3663762939"/>
                    </a:ext>
                  </a:extLst>
                </a:gridCol>
                <a:gridCol w="842875">
                  <a:extLst>
                    <a:ext uri="{9D8B030D-6E8A-4147-A177-3AD203B41FA5}">
                      <a16:colId xmlns:a16="http://schemas.microsoft.com/office/drawing/2014/main" val="413842261"/>
                    </a:ext>
                  </a:extLst>
                </a:gridCol>
                <a:gridCol w="1257442">
                  <a:extLst>
                    <a:ext uri="{9D8B030D-6E8A-4147-A177-3AD203B41FA5}">
                      <a16:colId xmlns:a16="http://schemas.microsoft.com/office/drawing/2014/main" val="3681628886"/>
                    </a:ext>
                  </a:extLst>
                </a:gridCol>
                <a:gridCol w="1360473">
                  <a:extLst>
                    <a:ext uri="{9D8B030D-6E8A-4147-A177-3AD203B41FA5}">
                      <a16:colId xmlns:a16="http://schemas.microsoft.com/office/drawing/2014/main" val="4120780605"/>
                    </a:ext>
                  </a:extLst>
                </a:gridCol>
              </a:tblGrid>
              <a:tr h="566151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Requirement​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Inspection​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Test​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Analysis​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Pass/Fail​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380428"/>
                  </a:ext>
                </a:extLst>
              </a:tr>
              <a:tr h="435501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pH (4.9-5.1)​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Unknown​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extLst>
                  <a:ext uri="{0D108BD9-81ED-4DB2-BD59-A6C34878D82A}">
                    <a16:rowId xmlns:a16="http://schemas.microsoft.com/office/drawing/2014/main" val="3879540836"/>
                  </a:ext>
                </a:extLst>
              </a:tr>
              <a:tr h="566151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Temperature​</a:t>
                      </a:r>
                    </a:p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(&lt; 20°C)​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Fail*​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extLst>
                  <a:ext uri="{0D108BD9-81ED-4DB2-BD59-A6C34878D82A}">
                    <a16:rowId xmlns:a16="http://schemas.microsoft.com/office/drawing/2014/main" val="1150188592"/>
                  </a:ext>
                </a:extLst>
              </a:tr>
              <a:tr h="566151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Concentration (25-28%)​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Fail*​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extLst>
                  <a:ext uri="{0D108BD9-81ED-4DB2-BD59-A6C34878D82A}">
                    <a16:rowId xmlns:a16="http://schemas.microsoft.com/office/drawing/2014/main" val="2649488350"/>
                  </a:ext>
                </a:extLst>
              </a:tr>
              <a:tr h="69680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Stainless Steel Equipment​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69630" marR="69630" marT="34815" marB="348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9630" marR="69630" marT="34815" marB="34815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Pass​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9630" marR="69630" marT="34815" marB="34815"/>
                </a:tc>
                <a:extLst>
                  <a:ext uri="{0D108BD9-81ED-4DB2-BD59-A6C34878D82A}">
                    <a16:rowId xmlns:a16="http://schemas.microsoft.com/office/drawing/2014/main" val="2873364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495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F9BA-6F8F-4C52-B243-D0D7B6105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Design Objective Validation</a:t>
            </a:r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5A74D70-0EEA-4486-9D92-83562466D4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112270"/>
              </p:ext>
            </p:extLst>
          </p:nvPr>
        </p:nvGraphicFramePr>
        <p:xfrm>
          <a:off x="885824" y="1633537"/>
          <a:ext cx="7305675" cy="359092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58769">
                  <a:extLst>
                    <a:ext uri="{9D8B030D-6E8A-4147-A177-3AD203B41FA5}">
                      <a16:colId xmlns:a16="http://schemas.microsoft.com/office/drawing/2014/main" val="4210775155"/>
                    </a:ext>
                  </a:extLst>
                </a:gridCol>
                <a:gridCol w="1492871">
                  <a:extLst>
                    <a:ext uri="{9D8B030D-6E8A-4147-A177-3AD203B41FA5}">
                      <a16:colId xmlns:a16="http://schemas.microsoft.com/office/drawing/2014/main" val="3632628260"/>
                    </a:ext>
                  </a:extLst>
                </a:gridCol>
                <a:gridCol w="841230">
                  <a:extLst>
                    <a:ext uri="{9D8B030D-6E8A-4147-A177-3AD203B41FA5}">
                      <a16:colId xmlns:a16="http://schemas.microsoft.com/office/drawing/2014/main" val="113221991"/>
                    </a:ext>
                  </a:extLst>
                </a:gridCol>
                <a:gridCol w="1254988">
                  <a:extLst>
                    <a:ext uri="{9D8B030D-6E8A-4147-A177-3AD203B41FA5}">
                      <a16:colId xmlns:a16="http://schemas.microsoft.com/office/drawing/2014/main" val="2017072080"/>
                    </a:ext>
                  </a:extLst>
                </a:gridCol>
                <a:gridCol w="1357817">
                  <a:extLst>
                    <a:ext uri="{9D8B030D-6E8A-4147-A177-3AD203B41FA5}">
                      <a16:colId xmlns:a16="http://schemas.microsoft.com/office/drawing/2014/main" val="3399125462"/>
                    </a:ext>
                  </a:extLst>
                </a:gridCol>
              </a:tblGrid>
              <a:tr h="752936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Requirement​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Inspection​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Test​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Analysis​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Pass/Fail​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394514"/>
                  </a:ext>
                </a:extLst>
              </a:tr>
              <a:tr h="752936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No Excessive Shear​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Unknown​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extLst>
                  <a:ext uri="{0D108BD9-81ED-4DB2-BD59-A6C34878D82A}">
                    <a16:rowId xmlns:a16="http://schemas.microsoft.com/office/drawing/2014/main" val="1383787995"/>
                  </a:ext>
                </a:extLst>
              </a:tr>
              <a:tr h="5791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Reduce Cost​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Unknown​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extLst>
                  <a:ext uri="{0D108BD9-81ED-4DB2-BD59-A6C34878D82A}">
                    <a16:rowId xmlns:a16="http://schemas.microsoft.com/office/drawing/2014/main" val="372903750"/>
                  </a:ext>
                </a:extLst>
              </a:tr>
              <a:tr h="926690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Reduce Manual Labor​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Pass​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extLst>
                  <a:ext uri="{0D108BD9-81ED-4DB2-BD59-A6C34878D82A}">
                    <a16:rowId xmlns:a16="http://schemas.microsoft.com/office/drawing/2014/main" val="2453051033"/>
                  </a:ext>
                </a:extLst>
              </a:tr>
              <a:tr h="579182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Increase Reliability​</a:t>
                      </a:r>
                      <a:endParaRPr lang="en-US" sz="20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2999" marR="72999" marT="36500" marB="3650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auto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x​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000" b="0">
                          <a:solidFill>
                            <a:srgbClr val="000000"/>
                          </a:solidFill>
                          <a:effectLst/>
                        </a:rPr>
                        <a:t>Pass​</a:t>
                      </a:r>
                      <a:endParaRPr lang="en-US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2999" marR="72999" marT="36500" marB="36500"/>
                </a:tc>
                <a:extLst>
                  <a:ext uri="{0D108BD9-81ED-4DB2-BD59-A6C34878D82A}">
                    <a16:rowId xmlns:a16="http://schemas.microsoft.com/office/drawing/2014/main" val="4185497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358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751F6-1979-419E-901D-A923C316F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COVID 19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A9063-FD5F-4764-AA1D-54D88E11D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Cancellation of spring experimentation </a:t>
            </a:r>
          </a:p>
          <a:p>
            <a:r>
              <a:rPr lang="en-US">
                <a:cs typeface="Calibri"/>
              </a:rPr>
              <a:t>Result oriented to procedure oriented </a:t>
            </a:r>
          </a:p>
          <a:p>
            <a:r>
              <a:rPr lang="en-US">
                <a:cs typeface="Calibri"/>
              </a:rPr>
              <a:t>Materials &amp; equipment </a:t>
            </a:r>
          </a:p>
          <a:p>
            <a:r>
              <a:rPr lang="en-US">
                <a:cs typeface="Calibri"/>
              </a:rPr>
              <a:t>Millipore Sigma </a:t>
            </a:r>
          </a:p>
          <a:p>
            <a:r>
              <a:rPr lang="en-US">
                <a:cs typeface="Calibri"/>
              </a:rPr>
              <a:t>SOP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20D1BD2-D334-490C-BFBD-FDFC9CE737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592" y="3925558"/>
            <a:ext cx="3890513" cy="219003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F30EDE-A6BC-439A-BC9F-5284EB457CC6}"/>
              </a:ext>
            </a:extLst>
          </p:cNvPr>
          <p:cNvSpPr txBox="1"/>
          <p:nvPr/>
        </p:nvSpPr>
        <p:spPr>
          <a:xfrm>
            <a:off x="4953000" y="630199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1384657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37793-4384-48DF-8635-5631425B2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Final Description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F0436-47D7-4696-BE5C-ED35539CC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SOP</a:t>
            </a:r>
            <a:endParaRPr lang="en-US"/>
          </a:p>
          <a:p>
            <a:pPr lvl="1"/>
            <a:r>
              <a:rPr lang="en-US">
                <a:cs typeface="Calibri"/>
              </a:rPr>
              <a:t>Staging </a:t>
            </a:r>
          </a:p>
          <a:p>
            <a:pPr lvl="1"/>
            <a:r>
              <a:rPr lang="en-US">
                <a:cs typeface="Calibri"/>
              </a:rPr>
              <a:t>Load cells </a:t>
            </a:r>
          </a:p>
          <a:p>
            <a:pPr lvl="1"/>
            <a:r>
              <a:rPr lang="en-US">
                <a:cs typeface="Calibri"/>
              </a:rPr>
              <a:t>Tank set-up </a:t>
            </a:r>
          </a:p>
          <a:p>
            <a:pPr lvl="1"/>
            <a:r>
              <a:rPr lang="en-US">
                <a:cs typeface="Calibri"/>
              </a:rPr>
              <a:t>Mixing process </a:t>
            </a:r>
          </a:p>
          <a:p>
            <a:r>
              <a:rPr lang="en-US">
                <a:cs typeface="Calibri"/>
              </a:rPr>
              <a:t>Flow Chart </a:t>
            </a:r>
          </a:p>
        </p:txBody>
      </p:sp>
    </p:spTree>
    <p:extLst>
      <p:ext uri="{BB962C8B-B14F-4D97-AF65-F5344CB8AC3E}">
        <p14:creationId xmlns:p14="http://schemas.microsoft.com/office/powerpoint/2010/main" val="1545116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25766-7DBD-4E8C-ACE3-FFF481041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Flow Chart </a:t>
            </a:r>
            <a:endParaRPr lang="en-US"/>
          </a:p>
        </p:txBody>
      </p:sp>
      <p:pic>
        <p:nvPicPr>
          <p:cNvPr id="3" name="Picture 3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D8101F41-4FE5-409C-B84B-57CD6AFC61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1" y="1193656"/>
            <a:ext cx="5391508" cy="56007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B9FB1F-E577-474B-8A35-EF6D45269180}"/>
              </a:ext>
            </a:extLst>
          </p:cNvPr>
          <p:cNvSpPr txBox="1"/>
          <p:nvPr/>
        </p:nvSpPr>
        <p:spPr>
          <a:xfrm>
            <a:off x="7630602" y="607784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Calibri"/>
              </a:rPr>
              <a:t>[6]</a:t>
            </a:r>
          </a:p>
        </p:txBody>
      </p:sp>
    </p:spTree>
    <p:extLst>
      <p:ext uri="{BB962C8B-B14F-4D97-AF65-F5344CB8AC3E}">
        <p14:creationId xmlns:p14="http://schemas.microsoft.com/office/powerpoint/2010/main" val="4170316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63B20-C985-4727-AC89-81C73C43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 anchor="ctr">
            <a:normAutofit/>
          </a:bodyPr>
          <a:lstStyle/>
          <a:p>
            <a:r>
              <a:rPr lang="en-US"/>
              <a:t>DMAIC Deliverables to MS  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BB59B4-4B06-42EC-B887-455C71CD52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181618"/>
              </p:ext>
            </p:extLst>
          </p:nvPr>
        </p:nvGraphicFramePr>
        <p:xfrm>
          <a:off x="1137771" y="1712343"/>
          <a:ext cx="7549029" cy="4413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36686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CA152-7C49-42EA-8524-538443D3E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Recommendations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43F68-3FB1-47D7-A93C-DF459CE4B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1. Implement SOP (flow chart)</a:t>
            </a:r>
          </a:p>
          <a:p>
            <a:r>
              <a:rPr lang="en-US">
                <a:cs typeface="Calibri"/>
              </a:rPr>
              <a:t>2. Further experimentation (optimization)</a:t>
            </a:r>
          </a:p>
          <a:p>
            <a:r>
              <a:rPr lang="en-US">
                <a:cs typeface="Calibri"/>
              </a:rPr>
              <a:t>3. Follow addendums </a:t>
            </a:r>
          </a:p>
          <a:p>
            <a:r>
              <a:rPr lang="en-US">
                <a:cs typeface="Calibri"/>
              </a:rPr>
              <a:t>4. New equipment </a:t>
            </a:r>
          </a:p>
          <a:p>
            <a:pPr lvl="1"/>
            <a:r>
              <a:rPr lang="en-US">
                <a:cs typeface="Calibri"/>
              </a:rPr>
              <a:t>Conveyance system w/ rotary valve </a:t>
            </a:r>
          </a:p>
          <a:p>
            <a:pPr lvl="1"/>
            <a:r>
              <a:rPr lang="en-US">
                <a:cs typeface="Calibri"/>
              </a:rPr>
              <a:t>Digital readers for air pressure (agitators)</a:t>
            </a:r>
          </a:p>
          <a:p>
            <a:pPr lvl="1"/>
            <a:r>
              <a:rPr lang="en-US">
                <a:cs typeface="Calibri"/>
              </a:rPr>
              <a:t>Closed tank 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04123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71309-96BA-49FF-8754-3E9E15686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Sources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420E9-E3B4-43B2-B050-E6DF7979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>
                <a:cs typeface="Calibri"/>
              </a:rPr>
              <a:t>[1] </a:t>
            </a:r>
            <a:r>
              <a:rPr lang="en-US" sz="1600">
                <a:ea typeface="+mn-lt"/>
                <a:cs typeface="+mn-lt"/>
              </a:rPr>
              <a:t>“MilliporeSigma Logo Blue - Logo - Media gallery: EMD Group,” </a:t>
            </a:r>
            <a:r>
              <a:rPr lang="en-US" sz="1600" i="1">
                <a:ea typeface="+mn-lt"/>
                <a:cs typeface="+mn-lt"/>
              </a:rPr>
              <a:t>MilliporeSigma Logo Blue - Logo - Media gallery | EMD Group</a:t>
            </a:r>
            <a:r>
              <a:rPr lang="en-US" sz="1600">
                <a:ea typeface="+mn-lt"/>
                <a:cs typeface="+mn-lt"/>
              </a:rPr>
              <a:t>. [Online]. Available: https://www.emdgroup.com [Accessed: 14-Apr-2020].</a:t>
            </a:r>
            <a:endParaRPr lang="en-US" sz="1600">
              <a:cs typeface="Calibri"/>
            </a:endParaRPr>
          </a:p>
          <a:p>
            <a:pPr marL="0" indent="0">
              <a:buNone/>
            </a:pPr>
            <a:r>
              <a:rPr lang="en-US" sz="1600">
                <a:cs typeface="Calibri"/>
              </a:rPr>
              <a:t>[2] </a:t>
            </a:r>
            <a:r>
              <a:rPr lang="en-US" sz="1600">
                <a:ea typeface="+mn-lt"/>
                <a:cs typeface="+mn-lt"/>
              </a:rPr>
              <a:t>“We Believe You Belong Here,” </a:t>
            </a:r>
            <a:r>
              <a:rPr lang="en-US" sz="1600" i="1">
                <a:ea typeface="+mn-lt"/>
                <a:cs typeface="+mn-lt"/>
              </a:rPr>
              <a:t>Olivet Nazarene University</a:t>
            </a:r>
            <a:r>
              <a:rPr lang="en-US" sz="1600">
                <a:ea typeface="+mn-lt"/>
                <a:cs typeface="+mn-lt"/>
              </a:rPr>
              <a:t>. [Online]. Available: https://www.olivet.edu. [Accessed: 14-Apr-2020].</a:t>
            </a:r>
            <a:endParaRPr lang="en-US" sz="1600">
              <a:cs typeface="Calibri"/>
            </a:endParaRPr>
          </a:p>
          <a:p>
            <a:pPr marL="0" indent="0">
              <a:buNone/>
            </a:pPr>
            <a:r>
              <a:rPr lang="en-US" sz="1600">
                <a:cs typeface="Calibri"/>
              </a:rPr>
              <a:t>[3] </a:t>
            </a:r>
            <a:r>
              <a:rPr lang="en-US" sz="1600">
                <a:ea typeface="+mn-lt"/>
                <a:cs typeface="+mn-lt"/>
              </a:rPr>
              <a:t>UnderConsideration, “Good Vibrations,” </a:t>
            </a:r>
            <a:r>
              <a:rPr lang="en-US" sz="1600" i="1">
                <a:ea typeface="+mn-lt"/>
                <a:cs typeface="+mn-lt"/>
              </a:rPr>
              <a:t>Brand New: New Logo and Identity for Merck KGaA, Darmstadt, Germany, by Futurebrand</a:t>
            </a:r>
            <a:r>
              <a:rPr lang="en-US" sz="1600">
                <a:ea typeface="+mn-lt"/>
                <a:cs typeface="+mn-lt"/>
              </a:rPr>
              <a:t>. [Online]. Available: https://www.underconsideration.com. [Accessed: 14-Apr-2020].</a:t>
            </a:r>
            <a:endParaRPr lang="en-US" sz="1600">
              <a:cs typeface="Calibri"/>
            </a:endParaRPr>
          </a:p>
          <a:p>
            <a:pPr marL="0" indent="0">
              <a:buNone/>
            </a:pPr>
            <a:r>
              <a:rPr lang="en-US" sz="1600">
                <a:cs typeface="Calibri"/>
              </a:rPr>
              <a:t>[4] </a:t>
            </a:r>
            <a:r>
              <a:rPr lang="en-US" sz="1600"/>
              <a:t>B. Allen, “New Project Plan for Millipore Sigma,” </a:t>
            </a:r>
            <a:r>
              <a:rPr lang="en-US" sz="1600" i="1"/>
              <a:t>New Project Plan for Millipore Sigma</a:t>
            </a:r>
            <a:r>
              <a:rPr lang="en-US" sz="1600"/>
              <a:t>, 09-Sep-2019.</a:t>
            </a:r>
            <a:endParaRPr lang="en-US" sz="1600">
              <a:cs typeface="Calibri"/>
            </a:endParaRPr>
          </a:p>
          <a:p>
            <a:pPr marL="0" indent="0">
              <a:buNone/>
            </a:pPr>
            <a:r>
              <a:rPr lang="en-US" sz="1600">
                <a:cs typeface="Calibri"/>
              </a:rPr>
              <a:t>[5] R. </a:t>
            </a:r>
            <a:r>
              <a:rPr lang="en-US" sz="1600" err="1">
                <a:cs typeface="Calibri"/>
              </a:rPr>
              <a:t>Picheta</a:t>
            </a:r>
            <a:r>
              <a:rPr lang="en-US" sz="1600">
                <a:cs typeface="Calibri"/>
              </a:rPr>
              <a:t>, "Here's a list of articles explaining the coronavirus pandemic." </a:t>
            </a:r>
            <a:r>
              <a:rPr lang="en-US" sz="1600" i="1">
                <a:cs typeface="Calibri"/>
              </a:rPr>
              <a:t>CNN Health</a:t>
            </a:r>
            <a:r>
              <a:rPr lang="en-US" sz="1600">
                <a:cs typeface="Calibri"/>
              </a:rPr>
              <a:t>. 19 March 2020. [Image-online].</a:t>
            </a:r>
          </a:p>
          <a:p>
            <a:pPr marL="0" indent="0">
              <a:buNone/>
            </a:pPr>
            <a:r>
              <a:rPr lang="en-US" sz="1600">
                <a:cs typeface="Calibri"/>
              </a:rPr>
              <a:t>[6] S. Stejskal, "Flow chart." </a:t>
            </a:r>
            <a:r>
              <a:rPr lang="en-US" sz="1600" i="1">
                <a:cs typeface="Calibri"/>
              </a:rPr>
              <a:t>Senior Design Report for Reconstitution Efficiency on Elution Process, </a:t>
            </a:r>
            <a:r>
              <a:rPr lang="en-US" sz="1600">
                <a:cs typeface="Calibri"/>
              </a:rPr>
              <a:t>2020. </a:t>
            </a:r>
          </a:p>
        </p:txBody>
      </p:sp>
    </p:spTree>
    <p:extLst>
      <p:ext uri="{BB962C8B-B14F-4D97-AF65-F5344CB8AC3E}">
        <p14:creationId xmlns:p14="http://schemas.microsoft.com/office/powerpoint/2010/main" val="4250433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DEB54-B013-4B67-B91F-BCBF906D2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Q&amp;A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6AD3AC-E6B6-4387-8A25-9327AB9ABF9A}"/>
              </a:ext>
            </a:extLst>
          </p:cNvPr>
          <p:cNvSpPr txBox="1"/>
          <p:nvPr/>
        </p:nvSpPr>
        <p:spPr>
          <a:xfrm>
            <a:off x="2018581" y="2820838"/>
            <a:ext cx="6072996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600"/>
              <a:t>Questions? </a:t>
            </a:r>
          </a:p>
        </p:txBody>
      </p:sp>
    </p:spTree>
    <p:extLst>
      <p:ext uri="{BB962C8B-B14F-4D97-AF65-F5344CB8AC3E}">
        <p14:creationId xmlns:p14="http://schemas.microsoft.com/office/powerpoint/2010/main" val="300638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B038D-B270-484A-9EF4-2999A3A8A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D692A-2AE4-C545-A8CC-F7EA41367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cs typeface="Calibri"/>
              </a:rPr>
              <a:t>Terminology</a:t>
            </a:r>
          </a:p>
          <a:p>
            <a:r>
              <a:rPr lang="en-US">
                <a:cs typeface="Calibri"/>
              </a:rPr>
              <a:t>Team Formation</a:t>
            </a:r>
          </a:p>
          <a:p>
            <a:r>
              <a:rPr lang="en-US">
                <a:cs typeface="Calibri"/>
              </a:rPr>
              <a:t>Sponsor Background</a:t>
            </a:r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 and Evaluation</a:t>
            </a:r>
          </a:p>
          <a:p>
            <a:r>
              <a:rPr lang="en-US">
                <a:cs typeface="Calibri"/>
              </a:rPr>
              <a:t>Experimental Design</a:t>
            </a:r>
          </a:p>
          <a:p>
            <a:r>
              <a:rPr lang="en-US">
                <a:cs typeface="Calibri"/>
              </a:rPr>
              <a:t>Final Design Description</a:t>
            </a:r>
          </a:p>
          <a:p>
            <a:r>
              <a:rPr lang="en-US">
                <a:cs typeface="Calibri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99700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91E63-E560-4135-98B0-44641C0CF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Definition of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4EF11-39B8-4140-AC15-352E457C0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9745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>
                <a:cs typeface="Calibri"/>
              </a:rPr>
              <a:t>BAAP: Bovine Albumin Acetone Powder</a:t>
            </a:r>
          </a:p>
          <a:p>
            <a:r>
              <a:rPr lang="en-US" sz="3000">
                <a:cs typeface="Calibri"/>
              </a:rPr>
              <a:t>Bovine: Oxen or Cow</a:t>
            </a:r>
          </a:p>
          <a:p>
            <a:r>
              <a:rPr lang="en-US" sz="3000">
                <a:cs typeface="Calibri"/>
              </a:rPr>
              <a:t>Albumin: Protein in Blood</a:t>
            </a:r>
          </a:p>
          <a:p>
            <a:r>
              <a:rPr lang="en-US" sz="3000">
                <a:ea typeface="+mn-lt"/>
                <a:cs typeface="+mn-lt"/>
              </a:rPr>
              <a:t>RO: Reverse Osmosis</a:t>
            </a:r>
            <a:endParaRPr lang="en-US" sz="3000">
              <a:cs typeface="Calibri"/>
            </a:endParaRPr>
          </a:p>
          <a:p>
            <a:r>
              <a:rPr lang="en-US" sz="3000">
                <a:cs typeface="Calibri"/>
              </a:rPr>
              <a:t>Reconstitution: Restoring a dry substance to its original state by adding water</a:t>
            </a:r>
          </a:p>
          <a:p>
            <a:r>
              <a:rPr lang="en-US" sz="3000">
                <a:cs typeface="Calibri"/>
              </a:rPr>
              <a:t>DMAIC: Define, Measure, Analyze, Improve, Control (Six Sigma)</a:t>
            </a:r>
          </a:p>
          <a:p>
            <a:r>
              <a:rPr lang="en-US" sz="3000">
                <a:cs typeface="Calibri"/>
              </a:rPr>
              <a:t>SOP: Standard of Procedure </a:t>
            </a:r>
          </a:p>
          <a:p>
            <a:endParaRPr lang="en-US" sz="3000">
              <a:cs typeface="Calibri"/>
            </a:endParaRP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2681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899A-315F-4F8E-B3FD-4B0727CDC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Team Formation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826E6-E6D4-4CE9-9D36-6C5637F80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>
                <a:cs typeface="Calibri"/>
              </a:rPr>
              <a:t>Sammy Stejskal: Industrial Engineering and Math Major</a:t>
            </a:r>
          </a:p>
          <a:p>
            <a:r>
              <a:rPr lang="en-US" sz="2600">
                <a:cs typeface="Calibri"/>
              </a:rPr>
              <a:t>Zach Rice: Industrial Engineering Major</a:t>
            </a:r>
          </a:p>
          <a:p>
            <a:r>
              <a:rPr lang="en-US" sz="2600">
                <a:cs typeface="Calibri"/>
              </a:rPr>
              <a:t>Brandon Winter: Industrial Engineering Major</a:t>
            </a:r>
          </a:p>
          <a:p>
            <a:r>
              <a:rPr lang="en-US" sz="2600">
                <a:cs typeface="Calibri"/>
              </a:rPr>
              <a:t>Landon Beachy: Chemical Engineering Major</a:t>
            </a:r>
          </a:p>
          <a:p>
            <a:r>
              <a:rPr lang="en-US" sz="2600">
                <a:cs typeface="Calibri"/>
              </a:rPr>
              <a:t>Mr. Derek Wenzelman: Process Engineer at MilliporeSigma</a:t>
            </a:r>
          </a:p>
          <a:p>
            <a:r>
              <a:rPr lang="en-US" sz="2600">
                <a:cs typeface="Calibri"/>
              </a:rPr>
              <a:t>Dr. Bob Allen: Engineering Professor at ONU</a:t>
            </a:r>
          </a:p>
        </p:txBody>
      </p:sp>
    </p:spTree>
    <p:extLst>
      <p:ext uri="{BB962C8B-B14F-4D97-AF65-F5344CB8AC3E}">
        <p14:creationId xmlns:p14="http://schemas.microsoft.com/office/powerpoint/2010/main" val="1560367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6EF1-3B87-4072-BC55-E8CE0A4DB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1400"/>
              </a:spcBef>
              <a:spcAft>
                <a:spcPts val="200"/>
              </a:spcAft>
              <a:buNone/>
            </a:pPr>
            <a:endParaRPr lang="en-US"/>
          </a:p>
          <a:p>
            <a:pPr>
              <a:spcBef>
                <a:spcPts val="1400"/>
              </a:spcBef>
              <a:spcAft>
                <a:spcPts val="200"/>
              </a:spcAft>
            </a:pPr>
            <a:r>
              <a:rPr lang="en-US" sz="3200"/>
              <a:t>Merck KGaA</a:t>
            </a:r>
            <a:endParaRPr lang="en-US" sz="3200">
              <a:cs typeface="Calibri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800"/>
              <a:t>350 years of business</a:t>
            </a:r>
            <a:endParaRPr lang="en-US" sz="2800">
              <a:cs typeface="Calibri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800"/>
              <a:t>Pharmaceuticals</a:t>
            </a:r>
            <a:endParaRPr lang="en-US" sz="2800">
              <a:cs typeface="Calibri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800"/>
              <a:t>Performance Materials </a:t>
            </a:r>
            <a:endParaRPr lang="en-US" sz="2800">
              <a:cs typeface="Calibri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800"/>
              <a:t>Life Science</a:t>
            </a:r>
            <a:endParaRPr lang="en-US" sz="2800">
              <a:cs typeface="Calibri"/>
            </a:endParaRPr>
          </a:p>
          <a:p>
            <a:endParaRPr lang="en-US"/>
          </a:p>
        </p:txBody>
      </p:sp>
      <p:pic>
        <p:nvPicPr>
          <p:cNvPr id="6" name="Picture 6" descr="A picture containing food, drawing&#10;&#10;Description generated with very high confidence">
            <a:extLst>
              <a:ext uri="{FF2B5EF4-FFF2-40B4-BE49-F238E27FC236}">
                <a16:creationId xmlns:a16="http://schemas.microsoft.com/office/drawing/2014/main" id="{9F676047-24DA-4D52-B5B2-637F61F12B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257391"/>
            <a:ext cx="4038600" cy="121158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5CEE06-6405-4ED6-A4C0-6A44D071B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716" y="368660"/>
            <a:ext cx="6671084" cy="648072"/>
          </a:xfrm>
        </p:spPr>
        <p:txBody>
          <a:bodyPr anchor="ctr">
            <a:normAutofit/>
          </a:bodyPr>
          <a:lstStyle/>
          <a:p>
            <a:r>
              <a:rPr lang="en-US"/>
              <a:t>Sponsor Background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7173BB-8726-414A-BD0B-7D0931594BC1}"/>
              </a:ext>
            </a:extLst>
          </p:cNvPr>
          <p:cNvSpPr txBox="1"/>
          <p:nvPr/>
        </p:nvSpPr>
        <p:spPr>
          <a:xfrm>
            <a:off x="5295900" y="445981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641500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393FA-5D77-4388-BF6F-23368C757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Product Background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4AE6D-8656-4921-8396-6AB9CD9D0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Focus on mixing process</a:t>
            </a:r>
          </a:p>
          <a:p>
            <a:r>
              <a:rPr lang="en-US">
                <a:cs typeface="Calibri"/>
              </a:rPr>
              <a:t>Product is used to create:</a:t>
            </a:r>
          </a:p>
          <a:p>
            <a:pPr lvl="1"/>
            <a:r>
              <a:rPr lang="en-US">
                <a:cs typeface="Calibri"/>
              </a:rPr>
              <a:t>Strep Tests</a:t>
            </a:r>
          </a:p>
          <a:p>
            <a:pPr lvl="1"/>
            <a:r>
              <a:rPr lang="en-US">
                <a:cs typeface="Calibri"/>
              </a:rPr>
              <a:t>Fertility Tests</a:t>
            </a:r>
          </a:p>
          <a:p>
            <a:pPr lvl="1"/>
            <a:r>
              <a:rPr lang="en-US">
                <a:cs typeface="Calibri"/>
              </a:rPr>
              <a:t>HIV Tests</a:t>
            </a:r>
          </a:p>
          <a:p>
            <a:pPr lvl="1"/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7457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736E-E106-49FD-8D96-934A8B1E5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Problem Statement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31AA0-D033-416D-B4E9-44CAB9CD2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272" y="1590675"/>
            <a:ext cx="8075240" cy="473868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  <a:buNone/>
            </a:pPr>
            <a:r>
              <a:rPr lang="en-US" sz="2800"/>
              <a:t>"The project team will work with site management to understand the current state of protein reconstitution and investigate options to improve the process.</a:t>
            </a:r>
          </a:p>
          <a:p>
            <a:pPr marL="0" indent="0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  <a:buNone/>
            </a:pPr>
            <a:r>
              <a:rPr lang="en-US" sz="2800"/>
              <a:t>The project team will present the evaluated options, assorted trials, and recommended next steps"</a:t>
            </a:r>
          </a:p>
          <a:p>
            <a:pPr marL="0" indent="0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  <a:buNone/>
            </a:pPr>
            <a:r>
              <a:rPr lang="en-US" sz="2800"/>
              <a:t> [4]</a:t>
            </a:r>
          </a:p>
        </p:txBody>
      </p:sp>
    </p:spTree>
    <p:extLst>
      <p:ext uri="{BB962C8B-B14F-4D97-AF65-F5344CB8AC3E}">
        <p14:creationId xmlns:p14="http://schemas.microsoft.com/office/powerpoint/2010/main" val="182808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D88B-35CF-4171-97AE-01A69519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Process Background</a:t>
            </a:r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651E758-F421-42CC-8699-B4E02AE8A7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5665" y="2266950"/>
            <a:ext cx="3673997" cy="2733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198F02-01C9-4E1E-B9B0-8D408377012A}"/>
              </a:ext>
            </a:extLst>
          </p:cNvPr>
          <p:cNvSpPr txBox="1"/>
          <p:nvPr/>
        </p:nvSpPr>
        <p:spPr>
          <a:xfrm>
            <a:off x="5330563" y="5108958"/>
            <a:ext cx="3124199" cy="6718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800">
                <a:solidFill>
                  <a:schemeClr val="accent4">
                    <a:lumMod val="50000"/>
                  </a:schemeClr>
                </a:solidFill>
              </a:rPr>
              <a:t>Reconstitution tank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4628D24-2A4D-463C-AF8A-37A5CDBC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966914"/>
            <a:ext cx="4112840" cy="41592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/>
              <a:t>Reconstitute BAAP in RO water</a:t>
            </a:r>
          </a:p>
          <a:p>
            <a:pPr fontAlgn="base"/>
            <a:r>
              <a:rPr lang="en-US" sz="2800"/>
              <a:t>Concentration (25-28%) </a:t>
            </a:r>
            <a:endParaRPr lang="en-US" sz="2800">
              <a:cs typeface="Calibri"/>
            </a:endParaRPr>
          </a:p>
          <a:p>
            <a:pPr lvl="1" fontAlgn="base"/>
            <a:r>
              <a:rPr lang="en-US" sz="2400"/>
              <a:t>81-003: 1 kg / 2.5 L </a:t>
            </a:r>
            <a:endParaRPr lang="en-US" sz="2400">
              <a:cs typeface="Calibri"/>
            </a:endParaRPr>
          </a:p>
          <a:p>
            <a:pPr lvl="1" fontAlgn="base"/>
            <a:r>
              <a:rPr lang="en-US" sz="2400"/>
              <a:t>82-045: 1 kg / 2.75 L </a:t>
            </a:r>
            <a:endParaRPr lang="en-US" sz="2400">
              <a:cs typeface="Calibri"/>
            </a:endParaRPr>
          </a:p>
          <a:p>
            <a:r>
              <a:rPr lang="en-US" sz="2800"/>
              <a:t>Component of medical testing kits</a:t>
            </a:r>
            <a:endParaRPr lang="en-US" sz="2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586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583</Words>
  <Application>Microsoft Office PowerPoint</Application>
  <PresentationFormat>On-screen Show (4:3)</PresentationFormat>
  <Paragraphs>228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Arial,Sans-Serif</vt:lpstr>
      <vt:lpstr>Calibri</vt:lpstr>
      <vt:lpstr>Century Schoolbook</vt:lpstr>
      <vt:lpstr>Office Theme</vt:lpstr>
      <vt:lpstr>Reconstitution Efficiency on Elution Process  (2020-03)</vt:lpstr>
      <vt:lpstr>Acknowledgements</vt:lpstr>
      <vt:lpstr>Outline</vt:lpstr>
      <vt:lpstr>Definition of Terminology</vt:lpstr>
      <vt:lpstr>Team Formation</vt:lpstr>
      <vt:lpstr>Sponsor Background</vt:lpstr>
      <vt:lpstr>Product Background</vt:lpstr>
      <vt:lpstr>Problem Statement</vt:lpstr>
      <vt:lpstr>Process Background</vt:lpstr>
      <vt:lpstr>Process Background</vt:lpstr>
      <vt:lpstr>Functional Requirements</vt:lpstr>
      <vt:lpstr>Design Constraints</vt:lpstr>
      <vt:lpstr>Design Objectives</vt:lpstr>
      <vt:lpstr>Design Alternatives</vt:lpstr>
      <vt:lpstr>Design of Experiments (Fall)</vt:lpstr>
      <vt:lpstr>Design of Experiments (Fall)</vt:lpstr>
      <vt:lpstr>Design of Experiments Data Analysis </vt:lpstr>
      <vt:lpstr>Additional Analysis/Conclusion </vt:lpstr>
      <vt:lpstr>Functional Requirement Validation​</vt:lpstr>
      <vt:lpstr>Design Constraint Validation​</vt:lpstr>
      <vt:lpstr>Design Objective Validation</vt:lpstr>
      <vt:lpstr>COVID 19 </vt:lpstr>
      <vt:lpstr>Final Description </vt:lpstr>
      <vt:lpstr>Flow Chart </vt:lpstr>
      <vt:lpstr>DMAIC Deliverables to MS  </vt:lpstr>
      <vt:lpstr>Recommendations </vt:lpstr>
      <vt:lpstr>Sources 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Dept. Facility Expansion</dc:title>
  <dc:creator>Sol</dc:creator>
  <cp:lastModifiedBy>Jasmine Cieszynski</cp:lastModifiedBy>
  <cp:revision>3</cp:revision>
  <dcterms:created xsi:type="dcterms:W3CDTF">2012-08-08T15:03:13Z</dcterms:created>
  <dcterms:modified xsi:type="dcterms:W3CDTF">2020-05-11T15:20:13Z</dcterms:modified>
</cp:coreProperties>
</file>