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5" r:id="rId1"/>
  </p:sldMasterIdLst>
  <p:notesMasterIdLst>
    <p:notesMasterId r:id="rId14"/>
  </p:notesMasterIdLst>
  <p:sldIdLst>
    <p:sldId id="256" r:id="rId2"/>
    <p:sldId id="288" r:id="rId3"/>
    <p:sldId id="258" r:id="rId4"/>
    <p:sldId id="259" r:id="rId5"/>
    <p:sldId id="260" r:id="rId6"/>
    <p:sldId id="257" r:id="rId7"/>
    <p:sldId id="261" r:id="rId8"/>
    <p:sldId id="262" r:id="rId9"/>
    <p:sldId id="263" r:id="rId10"/>
    <p:sldId id="264" r:id="rId11"/>
    <p:sldId id="289" r:id="rId12"/>
    <p:sldId id="28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CC"/>
    <a:srgbClr val="FF6600"/>
    <a:srgbClr val="C49500"/>
    <a:srgbClr val="FF3300"/>
    <a:srgbClr val="FF9933"/>
    <a:srgbClr val="3333FF"/>
    <a:srgbClr val="CC0066"/>
    <a:srgbClr val="990000"/>
    <a:srgbClr val="339933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6" autoAdjust="0"/>
    <p:restoredTop sz="77455" autoAdjust="0"/>
  </p:normalViewPr>
  <p:slideViewPr>
    <p:cSldViewPr snapToGrid="0">
      <p:cViewPr varScale="1">
        <p:scale>
          <a:sx n="85" d="100"/>
          <a:sy n="85" d="100"/>
        </p:scale>
        <p:origin x="97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874434-79DC-43AE-8666-8445152573C9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120466-F74A-4E55-A980-E7D45EED5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684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20466-F74A-4E55-A980-E7D45EED5B1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5922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20466-F74A-4E55-A980-E7D45EED5B1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472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20466-F74A-4E55-A980-E7D45EED5B1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9564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20466-F74A-4E55-A980-E7D45EED5B1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8049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20466-F74A-4E55-A980-E7D45EED5B1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7914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20466-F74A-4E55-A980-E7D45EED5B1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1403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20466-F74A-4E55-A980-E7D45EED5B1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351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1" kern="12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endParaRPr lang="en-US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20466-F74A-4E55-A980-E7D45EED5B1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4244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20466-F74A-4E55-A980-E7D45EED5B1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2177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20466-F74A-4E55-A980-E7D45EED5B1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41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20466-F74A-4E55-A980-E7D45EED5B1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5433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20466-F74A-4E55-A980-E7D45EED5B1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319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67348456-C647-44D8-AC4F-71A8526AF489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F9410515-68B8-4BA0-A255-04DAF37B9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1550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48456-C647-44D8-AC4F-71A8526AF489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0515-68B8-4BA0-A255-04DAF37B9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601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48456-C647-44D8-AC4F-71A8526AF489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0515-68B8-4BA0-A255-04DAF37B9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8957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48456-C647-44D8-AC4F-71A8526AF489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0515-68B8-4BA0-A255-04DAF37B9484}" type="slidenum">
              <a:rPr lang="en-US" smtClean="0"/>
              <a:t>‹#›</a:t>
            </a:fld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534244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48456-C647-44D8-AC4F-71A8526AF489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0515-68B8-4BA0-A255-04DAF37B9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145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48456-C647-44D8-AC4F-71A8526AF489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0515-68B8-4BA0-A255-04DAF37B9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587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48456-C647-44D8-AC4F-71A8526AF489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0515-68B8-4BA0-A255-04DAF37B9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4987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48456-C647-44D8-AC4F-71A8526AF489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0515-68B8-4BA0-A255-04DAF37B9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339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48456-C647-44D8-AC4F-71A8526AF489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0515-68B8-4BA0-A255-04DAF37B9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434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48456-C647-44D8-AC4F-71A8526AF489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0515-68B8-4BA0-A255-04DAF37B9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4185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48456-C647-44D8-AC4F-71A8526AF489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0515-68B8-4BA0-A255-04DAF37B9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942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48456-C647-44D8-AC4F-71A8526AF489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0515-68B8-4BA0-A255-04DAF37B9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122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48456-C647-44D8-AC4F-71A8526AF489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0515-68B8-4BA0-A255-04DAF37B9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3658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48456-C647-44D8-AC4F-71A8526AF489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0515-68B8-4BA0-A255-04DAF37B9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488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48456-C647-44D8-AC4F-71A8526AF489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0515-68B8-4BA0-A255-04DAF37B9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236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48456-C647-44D8-AC4F-71A8526AF489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0515-68B8-4BA0-A255-04DAF37B9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24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48456-C647-44D8-AC4F-71A8526AF489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0515-68B8-4BA0-A255-04DAF37B9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352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48456-C647-44D8-AC4F-71A8526AF489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410515-68B8-4BA0-A255-04DAF37B9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114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47" r:id="rId2"/>
    <p:sldLayoutId id="2147483848" r:id="rId3"/>
    <p:sldLayoutId id="2147483849" r:id="rId4"/>
    <p:sldLayoutId id="2147483850" r:id="rId5"/>
    <p:sldLayoutId id="2147483851" r:id="rId6"/>
    <p:sldLayoutId id="2147483852" r:id="rId7"/>
    <p:sldLayoutId id="2147483853" r:id="rId8"/>
    <p:sldLayoutId id="2147483854" r:id="rId9"/>
    <p:sldLayoutId id="2147483855" r:id="rId10"/>
    <p:sldLayoutId id="2147483856" r:id="rId11"/>
    <p:sldLayoutId id="2147483857" r:id="rId12"/>
    <p:sldLayoutId id="2147483858" r:id="rId13"/>
    <p:sldLayoutId id="2147483859" r:id="rId14"/>
    <p:sldLayoutId id="2147483860" r:id="rId15"/>
    <p:sldLayoutId id="2147483861" r:id="rId16"/>
    <p:sldLayoutId id="2147483862" r:id="rId17"/>
  </p:sldLayoutIdLst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knowledge.e.southern.edu/jbffl/vol1/iss1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6268A7-FFE2-4F20-9036-5483E8A230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32139" y="394251"/>
            <a:ext cx="8829024" cy="5973727"/>
          </a:xfrm>
        </p:spPr>
        <p:txBody>
          <a:bodyPr>
            <a:noAutofit/>
          </a:bodyPr>
          <a:lstStyle/>
          <a:p>
            <a:pPr algn="ctr"/>
            <a:b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Increase Faculty Awareness through  Personal Experiences in Active STEM Teaching and Learning at a Christian University</a:t>
            </a:r>
            <a:b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b="1" dirty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Aram Agajanian, P</a:t>
            </a:r>
            <a:r>
              <a:rPr lang="en-US" sz="2800" b="1" cap="none" dirty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2800" b="1" dirty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.D.</a:t>
            </a:r>
            <a:br>
              <a:rPr lang="en-US" sz="2800" b="1" dirty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b="1" dirty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Engineering</a:t>
            </a:r>
            <a:br>
              <a:rPr lang="en-US" sz="2800" b="1" dirty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b="1" dirty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Olivet Nazarene University</a:t>
            </a:r>
            <a:br>
              <a:rPr lang="en-US" sz="2800" b="1" dirty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800" b="1" dirty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b="1" dirty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Scholar Week, April 4-9, 2022</a:t>
            </a:r>
            <a:br>
              <a:rPr lang="en-US" sz="2800" b="1" dirty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b="1" dirty="0">
              <a:solidFill>
                <a:srgbClr val="99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1762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C3C3BF9-BDE1-47EF-9556-9E159EE4788B}"/>
              </a:ext>
            </a:extLst>
          </p:cNvPr>
          <p:cNvSpPr txBox="1"/>
          <p:nvPr/>
        </p:nvSpPr>
        <p:spPr>
          <a:xfrm>
            <a:off x="1067366" y="572862"/>
            <a:ext cx="10708998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>
                <a:solidFill>
                  <a:srgbClr val="33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Ambrose, S.A. et.al. (2010). </a:t>
            </a:r>
            <a:r>
              <a:rPr lang="en-US" sz="2800" b="1" i="1" dirty="0">
                <a:solidFill>
                  <a:srgbClr val="33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Learning Works: Seven Research-	Based Principles for Smart Teaching</a:t>
            </a:r>
            <a:r>
              <a:rPr lang="en-US" sz="2800" b="1" dirty="0">
                <a:solidFill>
                  <a:srgbClr val="33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San Francisco: Jossey-Bass.</a:t>
            </a:r>
          </a:p>
          <a:p>
            <a:r>
              <a:rPr lang="en-US" sz="2800" b="1" dirty="0" err="1">
                <a:solidFill>
                  <a:srgbClr val="33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Wankat</a:t>
            </a:r>
            <a:r>
              <a:rPr lang="en-US" sz="2800" b="1" dirty="0">
                <a:solidFill>
                  <a:srgbClr val="33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P.C., </a:t>
            </a:r>
            <a:r>
              <a:rPr lang="en-US" sz="2800" b="1" dirty="0" err="1">
                <a:solidFill>
                  <a:srgbClr val="33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Oreovicz</a:t>
            </a:r>
            <a:r>
              <a:rPr lang="en-US" sz="2800" b="1" dirty="0">
                <a:solidFill>
                  <a:srgbClr val="33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F.S. (2015). </a:t>
            </a:r>
            <a:r>
              <a:rPr lang="en-US" sz="2800" b="1" i="1" dirty="0">
                <a:solidFill>
                  <a:srgbClr val="33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Teaching Engineering, 2</a:t>
            </a:r>
            <a:r>
              <a:rPr lang="en-US" sz="2800" b="1" i="1" baseline="30000" dirty="0">
                <a:solidFill>
                  <a:srgbClr val="33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sz="2800" b="1" i="1" dirty="0">
                <a:solidFill>
                  <a:srgbClr val="33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ed.</a:t>
            </a:r>
            <a:r>
              <a:rPr lang="en-US" sz="2800" b="1" dirty="0">
                <a:solidFill>
                  <a:srgbClr val="33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Purdue University Press.</a:t>
            </a:r>
          </a:p>
          <a:p>
            <a:r>
              <a:rPr lang="en-US" sz="2800" b="1" dirty="0">
                <a:solidFill>
                  <a:srgbClr val="33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Felder, M.F., Brent, R. (2016). </a:t>
            </a:r>
            <a:r>
              <a:rPr lang="en-US" sz="2800" b="1" i="1" dirty="0">
                <a:solidFill>
                  <a:srgbClr val="33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Teaching and learning STEM: A  	Practical Guide</a:t>
            </a:r>
            <a:r>
              <a:rPr lang="en-US" sz="2800" b="1" dirty="0">
                <a:solidFill>
                  <a:srgbClr val="33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Jossey-Bass.</a:t>
            </a:r>
          </a:p>
          <a:p>
            <a:r>
              <a:rPr lang="en-US" sz="2800" b="1" dirty="0">
                <a:solidFill>
                  <a:srgbClr val="33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Weimer M. (2013). </a:t>
            </a:r>
            <a:r>
              <a:rPr lang="en-US" sz="2800" b="1" i="1" dirty="0">
                <a:solidFill>
                  <a:srgbClr val="33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Learner-Centered Teaching, 2</a:t>
            </a:r>
            <a:r>
              <a:rPr lang="en-US" sz="2800" b="1" i="1" baseline="30000" dirty="0">
                <a:solidFill>
                  <a:srgbClr val="33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sz="2800" b="1" i="1" dirty="0">
                <a:solidFill>
                  <a:srgbClr val="33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ed. </a:t>
            </a:r>
            <a:r>
              <a:rPr lang="en-US" sz="2800" b="1" dirty="0">
                <a:solidFill>
                  <a:srgbClr val="33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Jossey-Bass.</a:t>
            </a:r>
          </a:p>
          <a:p>
            <a:r>
              <a:rPr lang="en-US" sz="2800" b="1" dirty="0">
                <a:solidFill>
                  <a:srgbClr val="33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McCoy, Ed.D., John W. (2016). The Teaching Methods of Jesus. </a:t>
            </a:r>
          </a:p>
          <a:p>
            <a:r>
              <a:rPr lang="en-US" sz="2800" b="1" i="1" dirty="0">
                <a:solidFill>
                  <a:srgbClr val="33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The Journal of Biblical Foundations of Faith and Learning</a:t>
            </a:r>
            <a:r>
              <a:rPr lang="en-US" sz="2800" b="1" dirty="0">
                <a:solidFill>
                  <a:srgbClr val="33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Vol. 1: 	</a:t>
            </a:r>
            <a:r>
              <a:rPr lang="en-US" sz="2800" b="1" dirty="0" err="1">
                <a:solidFill>
                  <a:srgbClr val="33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Iss</a:t>
            </a:r>
            <a:r>
              <a:rPr lang="en-US" sz="2800" b="1" dirty="0">
                <a:solidFill>
                  <a:srgbClr val="33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1, Article 9. </a:t>
            </a:r>
            <a:r>
              <a:rPr lang="en-US" sz="2800" b="1" dirty="0">
                <a:solidFill>
                  <a:srgbClr val="339933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https://knowledge.e.southern.edu/jbffl/vol1/iss1/</a:t>
            </a:r>
            <a:endParaRPr lang="en-US" sz="2800" b="1" dirty="0">
              <a:solidFill>
                <a:srgbClr val="33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b="1" u="sng" dirty="0">
              <a:solidFill>
                <a:srgbClr val="33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8EBE17-FEB6-4A5F-9C0D-488310B7D75D}"/>
              </a:ext>
            </a:extLst>
          </p:cNvPr>
          <p:cNvSpPr txBox="1"/>
          <p:nvPr/>
        </p:nvSpPr>
        <p:spPr>
          <a:xfrm>
            <a:off x="10920549" y="6178731"/>
            <a:ext cx="6792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274502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36C0F65-256D-4BB7-BF37-DF96F32E97DF}"/>
              </a:ext>
            </a:extLst>
          </p:cNvPr>
          <p:cNvSpPr txBox="1"/>
          <p:nvPr/>
        </p:nvSpPr>
        <p:spPr>
          <a:xfrm>
            <a:off x="793376" y="761677"/>
            <a:ext cx="1117450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  <a:p>
            <a:endParaRPr lang="en-US" sz="2600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Learning, developing and applying new active STEM teaching techniques of the professors increases student learning and achievement.</a:t>
            </a:r>
          </a:p>
          <a:p>
            <a:endParaRPr lang="en-US" sz="2800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Take-home Practice Assignment Questions</a:t>
            </a:r>
          </a:p>
          <a:p>
            <a:endParaRPr lang="en-US" sz="28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How are some of the methods you use are similar to Jesus’ teaching?</a:t>
            </a:r>
          </a:p>
          <a:p>
            <a:r>
              <a:rPr lang="en-US" sz="2800" b="1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Give a few examples of what you learned from this presentation.</a:t>
            </a:r>
          </a:p>
          <a:p>
            <a:r>
              <a:rPr lang="en-US" sz="2800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What are some of the new active methods of teaching you just learned 	that you would like to implement in your classes?</a:t>
            </a:r>
          </a:p>
          <a:p>
            <a:endParaRPr lang="en-US" sz="2800" b="1" dirty="0">
              <a:solidFill>
                <a:srgbClr val="C495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E1785CD-1D2F-4665-BD59-A0EE323B469D}"/>
              </a:ext>
            </a:extLst>
          </p:cNvPr>
          <p:cNvSpPr txBox="1"/>
          <p:nvPr/>
        </p:nvSpPr>
        <p:spPr>
          <a:xfrm>
            <a:off x="11038114" y="5747657"/>
            <a:ext cx="6792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428580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79A08B8-F2F6-4E7A-B92E-2567C983E7CA}"/>
              </a:ext>
            </a:extLst>
          </p:cNvPr>
          <p:cNvSpPr txBox="1"/>
          <p:nvPr/>
        </p:nvSpPr>
        <p:spPr>
          <a:xfrm>
            <a:off x="2616721" y="624648"/>
            <a:ext cx="6958558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you!</a:t>
            </a:r>
          </a:p>
          <a:p>
            <a:pPr algn="ctr"/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 &amp; 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880405-EA21-489A-85AD-127C1FA20E20}"/>
              </a:ext>
            </a:extLst>
          </p:cNvPr>
          <p:cNvSpPr txBox="1"/>
          <p:nvPr/>
        </p:nvSpPr>
        <p:spPr>
          <a:xfrm>
            <a:off x="11129554" y="5917474"/>
            <a:ext cx="6270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930477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01F99C2-D1D0-4C2B-8052-6DB938AFB40A}"/>
              </a:ext>
            </a:extLst>
          </p:cNvPr>
          <p:cNvSpPr txBox="1"/>
          <p:nvPr/>
        </p:nvSpPr>
        <p:spPr>
          <a:xfrm>
            <a:off x="673509" y="602569"/>
            <a:ext cx="11518491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Theme</a:t>
            </a:r>
          </a:p>
          <a:p>
            <a:endParaRPr lang="en-US" sz="3200" b="1" u="sng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Learning, developing and applying new active STEM teaching techniques of the professors increases student learning and achievement.</a:t>
            </a:r>
          </a:p>
          <a:p>
            <a:endParaRPr lang="en-US" sz="28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Topics</a:t>
            </a:r>
          </a:p>
          <a:p>
            <a:endParaRPr lang="en-US" sz="2800" dirty="0">
              <a:solidFill>
                <a:srgbClr val="99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Jesus used active teaching methods</a:t>
            </a:r>
          </a:p>
          <a:p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Preparing for Active Learning Contributes to Active Teaching (PACAT)  </a:t>
            </a:r>
          </a:p>
          <a:p>
            <a:r>
              <a:rPr lang="en-US" sz="2800" b="1" dirty="0">
                <a:solidFill>
                  <a:srgbClr val="3333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 Apply active teaching techniques during class</a:t>
            </a:r>
          </a:p>
          <a:p>
            <a:r>
              <a:rPr lang="en-US" sz="2800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Active teaching through mentoring students</a:t>
            </a: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2554DD-C781-4872-8091-5B08AC34528E}"/>
              </a:ext>
            </a:extLst>
          </p:cNvPr>
          <p:cNvSpPr txBox="1"/>
          <p:nvPr/>
        </p:nvSpPr>
        <p:spPr>
          <a:xfrm>
            <a:off x="10731138" y="6021977"/>
            <a:ext cx="7873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4048405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3693E78-8A22-4DEF-B9F1-E11E77B12CA1}"/>
              </a:ext>
            </a:extLst>
          </p:cNvPr>
          <p:cNvSpPr txBox="1"/>
          <p:nvPr/>
        </p:nvSpPr>
        <p:spPr>
          <a:xfrm>
            <a:off x="2542307" y="702365"/>
            <a:ext cx="801409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en-US" sz="3200" b="1" u="sng" dirty="0"/>
          </a:p>
          <a:p>
            <a:pPr lvl="0"/>
            <a:r>
              <a:rPr lang="en-US" sz="3200" b="1" u="sng" dirty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Jesus used active teaching methods -How?</a:t>
            </a:r>
            <a:endParaRPr lang="en-US" sz="2800" dirty="0">
              <a:solidFill>
                <a:srgbClr val="99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Parables, stories and examples</a:t>
            </a:r>
          </a:p>
          <a:p>
            <a:pPr lvl="0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Ask critical questions</a:t>
            </a:r>
          </a:p>
          <a:p>
            <a:pPr lvl="0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Gave a chance for the audience to respond</a:t>
            </a:r>
          </a:p>
          <a:p>
            <a:pPr lvl="0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Answer questions in meaningful ways</a:t>
            </a:r>
          </a:p>
          <a:p>
            <a:pPr lvl="0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Repetitions</a:t>
            </a:r>
          </a:p>
          <a:p>
            <a:pPr lvl="0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Teamwork</a:t>
            </a:r>
          </a:p>
          <a:p>
            <a:pPr lvl="0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Humor </a:t>
            </a:r>
            <a:r>
              <a:rPr lang="en-US" sz="3200" dirty="0"/>
              <a:t> </a:t>
            </a:r>
          </a:p>
          <a:p>
            <a:pPr lvl="0"/>
            <a:endParaRPr lang="en-US" sz="3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5AD0C94-1272-41E5-99B1-19D7299B5AD4}"/>
              </a:ext>
            </a:extLst>
          </p:cNvPr>
          <p:cNvSpPr txBox="1"/>
          <p:nvPr/>
        </p:nvSpPr>
        <p:spPr>
          <a:xfrm>
            <a:off x="10842171" y="5780678"/>
            <a:ext cx="653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84871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9FD3562-4204-447D-98B8-E157F97F1C31}"/>
              </a:ext>
            </a:extLst>
          </p:cNvPr>
          <p:cNvSpPr txBox="1"/>
          <p:nvPr/>
        </p:nvSpPr>
        <p:spPr>
          <a:xfrm>
            <a:off x="1017640" y="674400"/>
            <a:ext cx="1117436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2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Preparing for Active Learning Contributes to Active Teaching (PACAT)-How?</a:t>
            </a:r>
          </a:p>
          <a:p>
            <a:pPr lvl="0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Prepare homework/exam like problems for you and students to solve in class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Perform self-reflections after each class</a:t>
            </a:r>
          </a:p>
          <a:p>
            <a:pPr lvl="0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Update class material/notes</a:t>
            </a:r>
          </a:p>
          <a:p>
            <a:pPr lvl="0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Prepare to assign hands-on labs/projects</a:t>
            </a:r>
          </a:p>
          <a:p>
            <a:pPr lvl="0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 presentation skills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Take risks in the methods you teach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Give feedback frequently (especially during the first 2 weeks of the semester/session) on student performances. 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5F8475F-87EE-4E42-920C-EACE6707CF74}"/>
              </a:ext>
            </a:extLst>
          </p:cNvPr>
          <p:cNvSpPr txBox="1"/>
          <p:nvPr/>
        </p:nvSpPr>
        <p:spPr>
          <a:xfrm>
            <a:off x="11129554" y="6122045"/>
            <a:ext cx="4702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5324463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BCED629-3B0E-4F77-BC00-EC38F99D49E0}"/>
              </a:ext>
            </a:extLst>
          </p:cNvPr>
          <p:cNvSpPr/>
          <p:nvPr/>
        </p:nvSpPr>
        <p:spPr>
          <a:xfrm>
            <a:off x="1449405" y="344557"/>
            <a:ext cx="962025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US" sz="3200" b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32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Preparing for Active Learning Contributes to Active Teaching (PACAT)-How else?</a:t>
            </a:r>
          </a:p>
          <a:p>
            <a:pPr lvl="0"/>
            <a:endParaRPr lang="en-US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Create weekly Discussion treads in Canvas</a:t>
            </a:r>
            <a:endParaRPr lang="en-US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Give “midterm student rating of instruction” (SRI) surveys</a:t>
            </a:r>
          </a:p>
          <a:p>
            <a:pPr lvl="0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Read your SRIs each semester and apply the positive criticisms</a:t>
            </a:r>
            <a:endParaRPr lang="en-US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Encourage students to do peer teaching and learning in teams </a:t>
            </a:r>
          </a:p>
          <a:p>
            <a:pPr lvl="0"/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Utilize TA’s to hold problem/lab review sessions</a:t>
            </a:r>
          </a:p>
          <a:p>
            <a:pPr lvl="0"/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Utilize Academic Coaching Center (ACC) whenever needed</a:t>
            </a:r>
          </a:p>
          <a:p>
            <a:pPr lvl="0"/>
            <a:endParaRPr lang="en-US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AFCB4BD-6FEC-4C24-8710-37EE7129CCF3}"/>
              </a:ext>
            </a:extLst>
          </p:cNvPr>
          <p:cNvSpPr txBox="1"/>
          <p:nvPr/>
        </p:nvSpPr>
        <p:spPr>
          <a:xfrm>
            <a:off x="11168743" y="5917474"/>
            <a:ext cx="496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185064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C51B3C8-A6F8-4C3D-8738-15236ED4E4B7}"/>
              </a:ext>
            </a:extLst>
          </p:cNvPr>
          <p:cNvSpPr txBox="1"/>
          <p:nvPr/>
        </p:nvSpPr>
        <p:spPr>
          <a:xfrm>
            <a:off x="1363580" y="509208"/>
            <a:ext cx="10479376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2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Preparing for Active Learning Contributes to Active Teaching (PACAT)-How else?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Create an atmosphere of unwavering dedication to put students first</a:t>
            </a:r>
          </a:p>
          <a:p>
            <a:pPr lvl="0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Communicate with other professors to help the struggling students</a:t>
            </a:r>
          </a:p>
          <a:p>
            <a:pPr lvl="0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Professors can observe other professors’ teaching methods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Practice for continuous improvement for accreditation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Attend teaching pedagogy conferences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Get current industrial experience</a:t>
            </a:r>
          </a:p>
          <a:p>
            <a:r>
              <a:rPr lang="en-US" sz="2800" b="1" dirty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Jesus used teamwork, answered questions, used repetitions, and gave a chance to everyone to interact</a:t>
            </a:r>
          </a:p>
          <a:p>
            <a:endParaRPr lang="en-US" sz="2800" dirty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0554E2E-8843-4F42-B9C5-3A3A4FF77737}"/>
              </a:ext>
            </a:extLst>
          </p:cNvPr>
          <p:cNvSpPr txBox="1"/>
          <p:nvPr/>
        </p:nvSpPr>
        <p:spPr>
          <a:xfrm>
            <a:off x="10855234" y="5760720"/>
            <a:ext cx="6139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1087525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731E3CD-09A7-4AE9-91D5-94F46C61A55F}"/>
              </a:ext>
            </a:extLst>
          </p:cNvPr>
          <p:cNvSpPr txBox="1"/>
          <p:nvPr/>
        </p:nvSpPr>
        <p:spPr>
          <a:xfrm>
            <a:off x="1863540" y="1175043"/>
            <a:ext cx="9461725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>
              <a:spcBef>
                <a:spcPts val="0"/>
              </a:spcBef>
            </a:pPr>
            <a:r>
              <a:rPr lang="en-US" sz="3200" b="1" u="sng" dirty="0">
                <a:solidFill>
                  <a:srgbClr val="3333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Apply active teaching techniques during class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 a comfortable environment in your classes </a:t>
            </a:r>
            <a:r>
              <a:rPr lang="en-US" sz="28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R="0" lvl="0">
              <a:spcBef>
                <a:spcPts val="0"/>
              </a:spcBef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Apply brain-based, peer-based, teamwork teaching techniques</a:t>
            </a:r>
            <a:endParaRPr lang="en-US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Adjust your teaching speed, avoid overloading knowledge</a:t>
            </a:r>
          </a:p>
          <a:p>
            <a:pPr marR="0" lvl="0">
              <a:spcBef>
                <a:spcPts val="0"/>
              </a:spcBef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Simplify complex concepts as opposed to making them harder</a:t>
            </a:r>
          </a:p>
          <a:p>
            <a:pPr marR="0" lvl="0">
              <a:spcBef>
                <a:spcPts val="0"/>
              </a:spcBef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Humor and being sociable are very important</a:t>
            </a:r>
          </a:p>
          <a:p>
            <a:pPr marR="0" lvl="0">
              <a:spcBef>
                <a:spcPts val="0"/>
              </a:spcBef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Make the students feel like it is alright to ask questions in class</a:t>
            </a:r>
          </a:p>
          <a:p>
            <a:pPr marR="0" lvl="0">
              <a:spcBef>
                <a:spcPts val="0"/>
              </a:spcBef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 aware of 5 senses in teaching to all all kinds of learners</a:t>
            </a:r>
          </a:p>
          <a:p>
            <a:pPr marR="0" lvl="0">
              <a:spcBef>
                <a:spcPts val="0"/>
              </a:spcBef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675D26-B614-479E-9942-D1A1B6EA0978}"/>
              </a:ext>
            </a:extLst>
          </p:cNvPr>
          <p:cNvSpPr txBox="1"/>
          <p:nvPr/>
        </p:nvSpPr>
        <p:spPr>
          <a:xfrm>
            <a:off x="10737669" y="5381897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8381950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A8387C4-3FEF-408A-BA12-71033B1A2CB9}"/>
              </a:ext>
            </a:extLst>
          </p:cNvPr>
          <p:cNvSpPr txBox="1"/>
          <p:nvPr/>
        </p:nvSpPr>
        <p:spPr>
          <a:xfrm>
            <a:off x="1399309" y="806674"/>
            <a:ext cx="10517387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>
              <a:spcBef>
                <a:spcPts val="0"/>
              </a:spcBef>
            </a:pPr>
            <a:r>
              <a:rPr lang="en-US" sz="3200" b="1" u="sng" dirty="0">
                <a:solidFill>
                  <a:srgbClr val="3333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Apply active teaching techniques during class</a:t>
            </a:r>
          </a:p>
          <a:p>
            <a:pPr marR="0" lvl="0">
              <a:spcBef>
                <a:spcPts val="0"/>
              </a:spcBef>
            </a:pPr>
            <a:endParaRPr lang="en-US" sz="2800" dirty="0"/>
          </a:p>
          <a:p>
            <a:pPr marR="0" lvl="0">
              <a:spcBef>
                <a:spcPts val="0"/>
              </a:spcBef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 excited about the topic you teach</a:t>
            </a:r>
          </a:p>
          <a:p>
            <a:pPr marR="0" lvl="0">
              <a:spcBef>
                <a:spcPts val="0"/>
              </a:spcBef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 aware of your verbal and non-verbal gestures</a:t>
            </a:r>
          </a:p>
          <a:p>
            <a:pPr marR="0" lvl="0">
              <a:spcBef>
                <a:spcPts val="0"/>
              </a:spcBef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Always think it’s alright to repeat the question or answer</a:t>
            </a:r>
          </a:p>
          <a:p>
            <a:pPr marR="0" lvl="0">
              <a:spcBef>
                <a:spcPts val="0"/>
              </a:spcBef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Encourage students to copy/record/take pictures of the board</a:t>
            </a:r>
          </a:p>
          <a:p>
            <a:pPr marR="0" lvl="0">
              <a:spcBef>
                <a:spcPts val="0"/>
              </a:spcBef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Encourage/require students to pay undivided attention to the lectures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Encourage students to meet each other and promote peer-learning</a:t>
            </a:r>
          </a:p>
          <a:p>
            <a:r>
              <a:rPr lang="en-US" sz="2800" b="1" dirty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Jesus used teamwork, answered questions, used repetitions, and gave a chance to everyone to interact</a:t>
            </a:r>
            <a:endParaRPr lang="en-US" sz="2800" dirty="0">
              <a:solidFill>
                <a:srgbClr val="99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</a:pPr>
            <a:endParaRPr lang="en-US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1AAD063-DFA2-4C24-A04A-6FE58DB74AB6}"/>
              </a:ext>
            </a:extLst>
          </p:cNvPr>
          <p:cNvSpPr txBox="1"/>
          <p:nvPr/>
        </p:nvSpPr>
        <p:spPr>
          <a:xfrm>
            <a:off x="10976170" y="5681994"/>
            <a:ext cx="940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919916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F2A2B0C-3AA5-475D-953C-E880EFCE768F}"/>
              </a:ext>
            </a:extLst>
          </p:cNvPr>
          <p:cNvSpPr txBox="1"/>
          <p:nvPr/>
        </p:nvSpPr>
        <p:spPr>
          <a:xfrm>
            <a:off x="1290261" y="305068"/>
            <a:ext cx="1046420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Active teaching through mentoring students-How?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Respect your students and connect with them individually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Participate in Student Organizations and extra-curricular activities. 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Take students on field trips.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Build self-confidence and self-efficacy in students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Give assignment face-to-face resubmission opportunities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 open and humble to teach and learn from all students.</a:t>
            </a:r>
          </a:p>
          <a:p>
            <a:pPr lvl="0"/>
            <a:r>
              <a:rPr lang="en-US" sz="2800" b="1" dirty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Jesus used teamwork, answered questions, used repetitions, and gave a chance to everyone to interact</a:t>
            </a:r>
          </a:p>
          <a:p>
            <a:pPr lvl="0"/>
            <a:endParaRPr lang="en-US" sz="2800" dirty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63A8B58-93BF-46BE-899B-039135C792B8}"/>
              </a:ext>
            </a:extLst>
          </p:cNvPr>
          <p:cNvSpPr txBox="1"/>
          <p:nvPr/>
        </p:nvSpPr>
        <p:spPr>
          <a:xfrm>
            <a:off x="10842171" y="5799909"/>
            <a:ext cx="7053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014101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ustom 1">
      <a:dk1>
        <a:sysClr val="windowText" lastClr="000000"/>
      </a:dk1>
      <a:lt1>
        <a:sysClr val="window" lastClr="FFFFFF"/>
      </a:lt1>
      <a:dk2>
        <a:srgbClr val="146194"/>
      </a:dk2>
      <a:lt2>
        <a:srgbClr val="ACE9F8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</Template>
  <TotalTime>5115</TotalTime>
  <Words>836</Words>
  <Application>Microsoft Office PowerPoint</Application>
  <PresentationFormat>Widescreen</PresentationFormat>
  <Paragraphs>135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Times New Roman</vt:lpstr>
      <vt:lpstr>Trebuchet MS</vt:lpstr>
      <vt:lpstr>Tw Cen MT</vt:lpstr>
      <vt:lpstr>Circuit</vt:lpstr>
      <vt:lpstr>    Increase Faculty Awareness through  Personal Experiences in Active STEM Teaching and Learning at a Christian University  Aram Agajanian, Ph.D. Engineering Olivet Nazarene University  Scholar Week, April 4-9, 2022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Aram Agajanian</dc:creator>
  <cp:lastModifiedBy>Aram Agajanian</cp:lastModifiedBy>
  <cp:revision>113</cp:revision>
  <dcterms:created xsi:type="dcterms:W3CDTF">2022-03-22T03:17:00Z</dcterms:created>
  <dcterms:modified xsi:type="dcterms:W3CDTF">2022-04-05T02:47:06Z</dcterms:modified>
</cp:coreProperties>
</file>