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2"/>
  </p:notesMasterIdLst>
  <p:handoutMasterIdLst>
    <p:handoutMasterId r:id="rId23"/>
  </p:handoutMasterIdLst>
  <p:sldIdLst>
    <p:sldId id="256" r:id="rId2"/>
    <p:sldId id="354" r:id="rId3"/>
    <p:sldId id="396" r:id="rId4"/>
    <p:sldId id="371" r:id="rId5"/>
    <p:sldId id="403" r:id="rId6"/>
    <p:sldId id="296" r:id="rId7"/>
    <p:sldId id="301" r:id="rId8"/>
    <p:sldId id="335" r:id="rId9"/>
    <p:sldId id="369" r:id="rId10"/>
    <p:sldId id="405" r:id="rId11"/>
    <p:sldId id="385" r:id="rId12"/>
    <p:sldId id="397" r:id="rId13"/>
    <p:sldId id="386" r:id="rId14"/>
    <p:sldId id="398" r:id="rId15"/>
    <p:sldId id="406" r:id="rId16"/>
    <p:sldId id="392" r:id="rId17"/>
    <p:sldId id="364" r:id="rId18"/>
    <p:sldId id="400" r:id="rId19"/>
    <p:sldId id="382" r:id="rId20"/>
    <p:sldId id="393" r:id="rId21"/>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24C9168-A43C-46B1-B9B9-37A4268A4BDA}">
          <p14:sldIdLst>
            <p14:sldId id="256"/>
            <p14:sldId id="354"/>
            <p14:sldId id="396"/>
            <p14:sldId id="371"/>
            <p14:sldId id="403"/>
            <p14:sldId id="296"/>
            <p14:sldId id="301"/>
            <p14:sldId id="335"/>
            <p14:sldId id="369"/>
            <p14:sldId id="405"/>
            <p14:sldId id="385"/>
            <p14:sldId id="397"/>
            <p14:sldId id="386"/>
            <p14:sldId id="398"/>
            <p14:sldId id="406"/>
            <p14:sldId id="392"/>
            <p14:sldId id="364"/>
            <p14:sldId id="400"/>
            <p14:sldId id="382"/>
            <p14:sldId id="393"/>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Kahn" initials="JK" lastIdx="27" clrIdx="0">
    <p:extLst>
      <p:ext uri="{19B8F6BF-5375-455C-9EA6-DF929625EA0E}">
        <p15:presenceInfo xmlns:p15="http://schemas.microsoft.com/office/powerpoint/2012/main" userId="Jennifer Kahn" providerId="None"/>
      </p:ext>
    </p:extLst>
  </p:cmAuthor>
  <p:cmAuthor id="2" name="Jai Simmons" initials="JS" lastIdx="6" clrIdx="1">
    <p:extLst>
      <p:ext uri="{19B8F6BF-5375-455C-9EA6-DF929625EA0E}">
        <p15:presenceInfo xmlns:p15="http://schemas.microsoft.com/office/powerpoint/2012/main" userId="8d95612fd797fa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handoutView">
  <p:normalViewPr>
    <p:restoredLeft sz="15204" autoAdjust="0"/>
    <p:restoredTop sz="47859" autoAdjust="0"/>
  </p:normalViewPr>
  <p:slideViewPr>
    <p:cSldViewPr snapToGrid="0">
      <p:cViewPr varScale="1">
        <p:scale>
          <a:sx n="51" d="100"/>
          <a:sy n="51" d="100"/>
        </p:scale>
        <p:origin x="1272" y="96"/>
      </p:cViewPr>
      <p:guideLst>
        <p:guide orient="horz" pos="2160"/>
        <p:guide pos="3840"/>
      </p:guideLst>
    </p:cSldViewPr>
  </p:slideViewPr>
  <p:notesTextViewPr>
    <p:cViewPr>
      <p:scale>
        <a:sx n="1" d="1"/>
        <a:sy n="1" d="1"/>
      </p:scale>
      <p:origin x="0" y="0"/>
    </p:cViewPr>
  </p:notesTextViewPr>
  <p:notesViewPr>
    <p:cSldViewPr snapToGrid="0">
      <p:cViewPr varScale="1">
        <p:scale>
          <a:sx n="79" d="100"/>
          <a:sy n="79" d="100"/>
        </p:scale>
        <p:origin x="2040" y="12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_rels/data2.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ata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ata6.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rawing2.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6.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3FE08D-F7EB-4E59-8883-216A951B16C7}"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A7D5BF9D-0074-43F4-A7BF-1F4497713FF2}">
      <dgm:prSet custT="1"/>
      <dgm:spPr/>
      <dgm:t>
        <a:bodyPr/>
        <a:lstStyle/>
        <a:p>
          <a:r>
            <a:rPr lang="en-US" sz="2800" dirty="0"/>
            <a:t>Students continue to work as RNs </a:t>
          </a:r>
        </a:p>
        <a:p>
          <a:r>
            <a:rPr lang="en-US" sz="2800" dirty="0"/>
            <a:t>	</a:t>
          </a:r>
          <a:r>
            <a:rPr lang="en-US" sz="1600" dirty="0"/>
            <a:t>(</a:t>
          </a:r>
          <a:r>
            <a:rPr lang="en-US" sz="1600" dirty="0" err="1"/>
            <a:t>Iorga</a:t>
          </a:r>
          <a:r>
            <a:rPr lang="en-US" sz="1600" dirty="0"/>
            <a:t> et al., 2017)</a:t>
          </a:r>
        </a:p>
      </dgm:t>
    </dgm:pt>
    <dgm:pt modelId="{72EDB5AE-3E47-4B17-BB82-5391C3621329}" type="parTrans" cxnId="{C4ADB212-8922-456D-B952-BFBA5C1EC5B1}">
      <dgm:prSet/>
      <dgm:spPr/>
      <dgm:t>
        <a:bodyPr/>
        <a:lstStyle/>
        <a:p>
          <a:endParaRPr lang="en-US"/>
        </a:p>
      </dgm:t>
    </dgm:pt>
    <dgm:pt modelId="{131FEA80-2A15-4C6D-A2C4-FD3547776F9E}" type="sibTrans" cxnId="{C4ADB212-8922-456D-B952-BFBA5C1EC5B1}">
      <dgm:prSet/>
      <dgm:spPr/>
      <dgm:t>
        <a:bodyPr/>
        <a:lstStyle/>
        <a:p>
          <a:endParaRPr lang="en-US"/>
        </a:p>
      </dgm:t>
    </dgm:pt>
    <dgm:pt modelId="{F7B1DA73-CF84-4536-8457-2618B2E222F6}">
      <dgm:prSet custT="1"/>
      <dgm:spPr/>
      <dgm:t>
        <a:bodyPr/>
        <a:lstStyle/>
        <a:p>
          <a:r>
            <a:rPr lang="en-US" sz="2800" dirty="0"/>
            <a:t>Burnout before completion of studies </a:t>
          </a:r>
        </a:p>
        <a:p>
          <a:r>
            <a:rPr lang="en-US" sz="2800" dirty="0"/>
            <a:t>	</a:t>
          </a:r>
          <a:r>
            <a:rPr lang="en-US" sz="1600" dirty="0"/>
            <a:t>(Barboza &amp; </a:t>
          </a:r>
          <a:r>
            <a:rPr lang="en-US" sz="1600" dirty="0" err="1"/>
            <a:t>Beresin</a:t>
          </a:r>
          <a:r>
            <a:rPr lang="en-US" sz="1600" dirty="0"/>
            <a:t>, 2007; </a:t>
          </a:r>
          <a:r>
            <a:rPr lang="en-US" sz="1600" dirty="0" err="1"/>
            <a:t>Iorga</a:t>
          </a:r>
          <a:r>
            <a:rPr lang="en-US" sz="1600" dirty="0"/>
            <a:t> et al.)</a:t>
          </a:r>
        </a:p>
      </dgm:t>
    </dgm:pt>
    <dgm:pt modelId="{9325CE75-78E6-402A-A18F-0A009657F090}" type="parTrans" cxnId="{F8724A83-657C-4C9A-977D-4C1A754ECD0A}">
      <dgm:prSet/>
      <dgm:spPr/>
      <dgm:t>
        <a:bodyPr/>
        <a:lstStyle/>
        <a:p>
          <a:endParaRPr lang="en-US"/>
        </a:p>
      </dgm:t>
    </dgm:pt>
    <dgm:pt modelId="{BF7CAA27-7844-41B9-ACEA-8E70809CC8EC}" type="sibTrans" cxnId="{F8724A83-657C-4C9A-977D-4C1A754ECD0A}">
      <dgm:prSet/>
      <dgm:spPr/>
      <dgm:t>
        <a:bodyPr/>
        <a:lstStyle/>
        <a:p>
          <a:endParaRPr lang="en-US"/>
        </a:p>
      </dgm:t>
    </dgm:pt>
    <dgm:pt modelId="{581A9985-9042-4BD4-9238-0B8EF22394DE}">
      <dgm:prSet custT="1"/>
      <dgm:spPr/>
      <dgm:t>
        <a:bodyPr/>
        <a:lstStyle/>
        <a:p>
          <a:r>
            <a:rPr lang="en-US" sz="2800" dirty="0"/>
            <a:t>Limited research of progression from CF to burnout to alexithymia </a:t>
          </a:r>
          <a:r>
            <a:rPr lang="en-US" sz="1600" dirty="0"/>
            <a:t>(</a:t>
          </a:r>
          <a:r>
            <a:rPr lang="en-US" sz="1600" dirty="0" err="1"/>
            <a:t>Katisfaraki</a:t>
          </a:r>
          <a:r>
            <a:rPr lang="en-US" sz="1600" dirty="0"/>
            <a:t> &amp; Tucker, 2013)</a:t>
          </a:r>
        </a:p>
      </dgm:t>
    </dgm:pt>
    <dgm:pt modelId="{26D0A223-B155-4A03-BF8F-FC13672AF68C}" type="parTrans" cxnId="{4CDD7BDA-A24B-491E-BEB3-D0D1D8456422}">
      <dgm:prSet/>
      <dgm:spPr/>
      <dgm:t>
        <a:bodyPr/>
        <a:lstStyle/>
        <a:p>
          <a:endParaRPr lang="en-US"/>
        </a:p>
      </dgm:t>
    </dgm:pt>
    <dgm:pt modelId="{EB57500C-28EB-4A14-8F41-91B3D9C4D40D}" type="sibTrans" cxnId="{4CDD7BDA-A24B-491E-BEB3-D0D1D8456422}">
      <dgm:prSet/>
      <dgm:spPr/>
      <dgm:t>
        <a:bodyPr/>
        <a:lstStyle/>
        <a:p>
          <a:endParaRPr lang="en-US"/>
        </a:p>
      </dgm:t>
    </dgm:pt>
    <dgm:pt modelId="{10468018-186B-420B-BA86-3026B999C9DF}" type="pres">
      <dgm:prSet presAssocID="{6F3FE08D-F7EB-4E59-8883-216A951B16C7}" presName="linear" presStyleCnt="0">
        <dgm:presLayoutVars>
          <dgm:animLvl val="lvl"/>
          <dgm:resizeHandles val="exact"/>
        </dgm:presLayoutVars>
      </dgm:prSet>
      <dgm:spPr/>
    </dgm:pt>
    <dgm:pt modelId="{05FF7E6F-44E0-4BE1-A762-CB3D40F665AE}" type="pres">
      <dgm:prSet presAssocID="{A7D5BF9D-0074-43F4-A7BF-1F4497713FF2}" presName="parentText" presStyleLbl="node1" presStyleIdx="0" presStyleCnt="3">
        <dgm:presLayoutVars>
          <dgm:chMax val="0"/>
          <dgm:bulletEnabled val="1"/>
        </dgm:presLayoutVars>
      </dgm:prSet>
      <dgm:spPr/>
    </dgm:pt>
    <dgm:pt modelId="{F57225C3-19CE-4654-98BE-DD16BEAE542F}" type="pres">
      <dgm:prSet presAssocID="{131FEA80-2A15-4C6D-A2C4-FD3547776F9E}" presName="spacer" presStyleCnt="0"/>
      <dgm:spPr/>
    </dgm:pt>
    <dgm:pt modelId="{2F68B3C4-74C5-450A-B258-7E83DD2CBF45}" type="pres">
      <dgm:prSet presAssocID="{F7B1DA73-CF84-4536-8457-2618B2E222F6}" presName="parentText" presStyleLbl="node1" presStyleIdx="1" presStyleCnt="3" custLinFactNeighborX="9" custLinFactNeighborY="18429">
        <dgm:presLayoutVars>
          <dgm:chMax val="0"/>
          <dgm:bulletEnabled val="1"/>
        </dgm:presLayoutVars>
      </dgm:prSet>
      <dgm:spPr/>
    </dgm:pt>
    <dgm:pt modelId="{B90AB79E-B7CE-4245-BC81-C275397AB632}" type="pres">
      <dgm:prSet presAssocID="{BF7CAA27-7844-41B9-ACEA-8E70809CC8EC}" presName="spacer" presStyleCnt="0"/>
      <dgm:spPr/>
    </dgm:pt>
    <dgm:pt modelId="{2CCF8CD3-8027-415D-8DE1-2682E7A12E43}" type="pres">
      <dgm:prSet presAssocID="{581A9985-9042-4BD4-9238-0B8EF22394DE}" presName="parentText" presStyleLbl="node1" presStyleIdx="2" presStyleCnt="3">
        <dgm:presLayoutVars>
          <dgm:chMax val="0"/>
          <dgm:bulletEnabled val="1"/>
        </dgm:presLayoutVars>
      </dgm:prSet>
      <dgm:spPr/>
    </dgm:pt>
  </dgm:ptLst>
  <dgm:cxnLst>
    <dgm:cxn modelId="{C4ADB212-8922-456D-B952-BFBA5C1EC5B1}" srcId="{6F3FE08D-F7EB-4E59-8883-216A951B16C7}" destId="{A7D5BF9D-0074-43F4-A7BF-1F4497713FF2}" srcOrd="0" destOrd="0" parTransId="{72EDB5AE-3E47-4B17-BB82-5391C3621329}" sibTransId="{131FEA80-2A15-4C6D-A2C4-FD3547776F9E}"/>
    <dgm:cxn modelId="{27E8F95B-545E-4735-9441-F49170B9EC13}" type="presOf" srcId="{F7B1DA73-CF84-4536-8457-2618B2E222F6}" destId="{2F68B3C4-74C5-450A-B258-7E83DD2CBF45}" srcOrd="0" destOrd="0" presId="urn:microsoft.com/office/officeart/2005/8/layout/vList2"/>
    <dgm:cxn modelId="{E140FA65-F9A8-4CBC-9FAC-827FFE7ECB0F}" type="presOf" srcId="{6F3FE08D-F7EB-4E59-8883-216A951B16C7}" destId="{10468018-186B-420B-BA86-3026B999C9DF}" srcOrd="0" destOrd="0" presId="urn:microsoft.com/office/officeart/2005/8/layout/vList2"/>
    <dgm:cxn modelId="{F8724A83-657C-4C9A-977D-4C1A754ECD0A}" srcId="{6F3FE08D-F7EB-4E59-8883-216A951B16C7}" destId="{F7B1DA73-CF84-4536-8457-2618B2E222F6}" srcOrd="1" destOrd="0" parTransId="{9325CE75-78E6-402A-A18F-0A009657F090}" sibTransId="{BF7CAA27-7844-41B9-ACEA-8E70809CC8EC}"/>
    <dgm:cxn modelId="{AA459F93-4857-4501-B01F-C96C7D85415F}" type="presOf" srcId="{581A9985-9042-4BD4-9238-0B8EF22394DE}" destId="{2CCF8CD3-8027-415D-8DE1-2682E7A12E43}" srcOrd="0" destOrd="0" presId="urn:microsoft.com/office/officeart/2005/8/layout/vList2"/>
    <dgm:cxn modelId="{5716FFBC-7D45-4F5A-BFA6-A3EB71FA1925}" type="presOf" srcId="{A7D5BF9D-0074-43F4-A7BF-1F4497713FF2}" destId="{05FF7E6F-44E0-4BE1-A762-CB3D40F665AE}" srcOrd="0" destOrd="0" presId="urn:microsoft.com/office/officeart/2005/8/layout/vList2"/>
    <dgm:cxn modelId="{4CDD7BDA-A24B-491E-BEB3-D0D1D8456422}" srcId="{6F3FE08D-F7EB-4E59-8883-216A951B16C7}" destId="{581A9985-9042-4BD4-9238-0B8EF22394DE}" srcOrd="2" destOrd="0" parTransId="{26D0A223-B155-4A03-BF8F-FC13672AF68C}" sibTransId="{EB57500C-28EB-4A14-8F41-91B3D9C4D40D}"/>
    <dgm:cxn modelId="{F5B9AD2D-25FA-4843-9632-A534E9EE82A5}" type="presParOf" srcId="{10468018-186B-420B-BA86-3026B999C9DF}" destId="{05FF7E6F-44E0-4BE1-A762-CB3D40F665AE}" srcOrd="0" destOrd="0" presId="urn:microsoft.com/office/officeart/2005/8/layout/vList2"/>
    <dgm:cxn modelId="{C542225A-DAD6-4722-836C-E60940524FFF}" type="presParOf" srcId="{10468018-186B-420B-BA86-3026B999C9DF}" destId="{F57225C3-19CE-4654-98BE-DD16BEAE542F}" srcOrd="1" destOrd="0" presId="urn:microsoft.com/office/officeart/2005/8/layout/vList2"/>
    <dgm:cxn modelId="{0704B7B0-0FB5-4F0A-B99B-AFEDAFD848B7}" type="presParOf" srcId="{10468018-186B-420B-BA86-3026B999C9DF}" destId="{2F68B3C4-74C5-450A-B258-7E83DD2CBF45}" srcOrd="2" destOrd="0" presId="urn:microsoft.com/office/officeart/2005/8/layout/vList2"/>
    <dgm:cxn modelId="{3DF22525-42B1-42B3-B10E-91E19B684C73}" type="presParOf" srcId="{10468018-186B-420B-BA86-3026B999C9DF}" destId="{B90AB79E-B7CE-4245-BC81-C275397AB632}" srcOrd="3" destOrd="0" presId="urn:microsoft.com/office/officeart/2005/8/layout/vList2"/>
    <dgm:cxn modelId="{5CD5034B-FD30-434D-B443-9EF7CDB985EF}" type="presParOf" srcId="{10468018-186B-420B-BA86-3026B999C9DF}" destId="{2CCF8CD3-8027-415D-8DE1-2682E7A12E43}"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D0410D-DAEF-4C7C-AE2E-BBF973FBCE4B}" type="doc">
      <dgm:prSet loTypeId="urn:microsoft.com/office/officeart/2018/5/layout/IconCircleLabelList" loCatId="icon" qsTypeId="urn:microsoft.com/office/officeart/2005/8/quickstyle/simple1" qsCatId="simple" csTypeId="urn:microsoft.com/office/officeart/2018/5/colors/Iconchunking_neutralbg_colorful2" csCatId="colorful" phldr="1"/>
      <dgm:spPr/>
      <dgm:t>
        <a:bodyPr/>
        <a:lstStyle/>
        <a:p>
          <a:endParaRPr lang="en-US"/>
        </a:p>
      </dgm:t>
    </dgm:pt>
    <dgm:pt modelId="{010646A5-A4BD-4BCF-8FD0-2C68C5987415}">
      <dgm:prSet/>
      <dgm:spPr/>
      <dgm:t>
        <a:bodyPr/>
        <a:lstStyle/>
        <a:p>
          <a:pPr>
            <a:defRPr cap="all"/>
          </a:pPr>
          <a:r>
            <a:rPr lang="en-US" dirty="0"/>
            <a:t>To measure CS, CF, burnout, &amp; alexithymia</a:t>
          </a:r>
        </a:p>
      </dgm:t>
    </dgm:pt>
    <dgm:pt modelId="{044B43A8-8CB5-4730-AFAC-98452419059C}" type="parTrans" cxnId="{037F3079-61B0-448A-A408-1DD933D2EC6E}">
      <dgm:prSet/>
      <dgm:spPr/>
      <dgm:t>
        <a:bodyPr/>
        <a:lstStyle/>
        <a:p>
          <a:endParaRPr lang="en-US"/>
        </a:p>
      </dgm:t>
    </dgm:pt>
    <dgm:pt modelId="{823ACC53-5269-4508-A635-6D14E73861B8}" type="sibTrans" cxnId="{037F3079-61B0-448A-A408-1DD933D2EC6E}">
      <dgm:prSet/>
      <dgm:spPr/>
      <dgm:t>
        <a:bodyPr/>
        <a:lstStyle/>
        <a:p>
          <a:endParaRPr lang="en-US"/>
        </a:p>
      </dgm:t>
    </dgm:pt>
    <dgm:pt modelId="{3E6E6DC2-03C8-4D51-B5E1-FE5C0F78F63D}">
      <dgm:prSet/>
      <dgm:spPr/>
      <dgm:t>
        <a:bodyPr/>
        <a:lstStyle/>
        <a:p>
          <a:pPr>
            <a:defRPr cap="all"/>
          </a:pPr>
          <a:r>
            <a:rPr lang="en-US"/>
            <a:t>While determining perceived stress</a:t>
          </a:r>
        </a:p>
      </dgm:t>
    </dgm:pt>
    <dgm:pt modelId="{50E363E5-2515-4A40-A62E-55D1D33FAA60}" type="parTrans" cxnId="{C5AF78C0-39EC-410E-BDFB-7D140167E506}">
      <dgm:prSet/>
      <dgm:spPr/>
      <dgm:t>
        <a:bodyPr/>
        <a:lstStyle/>
        <a:p>
          <a:endParaRPr lang="en-US"/>
        </a:p>
      </dgm:t>
    </dgm:pt>
    <dgm:pt modelId="{CAA52733-5600-4B8E-83A2-9BD25B3E9F86}" type="sibTrans" cxnId="{C5AF78C0-39EC-410E-BDFB-7D140167E506}">
      <dgm:prSet/>
      <dgm:spPr/>
      <dgm:t>
        <a:bodyPr/>
        <a:lstStyle/>
        <a:p>
          <a:endParaRPr lang="en-US"/>
        </a:p>
      </dgm:t>
    </dgm:pt>
    <dgm:pt modelId="{E19DB328-0184-4B1F-B453-E30665CC2248}">
      <dgm:prSet/>
      <dgm:spPr/>
      <dgm:t>
        <a:bodyPr/>
        <a:lstStyle/>
        <a:p>
          <a:pPr>
            <a:defRPr cap="all"/>
          </a:pPr>
          <a:r>
            <a:rPr lang="en-US"/>
            <a:t>In order to assist recognition</a:t>
          </a:r>
        </a:p>
      </dgm:t>
    </dgm:pt>
    <dgm:pt modelId="{B0351AB8-AE50-4792-9F5D-FE9A4DA6DD52}" type="parTrans" cxnId="{CE618E05-F519-46F0-A70A-CD6E5987C1CF}">
      <dgm:prSet/>
      <dgm:spPr/>
      <dgm:t>
        <a:bodyPr/>
        <a:lstStyle/>
        <a:p>
          <a:endParaRPr lang="en-US"/>
        </a:p>
      </dgm:t>
    </dgm:pt>
    <dgm:pt modelId="{2E3DFA25-736F-4A28-94B4-0535C0BE81DC}" type="sibTrans" cxnId="{CE618E05-F519-46F0-A70A-CD6E5987C1CF}">
      <dgm:prSet/>
      <dgm:spPr/>
      <dgm:t>
        <a:bodyPr/>
        <a:lstStyle/>
        <a:p>
          <a:endParaRPr lang="en-US"/>
        </a:p>
      </dgm:t>
    </dgm:pt>
    <dgm:pt modelId="{B266831E-E530-4918-840D-BEBA0995D7CC}">
      <dgm:prSet/>
      <dgm:spPr/>
      <dgm:t>
        <a:bodyPr/>
        <a:lstStyle/>
        <a:p>
          <a:pPr>
            <a:defRPr cap="all"/>
          </a:pPr>
          <a:r>
            <a:rPr lang="en-US"/>
            <a:t>To improve health, academics, &amp; attrition</a:t>
          </a:r>
        </a:p>
      </dgm:t>
    </dgm:pt>
    <dgm:pt modelId="{9461B48B-EAB0-4413-95A3-BC83C17BD3E0}" type="parTrans" cxnId="{1A5734A5-A785-448F-8D25-D1B449265643}">
      <dgm:prSet/>
      <dgm:spPr/>
      <dgm:t>
        <a:bodyPr/>
        <a:lstStyle/>
        <a:p>
          <a:endParaRPr lang="en-US"/>
        </a:p>
      </dgm:t>
    </dgm:pt>
    <dgm:pt modelId="{860B00F5-6CBC-47DC-810A-45FA84FF35DA}" type="sibTrans" cxnId="{1A5734A5-A785-448F-8D25-D1B449265643}">
      <dgm:prSet/>
      <dgm:spPr/>
      <dgm:t>
        <a:bodyPr/>
        <a:lstStyle/>
        <a:p>
          <a:endParaRPr lang="en-US"/>
        </a:p>
      </dgm:t>
    </dgm:pt>
    <dgm:pt modelId="{CD45D650-51B0-4968-AABA-552C1229F45E}" type="pres">
      <dgm:prSet presAssocID="{45D0410D-DAEF-4C7C-AE2E-BBF973FBCE4B}" presName="root" presStyleCnt="0">
        <dgm:presLayoutVars>
          <dgm:dir/>
          <dgm:resizeHandles val="exact"/>
        </dgm:presLayoutVars>
      </dgm:prSet>
      <dgm:spPr/>
    </dgm:pt>
    <dgm:pt modelId="{DD231A17-A537-4C58-9B5C-7BA58F4956D6}" type="pres">
      <dgm:prSet presAssocID="{010646A5-A4BD-4BCF-8FD0-2C68C5987415}" presName="compNode" presStyleCnt="0"/>
      <dgm:spPr/>
    </dgm:pt>
    <dgm:pt modelId="{12CF29E7-68AA-4554-9113-2C6C6F2F150B}" type="pres">
      <dgm:prSet presAssocID="{010646A5-A4BD-4BCF-8FD0-2C68C5987415}" presName="iconBgRect" presStyleLbl="bgShp" presStyleIdx="0" presStyleCnt="4"/>
      <dgm:spPr/>
    </dgm:pt>
    <dgm:pt modelId="{E93CFB1D-B651-4720-BF7B-9A090DEE9268}" type="pres">
      <dgm:prSet presAssocID="{010646A5-A4BD-4BCF-8FD0-2C68C598741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rt with Pulse"/>
        </a:ext>
      </dgm:extLst>
    </dgm:pt>
    <dgm:pt modelId="{85C631E8-E7A3-4C6A-A499-544BF5D46539}" type="pres">
      <dgm:prSet presAssocID="{010646A5-A4BD-4BCF-8FD0-2C68C5987415}" presName="spaceRect" presStyleCnt="0"/>
      <dgm:spPr/>
    </dgm:pt>
    <dgm:pt modelId="{27EE190F-6FC0-4ECA-BC10-08987AF1C6E3}" type="pres">
      <dgm:prSet presAssocID="{010646A5-A4BD-4BCF-8FD0-2C68C5987415}" presName="textRect" presStyleLbl="revTx" presStyleIdx="0" presStyleCnt="4">
        <dgm:presLayoutVars>
          <dgm:chMax val="1"/>
          <dgm:chPref val="1"/>
        </dgm:presLayoutVars>
      </dgm:prSet>
      <dgm:spPr/>
    </dgm:pt>
    <dgm:pt modelId="{8F12D759-8EF5-4A9A-8601-C6FB20DAB39C}" type="pres">
      <dgm:prSet presAssocID="{823ACC53-5269-4508-A635-6D14E73861B8}" presName="sibTrans" presStyleCnt="0"/>
      <dgm:spPr/>
    </dgm:pt>
    <dgm:pt modelId="{F0A13C9A-B335-42AA-833D-3D856784A6E6}" type="pres">
      <dgm:prSet presAssocID="{3E6E6DC2-03C8-4D51-B5E1-FE5C0F78F63D}" presName="compNode" presStyleCnt="0"/>
      <dgm:spPr/>
    </dgm:pt>
    <dgm:pt modelId="{F22B368C-03F8-4C93-BCA0-F2B752A08EE3}" type="pres">
      <dgm:prSet presAssocID="{3E6E6DC2-03C8-4D51-B5E1-FE5C0F78F63D}" presName="iconBgRect" presStyleLbl="bgShp" presStyleIdx="1" presStyleCnt="4"/>
      <dgm:spPr/>
    </dgm:pt>
    <dgm:pt modelId="{E30D9040-682A-4876-BD87-13999052B076}" type="pres">
      <dgm:prSet presAssocID="{3E6E6DC2-03C8-4D51-B5E1-FE5C0F78F63D}"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ain in head"/>
        </a:ext>
      </dgm:extLst>
    </dgm:pt>
    <dgm:pt modelId="{73825630-59DA-4286-8D63-4C305A5A304E}" type="pres">
      <dgm:prSet presAssocID="{3E6E6DC2-03C8-4D51-B5E1-FE5C0F78F63D}" presName="spaceRect" presStyleCnt="0"/>
      <dgm:spPr/>
    </dgm:pt>
    <dgm:pt modelId="{24BCC56A-49F2-432A-8D1B-7BA3E58968BF}" type="pres">
      <dgm:prSet presAssocID="{3E6E6DC2-03C8-4D51-B5E1-FE5C0F78F63D}" presName="textRect" presStyleLbl="revTx" presStyleIdx="1" presStyleCnt="4">
        <dgm:presLayoutVars>
          <dgm:chMax val="1"/>
          <dgm:chPref val="1"/>
        </dgm:presLayoutVars>
      </dgm:prSet>
      <dgm:spPr/>
    </dgm:pt>
    <dgm:pt modelId="{3EDC2BE8-1311-4903-BC3A-E6C53D127211}" type="pres">
      <dgm:prSet presAssocID="{CAA52733-5600-4B8E-83A2-9BD25B3E9F86}" presName="sibTrans" presStyleCnt="0"/>
      <dgm:spPr/>
    </dgm:pt>
    <dgm:pt modelId="{D7F2DCA5-9180-4559-8FAA-8641C0D412A6}" type="pres">
      <dgm:prSet presAssocID="{E19DB328-0184-4B1F-B453-E30665CC2248}" presName="compNode" presStyleCnt="0"/>
      <dgm:spPr/>
    </dgm:pt>
    <dgm:pt modelId="{60939FA3-E608-484E-89C5-C65B23A1C970}" type="pres">
      <dgm:prSet presAssocID="{E19DB328-0184-4B1F-B453-E30665CC2248}" presName="iconBgRect" presStyleLbl="bgShp" presStyleIdx="2" presStyleCnt="4"/>
      <dgm:spPr/>
    </dgm:pt>
    <dgm:pt modelId="{C6262AE1-0AF6-457B-9DC2-F65CA96C22A7}" type="pres">
      <dgm:prSet presAssocID="{E19DB328-0184-4B1F-B453-E30665CC224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ibbon"/>
        </a:ext>
      </dgm:extLst>
    </dgm:pt>
    <dgm:pt modelId="{16CD2B8C-5F0B-41CC-B303-5AC120F7C6ED}" type="pres">
      <dgm:prSet presAssocID="{E19DB328-0184-4B1F-B453-E30665CC2248}" presName="spaceRect" presStyleCnt="0"/>
      <dgm:spPr/>
    </dgm:pt>
    <dgm:pt modelId="{E438EB74-DC89-42B0-8A22-4918F0D89A02}" type="pres">
      <dgm:prSet presAssocID="{E19DB328-0184-4B1F-B453-E30665CC2248}" presName="textRect" presStyleLbl="revTx" presStyleIdx="2" presStyleCnt="4">
        <dgm:presLayoutVars>
          <dgm:chMax val="1"/>
          <dgm:chPref val="1"/>
        </dgm:presLayoutVars>
      </dgm:prSet>
      <dgm:spPr/>
    </dgm:pt>
    <dgm:pt modelId="{B08EF8A4-2600-4BF9-B54C-03E4FF29F91F}" type="pres">
      <dgm:prSet presAssocID="{2E3DFA25-736F-4A28-94B4-0535C0BE81DC}" presName="sibTrans" presStyleCnt="0"/>
      <dgm:spPr/>
    </dgm:pt>
    <dgm:pt modelId="{753A9E6B-4481-4F3B-9820-D3F0B46A07E5}" type="pres">
      <dgm:prSet presAssocID="{B266831E-E530-4918-840D-BEBA0995D7CC}" presName="compNode" presStyleCnt="0"/>
      <dgm:spPr/>
    </dgm:pt>
    <dgm:pt modelId="{DAD678D0-A8E8-408F-BFC5-EDAF97B915AB}" type="pres">
      <dgm:prSet presAssocID="{B266831E-E530-4918-840D-BEBA0995D7CC}" presName="iconBgRect" presStyleLbl="bgShp" presStyleIdx="3" presStyleCnt="4"/>
      <dgm:spPr/>
    </dgm:pt>
    <dgm:pt modelId="{252F7DB0-97D1-453D-BD59-D5EE6618A590}" type="pres">
      <dgm:prSet presAssocID="{B266831E-E530-4918-840D-BEBA0995D7C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assroom"/>
        </a:ext>
      </dgm:extLst>
    </dgm:pt>
    <dgm:pt modelId="{0C24C836-3A1C-49EC-A092-E2E1D440D91A}" type="pres">
      <dgm:prSet presAssocID="{B266831E-E530-4918-840D-BEBA0995D7CC}" presName="spaceRect" presStyleCnt="0"/>
      <dgm:spPr/>
    </dgm:pt>
    <dgm:pt modelId="{C96194A0-F5FA-4617-B8AE-03375E05DF79}" type="pres">
      <dgm:prSet presAssocID="{B266831E-E530-4918-840D-BEBA0995D7CC}" presName="textRect" presStyleLbl="revTx" presStyleIdx="3" presStyleCnt="4">
        <dgm:presLayoutVars>
          <dgm:chMax val="1"/>
          <dgm:chPref val="1"/>
        </dgm:presLayoutVars>
      </dgm:prSet>
      <dgm:spPr/>
    </dgm:pt>
  </dgm:ptLst>
  <dgm:cxnLst>
    <dgm:cxn modelId="{CE618E05-F519-46F0-A70A-CD6E5987C1CF}" srcId="{45D0410D-DAEF-4C7C-AE2E-BBF973FBCE4B}" destId="{E19DB328-0184-4B1F-B453-E30665CC2248}" srcOrd="2" destOrd="0" parTransId="{B0351AB8-AE50-4792-9F5D-FE9A4DA6DD52}" sibTransId="{2E3DFA25-736F-4A28-94B4-0535C0BE81DC}"/>
    <dgm:cxn modelId="{4AFB8115-6538-4D35-A44C-9523A6E1F22D}" type="presOf" srcId="{B266831E-E530-4918-840D-BEBA0995D7CC}" destId="{C96194A0-F5FA-4617-B8AE-03375E05DF79}" srcOrd="0" destOrd="0" presId="urn:microsoft.com/office/officeart/2018/5/layout/IconCircleLabelList"/>
    <dgm:cxn modelId="{AFDF4332-5C32-4EA7-BEC3-AC9898474CA6}" type="presOf" srcId="{E19DB328-0184-4B1F-B453-E30665CC2248}" destId="{E438EB74-DC89-42B0-8A22-4918F0D89A02}" srcOrd="0" destOrd="0" presId="urn:microsoft.com/office/officeart/2018/5/layout/IconCircleLabelList"/>
    <dgm:cxn modelId="{FD25403F-6B93-4644-AD53-C1BD5E99F63A}" type="presOf" srcId="{3E6E6DC2-03C8-4D51-B5E1-FE5C0F78F63D}" destId="{24BCC56A-49F2-432A-8D1B-7BA3E58968BF}" srcOrd="0" destOrd="0" presId="urn:microsoft.com/office/officeart/2018/5/layout/IconCircleLabelList"/>
    <dgm:cxn modelId="{3567086B-F694-4097-9443-C27ABAC4BB8A}" type="presOf" srcId="{010646A5-A4BD-4BCF-8FD0-2C68C5987415}" destId="{27EE190F-6FC0-4ECA-BC10-08987AF1C6E3}" srcOrd="0" destOrd="0" presId="urn:microsoft.com/office/officeart/2018/5/layout/IconCircleLabelList"/>
    <dgm:cxn modelId="{037F3079-61B0-448A-A408-1DD933D2EC6E}" srcId="{45D0410D-DAEF-4C7C-AE2E-BBF973FBCE4B}" destId="{010646A5-A4BD-4BCF-8FD0-2C68C5987415}" srcOrd="0" destOrd="0" parTransId="{044B43A8-8CB5-4730-AFAC-98452419059C}" sibTransId="{823ACC53-5269-4508-A635-6D14E73861B8}"/>
    <dgm:cxn modelId="{1A5734A5-A785-448F-8D25-D1B449265643}" srcId="{45D0410D-DAEF-4C7C-AE2E-BBF973FBCE4B}" destId="{B266831E-E530-4918-840D-BEBA0995D7CC}" srcOrd="3" destOrd="0" parTransId="{9461B48B-EAB0-4413-95A3-BC83C17BD3E0}" sibTransId="{860B00F5-6CBC-47DC-810A-45FA84FF35DA}"/>
    <dgm:cxn modelId="{C5AF78C0-39EC-410E-BDFB-7D140167E506}" srcId="{45D0410D-DAEF-4C7C-AE2E-BBF973FBCE4B}" destId="{3E6E6DC2-03C8-4D51-B5E1-FE5C0F78F63D}" srcOrd="1" destOrd="0" parTransId="{50E363E5-2515-4A40-A62E-55D1D33FAA60}" sibTransId="{CAA52733-5600-4B8E-83A2-9BD25B3E9F86}"/>
    <dgm:cxn modelId="{5A57FFED-4048-442B-90AC-2EB054B96C66}" type="presOf" srcId="{45D0410D-DAEF-4C7C-AE2E-BBF973FBCE4B}" destId="{CD45D650-51B0-4968-AABA-552C1229F45E}" srcOrd="0" destOrd="0" presId="urn:microsoft.com/office/officeart/2018/5/layout/IconCircleLabelList"/>
    <dgm:cxn modelId="{9A2FF523-AC89-475B-B06A-1550CAF08D93}" type="presParOf" srcId="{CD45D650-51B0-4968-AABA-552C1229F45E}" destId="{DD231A17-A537-4C58-9B5C-7BA58F4956D6}" srcOrd="0" destOrd="0" presId="urn:microsoft.com/office/officeart/2018/5/layout/IconCircleLabelList"/>
    <dgm:cxn modelId="{28EACF01-D03E-49BC-A167-DC0F7D6F9F0E}" type="presParOf" srcId="{DD231A17-A537-4C58-9B5C-7BA58F4956D6}" destId="{12CF29E7-68AA-4554-9113-2C6C6F2F150B}" srcOrd="0" destOrd="0" presId="urn:microsoft.com/office/officeart/2018/5/layout/IconCircleLabelList"/>
    <dgm:cxn modelId="{77371EC5-B584-45C3-9078-0CFFC544ACDF}" type="presParOf" srcId="{DD231A17-A537-4C58-9B5C-7BA58F4956D6}" destId="{E93CFB1D-B651-4720-BF7B-9A090DEE9268}" srcOrd="1" destOrd="0" presId="urn:microsoft.com/office/officeart/2018/5/layout/IconCircleLabelList"/>
    <dgm:cxn modelId="{415AE840-D94B-4CCA-B610-C202AC71187E}" type="presParOf" srcId="{DD231A17-A537-4C58-9B5C-7BA58F4956D6}" destId="{85C631E8-E7A3-4C6A-A499-544BF5D46539}" srcOrd="2" destOrd="0" presId="urn:microsoft.com/office/officeart/2018/5/layout/IconCircleLabelList"/>
    <dgm:cxn modelId="{0F4BEA41-315B-465D-A923-31C25605CFF2}" type="presParOf" srcId="{DD231A17-A537-4C58-9B5C-7BA58F4956D6}" destId="{27EE190F-6FC0-4ECA-BC10-08987AF1C6E3}" srcOrd="3" destOrd="0" presId="urn:microsoft.com/office/officeart/2018/5/layout/IconCircleLabelList"/>
    <dgm:cxn modelId="{0DE40929-77A1-4E47-98FF-2F9B8523967A}" type="presParOf" srcId="{CD45D650-51B0-4968-AABA-552C1229F45E}" destId="{8F12D759-8EF5-4A9A-8601-C6FB20DAB39C}" srcOrd="1" destOrd="0" presId="urn:microsoft.com/office/officeart/2018/5/layout/IconCircleLabelList"/>
    <dgm:cxn modelId="{AB346303-7B03-4064-A303-5C3CBDB49143}" type="presParOf" srcId="{CD45D650-51B0-4968-AABA-552C1229F45E}" destId="{F0A13C9A-B335-42AA-833D-3D856784A6E6}" srcOrd="2" destOrd="0" presId="urn:microsoft.com/office/officeart/2018/5/layout/IconCircleLabelList"/>
    <dgm:cxn modelId="{436DF149-D411-4642-9DCC-F9F6D56D3753}" type="presParOf" srcId="{F0A13C9A-B335-42AA-833D-3D856784A6E6}" destId="{F22B368C-03F8-4C93-BCA0-F2B752A08EE3}" srcOrd="0" destOrd="0" presId="urn:microsoft.com/office/officeart/2018/5/layout/IconCircleLabelList"/>
    <dgm:cxn modelId="{518EDDA2-008B-492B-92AD-4D8CA03E7686}" type="presParOf" srcId="{F0A13C9A-B335-42AA-833D-3D856784A6E6}" destId="{E30D9040-682A-4876-BD87-13999052B076}" srcOrd="1" destOrd="0" presId="urn:microsoft.com/office/officeart/2018/5/layout/IconCircleLabelList"/>
    <dgm:cxn modelId="{88DEA89E-C6C6-4740-AD2F-31CA34795B4D}" type="presParOf" srcId="{F0A13C9A-B335-42AA-833D-3D856784A6E6}" destId="{73825630-59DA-4286-8D63-4C305A5A304E}" srcOrd="2" destOrd="0" presId="urn:microsoft.com/office/officeart/2018/5/layout/IconCircleLabelList"/>
    <dgm:cxn modelId="{C61C6F19-1CB2-47CD-94F9-8CA6CDEB30A5}" type="presParOf" srcId="{F0A13C9A-B335-42AA-833D-3D856784A6E6}" destId="{24BCC56A-49F2-432A-8D1B-7BA3E58968BF}" srcOrd="3" destOrd="0" presId="urn:microsoft.com/office/officeart/2018/5/layout/IconCircleLabelList"/>
    <dgm:cxn modelId="{34AB5A6F-AD60-45B4-9CAA-C2ECC9B8BFAE}" type="presParOf" srcId="{CD45D650-51B0-4968-AABA-552C1229F45E}" destId="{3EDC2BE8-1311-4903-BC3A-E6C53D127211}" srcOrd="3" destOrd="0" presId="urn:microsoft.com/office/officeart/2018/5/layout/IconCircleLabelList"/>
    <dgm:cxn modelId="{EE5319AD-A1C8-4456-86ED-DA0FF64EEA7E}" type="presParOf" srcId="{CD45D650-51B0-4968-AABA-552C1229F45E}" destId="{D7F2DCA5-9180-4559-8FAA-8641C0D412A6}" srcOrd="4" destOrd="0" presId="urn:microsoft.com/office/officeart/2018/5/layout/IconCircleLabelList"/>
    <dgm:cxn modelId="{267DFEFE-D43D-42C1-A498-AFD93297A57B}" type="presParOf" srcId="{D7F2DCA5-9180-4559-8FAA-8641C0D412A6}" destId="{60939FA3-E608-484E-89C5-C65B23A1C970}" srcOrd="0" destOrd="0" presId="urn:microsoft.com/office/officeart/2018/5/layout/IconCircleLabelList"/>
    <dgm:cxn modelId="{3BE10DA9-677B-4555-BBA2-728D5DF9DD1E}" type="presParOf" srcId="{D7F2DCA5-9180-4559-8FAA-8641C0D412A6}" destId="{C6262AE1-0AF6-457B-9DC2-F65CA96C22A7}" srcOrd="1" destOrd="0" presId="urn:microsoft.com/office/officeart/2018/5/layout/IconCircleLabelList"/>
    <dgm:cxn modelId="{936B23E0-6933-4B07-B326-651D5AC9EDB1}" type="presParOf" srcId="{D7F2DCA5-9180-4559-8FAA-8641C0D412A6}" destId="{16CD2B8C-5F0B-41CC-B303-5AC120F7C6ED}" srcOrd="2" destOrd="0" presId="urn:microsoft.com/office/officeart/2018/5/layout/IconCircleLabelList"/>
    <dgm:cxn modelId="{9ABF25B0-DE3A-4A57-A5D2-119945E1CC24}" type="presParOf" srcId="{D7F2DCA5-9180-4559-8FAA-8641C0D412A6}" destId="{E438EB74-DC89-42B0-8A22-4918F0D89A02}" srcOrd="3" destOrd="0" presId="urn:microsoft.com/office/officeart/2018/5/layout/IconCircleLabelList"/>
    <dgm:cxn modelId="{87C6CF9D-6465-4428-985A-C34B3B41E9B4}" type="presParOf" srcId="{CD45D650-51B0-4968-AABA-552C1229F45E}" destId="{B08EF8A4-2600-4BF9-B54C-03E4FF29F91F}" srcOrd="5" destOrd="0" presId="urn:microsoft.com/office/officeart/2018/5/layout/IconCircleLabelList"/>
    <dgm:cxn modelId="{0E39E7E3-82F9-44DA-A2C3-D46EAD5537AA}" type="presParOf" srcId="{CD45D650-51B0-4968-AABA-552C1229F45E}" destId="{753A9E6B-4481-4F3B-9820-D3F0B46A07E5}" srcOrd="6" destOrd="0" presId="urn:microsoft.com/office/officeart/2018/5/layout/IconCircleLabelList"/>
    <dgm:cxn modelId="{524E78B4-EF3C-4E79-97B1-6AD79B55D8DC}" type="presParOf" srcId="{753A9E6B-4481-4F3B-9820-D3F0B46A07E5}" destId="{DAD678D0-A8E8-408F-BFC5-EDAF97B915AB}" srcOrd="0" destOrd="0" presId="urn:microsoft.com/office/officeart/2018/5/layout/IconCircleLabelList"/>
    <dgm:cxn modelId="{2AA20286-44F3-43C6-A931-AA78E3BD2DA6}" type="presParOf" srcId="{753A9E6B-4481-4F3B-9820-D3F0B46A07E5}" destId="{252F7DB0-97D1-453D-BD59-D5EE6618A590}" srcOrd="1" destOrd="0" presId="urn:microsoft.com/office/officeart/2018/5/layout/IconCircleLabelList"/>
    <dgm:cxn modelId="{BFBE3F06-DAA3-4DC5-B8D6-5A63A85F8B6E}" type="presParOf" srcId="{753A9E6B-4481-4F3B-9820-D3F0B46A07E5}" destId="{0C24C836-3A1C-49EC-A092-E2E1D440D91A}" srcOrd="2" destOrd="0" presId="urn:microsoft.com/office/officeart/2018/5/layout/IconCircleLabelList"/>
    <dgm:cxn modelId="{C92ACC21-7FA2-4396-BD27-0C58D26A4ED6}" type="presParOf" srcId="{753A9E6B-4481-4F3B-9820-D3F0B46A07E5}" destId="{C96194A0-F5FA-4617-B8AE-03375E05DF79}"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670BDE-18C3-4FEE-8FB3-40358196B9FB}" type="doc">
      <dgm:prSet loTypeId="urn:microsoft.com/office/officeart/2018/2/layout/IconLabelDescription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571EC9E-242D-4B7D-BDBA-5E17463619BF}">
      <dgm:prSet custT="1"/>
      <dgm:spPr/>
      <dgm:t>
        <a:bodyPr/>
        <a:lstStyle/>
        <a:p>
          <a:pPr>
            <a:lnSpc>
              <a:spcPct val="100000"/>
            </a:lnSpc>
            <a:defRPr b="1"/>
          </a:pPr>
          <a:r>
            <a:rPr lang="en-US" sz="2800" dirty="0"/>
            <a:t>Quantitative</a:t>
          </a:r>
        </a:p>
      </dgm:t>
    </dgm:pt>
    <dgm:pt modelId="{F05D3E7E-F3C6-4C83-8389-79F418447CD5}" type="parTrans" cxnId="{A75E66E1-F245-45FD-BE70-118F910BB6FD}">
      <dgm:prSet/>
      <dgm:spPr/>
      <dgm:t>
        <a:bodyPr/>
        <a:lstStyle/>
        <a:p>
          <a:endParaRPr lang="en-US"/>
        </a:p>
      </dgm:t>
    </dgm:pt>
    <dgm:pt modelId="{A4CBE131-4F4B-47CC-ACEC-A99326D2847B}" type="sibTrans" cxnId="{A75E66E1-F245-45FD-BE70-118F910BB6FD}">
      <dgm:prSet/>
      <dgm:spPr/>
      <dgm:t>
        <a:bodyPr/>
        <a:lstStyle/>
        <a:p>
          <a:endParaRPr lang="en-US"/>
        </a:p>
      </dgm:t>
    </dgm:pt>
    <dgm:pt modelId="{431D7ADB-098B-42DB-BA45-65D5E874CFA2}">
      <dgm:prSet custT="1"/>
      <dgm:spPr/>
      <dgm:t>
        <a:bodyPr/>
        <a:lstStyle/>
        <a:p>
          <a:pPr>
            <a:lnSpc>
              <a:spcPct val="100000"/>
            </a:lnSpc>
          </a:pPr>
          <a:r>
            <a:rPr lang="en-US" sz="2200" dirty="0"/>
            <a:t>Descriptive Statistics </a:t>
          </a:r>
        </a:p>
        <a:p>
          <a:pPr>
            <a:lnSpc>
              <a:spcPct val="100000"/>
            </a:lnSpc>
          </a:pPr>
          <a:r>
            <a:rPr lang="en-US" sz="1600" dirty="0"/>
            <a:t>(Salkind, 2017)</a:t>
          </a:r>
        </a:p>
      </dgm:t>
    </dgm:pt>
    <dgm:pt modelId="{5BDFBE92-6A21-434A-BBDB-E32A16825A4C}" type="parTrans" cxnId="{D04342BA-043B-4343-AB06-B1E200D029CA}">
      <dgm:prSet/>
      <dgm:spPr/>
      <dgm:t>
        <a:bodyPr/>
        <a:lstStyle/>
        <a:p>
          <a:endParaRPr lang="en-US"/>
        </a:p>
      </dgm:t>
    </dgm:pt>
    <dgm:pt modelId="{8BF0F2B6-521A-43D3-BBE6-C6FDFFCA51B4}" type="sibTrans" cxnId="{D04342BA-043B-4343-AB06-B1E200D029CA}">
      <dgm:prSet/>
      <dgm:spPr/>
      <dgm:t>
        <a:bodyPr/>
        <a:lstStyle/>
        <a:p>
          <a:endParaRPr lang="en-US"/>
        </a:p>
      </dgm:t>
    </dgm:pt>
    <dgm:pt modelId="{CB8B0C6E-A53A-4C7C-87FE-90BF1BF588DF}">
      <dgm:prSet custT="1"/>
      <dgm:spPr/>
      <dgm:t>
        <a:bodyPr/>
        <a:lstStyle/>
        <a:p>
          <a:pPr>
            <a:lnSpc>
              <a:spcPct val="100000"/>
            </a:lnSpc>
          </a:pPr>
          <a:r>
            <a:rPr lang="en-US" sz="2200" dirty="0"/>
            <a:t>60 Likert-scale questions from 3 surveys</a:t>
          </a:r>
        </a:p>
      </dgm:t>
    </dgm:pt>
    <dgm:pt modelId="{EF67933C-AADD-4173-BB68-4A7DC9B5DC98}" type="parTrans" cxnId="{337244B1-2CE6-4497-A069-4B7F71BBD771}">
      <dgm:prSet/>
      <dgm:spPr/>
      <dgm:t>
        <a:bodyPr/>
        <a:lstStyle/>
        <a:p>
          <a:endParaRPr lang="en-US"/>
        </a:p>
      </dgm:t>
    </dgm:pt>
    <dgm:pt modelId="{3918A432-0883-4EB5-AD48-A24E1542256B}" type="sibTrans" cxnId="{337244B1-2CE6-4497-A069-4B7F71BBD771}">
      <dgm:prSet/>
      <dgm:spPr/>
      <dgm:t>
        <a:bodyPr/>
        <a:lstStyle/>
        <a:p>
          <a:endParaRPr lang="en-US"/>
        </a:p>
      </dgm:t>
    </dgm:pt>
    <dgm:pt modelId="{2BD77CAE-65E2-4776-BA51-7ABAF2B395F4}">
      <dgm:prSet custT="1"/>
      <dgm:spPr/>
      <dgm:t>
        <a:bodyPr/>
        <a:lstStyle/>
        <a:p>
          <a:pPr>
            <a:lnSpc>
              <a:spcPct val="100000"/>
            </a:lnSpc>
          </a:pPr>
          <a:r>
            <a:rPr lang="en-US" sz="2200" dirty="0"/>
            <a:t>7 Demographic questions</a:t>
          </a:r>
        </a:p>
      </dgm:t>
    </dgm:pt>
    <dgm:pt modelId="{B974CC28-26AB-4200-8D60-5CF8F3F38DE1}" type="parTrans" cxnId="{5ACBE2C9-24E5-45BB-AC4F-F3005F3078F2}">
      <dgm:prSet/>
      <dgm:spPr/>
      <dgm:t>
        <a:bodyPr/>
        <a:lstStyle/>
        <a:p>
          <a:endParaRPr lang="en-US"/>
        </a:p>
      </dgm:t>
    </dgm:pt>
    <dgm:pt modelId="{CDC2F0EE-E2F1-4823-A9C2-1C26A4F77E03}" type="sibTrans" cxnId="{5ACBE2C9-24E5-45BB-AC4F-F3005F3078F2}">
      <dgm:prSet/>
      <dgm:spPr/>
      <dgm:t>
        <a:bodyPr/>
        <a:lstStyle/>
        <a:p>
          <a:endParaRPr lang="en-US"/>
        </a:p>
      </dgm:t>
    </dgm:pt>
    <dgm:pt modelId="{23837E4B-5BC2-40E2-BE40-2C3F12F024ED}">
      <dgm:prSet custT="1"/>
      <dgm:spPr/>
      <dgm:t>
        <a:bodyPr/>
        <a:lstStyle/>
        <a:p>
          <a:pPr>
            <a:lnSpc>
              <a:spcPct val="100000"/>
            </a:lnSpc>
            <a:defRPr b="1"/>
          </a:pPr>
          <a:r>
            <a:rPr lang="en-US" sz="2800" dirty="0"/>
            <a:t>Distribution</a:t>
          </a:r>
        </a:p>
      </dgm:t>
    </dgm:pt>
    <dgm:pt modelId="{2CCA2343-1F09-410F-89A1-93A14C401FDA}" type="parTrans" cxnId="{7783AC5F-5B60-4250-BC36-05331127763C}">
      <dgm:prSet/>
      <dgm:spPr/>
      <dgm:t>
        <a:bodyPr/>
        <a:lstStyle/>
        <a:p>
          <a:endParaRPr lang="en-US"/>
        </a:p>
      </dgm:t>
    </dgm:pt>
    <dgm:pt modelId="{6DE69F08-E68C-41C3-80B1-2EDD3865F0D7}" type="sibTrans" cxnId="{7783AC5F-5B60-4250-BC36-05331127763C}">
      <dgm:prSet/>
      <dgm:spPr/>
      <dgm:t>
        <a:bodyPr/>
        <a:lstStyle/>
        <a:p>
          <a:endParaRPr lang="en-US"/>
        </a:p>
      </dgm:t>
    </dgm:pt>
    <dgm:pt modelId="{4D133828-7601-44A0-ACF7-D2BFCE7B1517}">
      <dgm:prSet custT="1"/>
      <dgm:spPr/>
      <dgm:t>
        <a:bodyPr/>
        <a:lstStyle/>
        <a:p>
          <a:pPr>
            <a:lnSpc>
              <a:spcPct val="100000"/>
            </a:lnSpc>
          </a:pPr>
          <a:r>
            <a:rPr lang="en-US" sz="2200" dirty="0"/>
            <a:t>SurveyMonkey ®</a:t>
          </a:r>
        </a:p>
      </dgm:t>
    </dgm:pt>
    <dgm:pt modelId="{FE7C9B3D-B717-458F-930E-ADA4E49BB3AA}" type="parTrans" cxnId="{6423C7AB-5188-48D5-BED5-1D186CE4D771}">
      <dgm:prSet/>
      <dgm:spPr/>
      <dgm:t>
        <a:bodyPr/>
        <a:lstStyle/>
        <a:p>
          <a:endParaRPr lang="en-US"/>
        </a:p>
      </dgm:t>
    </dgm:pt>
    <dgm:pt modelId="{3D5C4B3A-C693-41EF-A24E-C24E78335C8A}" type="sibTrans" cxnId="{6423C7AB-5188-48D5-BED5-1D186CE4D771}">
      <dgm:prSet/>
      <dgm:spPr/>
      <dgm:t>
        <a:bodyPr/>
        <a:lstStyle/>
        <a:p>
          <a:endParaRPr lang="en-US"/>
        </a:p>
      </dgm:t>
    </dgm:pt>
    <dgm:pt modelId="{038833F4-301B-41D6-B1AC-5D247E650EAB}">
      <dgm:prSet custT="1"/>
      <dgm:spPr/>
      <dgm:t>
        <a:bodyPr/>
        <a:lstStyle/>
        <a:p>
          <a:pPr>
            <a:lnSpc>
              <a:spcPct val="100000"/>
            </a:lnSpc>
          </a:pPr>
          <a:r>
            <a:rPr lang="en-US" sz="2200" dirty="0"/>
            <a:t>Link open for 6 weeks</a:t>
          </a:r>
        </a:p>
      </dgm:t>
    </dgm:pt>
    <dgm:pt modelId="{D71C4703-B2AD-4E35-82CE-FCBD62C2BF57}" type="parTrans" cxnId="{B2A79E36-F0D4-40C8-BB9E-717F4480A644}">
      <dgm:prSet/>
      <dgm:spPr/>
      <dgm:t>
        <a:bodyPr/>
        <a:lstStyle/>
        <a:p>
          <a:endParaRPr lang="en-US"/>
        </a:p>
      </dgm:t>
    </dgm:pt>
    <dgm:pt modelId="{167387FD-1D40-4459-B62D-0EB695F576C6}" type="sibTrans" cxnId="{B2A79E36-F0D4-40C8-BB9E-717F4480A644}">
      <dgm:prSet/>
      <dgm:spPr/>
      <dgm:t>
        <a:bodyPr/>
        <a:lstStyle/>
        <a:p>
          <a:endParaRPr lang="en-US"/>
        </a:p>
      </dgm:t>
    </dgm:pt>
    <dgm:pt modelId="{D28A7FA5-5447-431C-80DB-BD69412E7FEF}">
      <dgm:prSet custT="1"/>
      <dgm:spPr/>
      <dgm:t>
        <a:bodyPr/>
        <a:lstStyle/>
        <a:p>
          <a:pPr>
            <a:lnSpc>
              <a:spcPct val="100000"/>
            </a:lnSpc>
            <a:defRPr b="1"/>
          </a:pPr>
          <a:r>
            <a:rPr lang="en-US" sz="2800" dirty="0"/>
            <a:t>Analysis</a:t>
          </a:r>
        </a:p>
      </dgm:t>
    </dgm:pt>
    <dgm:pt modelId="{19DE2718-063E-4B56-AD34-0B83A54FB024}" type="parTrans" cxnId="{0ED02E49-D399-49AC-8D27-EDF9D614FECE}">
      <dgm:prSet/>
      <dgm:spPr/>
      <dgm:t>
        <a:bodyPr/>
        <a:lstStyle/>
        <a:p>
          <a:endParaRPr lang="en-US"/>
        </a:p>
      </dgm:t>
    </dgm:pt>
    <dgm:pt modelId="{B81DDA98-833F-4795-95C6-C6659BF64E0E}" type="sibTrans" cxnId="{0ED02E49-D399-49AC-8D27-EDF9D614FECE}">
      <dgm:prSet/>
      <dgm:spPr/>
      <dgm:t>
        <a:bodyPr/>
        <a:lstStyle/>
        <a:p>
          <a:endParaRPr lang="en-US"/>
        </a:p>
      </dgm:t>
    </dgm:pt>
    <dgm:pt modelId="{44886248-7C95-41BB-A107-F8AAB3F10E87}">
      <dgm:prSet custT="1"/>
      <dgm:spPr/>
      <dgm:t>
        <a:bodyPr/>
        <a:lstStyle/>
        <a:p>
          <a:pPr>
            <a:lnSpc>
              <a:spcPct val="100000"/>
            </a:lnSpc>
          </a:pPr>
          <a:r>
            <a:rPr lang="en-US" sz="2200" dirty="0"/>
            <a:t>Pearson </a:t>
          </a:r>
          <a:r>
            <a:rPr lang="en-US" sz="2200" i="1" dirty="0"/>
            <a:t>r </a:t>
          </a:r>
        </a:p>
        <a:p>
          <a:pPr>
            <a:lnSpc>
              <a:spcPct val="100000"/>
            </a:lnSpc>
          </a:pPr>
          <a:r>
            <a:rPr lang="en-US" sz="2200" dirty="0"/>
            <a:t>Frequency distribution table </a:t>
          </a:r>
          <a:r>
            <a:rPr lang="en-US" sz="1600" dirty="0"/>
            <a:t>(Holcomb &amp; Cox)</a:t>
          </a:r>
          <a:endParaRPr lang="en-US" sz="2200" i="1" dirty="0"/>
        </a:p>
      </dgm:t>
    </dgm:pt>
    <dgm:pt modelId="{98E44529-EBA2-48FF-AE5F-EC7C28CF612A}" type="parTrans" cxnId="{D24D5378-E618-4593-924F-9287607AEC1A}">
      <dgm:prSet/>
      <dgm:spPr/>
      <dgm:t>
        <a:bodyPr/>
        <a:lstStyle/>
        <a:p>
          <a:endParaRPr lang="en-US"/>
        </a:p>
      </dgm:t>
    </dgm:pt>
    <dgm:pt modelId="{A7808620-A919-4BE0-B828-3EE645C83709}" type="sibTrans" cxnId="{D24D5378-E618-4593-924F-9287607AEC1A}">
      <dgm:prSet/>
      <dgm:spPr/>
      <dgm:t>
        <a:bodyPr/>
        <a:lstStyle/>
        <a:p>
          <a:endParaRPr lang="en-US"/>
        </a:p>
      </dgm:t>
    </dgm:pt>
    <dgm:pt modelId="{2AE7E7CD-EE8A-42D6-AB93-A9A0BB854850}" type="pres">
      <dgm:prSet presAssocID="{A9670BDE-18C3-4FEE-8FB3-40358196B9FB}" presName="root" presStyleCnt="0">
        <dgm:presLayoutVars>
          <dgm:dir/>
          <dgm:resizeHandles val="exact"/>
        </dgm:presLayoutVars>
      </dgm:prSet>
      <dgm:spPr/>
    </dgm:pt>
    <dgm:pt modelId="{79EF468E-B819-47B6-885D-CEBEA3AF3664}" type="pres">
      <dgm:prSet presAssocID="{4571EC9E-242D-4B7D-BDBA-5E17463619BF}" presName="compNode" presStyleCnt="0"/>
      <dgm:spPr/>
    </dgm:pt>
    <dgm:pt modelId="{FD5B9279-E323-4911-9195-E6F74756B6DD}" type="pres">
      <dgm:prSet presAssocID="{4571EC9E-242D-4B7D-BDBA-5E17463619BF}"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r chart"/>
        </a:ext>
      </dgm:extLst>
    </dgm:pt>
    <dgm:pt modelId="{A6D3D953-FEDD-4916-B549-DE100F5D1890}" type="pres">
      <dgm:prSet presAssocID="{4571EC9E-242D-4B7D-BDBA-5E17463619BF}" presName="iconSpace" presStyleCnt="0"/>
      <dgm:spPr/>
    </dgm:pt>
    <dgm:pt modelId="{3621CDEB-5921-4A3C-8D2A-001E8D46C8B1}" type="pres">
      <dgm:prSet presAssocID="{4571EC9E-242D-4B7D-BDBA-5E17463619BF}" presName="parTx" presStyleLbl="revTx" presStyleIdx="0" presStyleCnt="6">
        <dgm:presLayoutVars>
          <dgm:chMax val="0"/>
          <dgm:chPref val="0"/>
        </dgm:presLayoutVars>
      </dgm:prSet>
      <dgm:spPr/>
    </dgm:pt>
    <dgm:pt modelId="{2558B469-B4EA-4F5F-B882-41CD44C18105}" type="pres">
      <dgm:prSet presAssocID="{4571EC9E-242D-4B7D-BDBA-5E17463619BF}" presName="txSpace" presStyleCnt="0"/>
      <dgm:spPr/>
    </dgm:pt>
    <dgm:pt modelId="{30B7C9EC-01F5-4162-855B-E40EF478554D}" type="pres">
      <dgm:prSet presAssocID="{4571EC9E-242D-4B7D-BDBA-5E17463619BF}" presName="desTx" presStyleLbl="revTx" presStyleIdx="1" presStyleCnt="6">
        <dgm:presLayoutVars/>
      </dgm:prSet>
      <dgm:spPr/>
    </dgm:pt>
    <dgm:pt modelId="{DE082DF3-03B8-4B6C-AEED-0EA6305C9836}" type="pres">
      <dgm:prSet presAssocID="{A4CBE131-4F4B-47CC-ACEC-A99326D2847B}" presName="sibTrans" presStyleCnt="0"/>
      <dgm:spPr/>
    </dgm:pt>
    <dgm:pt modelId="{3DC355FF-DB26-4EBE-8FF0-F4FE20E0ED5F}" type="pres">
      <dgm:prSet presAssocID="{23837E4B-5BC2-40E2-BE40-2C3F12F024ED}" presName="compNode" presStyleCnt="0"/>
      <dgm:spPr/>
    </dgm:pt>
    <dgm:pt modelId="{06FDEDCF-1DAC-46FD-8949-587A6961538B}" type="pres">
      <dgm:prSet presAssocID="{23837E4B-5BC2-40E2-BE40-2C3F12F024E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15E9945A-384A-4096-A375-1018FFBAFD11}" type="pres">
      <dgm:prSet presAssocID="{23837E4B-5BC2-40E2-BE40-2C3F12F024ED}" presName="iconSpace" presStyleCnt="0"/>
      <dgm:spPr/>
    </dgm:pt>
    <dgm:pt modelId="{F4A2DDC3-BE66-4AF8-9FAE-DD35DB4AA0D6}" type="pres">
      <dgm:prSet presAssocID="{23837E4B-5BC2-40E2-BE40-2C3F12F024ED}" presName="parTx" presStyleLbl="revTx" presStyleIdx="2" presStyleCnt="6">
        <dgm:presLayoutVars>
          <dgm:chMax val="0"/>
          <dgm:chPref val="0"/>
        </dgm:presLayoutVars>
      </dgm:prSet>
      <dgm:spPr/>
    </dgm:pt>
    <dgm:pt modelId="{1B91BEF7-1C04-47E6-969F-6DAEE79D19ED}" type="pres">
      <dgm:prSet presAssocID="{23837E4B-5BC2-40E2-BE40-2C3F12F024ED}" presName="txSpace" presStyleCnt="0"/>
      <dgm:spPr/>
    </dgm:pt>
    <dgm:pt modelId="{77923939-0933-4CED-BF66-476135B2B157}" type="pres">
      <dgm:prSet presAssocID="{23837E4B-5BC2-40E2-BE40-2C3F12F024ED}" presName="desTx" presStyleLbl="revTx" presStyleIdx="3" presStyleCnt="6">
        <dgm:presLayoutVars/>
      </dgm:prSet>
      <dgm:spPr/>
    </dgm:pt>
    <dgm:pt modelId="{FF45E1C9-98C5-4D1D-A2B6-B1993B7068A8}" type="pres">
      <dgm:prSet presAssocID="{6DE69F08-E68C-41C3-80B1-2EDD3865F0D7}" presName="sibTrans" presStyleCnt="0"/>
      <dgm:spPr/>
    </dgm:pt>
    <dgm:pt modelId="{A86B2B15-DD34-4747-A236-278B7CA61424}" type="pres">
      <dgm:prSet presAssocID="{D28A7FA5-5447-431C-80DB-BD69412E7FEF}" presName="compNode" presStyleCnt="0"/>
      <dgm:spPr/>
    </dgm:pt>
    <dgm:pt modelId="{63D5BCD4-964A-424E-8D1B-EC46EDF59F73}" type="pres">
      <dgm:prSet presAssocID="{D28A7FA5-5447-431C-80DB-BD69412E7FE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alculator"/>
        </a:ext>
      </dgm:extLst>
    </dgm:pt>
    <dgm:pt modelId="{1AE59F9B-C312-4045-B7FF-0A3DCC31C718}" type="pres">
      <dgm:prSet presAssocID="{D28A7FA5-5447-431C-80DB-BD69412E7FEF}" presName="iconSpace" presStyleCnt="0"/>
      <dgm:spPr/>
    </dgm:pt>
    <dgm:pt modelId="{6B358BE7-A4C2-463B-8EA8-81A2492FE2DD}" type="pres">
      <dgm:prSet presAssocID="{D28A7FA5-5447-431C-80DB-BD69412E7FEF}" presName="parTx" presStyleLbl="revTx" presStyleIdx="4" presStyleCnt="6">
        <dgm:presLayoutVars>
          <dgm:chMax val="0"/>
          <dgm:chPref val="0"/>
        </dgm:presLayoutVars>
      </dgm:prSet>
      <dgm:spPr/>
    </dgm:pt>
    <dgm:pt modelId="{C9A9B982-841E-4D6E-A70B-F838A8B05F0A}" type="pres">
      <dgm:prSet presAssocID="{D28A7FA5-5447-431C-80DB-BD69412E7FEF}" presName="txSpace" presStyleCnt="0"/>
      <dgm:spPr/>
    </dgm:pt>
    <dgm:pt modelId="{1AD1A793-B56C-49A8-9B51-C38099CB20D8}" type="pres">
      <dgm:prSet presAssocID="{D28A7FA5-5447-431C-80DB-BD69412E7FEF}" presName="desTx" presStyleLbl="revTx" presStyleIdx="5" presStyleCnt="6">
        <dgm:presLayoutVars/>
      </dgm:prSet>
      <dgm:spPr/>
    </dgm:pt>
  </dgm:ptLst>
  <dgm:cxnLst>
    <dgm:cxn modelId="{9219E428-831B-4449-AC63-F0F073768B09}" type="presOf" srcId="{038833F4-301B-41D6-B1AC-5D247E650EAB}" destId="{77923939-0933-4CED-BF66-476135B2B157}" srcOrd="0" destOrd="1" presId="urn:microsoft.com/office/officeart/2018/2/layout/IconLabelDescriptionList"/>
    <dgm:cxn modelId="{B2A79E36-F0D4-40C8-BB9E-717F4480A644}" srcId="{23837E4B-5BC2-40E2-BE40-2C3F12F024ED}" destId="{038833F4-301B-41D6-B1AC-5D247E650EAB}" srcOrd="1" destOrd="0" parTransId="{D71C4703-B2AD-4E35-82CE-FCBD62C2BF57}" sibTransId="{167387FD-1D40-4459-B62D-0EB695F576C6}"/>
    <dgm:cxn modelId="{7783AC5F-5B60-4250-BC36-05331127763C}" srcId="{A9670BDE-18C3-4FEE-8FB3-40358196B9FB}" destId="{23837E4B-5BC2-40E2-BE40-2C3F12F024ED}" srcOrd="1" destOrd="0" parTransId="{2CCA2343-1F09-410F-89A1-93A14C401FDA}" sibTransId="{6DE69F08-E68C-41C3-80B1-2EDD3865F0D7}"/>
    <dgm:cxn modelId="{52511A43-216B-4022-9BBA-EE2503C42D19}" type="presOf" srcId="{44886248-7C95-41BB-A107-F8AAB3F10E87}" destId="{1AD1A793-B56C-49A8-9B51-C38099CB20D8}" srcOrd="0" destOrd="0" presId="urn:microsoft.com/office/officeart/2018/2/layout/IconLabelDescriptionList"/>
    <dgm:cxn modelId="{205DE763-EEB2-4267-B6F2-B28EEEB72D21}" type="presOf" srcId="{D28A7FA5-5447-431C-80DB-BD69412E7FEF}" destId="{6B358BE7-A4C2-463B-8EA8-81A2492FE2DD}" srcOrd="0" destOrd="0" presId="urn:microsoft.com/office/officeart/2018/2/layout/IconLabelDescriptionList"/>
    <dgm:cxn modelId="{0ED02E49-D399-49AC-8D27-EDF9D614FECE}" srcId="{A9670BDE-18C3-4FEE-8FB3-40358196B9FB}" destId="{D28A7FA5-5447-431C-80DB-BD69412E7FEF}" srcOrd="2" destOrd="0" parTransId="{19DE2718-063E-4B56-AD34-0B83A54FB024}" sibTransId="{B81DDA98-833F-4795-95C6-C6659BF64E0E}"/>
    <dgm:cxn modelId="{D24D5378-E618-4593-924F-9287607AEC1A}" srcId="{D28A7FA5-5447-431C-80DB-BD69412E7FEF}" destId="{44886248-7C95-41BB-A107-F8AAB3F10E87}" srcOrd="0" destOrd="0" parTransId="{98E44529-EBA2-48FF-AE5F-EC7C28CF612A}" sibTransId="{A7808620-A919-4BE0-B828-3EE645C83709}"/>
    <dgm:cxn modelId="{5F77E959-2AF9-470E-B033-2405107D4AF0}" type="presOf" srcId="{23837E4B-5BC2-40E2-BE40-2C3F12F024ED}" destId="{F4A2DDC3-BE66-4AF8-9FAE-DD35DB4AA0D6}" srcOrd="0" destOrd="0" presId="urn:microsoft.com/office/officeart/2018/2/layout/IconLabelDescriptionList"/>
    <dgm:cxn modelId="{81E6FF79-CD6A-4697-BBE6-27EAB70BCCCF}" type="presOf" srcId="{4D133828-7601-44A0-ACF7-D2BFCE7B1517}" destId="{77923939-0933-4CED-BF66-476135B2B157}" srcOrd="0" destOrd="0" presId="urn:microsoft.com/office/officeart/2018/2/layout/IconLabelDescriptionList"/>
    <dgm:cxn modelId="{2C39AE89-E629-4E37-9722-CBC5A2BA7AE1}" type="presOf" srcId="{431D7ADB-098B-42DB-BA45-65D5E874CFA2}" destId="{30B7C9EC-01F5-4162-855B-E40EF478554D}" srcOrd="0" destOrd="0" presId="urn:microsoft.com/office/officeart/2018/2/layout/IconLabelDescriptionList"/>
    <dgm:cxn modelId="{2B867E9A-E48F-443D-ACCD-4CB2A0EE1DF9}" type="presOf" srcId="{4571EC9E-242D-4B7D-BDBA-5E17463619BF}" destId="{3621CDEB-5921-4A3C-8D2A-001E8D46C8B1}" srcOrd="0" destOrd="0" presId="urn:microsoft.com/office/officeart/2018/2/layout/IconLabelDescriptionList"/>
    <dgm:cxn modelId="{6423C7AB-5188-48D5-BED5-1D186CE4D771}" srcId="{23837E4B-5BC2-40E2-BE40-2C3F12F024ED}" destId="{4D133828-7601-44A0-ACF7-D2BFCE7B1517}" srcOrd="0" destOrd="0" parTransId="{FE7C9B3D-B717-458F-930E-ADA4E49BB3AA}" sibTransId="{3D5C4B3A-C693-41EF-A24E-C24E78335C8A}"/>
    <dgm:cxn modelId="{04C33BB0-6DEB-4ECD-B009-0AC33B230BF4}" type="presOf" srcId="{2BD77CAE-65E2-4776-BA51-7ABAF2B395F4}" destId="{30B7C9EC-01F5-4162-855B-E40EF478554D}" srcOrd="0" destOrd="2" presId="urn:microsoft.com/office/officeart/2018/2/layout/IconLabelDescriptionList"/>
    <dgm:cxn modelId="{0DBA09B1-0FC9-4AC6-B2D6-DEE81CA318DA}" type="presOf" srcId="{CB8B0C6E-A53A-4C7C-87FE-90BF1BF588DF}" destId="{30B7C9EC-01F5-4162-855B-E40EF478554D}" srcOrd="0" destOrd="1" presId="urn:microsoft.com/office/officeart/2018/2/layout/IconLabelDescriptionList"/>
    <dgm:cxn modelId="{337244B1-2CE6-4497-A069-4B7F71BBD771}" srcId="{4571EC9E-242D-4B7D-BDBA-5E17463619BF}" destId="{CB8B0C6E-A53A-4C7C-87FE-90BF1BF588DF}" srcOrd="1" destOrd="0" parTransId="{EF67933C-AADD-4173-BB68-4A7DC9B5DC98}" sibTransId="{3918A432-0883-4EB5-AD48-A24E1542256B}"/>
    <dgm:cxn modelId="{D04342BA-043B-4343-AB06-B1E200D029CA}" srcId="{4571EC9E-242D-4B7D-BDBA-5E17463619BF}" destId="{431D7ADB-098B-42DB-BA45-65D5E874CFA2}" srcOrd="0" destOrd="0" parTransId="{5BDFBE92-6A21-434A-BBDB-E32A16825A4C}" sibTransId="{8BF0F2B6-521A-43D3-BBE6-C6FDFFCA51B4}"/>
    <dgm:cxn modelId="{64223EC6-2679-42C2-A13D-B1163856A1B7}" type="presOf" srcId="{A9670BDE-18C3-4FEE-8FB3-40358196B9FB}" destId="{2AE7E7CD-EE8A-42D6-AB93-A9A0BB854850}" srcOrd="0" destOrd="0" presId="urn:microsoft.com/office/officeart/2018/2/layout/IconLabelDescriptionList"/>
    <dgm:cxn modelId="{5ACBE2C9-24E5-45BB-AC4F-F3005F3078F2}" srcId="{4571EC9E-242D-4B7D-BDBA-5E17463619BF}" destId="{2BD77CAE-65E2-4776-BA51-7ABAF2B395F4}" srcOrd="2" destOrd="0" parTransId="{B974CC28-26AB-4200-8D60-5CF8F3F38DE1}" sibTransId="{CDC2F0EE-E2F1-4823-A9C2-1C26A4F77E03}"/>
    <dgm:cxn modelId="{A75E66E1-F245-45FD-BE70-118F910BB6FD}" srcId="{A9670BDE-18C3-4FEE-8FB3-40358196B9FB}" destId="{4571EC9E-242D-4B7D-BDBA-5E17463619BF}" srcOrd="0" destOrd="0" parTransId="{F05D3E7E-F3C6-4C83-8389-79F418447CD5}" sibTransId="{A4CBE131-4F4B-47CC-ACEC-A99326D2847B}"/>
    <dgm:cxn modelId="{3F4A9B0F-C5B1-4993-9524-E0076A4D684E}" type="presParOf" srcId="{2AE7E7CD-EE8A-42D6-AB93-A9A0BB854850}" destId="{79EF468E-B819-47B6-885D-CEBEA3AF3664}" srcOrd="0" destOrd="0" presId="urn:microsoft.com/office/officeart/2018/2/layout/IconLabelDescriptionList"/>
    <dgm:cxn modelId="{42874CE4-AA43-4CE9-8514-24CD4D87D73A}" type="presParOf" srcId="{79EF468E-B819-47B6-885D-CEBEA3AF3664}" destId="{FD5B9279-E323-4911-9195-E6F74756B6DD}" srcOrd="0" destOrd="0" presId="urn:microsoft.com/office/officeart/2018/2/layout/IconLabelDescriptionList"/>
    <dgm:cxn modelId="{DAFBD9BF-AE5F-4DB8-BF73-2BC2C686BF76}" type="presParOf" srcId="{79EF468E-B819-47B6-885D-CEBEA3AF3664}" destId="{A6D3D953-FEDD-4916-B549-DE100F5D1890}" srcOrd="1" destOrd="0" presId="urn:microsoft.com/office/officeart/2018/2/layout/IconLabelDescriptionList"/>
    <dgm:cxn modelId="{4E9F917E-04E7-4B42-A737-28270E24ADD1}" type="presParOf" srcId="{79EF468E-B819-47B6-885D-CEBEA3AF3664}" destId="{3621CDEB-5921-4A3C-8D2A-001E8D46C8B1}" srcOrd="2" destOrd="0" presId="urn:microsoft.com/office/officeart/2018/2/layout/IconLabelDescriptionList"/>
    <dgm:cxn modelId="{92DC68EF-B4D6-4E26-AF4D-32DEBD6A7D7A}" type="presParOf" srcId="{79EF468E-B819-47B6-885D-CEBEA3AF3664}" destId="{2558B469-B4EA-4F5F-B882-41CD44C18105}" srcOrd="3" destOrd="0" presId="urn:microsoft.com/office/officeart/2018/2/layout/IconLabelDescriptionList"/>
    <dgm:cxn modelId="{5D3BAC1A-E358-487F-B2BC-F11F880885D3}" type="presParOf" srcId="{79EF468E-B819-47B6-885D-CEBEA3AF3664}" destId="{30B7C9EC-01F5-4162-855B-E40EF478554D}" srcOrd="4" destOrd="0" presId="urn:microsoft.com/office/officeart/2018/2/layout/IconLabelDescriptionList"/>
    <dgm:cxn modelId="{EC5E2B42-2491-4334-8896-AE76C39052FD}" type="presParOf" srcId="{2AE7E7CD-EE8A-42D6-AB93-A9A0BB854850}" destId="{DE082DF3-03B8-4B6C-AEED-0EA6305C9836}" srcOrd="1" destOrd="0" presId="urn:microsoft.com/office/officeart/2018/2/layout/IconLabelDescriptionList"/>
    <dgm:cxn modelId="{5CA6B8BF-8676-4B80-90F1-93E36E853ECC}" type="presParOf" srcId="{2AE7E7CD-EE8A-42D6-AB93-A9A0BB854850}" destId="{3DC355FF-DB26-4EBE-8FF0-F4FE20E0ED5F}" srcOrd="2" destOrd="0" presId="urn:microsoft.com/office/officeart/2018/2/layout/IconLabelDescriptionList"/>
    <dgm:cxn modelId="{3245B5C8-99D3-4836-8F2C-AD399E98D48E}" type="presParOf" srcId="{3DC355FF-DB26-4EBE-8FF0-F4FE20E0ED5F}" destId="{06FDEDCF-1DAC-46FD-8949-587A6961538B}" srcOrd="0" destOrd="0" presId="urn:microsoft.com/office/officeart/2018/2/layout/IconLabelDescriptionList"/>
    <dgm:cxn modelId="{79A50B52-031F-4975-A7CF-C9768C94BAB6}" type="presParOf" srcId="{3DC355FF-DB26-4EBE-8FF0-F4FE20E0ED5F}" destId="{15E9945A-384A-4096-A375-1018FFBAFD11}" srcOrd="1" destOrd="0" presId="urn:microsoft.com/office/officeart/2018/2/layout/IconLabelDescriptionList"/>
    <dgm:cxn modelId="{61A5D002-AA12-4E59-8D01-3E84CC22DA11}" type="presParOf" srcId="{3DC355FF-DB26-4EBE-8FF0-F4FE20E0ED5F}" destId="{F4A2DDC3-BE66-4AF8-9FAE-DD35DB4AA0D6}" srcOrd="2" destOrd="0" presId="urn:microsoft.com/office/officeart/2018/2/layout/IconLabelDescriptionList"/>
    <dgm:cxn modelId="{2E224F37-58ED-4421-BCED-949239E49941}" type="presParOf" srcId="{3DC355FF-DB26-4EBE-8FF0-F4FE20E0ED5F}" destId="{1B91BEF7-1C04-47E6-969F-6DAEE79D19ED}" srcOrd="3" destOrd="0" presId="urn:microsoft.com/office/officeart/2018/2/layout/IconLabelDescriptionList"/>
    <dgm:cxn modelId="{2BC93682-3FAC-41FD-81CC-FF3067D9BE7F}" type="presParOf" srcId="{3DC355FF-DB26-4EBE-8FF0-F4FE20E0ED5F}" destId="{77923939-0933-4CED-BF66-476135B2B157}" srcOrd="4" destOrd="0" presId="urn:microsoft.com/office/officeart/2018/2/layout/IconLabelDescriptionList"/>
    <dgm:cxn modelId="{F23C06A0-6D89-430C-849D-F0F88D884799}" type="presParOf" srcId="{2AE7E7CD-EE8A-42D6-AB93-A9A0BB854850}" destId="{FF45E1C9-98C5-4D1D-A2B6-B1993B7068A8}" srcOrd="3" destOrd="0" presId="urn:microsoft.com/office/officeart/2018/2/layout/IconLabelDescriptionList"/>
    <dgm:cxn modelId="{C6439693-AC00-462B-9927-C116580AB125}" type="presParOf" srcId="{2AE7E7CD-EE8A-42D6-AB93-A9A0BB854850}" destId="{A86B2B15-DD34-4747-A236-278B7CA61424}" srcOrd="4" destOrd="0" presId="urn:microsoft.com/office/officeart/2018/2/layout/IconLabelDescriptionList"/>
    <dgm:cxn modelId="{14E2528C-71B1-4449-A5C1-F3EFA1884B07}" type="presParOf" srcId="{A86B2B15-DD34-4747-A236-278B7CA61424}" destId="{63D5BCD4-964A-424E-8D1B-EC46EDF59F73}" srcOrd="0" destOrd="0" presId="urn:microsoft.com/office/officeart/2018/2/layout/IconLabelDescriptionList"/>
    <dgm:cxn modelId="{C682268D-1FEB-4FAB-9D3B-B6BE387D7951}" type="presParOf" srcId="{A86B2B15-DD34-4747-A236-278B7CA61424}" destId="{1AE59F9B-C312-4045-B7FF-0A3DCC31C718}" srcOrd="1" destOrd="0" presId="urn:microsoft.com/office/officeart/2018/2/layout/IconLabelDescriptionList"/>
    <dgm:cxn modelId="{891A2C41-4660-4744-9819-1BF3600D3BCE}" type="presParOf" srcId="{A86B2B15-DD34-4747-A236-278B7CA61424}" destId="{6B358BE7-A4C2-463B-8EA8-81A2492FE2DD}" srcOrd="2" destOrd="0" presId="urn:microsoft.com/office/officeart/2018/2/layout/IconLabelDescriptionList"/>
    <dgm:cxn modelId="{90A95FD6-13DD-4157-AC7C-E691816D1539}" type="presParOf" srcId="{A86B2B15-DD34-4747-A236-278B7CA61424}" destId="{C9A9B982-841E-4D6E-A70B-F838A8B05F0A}" srcOrd="3" destOrd="0" presId="urn:microsoft.com/office/officeart/2018/2/layout/IconLabelDescriptionList"/>
    <dgm:cxn modelId="{DA230E5E-62F1-46A2-9961-EB10407209E9}" type="presParOf" srcId="{A86B2B15-DD34-4747-A236-278B7CA61424}" destId="{1AD1A793-B56C-49A8-9B51-C38099CB20D8}" srcOrd="4" destOrd="0" presId="urn:microsoft.com/office/officeart/2018/2/layout/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3DA47E-2906-4CCE-A9DB-E86DD137F726}"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468BE675-7BC8-4610-B2EF-14CB8F0DEE8D}">
      <dgm:prSet custT="1"/>
      <dgm:spPr/>
      <dgm:t>
        <a:bodyPr/>
        <a:lstStyle/>
        <a:p>
          <a:r>
            <a:rPr lang="en-US" sz="2400" dirty="0"/>
            <a:t>Convenience sample from Midwestern university</a:t>
          </a:r>
        </a:p>
      </dgm:t>
    </dgm:pt>
    <dgm:pt modelId="{AE7D2882-9346-4552-BDEE-92EBE8136EED}" type="parTrans" cxnId="{79D3E3A3-9F1B-444F-B4F2-D6650D0D92ED}">
      <dgm:prSet/>
      <dgm:spPr/>
      <dgm:t>
        <a:bodyPr/>
        <a:lstStyle/>
        <a:p>
          <a:endParaRPr lang="en-US"/>
        </a:p>
      </dgm:t>
    </dgm:pt>
    <dgm:pt modelId="{0C3B7F79-EFCF-4EBA-95D3-979F3B91420B}" type="sibTrans" cxnId="{79D3E3A3-9F1B-444F-B4F2-D6650D0D92ED}">
      <dgm:prSet/>
      <dgm:spPr/>
      <dgm:t>
        <a:bodyPr/>
        <a:lstStyle/>
        <a:p>
          <a:endParaRPr lang="en-US"/>
        </a:p>
      </dgm:t>
    </dgm:pt>
    <dgm:pt modelId="{0DF36CE3-42C7-4456-A352-330CBE4225EE}">
      <dgm:prSet custT="1"/>
      <dgm:spPr/>
      <dgm:t>
        <a:bodyPr/>
        <a:lstStyle/>
        <a:p>
          <a:r>
            <a:rPr lang="en-US" sz="2400" dirty="0"/>
            <a:t>Inclusion Criteria</a:t>
          </a:r>
        </a:p>
      </dgm:t>
    </dgm:pt>
    <dgm:pt modelId="{92C4E8AA-5DA5-4B7A-8DFA-B6277CF87ADA}" type="parTrans" cxnId="{56471D1E-59CA-4393-83F7-D111A837BB40}">
      <dgm:prSet/>
      <dgm:spPr/>
      <dgm:t>
        <a:bodyPr/>
        <a:lstStyle/>
        <a:p>
          <a:endParaRPr lang="en-US"/>
        </a:p>
      </dgm:t>
    </dgm:pt>
    <dgm:pt modelId="{4653CF03-B660-43B0-9A3B-8AF83173A240}" type="sibTrans" cxnId="{56471D1E-59CA-4393-83F7-D111A837BB40}">
      <dgm:prSet/>
      <dgm:spPr/>
      <dgm:t>
        <a:bodyPr/>
        <a:lstStyle/>
        <a:p>
          <a:endParaRPr lang="en-US"/>
        </a:p>
      </dgm:t>
    </dgm:pt>
    <dgm:pt modelId="{F2F6EE67-9362-436E-AD82-3F6D0D01B90B}">
      <dgm:prSet custT="1"/>
      <dgm:spPr/>
      <dgm:t>
        <a:bodyPr/>
        <a:lstStyle/>
        <a:p>
          <a:r>
            <a:rPr lang="en-US" sz="2400" dirty="0"/>
            <a:t>283 surveys sent &amp; 63 surveys collected</a:t>
          </a:r>
        </a:p>
      </dgm:t>
    </dgm:pt>
    <dgm:pt modelId="{CACEB464-8373-4A35-BAC8-919848FC42B1}" type="parTrans" cxnId="{C782B559-BE60-4110-8B6D-D48666B76442}">
      <dgm:prSet/>
      <dgm:spPr/>
      <dgm:t>
        <a:bodyPr/>
        <a:lstStyle/>
        <a:p>
          <a:endParaRPr lang="en-US"/>
        </a:p>
      </dgm:t>
    </dgm:pt>
    <dgm:pt modelId="{C1F7A80A-8B8F-4E18-B636-35D4A0D97C66}" type="sibTrans" cxnId="{C782B559-BE60-4110-8B6D-D48666B76442}">
      <dgm:prSet/>
      <dgm:spPr/>
      <dgm:t>
        <a:bodyPr/>
        <a:lstStyle/>
        <a:p>
          <a:endParaRPr lang="en-US"/>
        </a:p>
      </dgm:t>
    </dgm:pt>
    <dgm:pt modelId="{9AB8E430-605B-4DB1-873B-71330B0C82A3}">
      <dgm:prSet custT="1"/>
      <dgm:spPr/>
      <dgm:t>
        <a:bodyPr/>
        <a:lstStyle/>
        <a:p>
          <a:r>
            <a:rPr lang="en-US" sz="2000" dirty="0"/>
            <a:t>51 met criteria = 18% response rate</a:t>
          </a:r>
        </a:p>
      </dgm:t>
    </dgm:pt>
    <dgm:pt modelId="{D48B19D6-7DCA-44FE-96EF-87D3E3C702A3}" type="parTrans" cxnId="{AC855AB6-42FE-4C31-BECB-51AF6A98C246}">
      <dgm:prSet/>
      <dgm:spPr/>
      <dgm:t>
        <a:bodyPr/>
        <a:lstStyle/>
        <a:p>
          <a:endParaRPr lang="en-US"/>
        </a:p>
      </dgm:t>
    </dgm:pt>
    <dgm:pt modelId="{3CC0666F-F42F-4B1B-B8E6-CFD091E0673D}" type="sibTrans" cxnId="{AC855AB6-42FE-4C31-BECB-51AF6A98C246}">
      <dgm:prSet/>
      <dgm:spPr/>
      <dgm:t>
        <a:bodyPr/>
        <a:lstStyle/>
        <a:p>
          <a:endParaRPr lang="en-US"/>
        </a:p>
      </dgm:t>
    </dgm:pt>
    <dgm:pt modelId="{28D7E38F-2DDA-41B6-A3AB-B924AB0B2E1B}">
      <dgm:prSet custT="1"/>
      <dgm:spPr/>
      <dgm:t>
        <a:bodyPr/>
        <a:lstStyle/>
        <a:p>
          <a:r>
            <a:rPr lang="en-US" sz="2400" dirty="0"/>
            <a:t>Demographics</a:t>
          </a:r>
        </a:p>
      </dgm:t>
    </dgm:pt>
    <dgm:pt modelId="{0EF1C64F-F661-4DA4-ACDB-CA938C5BF48B}" type="parTrans" cxnId="{18823BFC-C5A4-49B9-B401-E17F69309A47}">
      <dgm:prSet/>
      <dgm:spPr/>
      <dgm:t>
        <a:bodyPr/>
        <a:lstStyle/>
        <a:p>
          <a:endParaRPr lang="en-US"/>
        </a:p>
      </dgm:t>
    </dgm:pt>
    <dgm:pt modelId="{976A936D-0435-46F0-8E9C-1FEBF1A98FDA}" type="sibTrans" cxnId="{18823BFC-C5A4-49B9-B401-E17F69309A47}">
      <dgm:prSet/>
      <dgm:spPr/>
      <dgm:t>
        <a:bodyPr/>
        <a:lstStyle/>
        <a:p>
          <a:endParaRPr lang="en-US"/>
        </a:p>
      </dgm:t>
    </dgm:pt>
    <dgm:pt modelId="{0D127FB7-25E9-4D6A-A5C0-B37F1815D371}" type="pres">
      <dgm:prSet presAssocID="{483DA47E-2906-4CCE-A9DB-E86DD137F726}" presName="linear" presStyleCnt="0">
        <dgm:presLayoutVars>
          <dgm:dir/>
          <dgm:animLvl val="lvl"/>
          <dgm:resizeHandles val="exact"/>
        </dgm:presLayoutVars>
      </dgm:prSet>
      <dgm:spPr/>
    </dgm:pt>
    <dgm:pt modelId="{9F6400F4-6B1F-4B55-989D-726F098DD7DE}" type="pres">
      <dgm:prSet presAssocID="{468BE675-7BC8-4610-B2EF-14CB8F0DEE8D}" presName="parentLin" presStyleCnt="0"/>
      <dgm:spPr/>
    </dgm:pt>
    <dgm:pt modelId="{2879D0A0-55FB-4109-89F4-146C7478E74C}" type="pres">
      <dgm:prSet presAssocID="{468BE675-7BC8-4610-B2EF-14CB8F0DEE8D}" presName="parentLeftMargin" presStyleLbl="node1" presStyleIdx="0" presStyleCnt="4"/>
      <dgm:spPr/>
    </dgm:pt>
    <dgm:pt modelId="{F818D363-C0E0-43FC-8A83-20E4C47657BF}" type="pres">
      <dgm:prSet presAssocID="{468BE675-7BC8-4610-B2EF-14CB8F0DEE8D}" presName="parentText" presStyleLbl="node1" presStyleIdx="0" presStyleCnt="4" custScaleX="113895" custScaleY="129014">
        <dgm:presLayoutVars>
          <dgm:chMax val="0"/>
          <dgm:bulletEnabled val="1"/>
        </dgm:presLayoutVars>
      </dgm:prSet>
      <dgm:spPr/>
    </dgm:pt>
    <dgm:pt modelId="{F51EC24C-860A-446A-B2C8-1C47536AB745}" type="pres">
      <dgm:prSet presAssocID="{468BE675-7BC8-4610-B2EF-14CB8F0DEE8D}" presName="negativeSpace" presStyleCnt="0"/>
      <dgm:spPr/>
    </dgm:pt>
    <dgm:pt modelId="{F7413CB7-4A30-4A62-BCD7-BB746AABCD98}" type="pres">
      <dgm:prSet presAssocID="{468BE675-7BC8-4610-B2EF-14CB8F0DEE8D}" presName="childText" presStyleLbl="conFgAcc1" presStyleIdx="0" presStyleCnt="4">
        <dgm:presLayoutVars>
          <dgm:bulletEnabled val="1"/>
        </dgm:presLayoutVars>
      </dgm:prSet>
      <dgm:spPr/>
    </dgm:pt>
    <dgm:pt modelId="{7D323AE1-1D09-4346-B297-74C92424789E}" type="pres">
      <dgm:prSet presAssocID="{0C3B7F79-EFCF-4EBA-95D3-979F3B91420B}" presName="spaceBetweenRectangles" presStyleCnt="0"/>
      <dgm:spPr/>
    </dgm:pt>
    <dgm:pt modelId="{1EE428F2-8128-495F-9D6E-AA1A76E531BE}" type="pres">
      <dgm:prSet presAssocID="{0DF36CE3-42C7-4456-A352-330CBE4225EE}" presName="parentLin" presStyleCnt="0"/>
      <dgm:spPr/>
    </dgm:pt>
    <dgm:pt modelId="{7E87AD10-F91B-437C-89B3-7EFA4609FA79}" type="pres">
      <dgm:prSet presAssocID="{0DF36CE3-42C7-4456-A352-330CBE4225EE}" presName="parentLeftMargin" presStyleLbl="node1" presStyleIdx="0" presStyleCnt="4"/>
      <dgm:spPr/>
    </dgm:pt>
    <dgm:pt modelId="{B03FE2D4-DF7C-420D-B0AA-C52703518804}" type="pres">
      <dgm:prSet presAssocID="{0DF36CE3-42C7-4456-A352-330CBE4225EE}" presName="parentText" presStyleLbl="node1" presStyleIdx="1" presStyleCnt="4" custScaleX="118995">
        <dgm:presLayoutVars>
          <dgm:chMax val="0"/>
          <dgm:bulletEnabled val="1"/>
        </dgm:presLayoutVars>
      </dgm:prSet>
      <dgm:spPr/>
    </dgm:pt>
    <dgm:pt modelId="{82371F04-399E-47EB-AFFF-FEE9F9EF322C}" type="pres">
      <dgm:prSet presAssocID="{0DF36CE3-42C7-4456-A352-330CBE4225EE}" presName="negativeSpace" presStyleCnt="0"/>
      <dgm:spPr/>
    </dgm:pt>
    <dgm:pt modelId="{B532B911-7110-4E9D-8E21-1778833752D6}" type="pres">
      <dgm:prSet presAssocID="{0DF36CE3-42C7-4456-A352-330CBE4225EE}" presName="childText" presStyleLbl="conFgAcc1" presStyleIdx="1" presStyleCnt="4">
        <dgm:presLayoutVars>
          <dgm:bulletEnabled val="1"/>
        </dgm:presLayoutVars>
      </dgm:prSet>
      <dgm:spPr/>
    </dgm:pt>
    <dgm:pt modelId="{D3A1DC47-9523-4502-87F6-8C03CE6F02C5}" type="pres">
      <dgm:prSet presAssocID="{4653CF03-B660-43B0-9A3B-8AF83173A240}" presName="spaceBetweenRectangles" presStyleCnt="0"/>
      <dgm:spPr/>
    </dgm:pt>
    <dgm:pt modelId="{45A01B52-728C-4B2B-8154-6241B2C53036}" type="pres">
      <dgm:prSet presAssocID="{F2F6EE67-9362-436E-AD82-3F6D0D01B90B}" presName="parentLin" presStyleCnt="0"/>
      <dgm:spPr/>
    </dgm:pt>
    <dgm:pt modelId="{D9CA1FCB-AC04-438B-AB13-C2EB7DAB8281}" type="pres">
      <dgm:prSet presAssocID="{F2F6EE67-9362-436E-AD82-3F6D0D01B90B}" presName="parentLeftMargin" presStyleLbl="node1" presStyleIdx="1" presStyleCnt="4"/>
      <dgm:spPr/>
    </dgm:pt>
    <dgm:pt modelId="{4B05DD8E-B6A1-4E57-8286-75CAD24A894A}" type="pres">
      <dgm:prSet presAssocID="{F2F6EE67-9362-436E-AD82-3F6D0D01B90B}" presName="parentText" presStyleLbl="node1" presStyleIdx="2" presStyleCnt="4" custScaleX="119661" custScaleY="122792" custLinFactNeighborX="7798" custLinFactNeighborY="10531">
        <dgm:presLayoutVars>
          <dgm:chMax val="0"/>
          <dgm:bulletEnabled val="1"/>
        </dgm:presLayoutVars>
      </dgm:prSet>
      <dgm:spPr/>
    </dgm:pt>
    <dgm:pt modelId="{5C1DD9BA-9ADB-4593-B98E-F0B3242E4279}" type="pres">
      <dgm:prSet presAssocID="{F2F6EE67-9362-436E-AD82-3F6D0D01B90B}" presName="negativeSpace" presStyleCnt="0"/>
      <dgm:spPr/>
    </dgm:pt>
    <dgm:pt modelId="{58BEF35D-A610-4BAB-9DFE-F315169FBBA5}" type="pres">
      <dgm:prSet presAssocID="{F2F6EE67-9362-436E-AD82-3F6D0D01B90B}" presName="childText" presStyleLbl="conFgAcc1" presStyleIdx="2" presStyleCnt="4" custLinFactNeighborX="-6778" custLinFactNeighborY="56780">
        <dgm:presLayoutVars>
          <dgm:bulletEnabled val="1"/>
        </dgm:presLayoutVars>
      </dgm:prSet>
      <dgm:spPr/>
    </dgm:pt>
    <dgm:pt modelId="{FEAEC8AB-F852-4D64-B734-D3740D60DB83}" type="pres">
      <dgm:prSet presAssocID="{C1F7A80A-8B8F-4E18-B636-35D4A0D97C66}" presName="spaceBetweenRectangles" presStyleCnt="0"/>
      <dgm:spPr/>
    </dgm:pt>
    <dgm:pt modelId="{441A12E9-637E-49FE-8C81-1F189B70813F}" type="pres">
      <dgm:prSet presAssocID="{28D7E38F-2DDA-41B6-A3AB-B924AB0B2E1B}" presName="parentLin" presStyleCnt="0"/>
      <dgm:spPr/>
    </dgm:pt>
    <dgm:pt modelId="{DAA07DD0-97CC-4727-97E3-E883DCD1899D}" type="pres">
      <dgm:prSet presAssocID="{28D7E38F-2DDA-41B6-A3AB-B924AB0B2E1B}" presName="parentLeftMargin" presStyleLbl="node1" presStyleIdx="2" presStyleCnt="4"/>
      <dgm:spPr/>
    </dgm:pt>
    <dgm:pt modelId="{30546627-6C28-4278-9496-84EEADA8ACAB}" type="pres">
      <dgm:prSet presAssocID="{28D7E38F-2DDA-41B6-A3AB-B924AB0B2E1B}" presName="parentText" presStyleLbl="node1" presStyleIdx="3" presStyleCnt="4" custScaleX="119930" custScaleY="128699">
        <dgm:presLayoutVars>
          <dgm:chMax val="0"/>
          <dgm:bulletEnabled val="1"/>
        </dgm:presLayoutVars>
      </dgm:prSet>
      <dgm:spPr/>
    </dgm:pt>
    <dgm:pt modelId="{DF78DEEE-F6FF-4DC7-AE3B-11C56B8214C3}" type="pres">
      <dgm:prSet presAssocID="{28D7E38F-2DDA-41B6-A3AB-B924AB0B2E1B}" presName="negativeSpace" presStyleCnt="0"/>
      <dgm:spPr/>
    </dgm:pt>
    <dgm:pt modelId="{CE40E89D-43CE-44F8-8E68-CDB2110CF379}" type="pres">
      <dgm:prSet presAssocID="{28D7E38F-2DDA-41B6-A3AB-B924AB0B2E1B}" presName="childText" presStyleLbl="conFgAcc1" presStyleIdx="3" presStyleCnt="4">
        <dgm:presLayoutVars>
          <dgm:bulletEnabled val="1"/>
        </dgm:presLayoutVars>
      </dgm:prSet>
      <dgm:spPr/>
    </dgm:pt>
  </dgm:ptLst>
  <dgm:cxnLst>
    <dgm:cxn modelId="{56471D1E-59CA-4393-83F7-D111A837BB40}" srcId="{483DA47E-2906-4CCE-A9DB-E86DD137F726}" destId="{0DF36CE3-42C7-4456-A352-330CBE4225EE}" srcOrd="1" destOrd="0" parTransId="{92C4E8AA-5DA5-4B7A-8DFA-B6277CF87ADA}" sibTransId="{4653CF03-B660-43B0-9A3B-8AF83173A240}"/>
    <dgm:cxn modelId="{8998262F-48D9-44B7-8C37-8448D22E7DF2}" type="presOf" srcId="{F2F6EE67-9362-436E-AD82-3F6D0D01B90B}" destId="{4B05DD8E-B6A1-4E57-8286-75CAD24A894A}" srcOrd="1" destOrd="0" presId="urn:microsoft.com/office/officeart/2005/8/layout/list1"/>
    <dgm:cxn modelId="{5CEBFD40-BAA0-4D5E-A613-127CDC678FC5}" type="presOf" srcId="{0DF36CE3-42C7-4456-A352-330CBE4225EE}" destId="{7E87AD10-F91B-437C-89B3-7EFA4609FA79}" srcOrd="0" destOrd="0" presId="urn:microsoft.com/office/officeart/2005/8/layout/list1"/>
    <dgm:cxn modelId="{7A16E65C-B1DC-4749-9612-04861AA6D15D}" type="presOf" srcId="{28D7E38F-2DDA-41B6-A3AB-B924AB0B2E1B}" destId="{DAA07DD0-97CC-4727-97E3-E883DCD1899D}" srcOrd="0" destOrd="0" presId="urn:microsoft.com/office/officeart/2005/8/layout/list1"/>
    <dgm:cxn modelId="{042BDC45-D539-499C-B2D6-7EA04A0DA2A1}" type="presOf" srcId="{483DA47E-2906-4CCE-A9DB-E86DD137F726}" destId="{0D127FB7-25E9-4D6A-A5C0-B37F1815D371}" srcOrd="0" destOrd="0" presId="urn:microsoft.com/office/officeart/2005/8/layout/list1"/>
    <dgm:cxn modelId="{36F9DB6D-D955-4AAA-91B3-9CCC6AA0B610}" type="presOf" srcId="{28D7E38F-2DDA-41B6-A3AB-B924AB0B2E1B}" destId="{30546627-6C28-4278-9496-84EEADA8ACAB}" srcOrd="1" destOrd="0" presId="urn:microsoft.com/office/officeart/2005/8/layout/list1"/>
    <dgm:cxn modelId="{C782B559-BE60-4110-8B6D-D48666B76442}" srcId="{483DA47E-2906-4CCE-A9DB-E86DD137F726}" destId="{F2F6EE67-9362-436E-AD82-3F6D0D01B90B}" srcOrd="2" destOrd="0" parTransId="{CACEB464-8373-4A35-BAC8-919848FC42B1}" sibTransId="{C1F7A80A-8B8F-4E18-B636-35D4A0D97C66}"/>
    <dgm:cxn modelId="{2BA6685A-B9B0-40A0-A4AB-8D5041CF34AE}" type="presOf" srcId="{468BE675-7BC8-4610-B2EF-14CB8F0DEE8D}" destId="{2879D0A0-55FB-4109-89F4-146C7478E74C}" srcOrd="0" destOrd="0" presId="urn:microsoft.com/office/officeart/2005/8/layout/list1"/>
    <dgm:cxn modelId="{74E22589-7DA8-44BA-AB98-3DC94EF77789}" type="presOf" srcId="{468BE675-7BC8-4610-B2EF-14CB8F0DEE8D}" destId="{F818D363-C0E0-43FC-8A83-20E4C47657BF}" srcOrd="1" destOrd="0" presId="urn:microsoft.com/office/officeart/2005/8/layout/list1"/>
    <dgm:cxn modelId="{79D3E3A3-9F1B-444F-B4F2-D6650D0D92ED}" srcId="{483DA47E-2906-4CCE-A9DB-E86DD137F726}" destId="{468BE675-7BC8-4610-B2EF-14CB8F0DEE8D}" srcOrd="0" destOrd="0" parTransId="{AE7D2882-9346-4552-BDEE-92EBE8136EED}" sibTransId="{0C3B7F79-EFCF-4EBA-95D3-979F3B91420B}"/>
    <dgm:cxn modelId="{AC855AB6-42FE-4C31-BECB-51AF6A98C246}" srcId="{F2F6EE67-9362-436E-AD82-3F6D0D01B90B}" destId="{9AB8E430-605B-4DB1-873B-71330B0C82A3}" srcOrd="0" destOrd="0" parTransId="{D48B19D6-7DCA-44FE-96EF-87D3E3C702A3}" sibTransId="{3CC0666F-F42F-4B1B-B8E6-CFD091E0673D}"/>
    <dgm:cxn modelId="{5BAEBEB8-3362-4B55-9936-2A431D9EE946}" type="presOf" srcId="{9AB8E430-605B-4DB1-873B-71330B0C82A3}" destId="{58BEF35D-A610-4BAB-9DFE-F315169FBBA5}" srcOrd="0" destOrd="0" presId="urn:microsoft.com/office/officeart/2005/8/layout/list1"/>
    <dgm:cxn modelId="{14F826DA-F177-4A52-8E42-329833E72D3C}" type="presOf" srcId="{0DF36CE3-42C7-4456-A352-330CBE4225EE}" destId="{B03FE2D4-DF7C-420D-B0AA-C52703518804}" srcOrd="1" destOrd="0" presId="urn:microsoft.com/office/officeart/2005/8/layout/list1"/>
    <dgm:cxn modelId="{7879C9FA-7711-479B-8477-62C25D318733}" type="presOf" srcId="{F2F6EE67-9362-436E-AD82-3F6D0D01B90B}" destId="{D9CA1FCB-AC04-438B-AB13-C2EB7DAB8281}" srcOrd="0" destOrd="0" presId="urn:microsoft.com/office/officeart/2005/8/layout/list1"/>
    <dgm:cxn modelId="{18823BFC-C5A4-49B9-B401-E17F69309A47}" srcId="{483DA47E-2906-4CCE-A9DB-E86DD137F726}" destId="{28D7E38F-2DDA-41B6-A3AB-B924AB0B2E1B}" srcOrd="3" destOrd="0" parTransId="{0EF1C64F-F661-4DA4-ACDB-CA938C5BF48B}" sibTransId="{976A936D-0435-46F0-8E9C-1FEBF1A98FDA}"/>
    <dgm:cxn modelId="{295F76EF-4C72-4317-B552-0F5DBD740BDF}" type="presParOf" srcId="{0D127FB7-25E9-4D6A-A5C0-B37F1815D371}" destId="{9F6400F4-6B1F-4B55-989D-726F098DD7DE}" srcOrd="0" destOrd="0" presId="urn:microsoft.com/office/officeart/2005/8/layout/list1"/>
    <dgm:cxn modelId="{12817AB5-89C7-4502-A7B9-B54D015D1E0D}" type="presParOf" srcId="{9F6400F4-6B1F-4B55-989D-726F098DD7DE}" destId="{2879D0A0-55FB-4109-89F4-146C7478E74C}" srcOrd="0" destOrd="0" presId="urn:microsoft.com/office/officeart/2005/8/layout/list1"/>
    <dgm:cxn modelId="{22BCBD94-C4E4-482E-82EC-F7662B0F91EE}" type="presParOf" srcId="{9F6400F4-6B1F-4B55-989D-726F098DD7DE}" destId="{F818D363-C0E0-43FC-8A83-20E4C47657BF}" srcOrd="1" destOrd="0" presId="urn:microsoft.com/office/officeart/2005/8/layout/list1"/>
    <dgm:cxn modelId="{1EF4BAD1-04BA-4B46-84B5-D1C5E79DB90F}" type="presParOf" srcId="{0D127FB7-25E9-4D6A-A5C0-B37F1815D371}" destId="{F51EC24C-860A-446A-B2C8-1C47536AB745}" srcOrd="1" destOrd="0" presId="urn:microsoft.com/office/officeart/2005/8/layout/list1"/>
    <dgm:cxn modelId="{050862D6-B8E3-468E-91AF-755942D03A4D}" type="presParOf" srcId="{0D127FB7-25E9-4D6A-A5C0-B37F1815D371}" destId="{F7413CB7-4A30-4A62-BCD7-BB746AABCD98}" srcOrd="2" destOrd="0" presId="urn:microsoft.com/office/officeart/2005/8/layout/list1"/>
    <dgm:cxn modelId="{D2A00FF9-D01B-44B3-8FC7-E327A9198652}" type="presParOf" srcId="{0D127FB7-25E9-4D6A-A5C0-B37F1815D371}" destId="{7D323AE1-1D09-4346-B297-74C92424789E}" srcOrd="3" destOrd="0" presId="urn:microsoft.com/office/officeart/2005/8/layout/list1"/>
    <dgm:cxn modelId="{58DF42A3-FE38-4DAD-B80E-78C49B0775E0}" type="presParOf" srcId="{0D127FB7-25E9-4D6A-A5C0-B37F1815D371}" destId="{1EE428F2-8128-495F-9D6E-AA1A76E531BE}" srcOrd="4" destOrd="0" presId="urn:microsoft.com/office/officeart/2005/8/layout/list1"/>
    <dgm:cxn modelId="{2D56E929-F5AE-4DAC-992B-40F463B8EFC3}" type="presParOf" srcId="{1EE428F2-8128-495F-9D6E-AA1A76E531BE}" destId="{7E87AD10-F91B-437C-89B3-7EFA4609FA79}" srcOrd="0" destOrd="0" presId="urn:microsoft.com/office/officeart/2005/8/layout/list1"/>
    <dgm:cxn modelId="{752210A4-2FFC-46A3-8AE0-5393BCAF8645}" type="presParOf" srcId="{1EE428F2-8128-495F-9D6E-AA1A76E531BE}" destId="{B03FE2D4-DF7C-420D-B0AA-C52703518804}" srcOrd="1" destOrd="0" presId="urn:microsoft.com/office/officeart/2005/8/layout/list1"/>
    <dgm:cxn modelId="{903E1C99-7DD7-459E-8E15-B0F41D9D9B0D}" type="presParOf" srcId="{0D127FB7-25E9-4D6A-A5C0-B37F1815D371}" destId="{82371F04-399E-47EB-AFFF-FEE9F9EF322C}" srcOrd="5" destOrd="0" presId="urn:microsoft.com/office/officeart/2005/8/layout/list1"/>
    <dgm:cxn modelId="{5D7EF8A2-84B5-4D53-B047-6CE095152549}" type="presParOf" srcId="{0D127FB7-25E9-4D6A-A5C0-B37F1815D371}" destId="{B532B911-7110-4E9D-8E21-1778833752D6}" srcOrd="6" destOrd="0" presId="urn:microsoft.com/office/officeart/2005/8/layout/list1"/>
    <dgm:cxn modelId="{597DFB2F-1933-4C40-B41A-19E944767CE7}" type="presParOf" srcId="{0D127FB7-25E9-4D6A-A5C0-B37F1815D371}" destId="{D3A1DC47-9523-4502-87F6-8C03CE6F02C5}" srcOrd="7" destOrd="0" presId="urn:microsoft.com/office/officeart/2005/8/layout/list1"/>
    <dgm:cxn modelId="{AF5B53C7-6F03-46DA-B280-860B55B2E348}" type="presParOf" srcId="{0D127FB7-25E9-4D6A-A5C0-B37F1815D371}" destId="{45A01B52-728C-4B2B-8154-6241B2C53036}" srcOrd="8" destOrd="0" presId="urn:microsoft.com/office/officeart/2005/8/layout/list1"/>
    <dgm:cxn modelId="{97F53A20-BAC9-4736-AEC8-E6E4079AEAEB}" type="presParOf" srcId="{45A01B52-728C-4B2B-8154-6241B2C53036}" destId="{D9CA1FCB-AC04-438B-AB13-C2EB7DAB8281}" srcOrd="0" destOrd="0" presId="urn:microsoft.com/office/officeart/2005/8/layout/list1"/>
    <dgm:cxn modelId="{9DB486F3-E9A4-4553-A25E-99036CE8EA60}" type="presParOf" srcId="{45A01B52-728C-4B2B-8154-6241B2C53036}" destId="{4B05DD8E-B6A1-4E57-8286-75CAD24A894A}" srcOrd="1" destOrd="0" presId="urn:microsoft.com/office/officeart/2005/8/layout/list1"/>
    <dgm:cxn modelId="{12ABE306-B042-45B0-A462-5D529535568A}" type="presParOf" srcId="{0D127FB7-25E9-4D6A-A5C0-B37F1815D371}" destId="{5C1DD9BA-9ADB-4593-B98E-F0B3242E4279}" srcOrd="9" destOrd="0" presId="urn:microsoft.com/office/officeart/2005/8/layout/list1"/>
    <dgm:cxn modelId="{5A2D6AF4-CF76-4188-920B-90120878A76B}" type="presParOf" srcId="{0D127FB7-25E9-4D6A-A5C0-B37F1815D371}" destId="{58BEF35D-A610-4BAB-9DFE-F315169FBBA5}" srcOrd="10" destOrd="0" presId="urn:microsoft.com/office/officeart/2005/8/layout/list1"/>
    <dgm:cxn modelId="{2B711E52-D7EF-488F-BCC6-DB7C138CBD99}" type="presParOf" srcId="{0D127FB7-25E9-4D6A-A5C0-B37F1815D371}" destId="{FEAEC8AB-F852-4D64-B734-D3740D60DB83}" srcOrd="11" destOrd="0" presId="urn:microsoft.com/office/officeart/2005/8/layout/list1"/>
    <dgm:cxn modelId="{57D6A8E6-97C9-445C-BAF7-A6FE897CBF2F}" type="presParOf" srcId="{0D127FB7-25E9-4D6A-A5C0-B37F1815D371}" destId="{441A12E9-637E-49FE-8C81-1F189B70813F}" srcOrd="12" destOrd="0" presId="urn:microsoft.com/office/officeart/2005/8/layout/list1"/>
    <dgm:cxn modelId="{7ABB7CA1-64B9-4CD0-B399-B8373505D53F}" type="presParOf" srcId="{441A12E9-637E-49FE-8C81-1F189B70813F}" destId="{DAA07DD0-97CC-4727-97E3-E883DCD1899D}" srcOrd="0" destOrd="0" presId="urn:microsoft.com/office/officeart/2005/8/layout/list1"/>
    <dgm:cxn modelId="{8C43CDDB-E958-44BF-AE78-A71447A0E39C}" type="presParOf" srcId="{441A12E9-637E-49FE-8C81-1F189B70813F}" destId="{30546627-6C28-4278-9496-84EEADA8ACAB}" srcOrd="1" destOrd="0" presId="urn:microsoft.com/office/officeart/2005/8/layout/list1"/>
    <dgm:cxn modelId="{06EE11D8-3C2B-4054-8E46-1652F34762FC}" type="presParOf" srcId="{0D127FB7-25E9-4D6A-A5C0-B37F1815D371}" destId="{DF78DEEE-F6FF-4DC7-AE3B-11C56B8214C3}" srcOrd="13" destOrd="0" presId="urn:microsoft.com/office/officeart/2005/8/layout/list1"/>
    <dgm:cxn modelId="{F33475F2-078D-48A7-BF28-E00A75099822}" type="presParOf" srcId="{0D127FB7-25E9-4D6A-A5C0-B37F1815D371}" destId="{CE40E89D-43CE-44F8-8E68-CDB2110CF379}"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2DDEA4-BAA2-4253-9E3C-F74E551F43F5}"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28FCB06F-F821-4B10-867A-B65E3FE8371C}">
      <dgm:prSet/>
      <dgm:spPr/>
      <dgm:t>
        <a:bodyPr/>
        <a:lstStyle/>
        <a:p>
          <a:r>
            <a:rPr lang="en-US" dirty="0"/>
            <a:t>Increased CF = Burnout &amp; alexithymia</a:t>
          </a:r>
        </a:p>
      </dgm:t>
    </dgm:pt>
    <dgm:pt modelId="{142FC041-7320-4225-A975-C13BF313B83F}" type="parTrans" cxnId="{9B8942CD-BAFA-4629-B0C8-1A8C57531D5A}">
      <dgm:prSet/>
      <dgm:spPr/>
      <dgm:t>
        <a:bodyPr/>
        <a:lstStyle/>
        <a:p>
          <a:endParaRPr lang="en-US"/>
        </a:p>
      </dgm:t>
    </dgm:pt>
    <dgm:pt modelId="{CDD8355C-FA02-4444-A60E-43C045BEE68B}" type="sibTrans" cxnId="{9B8942CD-BAFA-4629-B0C8-1A8C57531D5A}">
      <dgm:prSet/>
      <dgm:spPr/>
      <dgm:t>
        <a:bodyPr/>
        <a:lstStyle/>
        <a:p>
          <a:endParaRPr lang="en-US"/>
        </a:p>
      </dgm:t>
    </dgm:pt>
    <dgm:pt modelId="{4E25EA44-344D-4DA2-9CCF-26374558ED27}">
      <dgm:prSet/>
      <dgm:spPr/>
      <dgm:t>
        <a:bodyPr/>
        <a:lstStyle/>
        <a:p>
          <a:r>
            <a:rPr lang="en-US" dirty="0"/>
            <a:t>Contradictions between CS &amp; alexithymia</a:t>
          </a:r>
        </a:p>
      </dgm:t>
    </dgm:pt>
    <dgm:pt modelId="{2BF59277-F9BD-47FB-A183-EBF5544769D7}" type="parTrans" cxnId="{64DFCF02-2929-4874-A02A-5B4D98241B80}">
      <dgm:prSet/>
      <dgm:spPr/>
      <dgm:t>
        <a:bodyPr/>
        <a:lstStyle/>
        <a:p>
          <a:endParaRPr lang="en-US"/>
        </a:p>
      </dgm:t>
    </dgm:pt>
    <dgm:pt modelId="{0F000984-D355-4ACB-B902-B90162341219}" type="sibTrans" cxnId="{64DFCF02-2929-4874-A02A-5B4D98241B80}">
      <dgm:prSet/>
      <dgm:spPr/>
      <dgm:t>
        <a:bodyPr/>
        <a:lstStyle/>
        <a:p>
          <a:endParaRPr lang="en-US"/>
        </a:p>
      </dgm:t>
    </dgm:pt>
    <dgm:pt modelId="{9313F329-0780-4C10-93E1-BE564460D74A}">
      <dgm:prSet/>
      <dgm:spPr/>
      <dgm:t>
        <a:bodyPr/>
        <a:lstStyle/>
        <a:p>
          <a:r>
            <a:rPr lang="en-US" dirty="0"/>
            <a:t>No link between EOT to DDF &amp; DIF</a:t>
          </a:r>
        </a:p>
      </dgm:t>
    </dgm:pt>
    <dgm:pt modelId="{AFAFD79E-11D4-4496-8C24-6CC71DC1D4E5}" type="parTrans" cxnId="{2A0096B1-2C23-4CC8-812F-8E890CC8C565}">
      <dgm:prSet/>
      <dgm:spPr/>
      <dgm:t>
        <a:bodyPr/>
        <a:lstStyle/>
        <a:p>
          <a:endParaRPr lang="en-US"/>
        </a:p>
      </dgm:t>
    </dgm:pt>
    <dgm:pt modelId="{C7897E87-8E89-4E46-A395-4B1AFCDACF97}" type="sibTrans" cxnId="{2A0096B1-2C23-4CC8-812F-8E890CC8C565}">
      <dgm:prSet/>
      <dgm:spPr/>
      <dgm:t>
        <a:bodyPr/>
        <a:lstStyle/>
        <a:p>
          <a:endParaRPr lang="en-US"/>
        </a:p>
      </dgm:t>
    </dgm:pt>
    <dgm:pt modelId="{A0E2671B-3791-4B53-82F4-934D93578A08}">
      <dgm:prSet/>
      <dgm:spPr/>
      <dgm:t>
        <a:bodyPr/>
        <a:lstStyle/>
        <a:p>
          <a:r>
            <a:rPr lang="en-US" dirty="0"/>
            <a:t>Non-traditional 100% stress &amp; worked</a:t>
          </a:r>
        </a:p>
      </dgm:t>
    </dgm:pt>
    <dgm:pt modelId="{2CAD7AD1-686C-4E72-A390-2B79AD8EAB52}" type="parTrans" cxnId="{5D6E54E8-D91F-4687-9567-96F61ADC9011}">
      <dgm:prSet/>
      <dgm:spPr/>
      <dgm:t>
        <a:bodyPr/>
        <a:lstStyle/>
        <a:p>
          <a:endParaRPr lang="en-US"/>
        </a:p>
      </dgm:t>
    </dgm:pt>
    <dgm:pt modelId="{3F48EBA0-DF2A-4982-893D-F3EEFF7C2823}" type="sibTrans" cxnId="{5D6E54E8-D91F-4687-9567-96F61ADC9011}">
      <dgm:prSet/>
      <dgm:spPr/>
      <dgm:t>
        <a:bodyPr/>
        <a:lstStyle/>
        <a:p>
          <a:endParaRPr lang="en-US"/>
        </a:p>
      </dgm:t>
    </dgm:pt>
    <dgm:pt modelId="{B64784AA-B1EE-42E0-88DA-6120F7AB6906}">
      <dgm:prSet/>
      <dgm:spPr/>
      <dgm:t>
        <a:bodyPr/>
        <a:lstStyle/>
        <a:p>
          <a:r>
            <a:rPr lang="en-US"/>
            <a:t>Does increased stress = burnout</a:t>
          </a:r>
        </a:p>
      </dgm:t>
    </dgm:pt>
    <dgm:pt modelId="{51B24209-3F05-4EBE-8DA4-0F0F7C04D412}" type="parTrans" cxnId="{CDC0ED56-8C49-472D-9601-ED2A20C45292}">
      <dgm:prSet/>
      <dgm:spPr/>
      <dgm:t>
        <a:bodyPr/>
        <a:lstStyle/>
        <a:p>
          <a:endParaRPr lang="en-US"/>
        </a:p>
      </dgm:t>
    </dgm:pt>
    <dgm:pt modelId="{D6FF1D91-1489-4BE1-8202-A2244E90EE95}" type="sibTrans" cxnId="{CDC0ED56-8C49-472D-9601-ED2A20C45292}">
      <dgm:prSet/>
      <dgm:spPr/>
      <dgm:t>
        <a:bodyPr/>
        <a:lstStyle/>
        <a:p>
          <a:endParaRPr lang="en-US"/>
        </a:p>
      </dgm:t>
    </dgm:pt>
    <dgm:pt modelId="{44B12E91-FE68-418E-BB41-E8C3B0131BCC}" type="pres">
      <dgm:prSet presAssocID="{182DDEA4-BAA2-4253-9E3C-F74E551F43F5}" presName="vert0" presStyleCnt="0">
        <dgm:presLayoutVars>
          <dgm:dir/>
          <dgm:animOne val="branch"/>
          <dgm:animLvl val="lvl"/>
        </dgm:presLayoutVars>
      </dgm:prSet>
      <dgm:spPr/>
    </dgm:pt>
    <dgm:pt modelId="{CF001C25-FC6C-432D-B414-4C71F3D2E0D1}" type="pres">
      <dgm:prSet presAssocID="{28FCB06F-F821-4B10-867A-B65E3FE8371C}" presName="thickLine" presStyleLbl="alignNode1" presStyleIdx="0" presStyleCnt="5"/>
      <dgm:spPr/>
    </dgm:pt>
    <dgm:pt modelId="{6C50809E-FCD2-48D0-A56E-809E821ADBBD}" type="pres">
      <dgm:prSet presAssocID="{28FCB06F-F821-4B10-867A-B65E3FE8371C}" presName="horz1" presStyleCnt="0"/>
      <dgm:spPr/>
    </dgm:pt>
    <dgm:pt modelId="{2236791D-53D0-408D-A77F-FB7B03334526}" type="pres">
      <dgm:prSet presAssocID="{28FCB06F-F821-4B10-867A-B65E3FE8371C}" presName="tx1" presStyleLbl="revTx" presStyleIdx="0" presStyleCnt="5"/>
      <dgm:spPr/>
    </dgm:pt>
    <dgm:pt modelId="{D8DEE5F7-5320-4288-8446-84727ABFD74C}" type="pres">
      <dgm:prSet presAssocID="{28FCB06F-F821-4B10-867A-B65E3FE8371C}" presName="vert1" presStyleCnt="0"/>
      <dgm:spPr/>
    </dgm:pt>
    <dgm:pt modelId="{4CB03A5B-8841-457D-8656-8379E73B9C90}" type="pres">
      <dgm:prSet presAssocID="{4E25EA44-344D-4DA2-9CCF-26374558ED27}" presName="thickLine" presStyleLbl="alignNode1" presStyleIdx="1" presStyleCnt="5"/>
      <dgm:spPr/>
    </dgm:pt>
    <dgm:pt modelId="{427427E2-4E90-4CE2-94DC-682DF67B5AA5}" type="pres">
      <dgm:prSet presAssocID="{4E25EA44-344D-4DA2-9CCF-26374558ED27}" presName="horz1" presStyleCnt="0"/>
      <dgm:spPr/>
    </dgm:pt>
    <dgm:pt modelId="{F42669C0-2CB6-425B-B68F-109FAF5F410D}" type="pres">
      <dgm:prSet presAssocID="{4E25EA44-344D-4DA2-9CCF-26374558ED27}" presName="tx1" presStyleLbl="revTx" presStyleIdx="1" presStyleCnt="5"/>
      <dgm:spPr/>
    </dgm:pt>
    <dgm:pt modelId="{9D5A5F6C-FF07-48C0-A3B4-A6C441C1DE2F}" type="pres">
      <dgm:prSet presAssocID="{4E25EA44-344D-4DA2-9CCF-26374558ED27}" presName="vert1" presStyleCnt="0"/>
      <dgm:spPr/>
    </dgm:pt>
    <dgm:pt modelId="{FA00A840-5A7D-4CFB-91DE-833F30705400}" type="pres">
      <dgm:prSet presAssocID="{9313F329-0780-4C10-93E1-BE564460D74A}" presName="thickLine" presStyleLbl="alignNode1" presStyleIdx="2" presStyleCnt="5"/>
      <dgm:spPr/>
    </dgm:pt>
    <dgm:pt modelId="{21F5070E-C3D3-4CBA-BDBF-D74C424D3F77}" type="pres">
      <dgm:prSet presAssocID="{9313F329-0780-4C10-93E1-BE564460D74A}" presName="horz1" presStyleCnt="0"/>
      <dgm:spPr/>
    </dgm:pt>
    <dgm:pt modelId="{B0C4CA85-23F4-44EB-AE2A-6319F0056E98}" type="pres">
      <dgm:prSet presAssocID="{9313F329-0780-4C10-93E1-BE564460D74A}" presName="tx1" presStyleLbl="revTx" presStyleIdx="2" presStyleCnt="5"/>
      <dgm:spPr/>
    </dgm:pt>
    <dgm:pt modelId="{58C8662B-CE45-4548-AA2D-640D9DE13C84}" type="pres">
      <dgm:prSet presAssocID="{9313F329-0780-4C10-93E1-BE564460D74A}" presName="vert1" presStyleCnt="0"/>
      <dgm:spPr/>
    </dgm:pt>
    <dgm:pt modelId="{4C735F4F-005D-494F-AE3C-258E7F9334E6}" type="pres">
      <dgm:prSet presAssocID="{A0E2671B-3791-4B53-82F4-934D93578A08}" presName="thickLine" presStyleLbl="alignNode1" presStyleIdx="3" presStyleCnt="5"/>
      <dgm:spPr/>
    </dgm:pt>
    <dgm:pt modelId="{46A6298E-4D8E-42DC-AAA5-FBCD0ACEB87C}" type="pres">
      <dgm:prSet presAssocID="{A0E2671B-3791-4B53-82F4-934D93578A08}" presName="horz1" presStyleCnt="0"/>
      <dgm:spPr/>
    </dgm:pt>
    <dgm:pt modelId="{F9AE15AE-D135-49CD-9F81-AF3C92850F64}" type="pres">
      <dgm:prSet presAssocID="{A0E2671B-3791-4B53-82F4-934D93578A08}" presName="tx1" presStyleLbl="revTx" presStyleIdx="3" presStyleCnt="5"/>
      <dgm:spPr/>
    </dgm:pt>
    <dgm:pt modelId="{0A41D4BE-6ACF-481E-9E9F-B28302A601B6}" type="pres">
      <dgm:prSet presAssocID="{A0E2671B-3791-4B53-82F4-934D93578A08}" presName="vert1" presStyleCnt="0"/>
      <dgm:spPr/>
    </dgm:pt>
    <dgm:pt modelId="{3B97AF34-072C-41A2-BD1E-3BF9E2752A0B}" type="pres">
      <dgm:prSet presAssocID="{B64784AA-B1EE-42E0-88DA-6120F7AB6906}" presName="thickLine" presStyleLbl="alignNode1" presStyleIdx="4" presStyleCnt="5"/>
      <dgm:spPr/>
    </dgm:pt>
    <dgm:pt modelId="{05AE4527-149C-4733-908A-185C29AE3203}" type="pres">
      <dgm:prSet presAssocID="{B64784AA-B1EE-42E0-88DA-6120F7AB6906}" presName="horz1" presStyleCnt="0"/>
      <dgm:spPr/>
    </dgm:pt>
    <dgm:pt modelId="{49D729C3-FBB9-47BF-A186-2F621054BB84}" type="pres">
      <dgm:prSet presAssocID="{B64784AA-B1EE-42E0-88DA-6120F7AB6906}" presName="tx1" presStyleLbl="revTx" presStyleIdx="4" presStyleCnt="5"/>
      <dgm:spPr/>
    </dgm:pt>
    <dgm:pt modelId="{B8360CC4-6D25-4449-BE4B-9BF3091E125A}" type="pres">
      <dgm:prSet presAssocID="{B64784AA-B1EE-42E0-88DA-6120F7AB6906}" presName="vert1" presStyleCnt="0"/>
      <dgm:spPr/>
    </dgm:pt>
  </dgm:ptLst>
  <dgm:cxnLst>
    <dgm:cxn modelId="{64DFCF02-2929-4874-A02A-5B4D98241B80}" srcId="{182DDEA4-BAA2-4253-9E3C-F74E551F43F5}" destId="{4E25EA44-344D-4DA2-9CCF-26374558ED27}" srcOrd="1" destOrd="0" parTransId="{2BF59277-F9BD-47FB-A183-EBF5544769D7}" sibTransId="{0F000984-D355-4ACB-B902-B90162341219}"/>
    <dgm:cxn modelId="{1DC5B622-7365-445C-9073-AC33FBF384E8}" type="presOf" srcId="{4E25EA44-344D-4DA2-9CCF-26374558ED27}" destId="{F42669C0-2CB6-425B-B68F-109FAF5F410D}" srcOrd="0" destOrd="0" presId="urn:microsoft.com/office/officeart/2008/layout/LinedList"/>
    <dgm:cxn modelId="{2AD39861-767F-47A5-92B5-44249E9CB859}" type="presOf" srcId="{182DDEA4-BAA2-4253-9E3C-F74E551F43F5}" destId="{44B12E91-FE68-418E-BB41-E8C3B0131BCC}" srcOrd="0" destOrd="0" presId="urn:microsoft.com/office/officeart/2008/layout/LinedList"/>
    <dgm:cxn modelId="{7CBC8A45-3062-419A-A4D8-39E87B0BA517}" type="presOf" srcId="{B64784AA-B1EE-42E0-88DA-6120F7AB6906}" destId="{49D729C3-FBB9-47BF-A186-2F621054BB84}" srcOrd="0" destOrd="0" presId="urn:microsoft.com/office/officeart/2008/layout/LinedList"/>
    <dgm:cxn modelId="{56AD056B-1E15-4085-BE89-06856A453D05}" type="presOf" srcId="{A0E2671B-3791-4B53-82F4-934D93578A08}" destId="{F9AE15AE-D135-49CD-9F81-AF3C92850F64}" srcOrd="0" destOrd="0" presId="urn:microsoft.com/office/officeart/2008/layout/LinedList"/>
    <dgm:cxn modelId="{CDC0ED56-8C49-472D-9601-ED2A20C45292}" srcId="{182DDEA4-BAA2-4253-9E3C-F74E551F43F5}" destId="{B64784AA-B1EE-42E0-88DA-6120F7AB6906}" srcOrd="4" destOrd="0" parTransId="{51B24209-3F05-4EBE-8DA4-0F0F7C04D412}" sibTransId="{D6FF1D91-1489-4BE1-8202-A2244E90EE95}"/>
    <dgm:cxn modelId="{2A0096B1-2C23-4CC8-812F-8E890CC8C565}" srcId="{182DDEA4-BAA2-4253-9E3C-F74E551F43F5}" destId="{9313F329-0780-4C10-93E1-BE564460D74A}" srcOrd="2" destOrd="0" parTransId="{AFAFD79E-11D4-4496-8C24-6CC71DC1D4E5}" sibTransId="{C7897E87-8E89-4E46-A395-4B1AFCDACF97}"/>
    <dgm:cxn modelId="{0D0B3DBA-A900-4217-B074-F46AABDCDADD}" type="presOf" srcId="{28FCB06F-F821-4B10-867A-B65E3FE8371C}" destId="{2236791D-53D0-408D-A77F-FB7B03334526}" srcOrd="0" destOrd="0" presId="urn:microsoft.com/office/officeart/2008/layout/LinedList"/>
    <dgm:cxn modelId="{9B8942CD-BAFA-4629-B0C8-1A8C57531D5A}" srcId="{182DDEA4-BAA2-4253-9E3C-F74E551F43F5}" destId="{28FCB06F-F821-4B10-867A-B65E3FE8371C}" srcOrd="0" destOrd="0" parTransId="{142FC041-7320-4225-A975-C13BF313B83F}" sibTransId="{CDD8355C-FA02-4444-A60E-43C045BEE68B}"/>
    <dgm:cxn modelId="{076509CE-DD8B-40B2-93CD-E83927C9C956}" type="presOf" srcId="{9313F329-0780-4C10-93E1-BE564460D74A}" destId="{B0C4CA85-23F4-44EB-AE2A-6319F0056E98}" srcOrd="0" destOrd="0" presId="urn:microsoft.com/office/officeart/2008/layout/LinedList"/>
    <dgm:cxn modelId="{5D6E54E8-D91F-4687-9567-96F61ADC9011}" srcId="{182DDEA4-BAA2-4253-9E3C-F74E551F43F5}" destId="{A0E2671B-3791-4B53-82F4-934D93578A08}" srcOrd="3" destOrd="0" parTransId="{2CAD7AD1-686C-4E72-A390-2B79AD8EAB52}" sibTransId="{3F48EBA0-DF2A-4982-893D-F3EEFF7C2823}"/>
    <dgm:cxn modelId="{B77EC7A5-553C-4C65-B154-ED36B75ECDAC}" type="presParOf" srcId="{44B12E91-FE68-418E-BB41-E8C3B0131BCC}" destId="{CF001C25-FC6C-432D-B414-4C71F3D2E0D1}" srcOrd="0" destOrd="0" presId="urn:microsoft.com/office/officeart/2008/layout/LinedList"/>
    <dgm:cxn modelId="{26FFE19C-1E00-4DB3-8373-5A80B485B402}" type="presParOf" srcId="{44B12E91-FE68-418E-BB41-E8C3B0131BCC}" destId="{6C50809E-FCD2-48D0-A56E-809E821ADBBD}" srcOrd="1" destOrd="0" presId="urn:microsoft.com/office/officeart/2008/layout/LinedList"/>
    <dgm:cxn modelId="{9F7AE141-6D91-4AE1-97FE-E8F36CDE0929}" type="presParOf" srcId="{6C50809E-FCD2-48D0-A56E-809E821ADBBD}" destId="{2236791D-53D0-408D-A77F-FB7B03334526}" srcOrd="0" destOrd="0" presId="urn:microsoft.com/office/officeart/2008/layout/LinedList"/>
    <dgm:cxn modelId="{04F4156D-DB8F-4BD6-81C2-3864B120AD09}" type="presParOf" srcId="{6C50809E-FCD2-48D0-A56E-809E821ADBBD}" destId="{D8DEE5F7-5320-4288-8446-84727ABFD74C}" srcOrd="1" destOrd="0" presId="urn:microsoft.com/office/officeart/2008/layout/LinedList"/>
    <dgm:cxn modelId="{75EF2289-3C2A-407D-BB3F-60D1DA3A7C29}" type="presParOf" srcId="{44B12E91-FE68-418E-BB41-E8C3B0131BCC}" destId="{4CB03A5B-8841-457D-8656-8379E73B9C90}" srcOrd="2" destOrd="0" presId="urn:microsoft.com/office/officeart/2008/layout/LinedList"/>
    <dgm:cxn modelId="{6E57FD18-04B0-4C5D-B112-C355F872EB9F}" type="presParOf" srcId="{44B12E91-FE68-418E-BB41-E8C3B0131BCC}" destId="{427427E2-4E90-4CE2-94DC-682DF67B5AA5}" srcOrd="3" destOrd="0" presId="urn:microsoft.com/office/officeart/2008/layout/LinedList"/>
    <dgm:cxn modelId="{D8941024-1AFC-4BE3-B593-259B78EF176A}" type="presParOf" srcId="{427427E2-4E90-4CE2-94DC-682DF67B5AA5}" destId="{F42669C0-2CB6-425B-B68F-109FAF5F410D}" srcOrd="0" destOrd="0" presId="urn:microsoft.com/office/officeart/2008/layout/LinedList"/>
    <dgm:cxn modelId="{2C2C01BF-A1DA-4BFD-913E-05BD8FDE6526}" type="presParOf" srcId="{427427E2-4E90-4CE2-94DC-682DF67B5AA5}" destId="{9D5A5F6C-FF07-48C0-A3B4-A6C441C1DE2F}" srcOrd="1" destOrd="0" presId="urn:microsoft.com/office/officeart/2008/layout/LinedList"/>
    <dgm:cxn modelId="{B268E083-9CDB-4BFE-ACFB-8CF046099BF6}" type="presParOf" srcId="{44B12E91-FE68-418E-BB41-E8C3B0131BCC}" destId="{FA00A840-5A7D-4CFB-91DE-833F30705400}" srcOrd="4" destOrd="0" presId="urn:microsoft.com/office/officeart/2008/layout/LinedList"/>
    <dgm:cxn modelId="{60A60996-F76A-437B-B804-885EE64DDBA3}" type="presParOf" srcId="{44B12E91-FE68-418E-BB41-E8C3B0131BCC}" destId="{21F5070E-C3D3-4CBA-BDBF-D74C424D3F77}" srcOrd="5" destOrd="0" presId="urn:microsoft.com/office/officeart/2008/layout/LinedList"/>
    <dgm:cxn modelId="{67E21546-EAE3-414E-93BC-CAF6321A647C}" type="presParOf" srcId="{21F5070E-C3D3-4CBA-BDBF-D74C424D3F77}" destId="{B0C4CA85-23F4-44EB-AE2A-6319F0056E98}" srcOrd="0" destOrd="0" presId="urn:microsoft.com/office/officeart/2008/layout/LinedList"/>
    <dgm:cxn modelId="{03E35C88-F0BC-4D28-A099-3F89FA112F6F}" type="presParOf" srcId="{21F5070E-C3D3-4CBA-BDBF-D74C424D3F77}" destId="{58C8662B-CE45-4548-AA2D-640D9DE13C84}" srcOrd="1" destOrd="0" presId="urn:microsoft.com/office/officeart/2008/layout/LinedList"/>
    <dgm:cxn modelId="{BD5B5FEF-54D9-40D4-8D75-06E50BF96D11}" type="presParOf" srcId="{44B12E91-FE68-418E-BB41-E8C3B0131BCC}" destId="{4C735F4F-005D-494F-AE3C-258E7F9334E6}" srcOrd="6" destOrd="0" presId="urn:microsoft.com/office/officeart/2008/layout/LinedList"/>
    <dgm:cxn modelId="{12CF0AF9-F596-4B8F-BF1B-67BE345A2451}" type="presParOf" srcId="{44B12E91-FE68-418E-BB41-E8C3B0131BCC}" destId="{46A6298E-4D8E-42DC-AAA5-FBCD0ACEB87C}" srcOrd="7" destOrd="0" presId="urn:microsoft.com/office/officeart/2008/layout/LinedList"/>
    <dgm:cxn modelId="{7E7E7521-7CF1-4552-BA6C-370F569946F3}" type="presParOf" srcId="{46A6298E-4D8E-42DC-AAA5-FBCD0ACEB87C}" destId="{F9AE15AE-D135-49CD-9F81-AF3C92850F64}" srcOrd="0" destOrd="0" presId="urn:microsoft.com/office/officeart/2008/layout/LinedList"/>
    <dgm:cxn modelId="{690022D6-71CD-4A15-950B-24D660B07450}" type="presParOf" srcId="{46A6298E-4D8E-42DC-AAA5-FBCD0ACEB87C}" destId="{0A41D4BE-6ACF-481E-9E9F-B28302A601B6}" srcOrd="1" destOrd="0" presId="urn:microsoft.com/office/officeart/2008/layout/LinedList"/>
    <dgm:cxn modelId="{8735D69D-CACC-4392-A24F-74AB4D26FB7B}" type="presParOf" srcId="{44B12E91-FE68-418E-BB41-E8C3B0131BCC}" destId="{3B97AF34-072C-41A2-BD1E-3BF9E2752A0B}" srcOrd="8" destOrd="0" presId="urn:microsoft.com/office/officeart/2008/layout/LinedList"/>
    <dgm:cxn modelId="{0D0EA113-AB87-4F8E-9B8F-91EABF4965E2}" type="presParOf" srcId="{44B12E91-FE68-418E-BB41-E8C3B0131BCC}" destId="{05AE4527-149C-4733-908A-185C29AE3203}" srcOrd="9" destOrd="0" presId="urn:microsoft.com/office/officeart/2008/layout/LinedList"/>
    <dgm:cxn modelId="{EB2DD9D4-02CF-4869-967D-44C3405905C6}" type="presParOf" srcId="{05AE4527-149C-4733-908A-185C29AE3203}" destId="{49D729C3-FBB9-47BF-A186-2F621054BB84}" srcOrd="0" destOrd="0" presId="urn:microsoft.com/office/officeart/2008/layout/LinedList"/>
    <dgm:cxn modelId="{35B50AFC-4A78-4FE6-A8BF-24CCC2827941}" type="presParOf" srcId="{05AE4527-149C-4733-908A-185C29AE3203}" destId="{B8360CC4-6D25-4449-BE4B-9BF3091E125A}"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3E64A80-ED54-4421-945A-ACE7891A7017}"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5B026A69-DC46-4B0D-A092-E47DC633685C}">
      <dgm:prSet custT="1"/>
      <dgm:spPr/>
      <dgm:t>
        <a:bodyPr/>
        <a:lstStyle/>
        <a:p>
          <a:pPr>
            <a:defRPr cap="all"/>
          </a:pPr>
          <a:r>
            <a:rPr lang="en-US" sz="2800" dirty="0"/>
            <a:t>International study </a:t>
          </a:r>
        </a:p>
      </dgm:t>
    </dgm:pt>
    <dgm:pt modelId="{00F2E801-4451-4E47-AB5C-E99A7F336B2D}" type="parTrans" cxnId="{41C52B3A-CA50-4FC7-9837-294BC8A61D1F}">
      <dgm:prSet/>
      <dgm:spPr/>
      <dgm:t>
        <a:bodyPr/>
        <a:lstStyle/>
        <a:p>
          <a:endParaRPr lang="en-US"/>
        </a:p>
      </dgm:t>
    </dgm:pt>
    <dgm:pt modelId="{49DA912A-2393-4BA6-8676-5E6C62748EAB}" type="sibTrans" cxnId="{41C52B3A-CA50-4FC7-9837-294BC8A61D1F}">
      <dgm:prSet/>
      <dgm:spPr/>
      <dgm:t>
        <a:bodyPr/>
        <a:lstStyle/>
        <a:p>
          <a:endParaRPr lang="en-US"/>
        </a:p>
      </dgm:t>
    </dgm:pt>
    <dgm:pt modelId="{1B493D44-8DBA-4FC2-9958-35C6B2F8E73C}">
      <dgm:prSet custT="1"/>
      <dgm:spPr/>
      <dgm:t>
        <a:bodyPr/>
        <a:lstStyle/>
        <a:p>
          <a:pPr>
            <a:defRPr cap="all"/>
          </a:pPr>
          <a:r>
            <a:rPr lang="en-US" sz="2800" dirty="0"/>
            <a:t>World-wide universities</a:t>
          </a:r>
        </a:p>
      </dgm:t>
    </dgm:pt>
    <dgm:pt modelId="{DD5A6737-5919-4E11-9E02-89D26187142F}" type="parTrans" cxnId="{6A5D671F-9A75-4281-BB45-D59D0A4F532B}">
      <dgm:prSet/>
      <dgm:spPr/>
      <dgm:t>
        <a:bodyPr/>
        <a:lstStyle/>
        <a:p>
          <a:endParaRPr lang="en-US"/>
        </a:p>
      </dgm:t>
    </dgm:pt>
    <dgm:pt modelId="{C8F3A22D-C837-457F-81E8-90F1C7906DF0}" type="sibTrans" cxnId="{6A5D671F-9A75-4281-BB45-D59D0A4F532B}">
      <dgm:prSet/>
      <dgm:spPr/>
      <dgm:t>
        <a:bodyPr/>
        <a:lstStyle/>
        <a:p>
          <a:endParaRPr lang="en-US"/>
        </a:p>
      </dgm:t>
    </dgm:pt>
    <dgm:pt modelId="{ED124683-206A-4BAE-836E-A37F37D8D201}">
      <dgm:prSet custT="1"/>
      <dgm:spPr/>
      <dgm:t>
        <a:bodyPr/>
        <a:lstStyle/>
        <a:p>
          <a:pPr>
            <a:defRPr cap="all"/>
          </a:pPr>
          <a:r>
            <a:rPr lang="en-US" sz="2800" dirty="0"/>
            <a:t>Coincide with enrollment</a:t>
          </a:r>
        </a:p>
      </dgm:t>
    </dgm:pt>
    <dgm:pt modelId="{387F97E0-66D7-46A5-978A-0A70EBD01DD9}" type="parTrans" cxnId="{521075DE-9753-4106-A96D-9E50F86FDD38}">
      <dgm:prSet/>
      <dgm:spPr/>
      <dgm:t>
        <a:bodyPr/>
        <a:lstStyle/>
        <a:p>
          <a:endParaRPr lang="en-US"/>
        </a:p>
      </dgm:t>
    </dgm:pt>
    <dgm:pt modelId="{4C3AB878-5B42-43DE-8224-58401A646BF6}" type="sibTrans" cxnId="{521075DE-9753-4106-A96D-9E50F86FDD38}">
      <dgm:prSet/>
      <dgm:spPr/>
      <dgm:t>
        <a:bodyPr/>
        <a:lstStyle/>
        <a:p>
          <a:endParaRPr lang="en-US"/>
        </a:p>
      </dgm:t>
    </dgm:pt>
    <dgm:pt modelId="{98E60A2A-0D07-4001-BA05-05F4F6A6F495}">
      <dgm:prSet custT="1"/>
      <dgm:spPr/>
      <dgm:t>
        <a:bodyPr/>
        <a:lstStyle/>
        <a:p>
          <a:pPr>
            <a:defRPr cap="all"/>
          </a:pPr>
          <a:r>
            <a:rPr lang="en-US" sz="2800" dirty="0"/>
            <a:t>Pre, Peri, &amp; Post COVID</a:t>
          </a:r>
        </a:p>
      </dgm:t>
    </dgm:pt>
    <dgm:pt modelId="{53F5482A-A463-473D-845C-C664F4363F9A}" type="parTrans" cxnId="{EBD98C2D-214F-4256-BF52-ED8520F560CD}">
      <dgm:prSet/>
      <dgm:spPr/>
      <dgm:t>
        <a:bodyPr/>
        <a:lstStyle/>
        <a:p>
          <a:endParaRPr lang="en-US"/>
        </a:p>
      </dgm:t>
    </dgm:pt>
    <dgm:pt modelId="{B3DF6F8F-7F89-49CD-B9C1-B37B778AC92B}" type="sibTrans" cxnId="{EBD98C2D-214F-4256-BF52-ED8520F560CD}">
      <dgm:prSet/>
      <dgm:spPr/>
      <dgm:t>
        <a:bodyPr/>
        <a:lstStyle/>
        <a:p>
          <a:endParaRPr lang="en-US"/>
        </a:p>
      </dgm:t>
    </dgm:pt>
    <dgm:pt modelId="{CB56529F-230A-4C4A-B9EF-F596B700B6B7}" type="pres">
      <dgm:prSet presAssocID="{A3E64A80-ED54-4421-945A-ACE7891A7017}" presName="root" presStyleCnt="0">
        <dgm:presLayoutVars>
          <dgm:dir/>
          <dgm:resizeHandles val="exact"/>
        </dgm:presLayoutVars>
      </dgm:prSet>
      <dgm:spPr/>
    </dgm:pt>
    <dgm:pt modelId="{CB539D2E-E4B4-452A-9E6B-81B69BD98128}" type="pres">
      <dgm:prSet presAssocID="{5B026A69-DC46-4B0D-A092-E47DC633685C}" presName="compNode" presStyleCnt="0"/>
      <dgm:spPr/>
    </dgm:pt>
    <dgm:pt modelId="{3EE7D0ED-E8DD-49E5-ABEE-94CE42A2793C}" type="pres">
      <dgm:prSet presAssocID="{5B026A69-DC46-4B0D-A092-E47DC633685C}" presName="iconBgRect" presStyleLbl="bgShp" presStyleIdx="0" presStyleCnt="4"/>
      <dgm:spPr/>
    </dgm:pt>
    <dgm:pt modelId="{1B7F5023-C105-4C25-9781-4C8C4AB597D6}" type="pres">
      <dgm:prSet presAssocID="{5B026A69-DC46-4B0D-A092-E47DC633685C}"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arth Globe Europe-Africa"/>
        </a:ext>
      </dgm:extLst>
    </dgm:pt>
    <dgm:pt modelId="{95B091F0-BA65-4FCC-8D66-BB79FE916221}" type="pres">
      <dgm:prSet presAssocID="{5B026A69-DC46-4B0D-A092-E47DC633685C}" presName="spaceRect" presStyleCnt="0"/>
      <dgm:spPr/>
    </dgm:pt>
    <dgm:pt modelId="{91607E78-EC18-476E-8BDD-E2D880D9C61C}" type="pres">
      <dgm:prSet presAssocID="{5B026A69-DC46-4B0D-A092-E47DC633685C}" presName="textRect" presStyleLbl="revTx" presStyleIdx="0" presStyleCnt="4" custScaleX="157325">
        <dgm:presLayoutVars>
          <dgm:chMax val="1"/>
          <dgm:chPref val="1"/>
        </dgm:presLayoutVars>
      </dgm:prSet>
      <dgm:spPr/>
    </dgm:pt>
    <dgm:pt modelId="{947382BA-CBC3-473D-BC2D-47AA2E8BCD33}" type="pres">
      <dgm:prSet presAssocID="{49DA912A-2393-4BA6-8676-5E6C62748EAB}" presName="sibTrans" presStyleCnt="0"/>
      <dgm:spPr/>
    </dgm:pt>
    <dgm:pt modelId="{7A3BB683-4222-4262-913C-5AF1A17DFA24}" type="pres">
      <dgm:prSet presAssocID="{1B493D44-8DBA-4FC2-9958-35C6B2F8E73C}" presName="compNode" presStyleCnt="0"/>
      <dgm:spPr/>
    </dgm:pt>
    <dgm:pt modelId="{2610A8A0-1E7E-4364-B184-9CD857EFE38C}" type="pres">
      <dgm:prSet presAssocID="{1B493D44-8DBA-4FC2-9958-35C6B2F8E73C}" presName="iconBgRect" presStyleLbl="bgShp" presStyleIdx="1" presStyleCnt="4"/>
      <dgm:spPr/>
    </dgm:pt>
    <dgm:pt modelId="{25520452-8C56-4ECE-8CF2-CEE8B3358DCE}" type="pres">
      <dgm:prSet presAssocID="{1B493D44-8DBA-4FC2-9958-35C6B2F8E73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choolhouse"/>
        </a:ext>
      </dgm:extLst>
    </dgm:pt>
    <dgm:pt modelId="{59DC8D45-0B5B-49A1-98D0-0DB199F70785}" type="pres">
      <dgm:prSet presAssocID="{1B493D44-8DBA-4FC2-9958-35C6B2F8E73C}" presName="spaceRect" presStyleCnt="0"/>
      <dgm:spPr/>
    </dgm:pt>
    <dgm:pt modelId="{D21926D7-0458-4090-A6F0-94C4E890130C}" type="pres">
      <dgm:prSet presAssocID="{1B493D44-8DBA-4FC2-9958-35C6B2F8E73C}" presName="textRect" presStyleLbl="revTx" presStyleIdx="1" presStyleCnt="4" custScaleX="135832">
        <dgm:presLayoutVars>
          <dgm:chMax val="1"/>
          <dgm:chPref val="1"/>
        </dgm:presLayoutVars>
      </dgm:prSet>
      <dgm:spPr/>
    </dgm:pt>
    <dgm:pt modelId="{A3A88CD7-019A-4B28-9A76-1FA1D8E06060}" type="pres">
      <dgm:prSet presAssocID="{C8F3A22D-C837-457F-81E8-90F1C7906DF0}" presName="sibTrans" presStyleCnt="0"/>
      <dgm:spPr/>
    </dgm:pt>
    <dgm:pt modelId="{20E6E763-BFAC-4C6B-A9E9-755F07710BBC}" type="pres">
      <dgm:prSet presAssocID="{ED124683-206A-4BAE-836E-A37F37D8D201}" presName="compNode" presStyleCnt="0"/>
      <dgm:spPr/>
    </dgm:pt>
    <dgm:pt modelId="{EA8FDD24-FFC9-4E5D-9C40-D8B608F27257}" type="pres">
      <dgm:prSet presAssocID="{ED124683-206A-4BAE-836E-A37F37D8D201}" presName="iconBgRect" presStyleLbl="bgShp" presStyleIdx="2" presStyleCnt="4"/>
      <dgm:spPr/>
    </dgm:pt>
    <dgm:pt modelId="{794FA7EE-A5D7-4220-9DC9-C7431ADC87B1}" type="pres">
      <dgm:prSet presAssocID="{ED124683-206A-4BAE-836E-A37F37D8D20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ily Calendar"/>
        </a:ext>
      </dgm:extLst>
    </dgm:pt>
    <dgm:pt modelId="{19CBB2C4-E371-4B53-A96E-AE81D4595EC2}" type="pres">
      <dgm:prSet presAssocID="{ED124683-206A-4BAE-836E-A37F37D8D201}" presName="spaceRect" presStyleCnt="0"/>
      <dgm:spPr/>
    </dgm:pt>
    <dgm:pt modelId="{B2EDCFE7-CEEA-404A-AE58-12B522022DB6}" type="pres">
      <dgm:prSet presAssocID="{ED124683-206A-4BAE-836E-A37F37D8D201}" presName="textRect" presStyleLbl="revTx" presStyleIdx="2" presStyleCnt="4" custScaleX="139698">
        <dgm:presLayoutVars>
          <dgm:chMax val="1"/>
          <dgm:chPref val="1"/>
        </dgm:presLayoutVars>
      </dgm:prSet>
      <dgm:spPr/>
    </dgm:pt>
    <dgm:pt modelId="{70E770A5-B5BE-4015-AAAE-FE75EAF31AF2}" type="pres">
      <dgm:prSet presAssocID="{4C3AB878-5B42-43DE-8224-58401A646BF6}" presName="sibTrans" presStyleCnt="0"/>
      <dgm:spPr/>
    </dgm:pt>
    <dgm:pt modelId="{EDA10BA6-E7F6-4415-AAB5-5740FA509CA3}" type="pres">
      <dgm:prSet presAssocID="{98E60A2A-0D07-4001-BA05-05F4F6A6F495}" presName="compNode" presStyleCnt="0"/>
      <dgm:spPr/>
    </dgm:pt>
    <dgm:pt modelId="{9AF01EDD-A8E0-40E8-8FDD-FA745D9D2965}" type="pres">
      <dgm:prSet presAssocID="{98E60A2A-0D07-4001-BA05-05F4F6A6F495}" presName="iconBgRect" presStyleLbl="bgShp" presStyleIdx="3" presStyleCnt="4"/>
      <dgm:spPr/>
    </dgm:pt>
    <dgm:pt modelId="{D155B6A5-48BA-4AB9-837C-D6F264234897}" type="pres">
      <dgm:prSet presAssocID="{98E60A2A-0D07-4001-BA05-05F4F6A6F49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95D28608-3788-4FE2-9446-9F9EBE818177}" type="pres">
      <dgm:prSet presAssocID="{98E60A2A-0D07-4001-BA05-05F4F6A6F495}" presName="spaceRect" presStyleCnt="0"/>
      <dgm:spPr/>
    </dgm:pt>
    <dgm:pt modelId="{FB1BC65E-1BD1-4AC4-B958-431EEECA5857}" type="pres">
      <dgm:prSet presAssocID="{98E60A2A-0D07-4001-BA05-05F4F6A6F495}" presName="textRect" presStyleLbl="revTx" presStyleIdx="3" presStyleCnt="4" custScaleX="121166">
        <dgm:presLayoutVars>
          <dgm:chMax val="1"/>
          <dgm:chPref val="1"/>
        </dgm:presLayoutVars>
      </dgm:prSet>
      <dgm:spPr/>
    </dgm:pt>
  </dgm:ptLst>
  <dgm:cxnLst>
    <dgm:cxn modelId="{982E9702-B42D-4A8C-B073-793B927AF08D}" type="presOf" srcId="{ED124683-206A-4BAE-836E-A37F37D8D201}" destId="{B2EDCFE7-CEEA-404A-AE58-12B522022DB6}" srcOrd="0" destOrd="0" presId="urn:microsoft.com/office/officeart/2018/5/layout/IconCircleLabelList"/>
    <dgm:cxn modelId="{C0614308-FB82-425C-A846-1B1A3AE45C26}" type="presOf" srcId="{5B026A69-DC46-4B0D-A092-E47DC633685C}" destId="{91607E78-EC18-476E-8BDD-E2D880D9C61C}" srcOrd="0" destOrd="0" presId="urn:microsoft.com/office/officeart/2018/5/layout/IconCircleLabelList"/>
    <dgm:cxn modelId="{6A5D671F-9A75-4281-BB45-D59D0A4F532B}" srcId="{A3E64A80-ED54-4421-945A-ACE7891A7017}" destId="{1B493D44-8DBA-4FC2-9958-35C6B2F8E73C}" srcOrd="1" destOrd="0" parTransId="{DD5A6737-5919-4E11-9E02-89D26187142F}" sibTransId="{C8F3A22D-C837-457F-81E8-90F1C7906DF0}"/>
    <dgm:cxn modelId="{EBD98C2D-214F-4256-BF52-ED8520F560CD}" srcId="{A3E64A80-ED54-4421-945A-ACE7891A7017}" destId="{98E60A2A-0D07-4001-BA05-05F4F6A6F495}" srcOrd="3" destOrd="0" parTransId="{53F5482A-A463-473D-845C-C664F4363F9A}" sibTransId="{B3DF6F8F-7F89-49CD-B9C1-B37B778AC92B}"/>
    <dgm:cxn modelId="{41C52B3A-CA50-4FC7-9837-294BC8A61D1F}" srcId="{A3E64A80-ED54-4421-945A-ACE7891A7017}" destId="{5B026A69-DC46-4B0D-A092-E47DC633685C}" srcOrd="0" destOrd="0" parTransId="{00F2E801-4451-4E47-AB5C-E99A7F336B2D}" sibTransId="{49DA912A-2393-4BA6-8676-5E6C62748EAB}"/>
    <dgm:cxn modelId="{B46752A3-1B42-460D-B6AF-886DFDCFB6B9}" type="presOf" srcId="{98E60A2A-0D07-4001-BA05-05F4F6A6F495}" destId="{FB1BC65E-1BD1-4AC4-B958-431EEECA5857}" srcOrd="0" destOrd="0" presId="urn:microsoft.com/office/officeart/2018/5/layout/IconCircleLabelList"/>
    <dgm:cxn modelId="{81B953D1-B3BA-4E26-949D-4BD6D5421ADD}" type="presOf" srcId="{1B493D44-8DBA-4FC2-9958-35C6B2F8E73C}" destId="{D21926D7-0458-4090-A6F0-94C4E890130C}" srcOrd="0" destOrd="0" presId="urn:microsoft.com/office/officeart/2018/5/layout/IconCircleLabelList"/>
    <dgm:cxn modelId="{521075DE-9753-4106-A96D-9E50F86FDD38}" srcId="{A3E64A80-ED54-4421-945A-ACE7891A7017}" destId="{ED124683-206A-4BAE-836E-A37F37D8D201}" srcOrd="2" destOrd="0" parTransId="{387F97E0-66D7-46A5-978A-0A70EBD01DD9}" sibTransId="{4C3AB878-5B42-43DE-8224-58401A646BF6}"/>
    <dgm:cxn modelId="{B11275FD-B4B1-4A22-B5AF-BBD20BEA71CF}" type="presOf" srcId="{A3E64A80-ED54-4421-945A-ACE7891A7017}" destId="{CB56529F-230A-4C4A-B9EF-F596B700B6B7}" srcOrd="0" destOrd="0" presId="urn:microsoft.com/office/officeart/2018/5/layout/IconCircleLabelList"/>
    <dgm:cxn modelId="{05792F21-DDC9-4C76-879C-E87B54584AAA}" type="presParOf" srcId="{CB56529F-230A-4C4A-B9EF-F596B700B6B7}" destId="{CB539D2E-E4B4-452A-9E6B-81B69BD98128}" srcOrd="0" destOrd="0" presId="urn:microsoft.com/office/officeart/2018/5/layout/IconCircleLabelList"/>
    <dgm:cxn modelId="{1F41BB41-DE81-4B64-AC8F-CF4622BF5BDA}" type="presParOf" srcId="{CB539D2E-E4B4-452A-9E6B-81B69BD98128}" destId="{3EE7D0ED-E8DD-49E5-ABEE-94CE42A2793C}" srcOrd="0" destOrd="0" presId="urn:microsoft.com/office/officeart/2018/5/layout/IconCircleLabelList"/>
    <dgm:cxn modelId="{73E747B6-1329-4974-BC9D-D6A4AD703F5B}" type="presParOf" srcId="{CB539D2E-E4B4-452A-9E6B-81B69BD98128}" destId="{1B7F5023-C105-4C25-9781-4C8C4AB597D6}" srcOrd="1" destOrd="0" presId="urn:microsoft.com/office/officeart/2018/5/layout/IconCircleLabelList"/>
    <dgm:cxn modelId="{167D37E4-CE23-4F5D-8505-3E187E02FF7B}" type="presParOf" srcId="{CB539D2E-E4B4-452A-9E6B-81B69BD98128}" destId="{95B091F0-BA65-4FCC-8D66-BB79FE916221}" srcOrd="2" destOrd="0" presId="urn:microsoft.com/office/officeart/2018/5/layout/IconCircleLabelList"/>
    <dgm:cxn modelId="{2D237480-6DC7-40DE-9492-C10A4E7B17D6}" type="presParOf" srcId="{CB539D2E-E4B4-452A-9E6B-81B69BD98128}" destId="{91607E78-EC18-476E-8BDD-E2D880D9C61C}" srcOrd="3" destOrd="0" presId="urn:microsoft.com/office/officeart/2018/5/layout/IconCircleLabelList"/>
    <dgm:cxn modelId="{6C355F45-E012-47B2-91D5-D49A19558476}" type="presParOf" srcId="{CB56529F-230A-4C4A-B9EF-F596B700B6B7}" destId="{947382BA-CBC3-473D-BC2D-47AA2E8BCD33}" srcOrd="1" destOrd="0" presId="urn:microsoft.com/office/officeart/2018/5/layout/IconCircleLabelList"/>
    <dgm:cxn modelId="{4153AF73-4E74-4E71-9C5B-6F6FE545BE7C}" type="presParOf" srcId="{CB56529F-230A-4C4A-B9EF-F596B700B6B7}" destId="{7A3BB683-4222-4262-913C-5AF1A17DFA24}" srcOrd="2" destOrd="0" presId="urn:microsoft.com/office/officeart/2018/5/layout/IconCircleLabelList"/>
    <dgm:cxn modelId="{D9B9112E-9336-459A-BA41-35A04669851B}" type="presParOf" srcId="{7A3BB683-4222-4262-913C-5AF1A17DFA24}" destId="{2610A8A0-1E7E-4364-B184-9CD857EFE38C}" srcOrd="0" destOrd="0" presId="urn:microsoft.com/office/officeart/2018/5/layout/IconCircleLabelList"/>
    <dgm:cxn modelId="{B184B05E-080F-4A70-95F9-5C94F4A4AEE1}" type="presParOf" srcId="{7A3BB683-4222-4262-913C-5AF1A17DFA24}" destId="{25520452-8C56-4ECE-8CF2-CEE8B3358DCE}" srcOrd="1" destOrd="0" presId="urn:microsoft.com/office/officeart/2018/5/layout/IconCircleLabelList"/>
    <dgm:cxn modelId="{B8F2ABC6-763E-4AC6-BD1B-B108A206E4C8}" type="presParOf" srcId="{7A3BB683-4222-4262-913C-5AF1A17DFA24}" destId="{59DC8D45-0B5B-49A1-98D0-0DB199F70785}" srcOrd="2" destOrd="0" presId="urn:microsoft.com/office/officeart/2018/5/layout/IconCircleLabelList"/>
    <dgm:cxn modelId="{AC3E1069-303C-4049-8487-7D02919EFB99}" type="presParOf" srcId="{7A3BB683-4222-4262-913C-5AF1A17DFA24}" destId="{D21926D7-0458-4090-A6F0-94C4E890130C}" srcOrd="3" destOrd="0" presId="urn:microsoft.com/office/officeart/2018/5/layout/IconCircleLabelList"/>
    <dgm:cxn modelId="{2B7FC599-3D5D-4FB5-80C2-96CAF7EC0A14}" type="presParOf" srcId="{CB56529F-230A-4C4A-B9EF-F596B700B6B7}" destId="{A3A88CD7-019A-4B28-9A76-1FA1D8E06060}" srcOrd="3" destOrd="0" presId="urn:microsoft.com/office/officeart/2018/5/layout/IconCircleLabelList"/>
    <dgm:cxn modelId="{974E9708-8B15-44AA-A18E-99C314A80A4A}" type="presParOf" srcId="{CB56529F-230A-4C4A-B9EF-F596B700B6B7}" destId="{20E6E763-BFAC-4C6B-A9E9-755F07710BBC}" srcOrd="4" destOrd="0" presId="urn:microsoft.com/office/officeart/2018/5/layout/IconCircleLabelList"/>
    <dgm:cxn modelId="{BB1287E7-0E82-4C52-9D26-24A5D19E3F34}" type="presParOf" srcId="{20E6E763-BFAC-4C6B-A9E9-755F07710BBC}" destId="{EA8FDD24-FFC9-4E5D-9C40-D8B608F27257}" srcOrd="0" destOrd="0" presId="urn:microsoft.com/office/officeart/2018/5/layout/IconCircleLabelList"/>
    <dgm:cxn modelId="{4EEDE7DB-DA3E-408E-ACA0-7F922F600E37}" type="presParOf" srcId="{20E6E763-BFAC-4C6B-A9E9-755F07710BBC}" destId="{794FA7EE-A5D7-4220-9DC9-C7431ADC87B1}" srcOrd="1" destOrd="0" presId="urn:microsoft.com/office/officeart/2018/5/layout/IconCircleLabelList"/>
    <dgm:cxn modelId="{6B9F0D11-2870-4077-AD94-71A9818413BB}" type="presParOf" srcId="{20E6E763-BFAC-4C6B-A9E9-755F07710BBC}" destId="{19CBB2C4-E371-4B53-A96E-AE81D4595EC2}" srcOrd="2" destOrd="0" presId="urn:microsoft.com/office/officeart/2018/5/layout/IconCircleLabelList"/>
    <dgm:cxn modelId="{BED6AA7C-9CDA-4740-A9B8-0165A7BDF215}" type="presParOf" srcId="{20E6E763-BFAC-4C6B-A9E9-755F07710BBC}" destId="{B2EDCFE7-CEEA-404A-AE58-12B522022DB6}" srcOrd="3" destOrd="0" presId="urn:microsoft.com/office/officeart/2018/5/layout/IconCircleLabelList"/>
    <dgm:cxn modelId="{F959BB38-9CE6-4C46-AF95-3F2A8A0A38DA}" type="presParOf" srcId="{CB56529F-230A-4C4A-B9EF-F596B700B6B7}" destId="{70E770A5-B5BE-4015-AAAE-FE75EAF31AF2}" srcOrd="5" destOrd="0" presId="urn:microsoft.com/office/officeart/2018/5/layout/IconCircleLabelList"/>
    <dgm:cxn modelId="{A5D6FF22-9260-4FF7-A76A-6B4515BECBF0}" type="presParOf" srcId="{CB56529F-230A-4C4A-B9EF-F596B700B6B7}" destId="{EDA10BA6-E7F6-4415-AAB5-5740FA509CA3}" srcOrd="6" destOrd="0" presId="urn:microsoft.com/office/officeart/2018/5/layout/IconCircleLabelList"/>
    <dgm:cxn modelId="{6C9C8644-4002-4F57-B837-F84F04B6DE4E}" type="presParOf" srcId="{EDA10BA6-E7F6-4415-AAB5-5740FA509CA3}" destId="{9AF01EDD-A8E0-40E8-8FDD-FA745D9D2965}" srcOrd="0" destOrd="0" presId="urn:microsoft.com/office/officeart/2018/5/layout/IconCircleLabelList"/>
    <dgm:cxn modelId="{2A409146-4B64-4C8C-B86A-C09492E8F4A2}" type="presParOf" srcId="{EDA10BA6-E7F6-4415-AAB5-5740FA509CA3}" destId="{D155B6A5-48BA-4AB9-837C-D6F264234897}" srcOrd="1" destOrd="0" presId="urn:microsoft.com/office/officeart/2018/5/layout/IconCircleLabelList"/>
    <dgm:cxn modelId="{AA93D372-2F0F-4286-BF6A-51FEF4AEAC4C}" type="presParOf" srcId="{EDA10BA6-E7F6-4415-AAB5-5740FA509CA3}" destId="{95D28608-3788-4FE2-9446-9F9EBE818177}" srcOrd="2" destOrd="0" presId="urn:microsoft.com/office/officeart/2018/5/layout/IconCircleLabelList"/>
    <dgm:cxn modelId="{8D8AAB43-8315-4CC6-A1BE-33DA685250FC}" type="presParOf" srcId="{EDA10BA6-E7F6-4415-AAB5-5740FA509CA3}" destId="{FB1BC65E-1BD1-4AC4-B958-431EEECA5857}"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FF7E6F-44E0-4BE1-A762-CB3D40F665AE}">
      <dsp:nvSpPr>
        <dsp:cNvPr id="0" name=""/>
        <dsp:cNvSpPr/>
      </dsp:nvSpPr>
      <dsp:spPr>
        <a:xfrm>
          <a:off x="0" y="426224"/>
          <a:ext cx="6492875" cy="129285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Students continue to work as RNs </a:t>
          </a:r>
        </a:p>
        <a:p>
          <a:pPr marL="0" lvl="0" indent="0" algn="l" defTabSz="1244600">
            <a:lnSpc>
              <a:spcPct val="90000"/>
            </a:lnSpc>
            <a:spcBef>
              <a:spcPct val="0"/>
            </a:spcBef>
            <a:spcAft>
              <a:spcPct val="35000"/>
            </a:spcAft>
            <a:buNone/>
          </a:pPr>
          <a:r>
            <a:rPr lang="en-US" sz="2800" kern="1200" dirty="0"/>
            <a:t>	</a:t>
          </a:r>
          <a:r>
            <a:rPr lang="en-US" sz="1600" kern="1200" dirty="0"/>
            <a:t>(</a:t>
          </a:r>
          <a:r>
            <a:rPr lang="en-US" sz="1600" kern="1200" dirty="0" err="1"/>
            <a:t>Iorga</a:t>
          </a:r>
          <a:r>
            <a:rPr lang="en-US" sz="1600" kern="1200" dirty="0"/>
            <a:t> et al., 2017)</a:t>
          </a:r>
        </a:p>
      </dsp:txBody>
      <dsp:txXfrm>
        <a:off x="63112" y="489336"/>
        <a:ext cx="6366651" cy="1166626"/>
      </dsp:txXfrm>
    </dsp:sp>
    <dsp:sp modelId="{2F68B3C4-74C5-450A-B258-7E83DD2CBF45}">
      <dsp:nvSpPr>
        <dsp:cNvPr id="0" name=""/>
        <dsp:cNvSpPr/>
      </dsp:nvSpPr>
      <dsp:spPr>
        <a:xfrm>
          <a:off x="0" y="1940774"/>
          <a:ext cx="6492875" cy="1292850"/>
        </a:xfrm>
        <a:prstGeom prst="roundRect">
          <a:avLst/>
        </a:prstGeom>
        <a:solidFill>
          <a:schemeClr val="accent2">
            <a:hueOff val="-1796981"/>
            <a:satOff val="12361"/>
            <a:lumOff val="137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Burnout before completion of studies </a:t>
          </a:r>
        </a:p>
        <a:p>
          <a:pPr marL="0" lvl="0" indent="0" algn="l" defTabSz="1244600">
            <a:lnSpc>
              <a:spcPct val="90000"/>
            </a:lnSpc>
            <a:spcBef>
              <a:spcPct val="0"/>
            </a:spcBef>
            <a:spcAft>
              <a:spcPct val="35000"/>
            </a:spcAft>
            <a:buNone/>
          </a:pPr>
          <a:r>
            <a:rPr lang="en-US" sz="2800" kern="1200" dirty="0"/>
            <a:t>	</a:t>
          </a:r>
          <a:r>
            <a:rPr lang="en-US" sz="1600" kern="1200" dirty="0"/>
            <a:t>(Barboza &amp; </a:t>
          </a:r>
          <a:r>
            <a:rPr lang="en-US" sz="1600" kern="1200" dirty="0" err="1"/>
            <a:t>Beresin</a:t>
          </a:r>
          <a:r>
            <a:rPr lang="en-US" sz="1600" kern="1200" dirty="0"/>
            <a:t>, 2007; </a:t>
          </a:r>
          <a:r>
            <a:rPr lang="en-US" sz="1600" kern="1200" dirty="0" err="1"/>
            <a:t>Iorga</a:t>
          </a:r>
          <a:r>
            <a:rPr lang="en-US" sz="1600" kern="1200" dirty="0"/>
            <a:t> et al.)</a:t>
          </a:r>
        </a:p>
      </dsp:txBody>
      <dsp:txXfrm>
        <a:off x="63112" y="2003886"/>
        <a:ext cx="6366651" cy="1166626"/>
      </dsp:txXfrm>
    </dsp:sp>
    <dsp:sp modelId="{2CCF8CD3-8027-415D-8DE1-2682E7A12E43}">
      <dsp:nvSpPr>
        <dsp:cNvPr id="0" name=""/>
        <dsp:cNvSpPr/>
      </dsp:nvSpPr>
      <dsp:spPr>
        <a:xfrm>
          <a:off x="0" y="3386325"/>
          <a:ext cx="6492875" cy="1292850"/>
        </a:xfrm>
        <a:prstGeom prst="roundRect">
          <a:avLst/>
        </a:prstGeom>
        <a:solidFill>
          <a:schemeClr val="accent2">
            <a:hueOff val="-3593961"/>
            <a:satOff val="24722"/>
            <a:lumOff val="274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Limited research of progression from CF to burnout to alexithymia </a:t>
          </a:r>
          <a:r>
            <a:rPr lang="en-US" sz="1600" kern="1200" dirty="0"/>
            <a:t>(</a:t>
          </a:r>
          <a:r>
            <a:rPr lang="en-US" sz="1600" kern="1200" dirty="0" err="1"/>
            <a:t>Katisfaraki</a:t>
          </a:r>
          <a:r>
            <a:rPr lang="en-US" sz="1600" kern="1200" dirty="0"/>
            <a:t> &amp; Tucker, 2013)</a:t>
          </a:r>
        </a:p>
      </dsp:txBody>
      <dsp:txXfrm>
        <a:off x="63112" y="3449437"/>
        <a:ext cx="6366651" cy="11666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CF29E7-68AA-4554-9113-2C6C6F2F150B}">
      <dsp:nvSpPr>
        <dsp:cNvPr id="0" name=""/>
        <dsp:cNvSpPr/>
      </dsp:nvSpPr>
      <dsp:spPr>
        <a:xfrm>
          <a:off x="1238868" y="29740"/>
          <a:ext cx="1766863" cy="1766863"/>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3CFB1D-B651-4720-BF7B-9A090DEE9268}">
      <dsp:nvSpPr>
        <dsp:cNvPr id="0" name=""/>
        <dsp:cNvSpPr/>
      </dsp:nvSpPr>
      <dsp:spPr>
        <a:xfrm>
          <a:off x="1615412" y="406285"/>
          <a:ext cx="1013773" cy="101377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7EE190F-6FC0-4ECA-BC10-08987AF1C6E3}">
      <dsp:nvSpPr>
        <dsp:cNvPr id="0" name=""/>
        <dsp:cNvSpPr/>
      </dsp:nvSpPr>
      <dsp:spPr>
        <a:xfrm>
          <a:off x="674051" y="2346937"/>
          <a:ext cx="289649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dirty="0"/>
            <a:t>To measure CS, CF, burnout, &amp; alexithymia</a:t>
          </a:r>
        </a:p>
      </dsp:txBody>
      <dsp:txXfrm>
        <a:off x="674051" y="2346937"/>
        <a:ext cx="2896496" cy="720000"/>
      </dsp:txXfrm>
    </dsp:sp>
    <dsp:sp modelId="{F22B368C-03F8-4C93-BCA0-F2B752A08EE3}">
      <dsp:nvSpPr>
        <dsp:cNvPr id="0" name=""/>
        <dsp:cNvSpPr/>
      </dsp:nvSpPr>
      <dsp:spPr>
        <a:xfrm>
          <a:off x="4642251" y="29740"/>
          <a:ext cx="1766863" cy="1766863"/>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0D9040-682A-4876-BD87-13999052B076}">
      <dsp:nvSpPr>
        <dsp:cNvPr id="0" name=""/>
        <dsp:cNvSpPr/>
      </dsp:nvSpPr>
      <dsp:spPr>
        <a:xfrm>
          <a:off x="5018796" y="406285"/>
          <a:ext cx="1013773" cy="101377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4BCC56A-49F2-432A-8D1B-7BA3E58968BF}">
      <dsp:nvSpPr>
        <dsp:cNvPr id="0" name=""/>
        <dsp:cNvSpPr/>
      </dsp:nvSpPr>
      <dsp:spPr>
        <a:xfrm>
          <a:off x="4077434" y="2346937"/>
          <a:ext cx="289649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a:t>While determining perceived stress</a:t>
          </a:r>
        </a:p>
      </dsp:txBody>
      <dsp:txXfrm>
        <a:off x="4077434" y="2346937"/>
        <a:ext cx="2896496" cy="720000"/>
      </dsp:txXfrm>
    </dsp:sp>
    <dsp:sp modelId="{60939FA3-E608-484E-89C5-C65B23A1C970}">
      <dsp:nvSpPr>
        <dsp:cNvPr id="0" name=""/>
        <dsp:cNvSpPr/>
      </dsp:nvSpPr>
      <dsp:spPr>
        <a:xfrm>
          <a:off x="1238868" y="3791062"/>
          <a:ext cx="1766863" cy="1766863"/>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262AE1-0AF6-457B-9DC2-F65CA96C22A7}">
      <dsp:nvSpPr>
        <dsp:cNvPr id="0" name=""/>
        <dsp:cNvSpPr/>
      </dsp:nvSpPr>
      <dsp:spPr>
        <a:xfrm>
          <a:off x="1615412" y="4167606"/>
          <a:ext cx="1013773" cy="101377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438EB74-DC89-42B0-8A22-4918F0D89A02}">
      <dsp:nvSpPr>
        <dsp:cNvPr id="0" name=""/>
        <dsp:cNvSpPr/>
      </dsp:nvSpPr>
      <dsp:spPr>
        <a:xfrm>
          <a:off x="674051" y="6108259"/>
          <a:ext cx="289649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a:t>In order to assist recognition</a:t>
          </a:r>
        </a:p>
      </dsp:txBody>
      <dsp:txXfrm>
        <a:off x="674051" y="6108259"/>
        <a:ext cx="2896496" cy="720000"/>
      </dsp:txXfrm>
    </dsp:sp>
    <dsp:sp modelId="{DAD678D0-A8E8-408F-BFC5-EDAF97B915AB}">
      <dsp:nvSpPr>
        <dsp:cNvPr id="0" name=""/>
        <dsp:cNvSpPr/>
      </dsp:nvSpPr>
      <dsp:spPr>
        <a:xfrm>
          <a:off x="4642251" y="3791062"/>
          <a:ext cx="1766863" cy="1766863"/>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2F7DB0-97D1-453D-BD59-D5EE6618A590}">
      <dsp:nvSpPr>
        <dsp:cNvPr id="0" name=""/>
        <dsp:cNvSpPr/>
      </dsp:nvSpPr>
      <dsp:spPr>
        <a:xfrm>
          <a:off x="5018796" y="4167606"/>
          <a:ext cx="1013773" cy="101377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96194A0-F5FA-4617-B8AE-03375E05DF79}">
      <dsp:nvSpPr>
        <dsp:cNvPr id="0" name=""/>
        <dsp:cNvSpPr/>
      </dsp:nvSpPr>
      <dsp:spPr>
        <a:xfrm>
          <a:off x="4077434" y="6108259"/>
          <a:ext cx="289649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a:t>To improve health, academics, &amp; attrition</a:t>
          </a:r>
        </a:p>
      </dsp:txBody>
      <dsp:txXfrm>
        <a:off x="4077434" y="6108259"/>
        <a:ext cx="2896496"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B9279-E323-4911-9195-E6F74756B6DD}">
      <dsp:nvSpPr>
        <dsp:cNvPr id="0" name=""/>
        <dsp:cNvSpPr/>
      </dsp:nvSpPr>
      <dsp:spPr>
        <a:xfrm>
          <a:off x="4117" y="484378"/>
          <a:ext cx="1052789" cy="105278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3621CDEB-5921-4A3C-8D2A-001E8D46C8B1}">
      <dsp:nvSpPr>
        <dsp:cNvPr id="0" name=""/>
        <dsp:cNvSpPr/>
      </dsp:nvSpPr>
      <dsp:spPr>
        <a:xfrm>
          <a:off x="4117" y="1695681"/>
          <a:ext cx="3007968" cy="451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244600">
            <a:lnSpc>
              <a:spcPct val="100000"/>
            </a:lnSpc>
            <a:spcBef>
              <a:spcPct val="0"/>
            </a:spcBef>
            <a:spcAft>
              <a:spcPct val="35000"/>
            </a:spcAft>
            <a:buNone/>
            <a:defRPr b="1"/>
          </a:pPr>
          <a:r>
            <a:rPr lang="en-US" sz="2800" kern="1200" dirty="0"/>
            <a:t>Quantitative</a:t>
          </a:r>
        </a:p>
      </dsp:txBody>
      <dsp:txXfrm>
        <a:off x="4117" y="1695681"/>
        <a:ext cx="3007968" cy="451195"/>
      </dsp:txXfrm>
    </dsp:sp>
    <dsp:sp modelId="{30B7C9EC-01F5-4162-855B-E40EF478554D}">
      <dsp:nvSpPr>
        <dsp:cNvPr id="0" name=""/>
        <dsp:cNvSpPr/>
      </dsp:nvSpPr>
      <dsp:spPr>
        <a:xfrm>
          <a:off x="4117" y="2220604"/>
          <a:ext cx="3007968" cy="1950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977900">
            <a:lnSpc>
              <a:spcPct val="100000"/>
            </a:lnSpc>
            <a:spcBef>
              <a:spcPct val="0"/>
            </a:spcBef>
            <a:spcAft>
              <a:spcPct val="35000"/>
            </a:spcAft>
            <a:buNone/>
          </a:pPr>
          <a:r>
            <a:rPr lang="en-US" sz="2200" kern="1200" dirty="0"/>
            <a:t>Descriptive Statistics </a:t>
          </a:r>
        </a:p>
        <a:p>
          <a:pPr marL="0" lvl="0" indent="0" algn="l" defTabSz="977900">
            <a:lnSpc>
              <a:spcPct val="100000"/>
            </a:lnSpc>
            <a:spcBef>
              <a:spcPct val="0"/>
            </a:spcBef>
            <a:spcAft>
              <a:spcPct val="35000"/>
            </a:spcAft>
            <a:buNone/>
          </a:pPr>
          <a:r>
            <a:rPr lang="en-US" sz="1600" kern="1200" dirty="0"/>
            <a:t>(Salkind, 2017)</a:t>
          </a:r>
        </a:p>
        <a:p>
          <a:pPr marL="0" lvl="0" indent="0" algn="l" defTabSz="977900">
            <a:lnSpc>
              <a:spcPct val="100000"/>
            </a:lnSpc>
            <a:spcBef>
              <a:spcPct val="0"/>
            </a:spcBef>
            <a:spcAft>
              <a:spcPct val="35000"/>
            </a:spcAft>
            <a:buNone/>
          </a:pPr>
          <a:r>
            <a:rPr lang="en-US" sz="2200" kern="1200" dirty="0"/>
            <a:t>60 Likert-scale questions from 3 surveys</a:t>
          </a:r>
        </a:p>
        <a:p>
          <a:pPr marL="0" lvl="0" indent="0" algn="l" defTabSz="977900">
            <a:lnSpc>
              <a:spcPct val="100000"/>
            </a:lnSpc>
            <a:spcBef>
              <a:spcPct val="0"/>
            </a:spcBef>
            <a:spcAft>
              <a:spcPct val="35000"/>
            </a:spcAft>
            <a:buNone/>
          </a:pPr>
          <a:r>
            <a:rPr lang="en-US" sz="2200" kern="1200" dirty="0"/>
            <a:t>7 Demographic questions</a:t>
          </a:r>
        </a:p>
      </dsp:txBody>
      <dsp:txXfrm>
        <a:off x="4117" y="2220604"/>
        <a:ext cx="3007968" cy="1950144"/>
      </dsp:txXfrm>
    </dsp:sp>
    <dsp:sp modelId="{06FDEDCF-1DAC-46FD-8949-587A6961538B}">
      <dsp:nvSpPr>
        <dsp:cNvPr id="0" name=""/>
        <dsp:cNvSpPr/>
      </dsp:nvSpPr>
      <dsp:spPr>
        <a:xfrm>
          <a:off x="3538481" y="484378"/>
          <a:ext cx="1052789" cy="105278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4A2DDC3-BE66-4AF8-9FAE-DD35DB4AA0D6}">
      <dsp:nvSpPr>
        <dsp:cNvPr id="0" name=""/>
        <dsp:cNvSpPr/>
      </dsp:nvSpPr>
      <dsp:spPr>
        <a:xfrm>
          <a:off x="3538481" y="1695681"/>
          <a:ext cx="3007968" cy="451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244600">
            <a:lnSpc>
              <a:spcPct val="100000"/>
            </a:lnSpc>
            <a:spcBef>
              <a:spcPct val="0"/>
            </a:spcBef>
            <a:spcAft>
              <a:spcPct val="35000"/>
            </a:spcAft>
            <a:buNone/>
            <a:defRPr b="1"/>
          </a:pPr>
          <a:r>
            <a:rPr lang="en-US" sz="2800" kern="1200" dirty="0"/>
            <a:t>Distribution</a:t>
          </a:r>
        </a:p>
      </dsp:txBody>
      <dsp:txXfrm>
        <a:off x="3538481" y="1695681"/>
        <a:ext cx="3007968" cy="451195"/>
      </dsp:txXfrm>
    </dsp:sp>
    <dsp:sp modelId="{77923939-0933-4CED-BF66-476135B2B157}">
      <dsp:nvSpPr>
        <dsp:cNvPr id="0" name=""/>
        <dsp:cNvSpPr/>
      </dsp:nvSpPr>
      <dsp:spPr>
        <a:xfrm>
          <a:off x="3538481" y="2220604"/>
          <a:ext cx="3007968" cy="1950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977900">
            <a:lnSpc>
              <a:spcPct val="100000"/>
            </a:lnSpc>
            <a:spcBef>
              <a:spcPct val="0"/>
            </a:spcBef>
            <a:spcAft>
              <a:spcPct val="35000"/>
            </a:spcAft>
            <a:buNone/>
          </a:pPr>
          <a:r>
            <a:rPr lang="en-US" sz="2200" kern="1200" dirty="0"/>
            <a:t>SurveyMonkey ®</a:t>
          </a:r>
        </a:p>
        <a:p>
          <a:pPr marL="0" lvl="0" indent="0" algn="l" defTabSz="977900">
            <a:lnSpc>
              <a:spcPct val="100000"/>
            </a:lnSpc>
            <a:spcBef>
              <a:spcPct val="0"/>
            </a:spcBef>
            <a:spcAft>
              <a:spcPct val="35000"/>
            </a:spcAft>
            <a:buNone/>
          </a:pPr>
          <a:r>
            <a:rPr lang="en-US" sz="2200" kern="1200" dirty="0"/>
            <a:t>Link open for 6 weeks</a:t>
          </a:r>
        </a:p>
      </dsp:txBody>
      <dsp:txXfrm>
        <a:off x="3538481" y="2220604"/>
        <a:ext cx="3007968" cy="1950144"/>
      </dsp:txXfrm>
    </dsp:sp>
    <dsp:sp modelId="{63D5BCD4-964A-424E-8D1B-EC46EDF59F73}">
      <dsp:nvSpPr>
        <dsp:cNvPr id="0" name=""/>
        <dsp:cNvSpPr/>
      </dsp:nvSpPr>
      <dsp:spPr>
        <a:xfrm>
          <a:off x="7072844" y="484378"/>
          <a:ext cx="1052789" cy="105278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B358BE7-A4C2-463B-8EA8-81A2492FE2DD}">
      <dsp:nvSpPr>
        <dsp:cNvPr id="0" name=""/>
        <dsp:cNvSpPr/>
      </dsp:nvSpPr>
      <dsp:spPr>
        <a:xfrm>
          <a:off x="7072844" y="1695681"/>
          <a:ext cx="3007968" cy="451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244600">
            <a:lnSpc>
              <a:spcPct val="100000"/>
            </a:lnSpc>
            <a:spcBef>
              <a:spcPct val="0"/>
            </a:spcBef>
            <a:spcAft>
              <a:spcPct val="35000"/>
            </a:spcAft>
            <a:buNone/>
            <a:defRPr b="1"/>
          </a:pPr>
          <a:r>
            <a:rPr lang="en-US" sz="2800" kern="1200" dirty="0"/>
            <a:t>Analysis</a:t>
          </a:r>
        </a:p>
      </dsp:txBody>
      <dsp:txXfrm>
        <a:off x="7072844" y="1695681"/>
        <a:ext cx="3007968" cy="451195"/>
      </dsp:txXfrm>
    </dsp:sp>
    <dsp:sp modelId="{1AD1A793-B56C-49A8-9B51-C38099CB20D8}">
      <dsp:nvSpPr>
        <dsp:cNvPr id="0" name=""/>
        <dsp:cNvSpPr/>
      </dsp:nvSpPr>
      <dsp:spPr>
        <a:xfrm>
          <a:off x="7072844" y="2220604"/>
          <a:ext cx="3007968" cy="1950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977900">
            <a:lnSpc>
              <a:spcPct val="100000"/>
            </a:lnSpc>
            <a:spcBef>
              <a:spcPct val="0"/>
            </a:spcBef>
            <a:spcAft>
              <a:spcPct val="35000"/>
            </a:spcAft>
            <a:buNone/>
          </a:pPr>
          <a:r>
            <a:rPr lang="en-US" sz="2200" kern="1200" dirty="0"/>
            <a:t>Pearson </a:t>
          </a:r>
          <a:r>
            <a:rPr lang="en-US" sz="2200" i="1" kern="1200" dirty="0"/>
            <a:t>r </a:t>
          </a:r>
        </a:p>
        <a:p>
          <a:pPr marL="0" lvl="0" indent="0" algn="l" defTabSz="977900">
            <a:lnSpc>
              <a:spcPct val="100000"/>
            </a:lnSpc>
            <a:spcBef>
              <a:spcPct val="0"/>
            </a:spcBef>
            <a:spcAft>
              <a:spcPct val="35000"/>
            </a:spcAft>
            <a:buNone/>
          </a:pPr>
          <a:r>
            <a:rPr lang="en-US" sz="2200" kern="1200" dirty="0"/>
            <a:t>Frequency distribution table </a:t>
          </a:r>
          <a:r>
            <a:rPr lang="en-US" sz="1600" kern="1200" dirty="0"/>
            <a:t>(Holcomb &amp; Cox)</a:t>
          </a:r>
          <a:endParaRPr lang="en-US" sz="2200" i="1" kern="1200" dirty="0"/>
        </a:p>
      </dsp:txBody>
      <dsp:txXfrm>
        <a:off x="7072844" y="2220604"/>
        <a:ext cx="3007968" cy="19501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413CB7-4A30-4A62-BCD7-BB746AABCD98}">
      <dsp:nvSpPr>
        <dsp:cNvPr id="0" name=""/>
        <dsp:cNvSpPr/>
      </dsp:nvSpPr>
      <dsp:spPr>
        <a:xfrm>
          <a:off x="0" y="749509"/>
          <a:ext cx="6877050" cy="756000"/>
        </a:xfrm>
        <a:prstGeom prst="rect">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18D363-C0E0-43FC-8A83-20E4C47657BF}">
      <dsp:nvSpPr>
        <dsp:cNvPr id="0" name=""/>
        <dsp:cNvSpPr/>
      </dsp:nvSpPr>
      <dsp:spPr>
        <a:xfrm>
          <a:off x="343852" y="49761"/>
          <a:ext cx="5482831" cy="1142547"/>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955" tIns="0" rIns="181955" bIns="0" numCol="1" spcCol="1270" anchor="ctr" anchorCtr="0">
          <a:noAutofit/>
        </a:bodyPr>
        <a:lstStyle/>
        <a:p>
          <a:pPr marL="0" lvl="0" indent="0" algn="l" defTabSz="1066800">
            <a:lnSpc>
              <a:spcPct val="90000"/>
            </a:lnSpc>
            <a:spcBef>
              <a:spcPct val="0"/>
            </a:spcBef>
            <a:spcAft>
              <a:spcPct val="35000"/>
            </a:spcAft>
            <a:buNone/>
          </a:pPr>
          <a:r>
            <a:rPr lang="en-US" sz="2400" kern="1200" dirty="0"/>
            <a:t>Convenience sample from Midwestern university</a:t>
          </a:r>
        </a:p>
      </dsp:txBody>
      <dsp:txXfrm>
        <a:off x="399627" y="105536"/>
        <a:ext cx="5371281" cy="1030997"/>
      </dsp:txXfrm>
    </dsp:sp>
    <dsp:sp modelId="{B532B911-7110-4E9D-8E21-1778833752D6}">
      <dsp:nvSpPr>
        <dsp:cNvPr id="0" name=""/>
        <dsp:cNvSpPr/>
      </dsp:nvSpPr>
      <dsp:spPr>
        <a:xfrm>
          <a:off x="0" y="2110309"/>
          <a:ext cx="6877050" cy="756000"/>
        </a:xfrm>
        <a:prstGeom prst="rect">
          <a:avLst/>
        </a:prstGeom>
        <a:solidFill>
          <a:schemeClr val="lt1">
            <a:alpha val="90000"/>
            <a:hueOff val="0"/>
            <a:satOff val="0"/>
            <a:lumOff val="0"/>
            <a:alphaOff val="0"/>
          </a:schemeClr>
        </a:solidFill>
        <a:ln w="15875" cap="rnd" cmpd="sng" algn="ctr">
          <a:solidFill>
            <a:schemeClr val="accent2">
              <a:hueOff val="-1197987"/>
              <a:satOff val="8241"/>
              <a:lumOff val="915"/>
              <a:alphaOff val="0"/>
            </a:schemeClr>
          </a:solidFill>
          <a:prstDash val="solid"/>
        </a:ln>
        <a:effectLst/>
      </dsp:spPr>
      <dsp:style>
        <a:lnRef idx="2">
          <a:scrgbClr r="0" g="0" b="0"/>
        </a:lnRef>
        <a:fillRef idx="1">
          <a:scrgbClr r="0" g="0" b="0"/>
        </a:fillRef>
        <a:effectRef idx="0">
          <a:scrgbClr r="0" g="0" b="0"/>
        </a:effectRef>
        <a:fontRef idx="minor"/>
      </dsp:style>
    </dsp:sp>
    <dsp:sp modelId="{B03FE2D4-DF7C-420D-B0AA-C52703518804}">
      <dsp:nvSpPr>
        <dsp:cNvPr id="0" name=""/>
        <dsp:cNvSpPr/>
      </dsp:nvSpPr>
      <dsp:spPr>
        <a:xfrm>
          <a:off x="343852" y="1667509"/>
          <a:ext cx="5728341" cy="885600"/>
        </a:xfrm>
        <a:prstGeom prst="roundRect">
          <a:avLst/>
        </a:prstGeom>
        <a:solidFill>
          <a:schemeClr val="accent2">
            <a:hueOff val="-1197987"/>
            <a:satOff val="8241"/>
            <a:lumOff val="91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955" tIns="0" rIns="181955" bIns="0" numCol="1" spcCol="1270" anchor="ctr" anchorCtr="0">
          <a:noAutofit/>
        </a:bodyPr>
        <a:lstStyle/>
        <a:p>
          <a:pPr marL="0" lvl="0" indent="0" algn="l" defTabSz="1066800">
            <a:lnSpc>
              <a:spcPct val="90000"/>
            </a:lnSpc>
            <a:spcBef>
              <a:spcPct val="0"/>
            </a:spcBef>
            <a:spcAft>
              <a:spcPct val="35000"/>
            </a:spcAft>
            <a:buNone/>
          </a:pPr>
          <a:r>
            <a:rPr lang="en-US" sz="2400" kern="1200" dirty="0"/>
            <a:t>Inclusion Criteria</a:t>
          </a:r>
        </a:p>
      </dsp:txBody>
      <dsp:txXfrm>
        <a:off x="387083" y="1710740"/>
        <a:ext cx="5641879" cy="799138"/>
      </dsp:txXfrm>
    </dsp:sp>
    <dsp:sp modelId="{58BEF35D-A610-4BAB-9DFE-F315169FBBA5}">
      <dsp:nvSpPr>
        <dsp:cNvPr id="0" name=""/>
        <dsp:cNvSpPr/>
      </dsp:nvSpPr>
      <dsp:spPr>
        <a:xfrm>
          <a:off x="0" y="3764938"/>
          <a:ext cx="6877050" cy="1063125"/>
        </a:xfrm>
        <a:prstGeom prst="rect">
          <a:avLst/>
        </a:prstGeom>
        <a:solidFill>
          <a:schemeClr val="lt1">
            <a:alpha val="90000"/>
            <a:hueOff val="0"/>
            <a:satOff val="0"/>
            <a:lumOff val="0"/>
            <a:alphaOff val="0"/>
          </a:schemeClr>
        </a:solidFill>
        <a:ln w="15875" cap="rnd" cmpd="sng" algn="ctr">
          <a:solidFill>
            <a:schemeClr val="accent2">
              <a:hueOff val="-2395974"/>
              <a:satOff val="16481"/>
              <a:lumOff val="182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735" tIns="624840" rIns="533735"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51 met criteria = 18% response rate</a:t>
          </a:r>
        </a:p>
      </dsp:txBody>
      <dsp:txXfrm>
        <a:off x="0" y="3764938"/>
        <a:ext cx="6877050" cy="1063125"/>
      </dsp:txXfrm>
    </dsp:sp>
    <dsp:sp modelId="{4B05DD8E-B6A1-4E57-8286-75CAD24A894A}">
      <dsp:nvSpPr>
        <dsp:cNvPr id="0" name=""/>
        <dsp:cNvSpPr/>
      </dsp:nvSpPr>
      <dsp:spPr>
        <a:xfrm>
          <a:off x="370666" y="3121571"/>
          <a:ext cx="5760402" cy="1087445"/>
        </a:xfrm>
        <a:prstGeom prst="roundRect">
          <a:avLst/>
        </a:prstGeom>
        <a:solidFill>
          <a:schemeClr val="accent2">
            <a:hueOff val="-2395974"/>
            <a:satOff val="16481"/>
            <a:lumOff val="182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955" tIns="0" rIns="181955" bIns="0" numCol="1" spcCol="1270" anchor="ctr" anchorCtr="0">
          <a:noAutofit/>
        </a:bodyPr>
        <a:lstStyle/>
        <a:p>
          <a:pPr marL="0" lvl="0" indent="0" algn="l" defTabSz="1066800">
            <a:lnSpc>
              <a:spcPct val="90000"/>
            </a:lnSpc>
            <a:spcBef>
              <a:spcPct val="0"/>
            </a:spcBef>
            <a:spcAft>
              <a:spcPct val="35000"/>
            </a:spcAft>
            <a:buNone/>
          </a:pPr>
          <a:r>
            <a:rPr lang="en-US" sz="2400" kern="1200" dirty="0"/>
            <a:t>283 surveys sent &amp; 63 surveys collected</a:t>
          </a:r>
        </a:p>
      </dsp:txBody>
      <dsp:txXfrm>
        <a:off x="423751" y="3174656"/>
        <a:ext cx="5654232" cy="981275"/>
      </dsp:txXfrm>
    </dsp:sp>
    <dsp:sp modelId="{CE40E89D-43CE-44F8-8E68-CDB2110CF379}">
      <dsp:nvSpPr>
        <dsp:cNvPr id="0" name=""/>
        <dsp:cNvSpPr/>
      </dsp:nvSpPr>
      <dsp:spPr>
        <a:xfrm>
          <a:off x="0" y="5595038"/>
          <a:ext cx="6877050" cy="756000"/>
        </a:xfrm>
        <a:prstGeom prst="rect">
          <a:avLst/>
        </a:prstGeom>
        <a:solidFill>
          <a:schemeClr val="lt1">
            <a:alpha val="90000"/>
            <a:hueOff val="0"/>
            <a:satOff val="0"/>
            <a:lumOff val="0"/>
            <a:alphaOff val="0"/>
          </a:schemeClr>
        </a:solidFill>
        <a:ln w="15875" cap="rnd" cmpd="sng" algn="ctr">
          <a:solidFill>
            <a:schemeClr val="accent2">
              <a:hueOff val="-3593961"/>
              <a:satOff val="24722"/>
              <a:lumOff val="2744"/>
              <a:alphaOff val="0"/>
            </a:schemeClr>
          </a:solidFill>
          <a:prstDash val="solid"/>
        </a:ln>
        <a:effectLst/>
      </dsp:spPr>
      <dsp:style>
        <a:lnRef idx="2">
          <a:scrgbClr r="0" g="0" b="0"/>
        </a:lnRef>
        <a:fillRef idx="1">
          <a:scrgbClr r="0" g="0" b="0"/>
        </a:fillRef>
        <a:effectRef idx="0">
          <a:scrgbClr r="0" g="0" b="0"/>
        </a:effectRef>
        <a:fontRef idx="minor"/>
      </dsp:style>
    </dsp:sp>
    <dsp:sp modelId="{30546627-6C28-4278-9496-84EEADA8ACAB}">
      <dsp:nvSpPr>
        <dsp:cNvPr id="0" name=""/>
        <dsp:cNvSpPr/>
      </dsp:nvSpPr>
      <dsp:spPr>
        <a:xfrm>
          <a:off x="343852" y="4898080"/>
          <a:ext cx="5773352" cy="1139758"/>
        </a:xfrm>
        <a:prstGeom prst="roundRect">
          <a:avLst/>
        </a:prstGeom>
        <a:solidFill>
          <a:schemeClr val="accent2">
            <a:hueOff val="-3593961"/>
            <a:satOff val="24722"/>
            <a:lumOff val="274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955" tIns="0" rIns="181955" bIns="0" numCol="1" spcCol="1270" anchor="ctr" anchorCtr="0">
          <a:noAutofit/>
        </a:bodyPr>
        <a:lstStyle/>
        <a:p>
          <a:pPr marL="0" lvl="0" indent="0" algn="l" defTabSz="1066800">
            <a:lnSpc>
              <a:spcPct val="90000"/>
            </a:lnSpc>
            <a:spcBef>
              <a:spcPct val="0"/>
            </a:spcBef>
            <a:spcAft>
              <a:spcPct val="35000"/>
            </a:spcAft>
            <a:buNone/>
          </a:pPr>
          <a:r>
            <a:rPr lang="en-US" sz="2400" kern="1200" dirty="0"/>
            <a:t>Demographics</a:t>
          </a:r>
        </a:p>
      </dsp:txBody>
      <dsp:txXfrm>
        <a:off x="399490" y="4953718"/>
        <a:ext cx="5662076" cy="102848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001C25-FC6C-432D-B414-4C71F3D2E0D1}">
      <dsp:nvSpPr>
        <dsp:cNvPr id="0" name=""/>
        <dsp:cNvSpPr/>
      </dsp:nvSpPr>
      <dsp:spPr>
        <a:xfrm>
          <a:off x="0" y="623"/>
          <a:ext cx="6492875" cy="0"/>
        </a:xfrm>
        <a:prstGeom prst="line">
          <a:avLst/>
        </a:prstGeom>
        <a:solidFill>
          <a:schemeClr val="accent2">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36791D-53D0-408D-A77F-FB7B03334526}">
      <dsp:nvSpPr>
        <dsp:cNvPr id="0" name=""/>
        <dsp:cNvSpPr/>
      </dsp:nvSpPr>
      <dsp:spPr>
        <a:xfrm>
          <a:off x="0" y="62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Increased CF = Burnout &amp; alexithymia</a:t>
          </a:r>
        </a:p>
      </dsp:txBody>
      <dsp:txXfrm>
        <a:off x="0" y="623"/>
        <a:ext cx="6492875" cy="1020830"/>
      </dsp:txXfrm>
    </dsp:sp>
    <dsp:sp modelId="{4CB03A5B-8841-457D-8656-8379E73B9C90}">
      <dsp:nvSpPr>
        <dsp:cNvPr id="0" name=""/>
        <dsp:cNvSpPr/>
      </dsp:nvSpPr>
      <dsp:spPr>
        <a:xfrm>
          <a:off x="0" y="1021453"/>
          <a:ext cx="6492875" cy="0"/>
        </a:xfrm>
        <a:prstGeom prst="line">
          <a:avLst/>
        </a:prstGeom>
        <a:solidFill>
          <a:schemeClr val="accent3">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2669C0-2CB6-425B-B68F-109FAF5F410D}">
      <dsp:nvSpPr>
        <dsp:cNvPr id="0" name=""/>
        <dsp:cNvSpPr/>
      </dsp:nvSpPr>
      <dsp:spPr>
        <a:xfrm>
          <a:off x="0" y="102145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Contradictions between CS &amp; alexithymia</a:t>
          </a:r>
        </a:p>
      </dsp:txBody>
      <dsp:txXfrm>
        <a:off x="0" y="1021453"/>
        <a:ext cx="6492875" cy="1020830"/>
      </dsp:txXfrm>
    </dsp:sp>
    <dsp:sp modelId="{FA00A840-5A7D-4CFB-91DE-833F30705400}">
      <dsp:nvSpPr>
        <dsp:cNvPr id="0" name=""/>
        <dsp:cNvSpPr/>
      </dsp:nvSpPr>
      <dsp:spPr>
        <a:xfrm>
          <a:off x="0" y="2042284"/>
          <a:ext cx="6492875" cy="0"/>
        </a:xfrm>
        <a:prstGeom prst="line">
          <a:avLst/>
        </a:prstGeom>
        <a:solidFill>
          <a:schemeClr val="accent4">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C4CA85-23F4-44EB-AE2A-6319F0056E98}">
      <dsp:nvSpPr>
        <dsp:cNvPr id="0" name=""/>
        <dsp:cNvSpPr/>
      </dsp:nvSpPr>
      <dsp:spPr>
        <a:xfrm>
          <a:off x="0" y="2042284"/>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No link between EOT to DDF &amp; DIF</a:t>
          </a:r>
        </a:p>
      </dsp:txBody>
      <dsp:txXfrm>
        <a:off x="0" y="2042284"/>
        <a:ext cx="6492875" cy="1020830"/>
      </dsp:txXfrm>
    </dsp:sp>
    <dsp:sp modelId="{4C735F4F-005D-494F-AE3C-258E7F9334E6}">
      <dsp:nvSpPr>
        <dsp:cNvPr id="0" name=""/>
        <dsp:cNvSpPr/>
      </dsp:nvSpPr>
      <dsp:spPr>
        <a:xfrm>
          <a:off x="0" y="3063115"/>
          <a:ext cx="6492875" cy="0"/>
        </a:xfrm>
        <a:prstGeom prst="line">
          <a:avLst/>
        </a:prstGeom>
        <a:solidFill>
          <a:schemeClr val="accent5">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AE15AE-D135-49CD-9F81-AF3C92850F64}">
      <dsp:nvSpPr>
        <dsp:cNvPr id="0" name=""/>
        <dsp:cNvSpPr/>
      </dsp:nvSpPr>
      <dsp:spPr>
        <a:xfrm>
          <a:off x="0" y="3063115"/>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Non-traditional 100% stress &amp; worked</a:t>
          </a:r>
        </a:p>
      </dsp:txBody>
      <dsp:txXfrm>
        <a:off x="0" y="3063115"/>
        <a:ext cx="6492875" cy="1020830"/>
      </dsp:txXfrm>
    </dsp:sp>
    <dsp:sp modelId="{3B97AF34-072C-41A2-BD1E-3BF9E2752A0B}">
      <dsp:nvSpPr>
        <dsp:cNvPr id="0" name=""/>
        <dsp:cNvSpPr/>
      </dsp:nvSpPr>
      <dsp:spPr>
        <a:xfrm>
          <a:off x="0" y="4083946"/>
          <a:ext cx="6492875" cy="0"/>
        </a:xfrm>
        <a:prstGeom prst="line">
          <a:avLst/>
        </a:prstGeom>
        <a:solidFill>
          <a:schemeClr val="accent6">
            <a:hueOff val="0"/>
            <a:satOff val="0"/>
            <a:lumOff val="0"/>
            <a:alphaOff val="0"/>
          </a:schemeClr>
        </a:solidFill>
        <a:ln w="15875"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D729C3-FBB9-47BF-A186-2F621054BB84}">
      <dsp:nvSpPr>
        <dsp:cNvPr id="0" name=""/>
        <dsp:cNvSpPr/>
      </dsp:nvSpPr>
      <dsp:spPr>
        <a:xfrm>
          <a:off x="0" y="4083946"/>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a:t>Does increased stress = burnout</a:t>
          </a:r>
        </a:p>
      </dsp:txBody>
      <dsp:txXfrm>
        <a:off x="0" y="4083946"/>
        <a:ext cx="6492875" cy="102083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E7D0ED-E8DD-49E5-ABEE-94CE42A2793C}">
      <dsp:nvSpPr>
        <dsp:cNvPr id="0" name=""/>
        <dsp:cNvSpPr/>
      </dsp:nvSpPr>
      <dsp:spPr>
        <a:xfrm>
          <a:off x="1213290" y="1261738"/>
          <a:ext cx="1098000" cy="10980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7F5023-C105-4C25-9781-4C8C4AB597D6}">
      <dsp:nvSpPr>
        <dsp:cNvPr id="0" name=""/>
        <dsp:cNvSpPr/>
      </dsp:nvSpPr>
      <dsp:spPr>
        <a:xfrm>
          <a:off x="1447290" y="1495738"/>
          <a:ext cx="630000" cy="63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1607E78-EC18-476E-8BDD-E2D880D9C61C}">
      <dsp:nvSpPr>
        <dsp:cNvPr id="0" name=""/>
        <dsp:cNvSpPr/>
      </dsp:nvSpPr>
      <dsp:spPr>
        <a:xfrm>
          <a:off x="346365" y="2701738"/>
          <a:ext cx="2831849" cy="7955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44600">
            <a:lnSpc>
              <a:spcPct val="90000"/>
            </a:lnSpc>
            <a:spcBef>
              <a:spcPct val="0"/>
            </a:spcBef>
            <a:spcAft>
              <a:spcPct val="35000"/>
            </a:spcAft>
            <a:buNone/>
            <a:defRPr cap="all"/>
          </a:pPr>
          <a:r>
            <a:rPr lang="en-US" sz="2800" kern="1200" dirty="0"/>
            <a:t>International study </a:t>
          </a:r>
        </a:p>
      </dsp:txBody>
      <dsp:txXfrm>
        <a:off x="346365" y="2701738"/>
        <a:ext cx="2831849" cy="795558"/>
      </dsp:txXfrm>
    </dsp:sp>
    <dsp:sp modelId="{2610A8A0-1E7E-4364-B184-9CD857EFE38C}">
      <dsp:nvSpPr>
        <dsp:cNvPr id="0" name=""/>
        <dsp:cNvSpPr/>
      </dsp:nvSpPr>
      <dsp:spPr>
        <a:xfrm>
          <a:off x="4166703" y="1261738"/>
          <a:ext cx="1098000" cy="10980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520452-8C56-4ECE-8CF2-CEE8B3358DCE}">
      <dsp:nvSpPr>
        <dsp:cNvPr id="0" name=""/>
        <dsp:cNvSpPr/>
      </dsp:nvSpPr>
      <dsp:spPr>
        <a:xfrm>
          <a:off x="4400703" y="1495738"/>
          <a:ext cx="630000" cy="63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21926D7-0458-4090-A6F0-94C4E890130C}">
      <dsp:nvSpPr>
        <dsp:cNvPr id="0" name=""/>
        <dsp:cNvSpPr/>
      </dsp:nvSpPr>
      <dsp:spPr>
        <a:xfrm>
          <a:off x="3493215" y="2701738"/>
          <a:ext cx="2444976" cy="7955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44600">
            <a:lnSpc>
              <a:spcPct val="90000"/>
            </a:lnSpc>
            <a:spcBef>
              <a:spcPct val="0"/>
            </a:spcBef>
            <a:spcAft>
              <a:spcPct val="35000"/>
            </a:spcAft>
            <a:buNone/>
            <a:defRPr cap="all"/>
          </a:pPr>
          <a:r>
            <a:rPr lang="en-US" sz="2800" kern="1200" dirty="0"/>
            <a:t>World-wide universities</a:t>
          </a:r>
        </a:p>
      </dsp:txBody>
      <dsp:txXfrm>
        <a:off x="3493215" y="2701738"/>
        <a:ext cx="2444976" cy="795558"/>
      </dsp:txXfrm>
    </dsp:sp>
    <dsp:sp modelId="{EA8FDD24-FFC9-4E5D-9C40-D8B608F27257}">
      <dsp:nvSpPr>
        <dsp:cNvPr id="0" name=""/>
        <dsp:cNvSpPr/>
      </dsp:nvSpPr>
      <dsp:spPr>
        <a:xfrm>
          <a:off x="6961473" y="1261738"/>
          <a:ext cx="1098000" cy="10980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4FA7EE-A5D7-4220-9DC9-C7431ADC87B1}">
      <dsp:nvSpPr>
        <dsp:cNvPr id="0" name=""/>
        <dsp:cNvSpPr/>
      </dsp:nvSpPr>
      <dsp:spPr>
        <a:xfrm>
          <a:off x="7195473" y="1495738"/>
          <a:ext cx="630000" cy="63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B2EDCFE7-CEEA-404A-AE58-12B522022DB6}">
      <dsp:nvSpPr>
        <dsp:cNvPr id="0" name=""/>
        <dsp:cNvSpPr/>
      </dsp:nvSpPr>
      <dsp:spPr>
        <a:xfrm>
          <a:off x="6253191" y="2701738"/>
          <a:ext cx="2514564" cy="7955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44600">
            <a:lnSpc>
              <a:spcPct val="90000"/>
            </a:lnSpc>
            <a:spcBef>
              <a:spcPct val="0"/>
            </a:spcBef>
            <a:spcAft>
              <a:spcPct val="35000"/>
            </a:spcAft>
            <a:buNone/>
            <a:defRPr cap="all"/>
          </a:pPr>
          <a:r>
            <a:rPr lang="en-US" sz="2800" kern="1200" dirty="0"/>
            <a:t>Coincide with enrollment</a:t>
          </a:r>
        </a:p>
      </dsp:txBody>
      <dsp:txXfrm>
        <a:off x="6253191" y="2701738"/>
        <a:ext cx="2514564" cy="795558"/>
      </dsp:txXfrm>
    </dsp:sp>
    <dsp:sp modelId="{9AF01EDD-A8E0-40E8-8FDD-FA745D9D2965}">
      <dsp:nvSpPr>
        <dsp:cNvPr id="0" name=""/>
        <dsp:cNvSpPr/>
      </dsp:nvSpPr>
      <dsp:spPr>
        <a:xfrm>
          <a:off x="9624249" y="1261738"/>
          <a:ext cx="1098000" cy="1098000"/>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55B6A5-48BA-4AB9-837C-D6F264234897}">
      <dsp:nvSpPr>
        <dsp:cNvPr id="0" name=""/>
        <dsp:cNvSpPr/>
      </dsp:nvSpPr>
      <dsp:spPr>
        <a:xfrm>
          <a:off x="9858249" y="1495738"/>
          <a:ext cx="630000" cy="63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B1BC65E-1BD1-4AC4-B958-431EEECA5857}">
      <dsp:nvSpPr>
        <dsp:cNvPr id="0" name=""/>
        <dsp:cNvSpPr/>
      </dsp:nvSpPr>
      <dsp:spPr>
        <a:xfrm>
          <a:off x="9082755" y="2701738"/>
          <a:ext cx="2180988" cy="7955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44600">
            <a:lnSpc>
              <a:spcPct val="90000"/>
            </a:lnSpc>
            <a:spcBef>
              <a:spcPct val="0"/>
            </a:spcBef>
            <a:spcAft>
              <a:spcPct val="35000"/>
            </a:spcAft>
            <a:buNone/>
            <a:defRPr cap="all"/>
          </a:pPr>
          <a:r>
            <a:rPr lang="en-US" sz="2800" kern="1200" dirty="0"/>
            <a:t>Pre, Peri, &amp; Post COVID</a:t>
          </a:r>
        </a:p>
      </dsp:txBody>
      <dsp:txXfrm>
        <a:off x="9082755" y="2701738"/>
        <a:ext cx="2180988" cy="79555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D285BE3-6BFB-4157-8A6A-A9E1F6D07743}"/>
              </a:ext>
            </a:extLst>
          </p:cNvPr>
          <p:cNvSpPr>
            <a:spLocks noGrp="1"/>
          </p:cNvSpPr>
          <p:nvPr>
            <p:ph type="hdr" sz="quarter"/>
          </p:nvPr>
        </p:nvSpPr>
        <p:spPr>
          <a:xfrm>
            <a:off x="1" y="0"/>
            <a:ext cx="3043762" cy="465927"/>
          </a:xfrm>
          <a:prstGeom prst="rect">
            <a:avLst/>
          </a:prstGeom>
        </p:spPr>
        <p:txBody>
          <a:bodyPr vert="horz" lIns="90553" tIns="45277" rIns="90553" bIns="45277" rtlCol="0"/>
          <a:lstStyle>
            <a:lvl1pPr algn="l">
              <a:defRPr sz="1200"/>
            </a:lvl1pPr>
          </a:lstStyle>
          <a:p>
            <a:r>
              <a:rPr lang="en-US" dirty="0"/>
              <a:t>Harmon      #5</a:t>
            </a:r>
          </a:p>
          <a:p>
            <a:endParaRPr lang="en-US" dirty="0"/>
          </a:p>
        </p:txBody>
      </p:sp>
      <p:sp>
        <p:nvSpPr>
          <p:cNvPr id="3" name="Date Placeholder 2">
            <a:extLst>
              <a:ext uri="{FF2B5EF4-FFF2-40B4-BE49-F238E27FC236}">
                <a16:creationId xmlns:a16="http://schemas.microsoft.com/office/drawing/2014/main" id="{9F4027FA-881D-4185-83F2-D5C0B2863C05}"/>
              </a:ext>
            </a:extLst>
          </p:cNvPr>
          <p:cNvSpPr>
            <a:spLocks noGrp="1"/>
          </p:cNvSpPr>
          <p:nvPr>
            <p:ph type="dt" sz="quarter" idx="1"/>
          </p:nvPr>
        </p:nvSpPr>
        <p:spPr>
          <a:xfrm>
            <a:off x="3977769" y="0"/>
            <a:ext cx="3043762" cy="465927"/>
          </a:xfrm>
          <a:prstGeom prst="rect">
            <a:avLst/>
          </a:prstGeom>
        </p:spPr>
        <p:txBody>
          <a:bodyPr vert="horz" lIns="90553" tIns="45277" rIns="90553" bIns="45277" rtlCol="0"/>
          <a:lstStyle>
            <a:lvl1pPr algn="r">
              <a:defRPr sz="1200"/>
            </a:lvl1pPr>
          </a:lstStyle>
          <a:p>
            <a:r>
              <a:rPr lang="en-US" dirty="0"/>
              <a:t>Harmon      #5</a:t>
            </a:r>
          </a:p>
        </p:txBody>
      </p:sp>
      <p:sp>
        <p:nvSpPr>
          <p:cNvPr id="4" name="Footer Placeholder 3">
            <a:extLst>
              <a:ext uri="{FF2B5EF4-FFF2-40B4-BE49-F238E27FC236}">
                <a16:creationId xmlns:a16="http://schemas.microsoft.com/office/drawing/2014/main" id="{2C207578-3617-4B45-ACA3-1F05B6E091E0}"/>
              </a:ext>
            </a:extLst>
          </p:cNvPr>
          <p:cNvSpPr>
            <a:spLocks noGrp="1"/>
          </p:cNvSpPr>
          <p:nvPr>
            <p:ph type="ftr" sz="quarter" idx="2"/>
          </p:nvPr>
        </p:nvSpPr>
        <p:spPr>
          <a:xfrm>
            <a:off x="1" y="8843173"/>
            <a:ext cx="3043762" cy="465927"/>
          </a:xfrm>
          <a:prstGeom prst="rect">
            <a:avLst/>
          </a:prstGeom>
        </p:spPr>
        <p:txBody>
          <a:bodyPr vert="horz" lIns="90553" tIns="45277" rIns="90553" bIns="45277"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998926E-C9ED-494F-90DE-C44F1BABA885}"/>
              </a:ext>
            </a:extLst>
          </p:cNvPr>
          <p:cNvSpPr>
            <a:spLocks noGrp="1"/>
          </p:cNvSpPr>
          <p:nvPr>
            <p:ph type="sldNum" sz="quarter" idx="3"/>
          </p:nvPr>
        </p:nvSpPr>
        <p:spPr>
          <a:xfrm>
            <a:off x="3977769" y="8843173"/>
            <a:ext cx="3043762" cy="465927"/>
          </a:xfrm>
          <a:prstGeom prst="rect">
            <a:avLst/>
          </a:prstGeom>
        </p:spPr>
        <p:txBody>
          <a:bodyPr vert="horz" lIns="90553" tIns="45277" rIns="90553" bIns="45277" rtlCol="0" anchor="b"/>
          <a:lstStyle>
            <a:lvl1pPr algn="r">
              <a:defRPr sz="1200"/>
            </a:lvl1pPr>
          </a:lstStyle>
          <a:p>
            <a:fld id="{64C219B7-FB35-4321-8043-C5004BA6E3AB}" type="slidenum">
              <a:rPr lang="en-US" smtClean="0"/>
              <a:t>‹#›</a:t>
            </a:fld>
            <a:endParaRPr lang="en-US"/>
          </a:p>
        </p:txBody>
      </p:sp>
    </p:spTree>
    <p:extLst>
      <p:ext uri="{BB962C8B-B14F-4D97-AF65-F5344CB8AC3E}">
        <p14:creationId xmlns:p14="http://schemas.microsoft.com/office/powerpoint/2010/main" val="30527884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3043343" cy="467071"/>
          </a:xfrm>
          <a:prstGeom prst="rect">
            <a:avLst/>
          </a:prstGeom>
        </p:spPr>
        <p:txBody>
          <a:bodyPr vert="horz" lIns="93206" tIns="46604" rIns="93206" bIns="46604" rtlCol="0"/>
          <a:lstStyle>
            <a:lvl1pPr algn="l">
              <a:defRPr sz="1200"/>
            </a:lvl1pPr>
          </a:lstStyle>
          <a:p>
            <a:endParaRPr lang="en-US"/>
          </a:p>
        </p:txBody>
      </p:sp>
      <p:sp>
        <p:nvSpPr>
          <p:cNvPr id="3" name="Date Placeholder 2"/>
          <p:cNvSpPr>
            <a:spLocks noGrp="1"/>
          </p:cNvSpPr>
          <p:nvPr>
            <p:ph type="dt" idx="1"/>
          </p:nvPr>
        </p:nvSpPr>
        <p:spPr>
          <a:xfrm>
            <a:off x="3978135" y="0"/>
            <a:ext cx="3043343" cy="467071"/>
          </a:xfrm>
          <a:prstGeom prst="rect">
            <a:avLst/>
          </a:prstGeom>
        </p:spPr>
        <p:txBody>
          <a:bodyPr vert="horz" lIns="93206" tIns="46604" rIns="93206" bIns="46604" rtlCol="0"/>
          <a:lstStyle>
            <a:lvl1pPr algn="r">
              <a:defRPr sz="1200"/>
            </a:lvl1pPr>
          </a:lstStyle>
          <a:p>
            <a:fld id="{59423FF0-AD9C-4ECC-990D-5D6F36BF2955}" type="datetimeFigureOut">
              <a:rPr lang="en-US" smtClean="0"/>
              <a:t>2/22/2021</a:t>
            </a:fld>
            <a:endParaRPr lang="en-US"/>
          </a:p>
        </p:txBody>
      </p:sp>
      <p:sp>
        <p:nvSpPr>
          <p:cNvPr id="4" name="Slide Image Placeholder 3"/>
          <p:cNvSpPr>
            <a:spLocks noGrp="1" noRot="1" noChangeAspect="1"/>
          </p:cNvSpPr>
          <p:nvPr>
            <p:ph type="sldImg" idx="2"/>
          </p:nvPr>
        </p:nvSpPr>
        <p:spPr>
          <a:xfrm>
            <a:off x="719138" y="1165225"/>
            <a:ext cx="5584825" cy="3141663"/>
          </a:xfrm>
          <a:prstGeom prst="rect">
            <a:avLst/>
          </a:prstGeom>
          <a:noFill/>
          <a:ln w="12700">
            <a:solidFill>
              <a:prstClr val="black"/>
            </a:solidFill>
          </a:ln>
        </p:spPr>
        <p:txBody>
          <a:bodyPr vert="horz" lIns="93206" tIns="46604" rIns="93206" bIns="46604" rtlCol="0" anchor="ctr"/>
          <a:lstStyle/>
          <a:p>
            <a:endParaRPr lang="en-US"/>
          </a:p>
        </p:txBody>
      </p:sp>
      <p:sp>
        <p:nvSpPr>
          <p:cNvPr id="5" name="Notes Placeholder 4"/>
          <p:cNvSpPr>
            <a:spLocks noGrp="1"/>
          </p:cNvSpPr>
          <p:nvPr>
            <p:ph type="body" sz="quarter" idx="3"/>
          </p:nvPr>
        </p:nvSpPr>
        <p:spPr>
          <a:xfrm>
            <a:off x="702310" y="4480005"/>
            <a:ext cx="5618480" cy="3665458"/>
          </a:xfrm>
          <a:prstGeom prst="rect">
            <a:avLst/>
          </a:prstGeom>
        </p:spPr>
        <p:txBody>
          <a:bodyPr vert="horz" lIns="93206" tIns="46604" rIns="93206" bIns="4660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4" y="8842032"/>
            <a:ext cx="3043343" cy="467070"/>
          </a:xfrm>
          <a:prstGeom prst="rect">
            <a:avLst/>
          </a:prstGeom>
        </p:spPr>
        <p:txBody>
          <a:bodyPr vert="horz" lIns="93206" tIns="46604" rIns="93206" bIns="46604" rtlCol="0" anchor="b"/>
          <a:lstStyle>
            <a:lvl1pPr algn="l">
              <a:defRPr sz="1200"/>
            </a:lvl1pPr>
          </a:lstStyle>
          <a:p>
            <a:endParaRPr lang="en-US"/>
          </a:p>
        </p:txBody>
      </p:sp>
      <p:sp>
        <p:nvSpPr>
          <p:cNvPr id="7" name="Slide Number Placeholder 6"/>
          <p:cNvSpPr>
            <a:spLocks noGrp="1"/>
          </p:cNvSpPr>
          <p:nvPr>
            <p:ph type="sldNum" sz="quarter" idx="5"/>
          </p:nvPr>
        </p:nvSpPr>
        <p:spPr>
          <a:xfrm>
            <a:off x="3978135" y="8842032"/>
            <a:ext cx="3043343" cy="467070"/>
          </a:xfrm>
          <a:prstGeom prst="rect">
            <a:avLst/>
          </a:prstGeom>
        </p:spPr>
        <p:txBody>
          <a:bodyPr vert="horz" lIns="93206" tIns="46604" rIns="93206" bIns="46604" rtlCol="0" anchor="b"/>
          <a:lstStyle>
            <a:lvl1pPr algn="r">
              <a:defRPr sz="1200"/>
            </a:lvl1pPr>
          </a:lstStyle>
          <a:p>
            <a:fld id="{D01710E7-7405-4384-AB5D-8CEDD9C3C3D7}" type="slidenum">
              <a:rPr lang="en-US" smtClean="0"/>
              <a:t>‹#›</a:t>
            </a:fld>
            <a:endParaRPr lang="en-US"/>
          </a:p>
        </p:txBody>
      </p:sp>
    </p:spTree>
    <p:extLst>
      <p:ext uri="{BB962C8B-B14F-4D97-AF65-F5344CB8AC3E}">
        <p14:creationId xmlns:p14="http://schemas.microsoft.com/office/powerpoint/2010/main" val="3808648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1</a:t>
            </a:fld>
            <a:endParaRPr lang="en-US"/>
          </a:p>
        </p:txBody>
      </p:sp>
    </p:spTree>
    <p:extLst>
      <p:ext uri="{BB962C8B-B14F-4D97-AF65-F5344CB8AC3E}">
        <p14:creationId xmlns:p14="http://schemas.microsoft.com/office/powerpoint/2010/main" val="3107417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30">
              <a:defRPr/>
            </a:pPr>
            <a:r>
              <a:rPr lang="en-US" sz="800" dirty="0">
                <a:solidFill>
                  <a:prstClr val="black"/>
                </a:solidFill>
              </a:rPr>
              <a:t>The instruments utilized in the study were reliable and valid as Salkind (2017) shared that “Reliability and validity are the hallmarks of good measurement practices” as an alpha scale of reliability of 0.70 demonstrates consistency of results and validity is the “does what it should”. </a:t>
            </a:r>
          </a:p>
          <a:p>
            <a:pPr defTabSz="905530">
              <a:defRPr/>
            </a:pPr>
            <a:endParaRPr lang="en-US" sz="800" dirty="0">
              <a:solidFill>
                <a:prstClr val="black"/>
              </a:solidFill>
            </a:endParaRPr>
          </a:p>
          <a:p>
            <a:pPr defTabSz="905530">
              <a:defRPr/>
            </a:pPr>
            <a:r>
              <a:rPr lang="en-US" sz="800" b="1" dirty="0">
                <a:solidFill>
                  <a:prstClr val="black"/>
                </a:solidFill>
              </a:rPr>
              <a:t>The Professional Quality of Life version 5 (</a:t>
            </a:r>
            <a:r>
              <a:rPr lang="en-US" sz="800" b="1" dirty="0" err="1">
                <a:solidFill>
                  <a:prstClr val="black"/>
                </a:solidFill>
              </a:rPr>
              <a:t>ProQOL</a:t>
            </a:r>
            <a:r>
              <a:rPr lang="en-US" sz="800" b="1" dirty="0">
                <a:solidFill>
                  <a:prstClr val="black"/>
                </a:solidFill>
              </a:rPr>
              <a:t>) </a:t>
            </a:r>
          </a:p>
          <a:p>
            <a:pPr marL="169787" indent="-169787" defTabSz="905530">
              <a:buFont typeface="Arial" panose="020B0604020202020204" pitchFamily="34" charset="0"/>
              <a:buChar char="•"/>
              <a:defRPr/>
            </a:pPr>
            <a:r>
              <a:rPr lang="en-US" sz="800" dirty="0">
                <a:solidFill>
                  <a:prstClr val="black"/>
                </a:solidFill>
              </a:rPr>
              <a:t>Containing subscales of CS, CF, and burnout with alpha scale reliability of 88, .75, and .81 respectively</a:t>
            </a:r>
          </a:p>
          <a:p>
            <a:pPr defTabSz="905530">
              <a:defRPr/>
            </a:pPr>
            <a:r>
              <a:rPr lang="en-US" sz="800" b="1" dirty="0">
                <a:solidFill>
                  <a:prstClr val="black"/>
                </a:solidFill>
              </a:rPr>
              <a:t>The Toronto Alexithymia Scale (TAS-20) </a:t>
            </a:r>
          </a:p>
          <a:p>
            <a:pPr marL="169787" indent="-169787" defTabSz="905530">
              <a:buFont typeface="Arial" panose="020B0604020202020204" pitchFamily="34" charset="0"/>
              <a:buChar char="•"/>
              <a:defRPr/>
            </a:pPr>
            <a:r>
              <a:rPr lang="en-US" sz="800" dirty="0">
                <a:solidFill>
                  <a:prstClr val="black"/>
                </a:solidFill>
              </a:rPr>
              <a:t>Contains 3 subscales of Alexithymia -- DIF, DDF, EOT, and overall alexithymia and the alpha scale reliability was .80, .76, .71, and .86 in that order (Bagby et al., 1994) </a:t>
            </a:r>
          </a:p>
          <a:p>
            <a:pPr defTabSz="905530">
              <a:defRPr/>
            </a:pPr>
            <a:r>
              <a:rPr lang="en-US" sz="800" b="1" dirty="0">
                <a:solidFill>
                  <a:prstClr val="black"/>
                </a:solidFill>
              </a:rPr>
              <a:t>The Perceived Stress Scale (PSS-10) </a:t>
            </a:r>
          </a:p>
          <a:p>
            <a:pPr marL="169787" indent="-169787" defTabSz="905530">
              <a:buFont typeface="Arial" panose="020B0604020202020204" pitchFamily="34" charset="0"/>
              <a:buChar char="•"/>
              <a:defRPr/>
            </a:pPr>
            <a:r>
              <a:rPr lang="en-US" sz="800" dirty="0">
                <a:solidFill>
                  <a:prstClr val="black"/>
                </a:solidFill>
              </a:rPr>
              <a:t>is the only scale known to be reliable and validated to measure one’s stress with an alpha scale reliability of 0.86 (</a:t>
            </a:r>
            <a:r>
              <a:rPr lang="de-DE" sz="800" dirty="0">
                <a:solidFill>
                  <a:prstClr val="black"/>
                </a:solidFill>
              </a:rPr>
              <a:t>Cohen, Kamarck, &amp; Mermelstein, 1983) </a:t>
            </a:r>
          </a:p>
          <a:p>
            <a:pPr defTabSz="905530">
              <a:defRPr/>
            </a:pPr>
            <a:endParaRPr lang="en-US" dirty="0">
              <a:solidFill>
                <a:prstClr val="black"/>
              </a:solidFill>
            </a:endParaRPr>
          </a:p>
          <a:p>
            <a:endParaRPr lang="en-US" dirty="0"/>
          </a:p>
        </p:txBody>
      </p:sp>
      <p:sp>
        <p:nvSpPr>
          <p:cNvPr id="4" name="Slide Number Placeholder 3"/>
          <p:cNvSpPr>
            <a:spLocks noGrp="1"/>
          </p:cNvSpPr>
          <p:nvPr>
            <p:ph type="sldNum" sz="quarter" idx="5"/>
          </p:nvPr>
        </p:nvSpPr>
        <p:spPr/>
        <p:txBody>
          <a:bodyPr/>
          <a:lstStyle/>
          <a:p>
            <a:pPr defTabSz="452765">
              <a:defRPr/>
            </a:pPr>
            <a:fld id="{D01710E7-7405-4384-AB5D-8CEDD9C3C3D7}" type="slidenum">
              <a:rPr lang="en-US">
                <a:solidFill>
                  <a:prstClr val="black"/>
                </a:solidFill>
                <a:latin typeface="Calibri"/>
              </a:rPr>
              <a:pPr defTabSz="452765">
                <a:defRPr/>
              </a:pPr>
              <a:t>10</a:t>
            </a:fld>
            <a:endParaRPr lang="en-US">
              <a:solidFill>
                <a:prstClr val="black"/>
              </a:solidFill>
              <a:latin typeface="Calibri"/>
            </a:endParaRPr>
          </a:p>
        </p:txBody>
      </p:sp>
    </p:spTree>
    <p:extLst>
      <p:ext uri="{BB962C8B-B14F-4D97-AF65-F5344CB8AC3E}">
        <p14:creationId xmlns:p14="http://schemas.microsoft.com/office/powerpoint/2010/main" val="2174189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30">
              <a:defRPr/>
            </a:pPr>
            <a:r>
              <a:rPr lang="en-US" dirty="0">
                <a:solidFill>
                  <a:prstClr val="black"/>
                </a:solidFill>
              </a:rPr>
              <a:t>Findings RQ1 were acquired from the total scores of the </a:t>
            </a:r>
            <a:r>
              <a:rPr lang="en-US" dirty="0" err="1">
                <a:solidFill>
                  <a:prstClr val="black"/>
                </a:solidFill>
              </a:rPr>
              <a:t>ProQOL</a:t>
            </a:r>
            <a:r>
              <a:rPr lang="en-US" dirty="0">
                <a:solidFill>
                  <a:prstClr val="black"/>
                </a:solidFill>
              </a:rPr>
              <a:t> subscales: CS, CF, Burnout and the overall score of alexithymia</a:t>
            </a:r>
          </a:p>
          <a:p>
            <a:pPr marL="169787" indent="-169787" defTabSz="905530">
              <a:buFont typeface="Arial" panose="020B0604020202020204" pitchFamily="34" charset="0"/>
              <a:buChar char="•"/>
              <a:defRPr/>
            </a:pPr>
            <a:r>
              <a:rPr lang="en-US" b="1" dirty="0">
                <a:solidFill>
                  <a:prstClr val="black"/>
                </a:solidFill>
              </a:rPr>
              <a:t>Significant Negative Correlations</a:t>
            </a:r>
          </a:p>
          <a:p>
            <a:pPr marL="622552" lvl="1" indent="-169787" defTabSz="905530">
              <a:buFont typeface="Arial" panose="020B0604020202020204" pitchFamily="34" charset="0"/>
              <a:buChar char="•"/>
              <a:defRPr/>
            </a:pPr>
            <a:r>
              <a:rPr lang="en-US" dirty="0">
                <a:solidFill>
                  <a:prstClr val="black"/>
                </a:solidFill>
              </a:rPr>
              <a:t>The inverse relationship of CS and CF was r(49) = -.43 with a probability value of =.01</a:t>
            </a:r>
          </a:p>
          <a:p>
            <a:pPr marL="622552" lvl="1" indent="-169787" defTabSz="905530">
              <a:buFont typeface="Arial" panose="020B0604020202020204" pitchFamily="34" charset="0"/>
              <a:buChar char="•"/>
              <a:defRPr/>
            </a:pPr>
            <a:r>
              <a:rPr lang="en-US" dirty="0">
                <a:solidFill>
                  <a:prstClr val="black"/>
                </a:solidFill>
              </a:rPr>
              <a:t>The inverse relationship of CF and Alexithymia: r(49) = -.50 with a p value of =.01</a:t>
            </a:r>
          </a:p>
          <a:p>
            <a:pPr marL="169787" indent="-169787" defTabSz="905530">
              <a:buFont typeface="Arial" panose="020B0604020202020204" pitchFamily="34" charset="0"/>
              <a:buChar char="•"/>
              <a:defRPr/>
            </a:pPr>
            <a:endParaRPr lang="en-US" dirty="0">
              <a:solidFill>
                <a:prstClr val="black"/>
              </a:solidFill>
            </a:endParaRPr>
          </a:p>
          <a:p>
            <a:pPr marL="169787" indent="-169787" defTabSz="905530">
              <a:buFont typeface="Arial" panose="020B0604020202020204" pitchFamily="34" charset="0"/>
              <a:buChar char="•"/>
              <a:defRPr/>
            </a:pPr>
            <a:r>
              <a:rPr lang="en-US" b="1" dirty="0">
                <a:solidFill>
                  <a:prstClr val="black"/>
                </a:solidFill>
              </a:rPr>
              <a:t>Significant Positive Correlations:</a:t>
            </a:r>
          </a:p>
          <a:p>
            <a:pPr marL="622552" lvl="1" indent="-169787" defTabSz="905530">
              <a:buFont typeface="Arial" panose="020B0604020202020204" pitchFamily="34" charset="0"/>
              <a:buChar char="•"/>
              <a:defRPr/>
            </a:pPr>
            <a:r>
              <a:rPr lang="en-US" dirty="0">
                <a:solidFill>
                  <a:prstClr val="black"/>
                </a:solidFill>
              </a:rPr>
              <a:t>The direct relationship of CF and Burnout: r(49) = .49, with a p value of =.01</a:t>
            </a:r>
          </a:p>
          <a:p>
            <a:pPr marL="622552" lvl="1" indent="-169787" defTabSz="905530">
              <a:buFont typeface="Arial" panose="020B0604020202020204" pitchFamily="34" charset="0"/>
              <a:buChar char="•"/>
              <a:defRPr/>
            </a:pPr>
            <a:r>
              <a:rPr lang="en-US" dirty="0">
                <a:solidFill>
                  <a:prstClr val="black"/>
                </a:solidFill>
              </a:rPr>
              <a:t>The direct relationship of CS and Alexithymia: r(49) = .45, with a p value of =.01</a:t>
            </a:r>
          </a:p>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11</a:t>
            </a:fld>
            <a:endParaRPr lang="en-US"/>
          </a:p>
        </p:txBody>
      </p:sp>
    </p:spTree>
    <p:extLst>
      <p:ext uri="{BB962C8B-B14F-4D97-AF65-F5344CB8AC3E}">
        <p14:creationId xmlns:p14="http://schemas.microsoft.com/office/powerpoint/2010/main" val="3385442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30">
              <a:defRPr/>
            </a:pPr>
            <a:r>
              <a:rPr lang="en-US" dirty="0">
                <a:solidFill>
                  <a:prstClr val="black"/>
                </a:solidFill>
              </a:rPr>
              <a:t>Some findings of RQ2 overlap findings from RQ1 resulting in an additional…</a:t>
            </a:r>
          </a:p>
          <a:p>
            <a:pPr marL="169787" indent="-169787" defTabSz="905530">
              <a:buFont typeface="Arial" panose="020B0604020202020204" pitchFamily="34" charset="0"/>
              <a:buChar char="•"/>
              <a:defRPr/>
            </a:pPr>
            <a:r>
              <a:rPr lang="en-US" b="1" dirty="0">
                <a:solidFill>
                  <a:prstClr val="black"/>
                </a:solidFill>
              </a:rPr>
              <a:t>Significant negative correlation between </a:t>
            </a:r>
          </a:p>
          <a:p>
            <a:pPr marL="622552" lvl="1" indent="-169787" defTabSz="905530">
              <a:buFont typeface="Arial" panose="020B0604020202020204" pitchFamily="34" charset="0"/>
              <a:buChar char="•"/>
              <a:defRPr/>
            </a:pPr>
            <a:r>
              <a:rPr lang="en-US" dirty="0">
                <a:solidFill>
                  <a:prstClr val="black"/>
                </a:solidFill>
              </a:rPr>
              <a:t> inverse relationship between CF &amp; DIF: r(49)=-.56, with a p value of =.01</a:t>
            </a:r>
          </a:p>
          <a:p>
            <a:pPr marL="169787" indent="-169787" defTabSz="905530">
              <a:buFont typeface="Arial" panose="020B0604020202020204" pitchFamily="34" charset="0"/>
              <a:buChar char="•"/>
              <a:defRPr/>
            </a:pPr>
            <a:r>
              <a:rPr lang="en-US" b="1" dirty="0">
                <a:solidFill>
                  <a:prstClr val="black"/>
                </a:solidFill>
              </a:rPr>
              <a:t>Signification positive correlations between </a:t>
            </a:r>
          </a:p>
          <a:p>
            <a:pPr marL="622552" lvl="1" indent="-169787" defTabSz="905530">
              <a:buFont typeface="Arial" panose="020B0604020202020204" pitchFamily="34" charset="0"/>
              <a:buChar char="•"/>
              <a:defRPr/>
            </a:pPr>
            <a:r>
              <a:rPr lang="pt-BR" dirty="0">
                <a:solidFill>
                  <a:prstClr val="black"/>
                </a:solidFill>
              </a:rPr>
              <a:t>The direct relationship between CS &amp; DIF: r(49) = .49, with a p value of =.01</a:t>
            </a:r>
          </a:p>
          <a:p>
            <a:pPr marL="622552" lvl="1" indent="-169787" defTabSz="905530">
              <a:buFont typeface="Arial" panose="020B0604020202020204" pitchFamily="34" charset="0"/>
              <a:buChar char="•"/>
              <a:defRPr/>
            </a:pPr>
            <a:r>
              <a:rPr lang="pt-BR" dirty="0">
                <a:solidFill>
                  <a:prstClr val="black"/>
                </a:solidFill>
              </a:rPr>
              <a:t>The direct relationship between DDF &amp; DIF: r(49) = .60, with a p value of =.01</a:t>
            </a:r>
          </a:p>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12</a:t>
            </a:fld>
            <a:endParaRPr lang="en-US"/>
          </a:p>
        </p:txBody>
      </p:sp>
    </p:spTree>
    <p:extLst>
      <p:ext uri="{BB962C8B-B14F-4D97-AF65-F5344CB8AC3E}">
        <p14:creationId xmlns:p14="http://schemas.microsoft.com/office/powerpoint/2010/main" val="331974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RQ3 demonstrated that 100% (n=51) of the participants possessed an elevated level of stress. </a:t>
            </a:r>
          </a:p>
          <a:p>
            <a:pPr marL="622552" lvl="1" indent="-169787">
              <a:buFont typeface="Arial" panose="020B0604020202020204" pitchFamily="34" charset="0"/>
              <a:buChar char="•"/>
            </a:pPr>
            <a:r>
              <a:rPr lang="en-US" dirty="0"/>
              <a:t>The histogram provides us a visual display of the data collected and demonstrated</a:t>
            </a:r>
          </a:p>
          <a:p>
            <a:pPr marL="1075317" lvl="2" indent="-169787">
              <a:buFont typeface="Arial" panose="020B0604020202020204" pitchFamily="34" charset="0"/>
              <a:buChar char="•"/>
            </a:pPr>
            <a:r>
              <a:rPr lang="en-US" dirty="0"/>
              <a:t>minimum score of 28 and maximum score of 40</a:t>
            </a:r>
          </a:p>
          <a:p>
            <a:pPr marL="1075317" lvl="2" indent="-169787">
              <a:buFont typeface="Arial" panose="020B0604020202020204" pitchFamily="34" charset="0"/>
              <a:buChar char="•"/>
            </a:pPr>
            <a:r>
              <a:rPr lang="en-US" dirty="0"/>
              <a:t>The Mean: 32.65, SD of 2.86</a:t>
            </a:r>
          </a:p>
          <a:p>
            <a:pPr marL="1075317" lvl="2" indent="-169787">
              <a:buFont typeface="Arial" panose="020B0604020202020204" pitchFamily="34" charset="0"/>
              <a:buChar char="•"/>
            </a:pPr>
            <a:r>
              <a:rPr lang="en-US" dirty="0"/>
              <a:t>Median score was 32</a:t>
            </a:r>
          </a:p>
          <a:p>
            <a:pPr marL="1075317" lvl="2" indent="-169787">
              <a:buFont typeface="Arial" panose="020B0604020202020204" pitchFamily="34" charset="0"/>
              <a:buChar char="•"/>
            </a:pPr>
            <a:r>
              <a:rPr lang="en-US" b="1" dirty="0">
                <a:solidFill>
                  <a:srgbClr val="000000"/>
                </a:solidFill>
                <a:latin typeface="Calibri" panose="020F0502020204030204" pitchFamily="34" charset="0"/>
              </a:rPr>
              <a:t>PSS Overall Categories</a:t>
            </a:r>
            <a:r>
              <a:rPr lang="en-US" dirty="0"/>
              <a:t> </a:t>
            </a:r>
          </a:p>
          <a:p>
            <a:pPr marL="1528082" lvl="3" indent="-169787">
              <a:buFont typeface="Arial" panose="020B0604020202020204" pitchFamily="34" charset="0"/>
              <a:buChar char="•"/>
            </a:pPr>
            <a:r>
              <a:rPr lang="en-US" dirty="0">
                <a:solidFill>
                  <a:srgbClr val="000000"/>
                </a:solidFill>
                <a:latin typeface="Calibri" panose="020F0502020204030204" pitchFamily="34" charset="0"/>
              </a:rPr>
              <a:t>0</a:t>
            </a:r>
            <a:r>
              <a:rPr lang="en-US" dirty="0"/>
              <a:t> </a:t>
            </a:r>
            <a:r>
              <a:rPr lang="en-US" dirty="0">
                <a:solidFill>
                  <a:srgbClr val="000000"/>
                </a:solidFill>
                <a:latin typeface="Calibri" panose="020F0502020204030204" pitchFamily="34" charset="0"/>
              </a:rPr>
              <a:t>&lt;14</a:t>
            </a:r>
            <a:r>
              <a:rPr lang="en-US" dirty="0"/>
              <a:t> </a:t>
            </a:r>
            <a:r>
              <a:rPr lang="en-US" dirty="0">
                <a:solidFill>
                  <a:srgbClr val="000000"/>
                </a:solidFill>
                <a:latin typeface="Calibri" panose="020F0502020204030204" pitchFamily="34" charset="0"/>
              </a:rPr>
              <a:t>Low</a:t>
            </a:r>
            <a:r>
              <a:rPr lang="en-US" dirty="0"/>
              <a:t> </a:t>
            </a:r>
          </a:p>
          <a:p>
            <a:pPr marL="1528082" lvl="3" indent="-169787">
              <a:buFont typeface="Arial" panose="020B0604020202020204" pitchFamily="34" charset="0"/>
              <a:buChar char="•"/>
            </a:pPr>
            <a:r>
              <a:rPr lang="en-US" dirty="0">
                <a:solidFill>
                  <a:srgbClr val="000000"/>
                </a:solidFill>
                <a:latin typeface="Calibri" panose="020F0502020204030204" pitchFamily="34" charset="0"/>
              </a:rPr>
              <a:t>14-26</a:t>
            </a:r>
            <a:r>
              <a:rPr lang="en-US" dirty="0"/>
              <a:t> </a:t>
            </a:r>
            <a:r>
              <a:rPr lang="en-US" dirty="0">
                <a:solidFill>
                  <a:srgbClr val="000000"/>
                </a:solidFill>
                <a:latin typeface="Calibri" panose="020F0502020204030204" pitchFamily="34" charset="0"/>
              </a:rPr>
              <a:t>Moderate</a:t>
            </a:r>
            <a:r>
              <a:rPr lang="en-US" dirty="0"/>
              <a:t>  </a:t>
            </a:r>
          </a:p>
          <a:p>
            <a:pPr marL="1528082" lvl="3" indent="-169787">
              <a:buFont typeface="Arial" panose="020B0604020202020204" pitchFamily="34" charset="0"/>
              <a:buChar char="•"/>
            </a:pPr>
            <a:r>
              <a:rPr lang="en-US" dirty="0">
                <a:solidFill>
                  <a:srgbClr val="000000"/>
                </a:solidFill>
                <a:latin typeface="Calibri" panose="020F0502020204030204" pitchFamily="34" charset="0"/>
              </a:rPr>
              <a:t>27+</a:t>
            </a:r>
            <a:r>
              <a:rPr lang="en-US" dirty="0"/>
              <a:t> </a:t>
            </a:r>
            <a:r>
              <a:rPr lang="en-US" dirty="0">
                <a:solidFill>
                  <a:srgbClr val="000000"/>
                </a:solidFill>
                <a:latin typeface="Calibri" panose="020F0502020204030204" pitchFamily="34" charset="0"/>
              </a:rPr>
              <a:t>High</a:t>
            </a:r>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13</a:t>
            </a:fld>
            <a:endParaRPr lang="en-US"/>
          </a:p>
        </p:txBody>
      </p:sp>
    </p:spTree>
    <p:extLst>
      <p:ext uri="{BB962C8B-B14F-4D97-AF65-F5344CB8AC3E}">
        <p14:creationId xmlns:p14="http://schemas.microsoft.com/office/powerpoint/2010/main" val="41609151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30">
              <a:defRPr/>
            </a:pPr>
            <a:r>
              <a:rPr lang="en-US" dirty="0">
                <a:solidFill>
                  <a:prstClr val="black"/>
                </a:solidFill>
              </a:rPr>
              <a:t>Total scores of the PSS-10, </a:t>
            </a:r>
            <a:r>
              <a:rPr lang="en-US" dirty="0" err="1">
                <a:solidFill>
                  <a:prstClr val="black"/>
                </a:solidFill>
              </a:rPr>
              <a:t>ProQOL</a:t>
            </a:r>
            <a:r>
              <a:rPr lang="en-US" dirty="0">
                <a:solidFill>
                  <a:prstClr val="black"/>
                </a:solidFill>
              </a:rPr>
              <a:t> subscale of burnout and overall score of the TAS-20 provided the interval data to answer RQ4:</a:t>
            </a:r>
          </a:p>
          <a:p>
            <a:pPr defTabSz="905530">
              <a:defRPr/>
            </a:pPr>
            <a:endParaRPr lang="en-US" dirty="0">
              <a:solidFill>
                <a:prstClr val="black"/>
              </a:solidFill>
            </a:endParaRPr>
          </a:p>
          <a:p>
            <a:pPr marL="169787" indent="-169787" defTabSz="905530">
              <a:buFont typeface="Arial" panose="020B0604020202020204" pitchFamily="34" charset="0"/>
              <a:buChar char="•"/>
              <a:defRPr/>
            </a:pPr>
            <a:r>
              <a:rPr lang="en-US" b="1" dirty="0">
                <a:solidFill>
                  <a:prstClr val="black"/>
                </a:solidFill>
              </a:rPr>
              <a:t>There was a Significant Negative Relationship</a:t>
            </a:r>
          </a:p>
          <a:p>
            <a:pPr marL="622552" lvl="1" indent="-169787" defTabSz="905530">
              <a:buFont typeface="Arial" panose="020B0604020202020204" pitchFamily="34" charset="0"/>
              <a:buChar char="•"/>
              <a:defRPr/>
            </a:pPr>
            <a:r>
              <a:rPr lang="en-US" dirty="0">
                <a:solidFill>
                  <a:prstClr val="black"/>
                </a:solidFill>
              </a:rPr>
              <a:t>The inverse relationship between Perceived stress and burnout: </a:t>
            </a:r>
            <a:r>
              <a:rPr lang="pt-BR" dirty="0">
                <a:solidFill>
                  <a:prstClr val="black"/>
                </a:solidFill>
              </a:rPr>
              <a:t>r(49) = -.44, with a p value of =.01</a:t>
            </a:r>
            <a:endParaRPr lang="en-US" dirty="0">
              <a:solidFill>
                <a:prstClr val="black"/>
              </a:solidFill>
            </a:endParaRPr>
          </a:p>
          <a:p>
            <a:pPr defTabSz="905530">
              <a:defRPr/>
            </a:pPr>
            <a:endParaRPr lang="en-US" dirty="0">
              <a:solidFill>
                <a:prstClr val="black"/>
              </a:solidFill>
            </a:endParaRPr>
          </a:p>
          <a:p>
            <a:pPr marL="169787" indent="-169787" defTabSz="905530">
              <a:buFont typeface="Arial" panose="020B0604020202020204" pitchFamily="34" charset="0"/>
              <a:buChar char="•"/>
              <a:defRPr/>
            </a:pPr>
            <a:r>
              <a:rPr lang="en-US" b="1" dirty="0">
                <a:solidFill>
                  <a:prstClr val="black"/>
                </a:solidFill>
              </a:rPr>
              <a:t>There was a Significant Positive Relationship</a:t>
            </a:r>
          </a:p>
          <a:p>
            <a:pPr marL="622552" lvl="1" indent="-169787" defTabSz="905530">
              <a:buFont typeface="Arial" panose="020B0604020202020204" pitchFamily="34" charset="0"/>
              <a:buChar char="•"/>
              <a:defRPr/>
            </a:pPr>
            <a:r>
              <a:rPr lang="en-US" dirty="0">
                <a:solidFill>
                  <a:prstClr val="black"/>
                </a:solidFill>
              </a:rPr>
              <a:t>The direct relationship between Perceived stress and alexithymia: </a:t>
            </a:r>
            <a:r>
              <a:rPr lang="pt-BR" dirty="0">
                <a:solidFill>
                  <a:prstClr val="black"/>
                </a:solidFill>
              </a:rPr>
              <a:t>r(49) = .52, with a p value of=.01</a:t>
            </a:r>
          </a:p>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14</a:t>
            </a:fld>
            <a:endParaRPr lang="en-US"/>
          </a:p>
        </p:txBody>
      </p:sp>
    </p:spTree>
    <p:extLst>
      <p:ext uri="{BB962C8B-B14F-4D97-AF65-F5344CB8AC3E}">
        <p14:creationId xmlns:p14="http://schemas.microsoft.com/office/powerpoint/2010/main" val="30353651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30">
              <a:defRPr/>
            </a:pPr>
            <a:r>
              <a:rPr lang="en-US" dirty="0">
                <a:solidFill>
                  <a:prstClr val="black"/>
                </a:solidFill>
                <a:latin typeface="Times New Roman" panose="02020603050405020304" pitchFamily="18" charset="0"/>
                <a:ea typeface="Calibri" panose="020F0502020204030204" pitchFamily="34" charset="0"/>
              </a:rPr>
              <a:t>As the levels of CF increased so did the levels of burnout and alexithymia among participants. </a:t>
            </a:r>
          </a:p>
          <a:p>
            <a:pPr marL="169787" indent="-169787" defTabSz="905530">
              <a:buFont typeface="Arial" panose="020B0604020202020204" pitchFamily="34" charset="0"/>
              <a:buChar char="•"/>
              <a:defRPr/>
            </a:pPr>
            <a:r>
              <a:rPr lang="en-US" dirty="0">
                <a:solidFill>
                  <a:prstClr val="black"/>
                </a:solidFill>
                <a:latin typeface="Times New Roman" panose="02020603050405020304" pitchFamily="18" charset="0"/>
                <a:ea typeface="Calibri" panose="020F0502020204030204" pitchFamily="34" charset="0"/>
              </a:rPr>
              <a:t>However, no link between burnout and alexithymia existed</a:t>
            </a:r>
          </a:p>
          <a:p>
            <a:pPr defTabSz="905530">
              <a:defRPr/>
            </a:pPr>
            <a:r>
              <a:rPr lang="en-US" dirty="0">
                <a:solidFill>
                  <a:prstClr val="black"/>
                </a:solidFill>
                <a:latin typeface="Times New Roman" panose="02020603050405020304" pitchFamily="18" charset="0"/>
                <a:ea typeface="Calibri" panose="020F0502020204030204" pitchFamily="34" charset="0"/>
              </a:rPr>
              <a:t>Low levels of CS indicate an emotional disconnect of alexithymia, however this study contradicted the link between CS &amp; alexithymia</a:t>
            </a:r>
          </a:p>
          <a:p>
            <a:pPr defTabSz="905530">
              <a:defRPr/>
            </a:pPr>
            <a:r>
              <a:rPr lang="en-US" dirty="0">
                <a:solidFill>
                  <a:prstClr val="black"/>
                </a:solidFill>
              </a:rPr>
              <a:t>Each subscale of alexithymia is to impact the other, however no link existed among the subscale of EOT and DDF or DIF, questioning the overall levels of alexithymia of the group.</a:t>
            </a:r>
          </a:p>
          <a:p>
            <a:pPr defTabSz="905530">
              <a:defRPr/>
            </a:pPr>
            <a:r>
              <a:rPr lang="en-US" dirty="0">
                <a:solidFill>
                  <a:prstClr val="black"/>
                </a:solidFill>
              </a:rPr>
              <a:t>As non-traditional students, 100% of the participants possessed elevated levels of stress of which 90% of participants worked 20 hours or more per week, questioning if stress was due to academics, work, or both?</a:t>
            </a:r>
          </a:p>
          <a:p>
            <a:pPr defTabSz="905530">
              <a:defRPr/>
            </a:pPr>
            <a:r>
              <a:rPr lang="en-US" dirty="0">
                <a:solidFill>
                  <a:prstClr val="black"/>
                </a:solidFill>
              </a:rPr>
              <a:t>Finally, the inverse relationship between stress and burnout, questions the validity that elevated levels of stress are a predecessor to the development of burnout. </a:t>
            </a:r>
          </a:p>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15</a:t>
            </a:fld>
            <a:endParaRPr lang="en-US"/>
          </a:p>
        </p:txBody>
      </p:sp>
    </p:spTree>
    <p:extLst>
      <p:ext uri="{BB962C8B-B14F-4D97-AF65-F5344CB8AC3E}">
        <p14:creationId xmlns:p14="http://schemas.microsoft.com/office/powerpoint/2010/main" val="1412685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Gender could have impacted stress levels as 88% (</a:t>
            </a:r>
            <a:r>
              <a:rPr lang="en-US" i="1" dirty="0"/>
              <a:t>n</a:t>
            </a:r>
            <a:r>
              <a:rPr lang="en-US" dirty="0"/>
              <a:t>=45) of the 51 participants were female</a:t>
            </a:r>
          </a:p>
          <a:p>
            <a:r>
              <a:rPr lang="en-US" dirty="0"/>
              <a:t>Stress, burnout, and alexithymia could have been impacted by lack of academic-work-life balance</a:t>
            </a:r>
          </a:p>
          <a:p>
            <a:r>
              <a:rPr lang="en-US" dirty="0"/>
              <a:t>Lack of generalizability could have been due to, small sample size, conservative Midwestern university, and unknown if training was embedded in curriculum.</a:t>
            </a:r>
          </a:p>
          <a:p>
            <a:r>
              <a:rPr lang="en-US" dirty="0"/>
              <a:t>The continuous enrollment of online learning, unlike traditional semester start and end times shortened the participatory link from six weeks to four or even less. </a:t>
            </a:r>
          </a:p>
          <a:p>
            <a:r>
              <a:rPr lang="en-US" dirty="0"/>
              <a:t>Finally, this study was conducted pre-COVID, providing a baseline for online learning in correlation to stress, burnout, and alexithymia as the impact of COVID worldwide remains unknown. </a:t>
            </a:r>
          </a:p>
        </p:txBody>
      </p:sp>
      <p:sp>
        <p:nvSpPr>
          <p:cNvPr id="4" name="Slide Number Placeholder 3"/>
          <p:cNvSpPr>
            <a:spLocks noGrp="1"/>
          </p:cNvSpPr>
          <p:nvPr>
            <p:ph type="sldNum" sz="quarter" idx="5"/>
          </p:nvPr>
        </p:nvSpPr>
        <p:spPr/>
        <p:txBody>
          <a:bodyPr/>
          <a:lstStyle/>
          <a:p>
            <a:fld id="{D01710E7-7405-4384-AB5D-8CEDD9C3C3D7}" type="slidenum">
              <a:rPr lang="en-US" smtClean="0"/>
              <a:t>16</a:t>
            </a:fld>
            <a:endParaRPr lang="en-US"/>
          </a:p>
        </p:txBody>
      </p:sp>
    </p:spTree>
    <p:extLst>
      <p:ext uri="{BB962C8B-B14F-4D97-AF65-F5344CB8AC3E}">
        <p14:creationId xmlns:p14="http://schemas.microsoft.com/office/powerpoint/2010/main" val="5500575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787" indent="-169787" defTabSz="905530">
              <a:buFont typeface="Arial" panose="020B0604020202020204" pitchFamily="34" charset="0"/>
              <a:buChar char="•"/>
              <a:defRPr/>
            </a:pPr>
            <a:r>
              <a:rPr lang="en-US" sz="900" dirty="0"/>
              <a:t>Must consider gender as a limitation </a:t>
            </a:r>
          </a:p>
          <a:p>
            <a:pPr marL="622552" lvl="1" indent="-169787" defTabSz="905530">
              <a:buFont typeface="Arial" panose="020B0604020202020204" pitchFamily="34" charset="0"/>
              <a:buChar char="•"/>
              <a:defRPr/>
            </a:pPr>
            <a:r>
              <a:rPr lang="en-US" sz="900" dirty="0"/>
              <a:t>Elevated stress levels d/t number of Female participants or another factor</a:t>
            </a:r>
          </a:p>
          <a:p>
            <a:pPr marL="622552" lvl="1" indent="-169787" defTabSz="905530">
              <a:buFont typeface="Arial" panose="020B0604020202020204" pitchFamily="34" charset="0"/>
              <a:buChar char="•"/>
              <a:defRPr/>
            </a:pPr>
            <a:r>
              <a:rPr lang="en-US" sz="900" dirty="0"/>
              <a:t>And the inability to compare female to male results d/t low male participation</a:t>
            </a:r>
          </a:p>
          <a:p>
            <a:pPr marL="169787" indent="-169787" defTabSz="905530">
              <a:buFont typeface="Arial" panose="020B0604020202020204" pitchFamily="34" charset="0"/>
              <a:buChar char="•"/>
              <a:defRPr/>
            </a:pPr>
            <a:r>
              <a:rPr lang="en-US" sz="900" dirty="0"/>
              <a:t>Single University</a:t>
            </a:r>
          </a:p>
          <a:p>
            <a:pPr marL="622552" lvl="1" indent="-169787" defTabSz="905530">
              <a:buFont typeface="Arial" panose="020B0604020202020204" pitchFamily="34" charset="0"/>
              <a:buChar char="•"/>
              <a:defRPr/>
            </a:pPr>
            <a:r>
              <a:rPr lang="en-US" sz="900" dirty="0"/>
              <a:t> Small participatory rate from the single university located within the religiously conservative Midwest impacts generalizability as does no distinction of previous mental health disorder, and/or skills training within curriculum.</a:t>
            </a:r>
          </a:p>
          <a:p>
            <a:pPr marL="622552" lvl="1" indent="-169787" defTabSz="905530">
              <a:buFont typeface="Arial" panose="020B0604020202020204" pitchFamily="34" charset="0"/>
              <a:buChar char="•"/>
              <a:defRPr/>
            </a:pPr>
            <a:r>
              <a:rPr lang="en-US" sz="900" dirty="0"/>
              <a:t>Which all could impact levels of stress, burnout, and alexithymia</a:t>
            </a:r>
          </a:p>
          <a:p>
            <a:pPr marL="169787" indent="-169787" defTabSz="905530">
              <a:buFont typeface="Arial" panose="020B0604020202020204" pitchFamily="34" charset="0"/>
              <a:buChar char="•"/>
              <a:defRPr/>
            </a:pPr>
            <a:r>
              <a:rPr lang="en-US" sz="900" dirty="0"/>
              <a:t>Online methodology</a:t>
            </a:r>
          </a:p>
          <a:p>
            <a:pPr marL="622552" lvl="1" indent="-169787" defTabSz="905530">
              <a:buFont typeface="Arial" panose="020B0604020202020204" pitchFamily="34" charset="0"/>
              <a:buChar char="•"/>
              <a:defRPr/>
            </a:pPr>
            <a:r>
              <a:rPr lang="en-US" sz="900" dirty="0"/>
              <a:t>As surveys were sent via email link not all surveys could have been answered at time of receipt</a:t>
            </a:r>
          </a:p>
          <a:p>
            <a:pPr marL="622552" lvl="1" indent="-169787" defTabSz="905530">
              <a:buFont typeface="Arial" panose="020B0604020202020204" pitchFamily="34" charset="0"/>
              <a:buChar char="•"/>
              <a:defRPr/>
            </a:pPr>
            <a:r>
              <a:rPr lang="en-US" sz="900" dirty="0"/>
              <a:t>The continuous enrollment could have </a:t>
            </a:r>
          </a:p>
          <a:p>
            <a:pPr marL="1075317" lvl="2" indent="-169787" defTabSz="905530">
              <a:buFont typeface="Arial" panose="020B0604020202020204" pitchFamily="34" charset="0"/>
              <a:buChar char="•"/>
              <a:defRPr/>
            </a:pPr>
            <a:r>
              <a:rPr lang="en-US" sz="900" dirty="0"/>
              <a:t>impacted participants receiving participatory email</a:t>
            </a:r>
          </a:p>
          <a:p>
            <a:pPr marL="1075317" lvl="2" indent="-169787" defTabSz="905530">
              <a:buFont typeface="Arial" panose="020B0604020202020204" pitchFamily="34" charset="0"/>
              <a:buChar char="•"/>
              <a:defRPr/>
            </a:pPr>
            <a:r>
              <a:rPr lang="en-US" sz="900" dirty="0"/>
              <a:t>Others may not have participated d/t added stress of study taking place over holiday season</a:t>
            </a:r>
          </a:p>
          <a:p>
            <a:pPr marL="622552" lvl="1" indent="-169787" defTabSz="905530">
              <a:buFont typeface="Arial" panose="020B0604020202020204" pitchFamily="34" charset="0"/>
              <a:buChar char="•"/>
              <a:defRPr/>
            </a:pPr>
            <a:r>
              <a:rPr lang="en-US" sz="900" dirty="0"/>
              <a:t>The abridged time frame could influence stress, burnout, or alexithymia</a:t>
            </a:r>
          </a:p>
          <a:p>
            <a:pPr marL="169787" indent="-169787" defTabSz="905530">
              <a:buFont typeface="Arial" panose="020B0604020202020204" pitchFamily="34" charset="0"/>
              <a:buChar char="•"/>
              <a:defRPr/>
            </a:pPr>
            <a:r>
              <a:rPr lang="en-US" sz="900" dirty="0" err="1"/>
              <a:t>PreCOVID</a:t>
            </a:r>
            <a:endParaRPr lang="en-US" sz="900" dirty="0"/>
          </a:p>
          <a:p>
            <a:pPr marL="622552" lvl="1" indent="-169787" defTabSz="905530">
              <a:buFont typeface="Arial" panose="020B0604020202020204" pitchFamily="34" charset="0"/>
              <a:buChar char="•"/>
              <a:defRPr/>
            </a:pPr>
            <a:r>
              <a:rPr lang="en-US" sz="900" dirty="0"/>
              <a:t>Completed prior to COVID and additional restrictions impact education and healthcare world-wide today</a:t>
            </a:r>
          </a:p>
        </p:txBody>
      </p:sp>
      <p:sp>
        <p:nvSpPr>
          <p:cNvPr id="4" name="Slide Number Placeholder 3"/>
          <p:cNvSpPr>
            <a:spLocks noGrp="1"/>
          </p:cNvSpPr>
          <p:nvPr>
            <p:ph type="sldNum" sz="quarter" idx="5"/>
          </p:nvPr>
        </p:nvSpPr>
        <p:spPr/>
        <p:txBody>
          <a:bodyPr/>
          <a:lstStyle/>
          <a:p>
            <a:fld id="{D01710E7-7405-4384-AB5D-8CEDD9C3C3D7}" type="slidenum">
              <a:rPr lang="en-US" smtClean="0"/>
              <a:t>17</a:t>
            </a:fld>
            <a:endParaRPr lang="en-US"/>
          </a:p>
        </p:txBody>
      </p:sp>
    </p:spTree>
    <p:extLst>
      <p:ext uri="{BB962C8B-B14F-4D97-AF65-F5344CB8AC3E}">
        <p14:creationId xmlns:p14="http://schemas.microsoft.com/office/powerpoint/2010/main" val="2571189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787" indent="-169787" defTabSz="905530">
              <a:buFont typeface="Arial" panose="020B0604020202020204" pitchFamily="34" charset="0"/>
              <a:buChar char="•"/>
              <a:defRPr/>
            </a:pPr>
            <a:r>
              <a:rPr lang="en-US" dirty="0">
                <a:solidFill>
                  <a:prstClr val="black"/>
                </a:solidFill>
              </a:rPr>
              <a:t>International study of gender amid graduate students of nursing and the levels of stress, burnout, and/or alexithymia to conclude if a gender bias exists</a:t>
            </a:r>
          </a:p>
          <a:p>
            <a:pPr marL="169787" indent="-169787" defTabSz="905530">
              <a:buFont typeface="Arial" panose="020B0604020202020204" pitchFamily="34" charset="0"/>
              <a:buChar char="•"/>
              <a:defRPr/>
            </a:pPr>
            <a:r>
              <a:rPr lang="en-US" dirty="0">
                <a:solidFill>
                  <a:prstClr val="black"/>
                </a:solidFill>
              </a:rPr>
              <a:t>Include several universities world-wide to ensure larger populous in order to establish a correlation between levels of perceived stress, burnout, &amp; alexithymia among graduate level nursing students utilizing an online methodology of learning.</a:t>
            </a:r>
          </a:p>
          <a:p>
            <a:pPr marL="169787" indent="-169787" defTabSz="905530">
              <a:buFont typeface="Arial" panose="020B0604020202020204" pitchFamily="34" charset="0"/>
              <a:buChar char="•"/>
              <a:defRPr/>
            </a:pPr>
            <a:r>
              <a:rPr lang="en-US" dirty="0">
                <a:solidFill>
                  <a:prstClr val="black"/>
                </a:solidFill>
              </a:rPr>
              <a:t>To improve participatory rates, investigators may choose to engage participants with an ongoing participatory link which coincides with program enrollment. </a:t>
            </a:r>
          </a:p>
          <a:p>
            <a:pPr marL="169787" indent="-169787" defTabSz="905530">
              <a:buFont typeface="Arial" panose="020B0604020202020204" pitchFamily="34" charset="0"/>
              <a:buChar char="•"/>
              <a:defRPr/>
            </a:pPr>
            <a:r>
              <a:rPr lang="en-US" dirty="0">
                <a:solidFill>
                  <a:prstClr val="black"/>
                </a:solidFill>
              </a:rPr>
              <a:t>As the world continues to be impacted by restrictions due to COVID, future researchers should consider an international comparative study of stress, burnout, and alexithymia pre-peri, and post COVID among master's levels students utilizing an online learning methodology</a:t>
            </a:r>
          </a:p>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18</a:t>
            </a:fld>
            <a:endParaRPr lang="en-US"/>
          </a:p>
        </p:txBody>
      </p:sp>
    </p:spTree>
    <p:extLst>
      <p:ext uri="{BB962C8B-B14F-4D97-AF65-F5344CB8AC3E}">
        <p14:creationId xmlns:p14="http://schemas.microsoft.com/office/powerpoint/2010/main" val="18435474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19</a:t>
            </a:fld>
            <a:endParaRPr lang="en-US"/>
          </a:p>
        </p:txBody>
      </p:sp>
    </p:spTree>
    <p:extLst>
      <p:ext uri="{BB962C8B-B14F-4D97-AF65-F5344CB8AC3E}">
        <p14:creationId xmlns:p14="http://schemas.microsoft.com/office/powerpoint/2010/main" val="279962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2765">
              <a:spcBef>
                <a:spcPct val="20000"/>
              </a:spcBef>
              <a:spcAft>
                <a:spcPts val="594"/>
              </a:spcAft>
              <a:buClr>
                <a:srgbClr val="30ACEC">
                  <a:lumMod val="75000"/>
                </a:srgbClr>
              </a:buClr>
              <a:buSzPct val="145000"/>
              <a:defRPr/>
            </a:pPr>
            <a:r>
              <a:rPr lang="en-US" sz="1000" dirty="0">
                <a:solidFill>
                  <a:prstClr val="black"/>
                </a:solidFill>
                <a:latin typeface="Corbel"/>
              </a:rPr>
              <a:t>Globally, Nurses deliver empathetic care leaving staff burdened emotionally, mentally, and physically (</a:t>
            </a:r>
            <a:r>
              <a:rPr lang="en-US" sz="1000" dirty="0" err="1">
                <a:solidFill>
                  <a:prstClr val="black"/>
                </a:solidFill>
                <a:latin typeface="Corbel"/>
              </a:rPr>
              <a:t>Stamm</a:t>
            </a:r>
            <a:r>
              <a:rPr lang="en-US" sz="1000" dirty="0">
                <a:solidFill>
                  <a:prstClr val="black"/>
                </a:solidFill>
                <a:latin typeface="Corbel"/>
              </a:rPr>
              <a:t>, 2010).</a:t>
            </a:r>
          </a:p>
          <a:p>
            <a:pPr marL="169787" indent="-169787" defTabSz="905530">
              <a:buFont typeface="Arial" panose="020B0604020202020204" pitchFamily="34" charset="0"/>
              <a:buChar char="•"/>
              <a:defRPr/>
            </a:pPr>
            <a:r>
              <a:rPr lang="en-US" dirty="0">
                <a:solidFill>
                  <a:prstClr val="black"/>
                </a:solidFill>
              </a:rPr>
              <a:t>These occupational hazards result in Low level CS (the internal enjoyment of working), with elevated levels CF (which develops with exposure to stress and suffering of others) &amp; burnout (</a:t>
            </a:r>
            <a:r>
              <a:rPr lang="da-DK" dirty="0">
                <a:solidFill>
                  <a:prstClr val="black"/>
                </a:solidFill>
              </a:rPr>
              <a:t>Stamm, 2010)</a:t>
            </a:r>
            <a:r>
              <a:rPr lang="en-US" dirty="0">
                <a:solidFill>
                  <a:prstClr val="black"/>
                </a:solidFill>
              </a:rPr>
              <a:t> </a:t>
            </a:r>
          </a:p>
          <a:p>
            <a:pPr marL="169787" indent="-169787" defTabSz="905530">
              <a:buFont typeface="Arial" panose="020B0604020202020204" pitchFamily="34" charset="0"/>
              <a:buChar char="•"/>
              <a:defRPr/>
            </a:pPr>
            <a:r>
              <a:rPr lang="en-US" dirty="0">
                <a:solidFill>
                  <a:prstClr val="black"/>
                </a:solidFill>
              </a:rPr>
              <a:t>If burnout continues without intervention alexithymia develops rendering the individual with a disconnect of understanding emotions (Bagby, Taylor, &amp; Parker, 1994)</a:t>
            </a:r>
          </a:p>
          <a:p>
            <a:pPr defTabSz="452765">
              <a:spcBef>
                <a:spcPct val="20000"/>
              </a:spcBef>
              <a:spcAft>
                <a:spcPts val="594"/>
              </a:spcAft>
              <a:buClr>
                <a:srgbClr val="30ACEC">
                  <a:lumMod val="75000"/>
                </a:srgbClr>
              </a:buClr>
              <a:buSzPct val="145000"/>
              <a:defRPr/>
            </a:pPr>
            <a:endParaRPr lang="en-US" sz="1000" dirty="0">
              <a:solidFill>
                <a:prstClr val="black"/>
              </a:solidFill>
              <a:latin typeface="Corbel"/>
            </a:endParaRPr>
          </a:p>
          <a:p>
            <a:pPr marL="169787" indent="-169787" defTabSz="452765">
              <a:spcBef>
                <a:spcPct val="20000"/>
              </a:spcBef>
              <a:spcAft>
                <a:spcPts val="594"/>
              </a:spcAft>
              <a:buClr>
                <a:srgbClr val="30ACEC">
                  <a:lumMod val="75000"/>
                </a:srgbClr>
              </a:buClr>
              <a:buSzPct val="145000"/>
              <a:buFont typeface="Arial" panose="020B0604020202020204" pitchFamily="34" charset="0"/>
              <a:buChar char="•"/>
              <a:defRPr/>
            </a:pPr>
            <a:r>
              <a:rPr lang="en-US" sz="1000" dirty="0">
                <a:solidFill>
                  <a:prstClr val="black"/>
                </a:solidFill>
                <a:latin typeface="Corbel"/>
              </a:rPr>
              <a:t>Those at greatest risk of developing burnout or alexithymia required additional support as early identification can prevent negative consequences</a:t>
            </a:r>
          </a:p>
          <a:p>
            <a:pPr defTabSz="452765">
              <a:spcBef>
                <a:spcPct val="20000"/>
              </a:spcBef>
              <a:spcAft>
                <a:spcPts val="594"/>
              </a:spcAft>
              <a:buClr>
                <a:srgbClr val="30ACEC">
                  <a:lumMod val="75000"/>
                </a:srgbClr>
              </a:buClr>
              <a:buSzPct val="145000"/>
              <a:defRPr/>
            </a:pPr>
            <a:r>
              <a:rPr lang="en-US" sz="1000" dirty="0">
                <a:solidFill>
                  <a:prstClr val="black"/>
                </a:solidFill>
                <a:latin typeface="Corbel"/>
              </a:rPr>
              <a:t>	(Cohen &amp; Williamson, 1988; Lee &amp; </a:t>
            </a:r>
            <a:r>
              <a:rPr lang="en-US" sz="1000" dirty="0" err="1">
                <a:solidFill>
                  <a:prstClr val="black"/>
                </a:solidFill>
                <a:latin typeface="Corbel"/>
              </a:rPr>
              <a:t>Jeong</a:t>
            </a:r>
            <a:r>
              <a:rPr lang="en-US" sz="1000" dirty="0">
                <a:solidFill>
                  <a:prstClr val="black"/>
                </a:solidFill>
                <a:latin typeface="Corbel"/>
              </a:rPr>
              <a:t>; Popa-</a:t>
            </a:r>
            <a:r>
              <a:rPr lang="en-US" sz="1000" dirty="0" err="1">
                <a:solidFill>
                  <a:prstClr val="black"/>
                </a:solidFill>
                <a:latin typeface="Corbel"/>
              </a:rPr>
              <a:t>Velea</a:t>
            </a:r>
            <a:r>
              <a:rPr lang="en-US" sz="1000" dirty="0">
                <a:solidFill>
                  <a:prstClr val="black"/>
                </a:solidFill>
                <a:latin typeface="Corbel"/>
              </a:rPr>
              <a:t> et al., 2017).</a:t>
            </a:r>
          </a:p>
          <a:p>
            <a:pPr marL="282978" indent="-282978" defTabSz="452765">
              <a:spcBef>
                <a:spcPct val="20000"/>
              </a:spcBef>
              <a:spcAft>
                <a:spcPts val="594"/>
              </a:spcAft>
              <a:buClr>
                <a:srgbClr val="30ACEC">
                  <a:lumMod val="75000"/>
                </a:srgbClr>
              </a:buClr>
              <a:buSzPct val="145000"/>
              <a:buFont typeface="Arial"/>
              <a:buChar char="•"/>
              <a:defRPr/>
            </a:pPr>
            <a:endParaRPr lang="en-US" sz="1000" dirty="0">
              <a:solidFill>
                <a:prstClr val="black"/>
              </a:solidFill>
              <a:latin typeface="Corbel"/>
            </a:endParaRPr>
          </a:p>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2</a:t>
            </a:fld>
            <a:endParaRPr lang="en-US"/>
          </a:p>
        </p:txBody>
      </p:sp>
    </p:spTree>
    <p:extLst>
      <p:ext uri="{BB962C8B-B14F-4D97-AF65-F5344CB8AC3E}">
        <p14:creationId xmlns:p14="http://schemas.microsoft.com/office/powerpoint/2010/main" val="27871289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20</a:t>
            </a:fld>
            <a:endParaRPr lang="en-US"/>
          </a:p>
        </p:txBody>
      </p:sp>
    </p:spTree>
    <p:extLst>
      <p:ext uri="{BB962C8B-B14F-4D97-AF65-F5344CB8AC3E}">
        <p14:creationId xmlns:p14="http://schemas.microsoft.com/office/powerpoint/2010/main" val="1663957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30">
              <a:defRPr/>
            </a:pPr>
            <a:r>
              <a:rPr lang="en-US" dirty="0">
                <a:solidFill>
                  <a:prstClr val="black"/>
                </a:solidFill>
                <a:highlight>
                  <a:srgbClr val="FFFF00"/>
                </a:highlight>
                <a:latin typeface="Times New Roman" panose="02020603050405020304" pitchFamily="18" charset="0"/>
                <a:ea typeface="Times New Roman" panose="02020603050405020304" pitchFamily="18" charset="0"/>
              </a:rPr>
              <a:t>Several advanced degree nursing students continue to work as RNs increasing their levels of burnout (</a:t>
            </a:r>
            <a:r>
              <a:rPr lang="en-US" dirty="0" err="1">
                <a:solidFill>
                  <a:prstClr val="black"/>
                </a:solidFill>
                <a:highlight>
                  <a:srgbClr val="FFFF00"/>
                </a:highlight>
                <a:latin typeface="Times New Roman" panose="02020603050405020304" pitchFamily="18" charset="0"/>
                <a:ea typeface="Times New Roman" panose="02020603050405020304" pitchFamily="18" charset="0"/>
              </a:rPr>
              <a:t>Iorga</a:t>
            </a:r>
            <a:r>
              <a:rPr lang="en-US" dirty="0">
                <a:solidFill>
                  <a:prstClr val="black"/>
                </a:solidFill>
                <a:highlight>
                  <a:srgbClr val="FFFF00"/>
                </a:highlight>
                <a:latin typeface="Times New Roman" panose="02020603050405020304" pitchFamily="18" charset="0"/>
                <a:ea typeface="Times New Roman" panose="02020603050405020304" pitchFamily="18" charset="0"/>
              </a:rPr>
              <a:t>, et al., 2017).</a:t>
            </a:r>
            <a:r>
              <a:rPr lang="en-US" dirty="0">
                <a:solidFill>
                  <a:prstClr val="black"/>
                </a:solidFill>
                <a:latin typeface="Times New Roman" panose="02020603050405020304" pitchFamily="18" charset="0"/>
                <a:ea typeface="Times New Roman" panose="02020603050405020304" pitchFamily="18" charset="0"/>
              </a:rPr>
              <a:t> </a:t>
            </a:r>
          </a:p>
          <a:p>
            <a:pPr defTabSz="905530">
              <a:defRPr/>
            </a:pPr>
            <a:endParaRPr lang="en-US" dirty="0">
              <a:solidFill>
                <a:prstClr val="black"/>
              </a:solidFill>
              <a:highlight>
                <a:srgbClr val="FFFF00"/>
              </a:highlight>
              <a:latin typeface="Times New Roman" panose="02020603050405020304" pitchFamily="18" charset="0"/>
              <a:ea typeface="Times New Roman" panose="02020603050405020304" pitchFamily="18" charset="0"/>
            </a:endParaRPr>
          </a:p>
          <a:p>
            <a:pPr defTabSz="905530">
              <a:defRPr/>
            </a:pPr>
            <a:r>
              <a:rPr lang="en-US" dirty="0">
                <a:solidFill>
                  <a:prstClr val="black"/>
                </a:solidFill>
                <a:highlight>
                  <a:srgbClr val="FFFF00"/>
                </a:highlight>
                <a:latin typeface="Times New Roman" panose="02020603050405020304" pitchFamily="18" charset="0"/>
                <a:ea typeface="Times New Roman" panose="02020603050405020304" pitchFamily="18" charset="0"/>
              </a:rPr>
              <a:t>Research has shown that burnout among nursing students appears long before completion of studies (Barboza &amp; </a:t>
            </a:r>
            <a:r>
              <a:rPr lang="en-US" dirty="0" err="1">
                <a:solidFill>
                  <a:prstClr val="black"/>
                </a:solidFill>
                <a:highlight>
                  <a:srgbClr val="FFFF00"/>
                </a:highlight>
                <a:latin typeface="Times New Roman" panose="02020603050405020304" pitchFamily="18" charset="0"/>
                <a:ea typeface="Times New Roman" panose="02020603050405020304" pitchFamily="18" charset="0"/>
              </a:rPr>
              <a:t>Beresin</a:t>
            </a:r>
            <a:r>
              <a:rPr lang="en-US" dirty="0">
                <a:solidFill>
                  <a:prstClr val="black"/>
                </a:solidFill>
                <a:highlight>
                  <a:srgbClr val="FFFF00"/>
                </a:highlight>
                <a:latin typeface="Times New Roman" panose="02020603050405020304" pitchFamily="18" charset="0"/>
                <a:ea typeface="Times New Roman" panose="02020603050405020304" pitchFamily="18" charset="0"/>
              </a:rPr>
              <a:t>; </a:t>
            </a:r>
            <a:r>
              <a:rPr lang="en-US" dirty="0" err="1">
                <a:solidFill>
                  <a:prstClr val="black"/>
                </a:solidFill>
                <a:highlight>
                  <a:srgbClr val="FFFF00"/>
                </a:highlight>
                <a:latin typeface="Times New Roman" panose="02020603050405020304" pitchFamily="18" charset="0"/>
                <a:ea typeface="Times New Roman" panose="02020603050405020304" pitchFamily="18" charset="0"/>
              </a:rPr>
              <a:t>Iorga</a:t>
            </a:r>
            <a:r>
              <a:rPr lang="en-US" dirty="0">
                <a:solidFill>
                  <a:prstClr val="black"/>
                </a:solidFill>
                <a:highlight>
                  <a:srgbClr val="FFFF00"/>
                </a:highlight>
                <a:latin typeface="Times New Roman" panose="02020603050405020304" pitchFamily="18" charset="0"/>
                <a:ea typeface="Times New Roman" panose="02020603050405020304" pitchFamily="18" charset="0"/>
              </a:rPr>
              <a:t> et al.).</a:t>
            </a:r>
            <a:r>
              <a:rPr lang="en-US" dirty="0">
                <a:solidFill>
                  <a:prstClr val="black"/>
                </a:solidFill>
                <a:latin typeface="Times New Roman" panose="02020603050405020304" pitchFamily="18" charset="0"/>
                <a:ea typeface="Times New Roman" panose="02020603050405020304" pitchFamily="18" charset="0"/>
              </a:rPr>
              <a:t> </a:t>
            </a:r>
          </a:p>
          <a:p>
            <a:pPr defTabSz="905530">
              <a:defRPr/>
            </a:pPr>
            <a:endParaRPr lang="en-US" dirty="0">
              <a:solidFill>
                <a:prstClr val="black"/>
              </a:solidFill>
              <a:latin typeface="Times New Roman" panose="02020603050405020304" pitchFamily="18" charset="0"/>
            </a:endParaRPr>
          </a:p>
          <a:p>
            <a:pPr defTabSz="905530">
              <a:defRPr/>
            </a:pPr>
            <a:r>
              <a:rPr lang="en-US" dirty="0">
                <a:solidFill>
                  <a:prstClr val="black"/>
                </a:solidFill>
              </a:rPr>
              <a:t>With the limited research surrounding the progression of CF into burnout and eventually resulting in alexithymia, </a:t>
            </a:r>
          </a:p>
          <a:p>
            <a:pPr marL="169787" indent="-169787" defTabSz="905530">
              <a:buFont typeface="Arial" panose="020B0604020202020204" pitchFamily="34" charset="0"/>
              <a:buChar char="•"/>
              <a:defRPr/>
            </a:pPr>
            <a:r>
              <a:rPr lang="en-US" dirty="0">
                <a:solidFill>
                  <a:prstClr val="black"/>
                </a:solidFill>
              </a:rPr>
              <a:t>could one's perceived stress level have a role to play in the development of burnout and alexithymia amid students of nursing (</a:t>
            </a:r>
            <a:r>
              <a:rPr lang="en-US" dirty="0" err="1">
                <a:solidFill>
                  <a:prstClr val="black"/>
                </a:solidFill>
              </a:rPr>
              <a:t>Katsifaraki</a:t>
            </a:r>
            <a:r>
              <a:rPr lang="en-US" dirty="0">
                <a:solidFill>
                  <a:prstClr val="black"/>
                </a:solidFill>
              </a:rPr>
              <a:t> &amp; Tucker, 2013)? </a:t>
            </a:r>
          </a:p>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3</a:t>
            </a:fld>
            <a:endParaRPr lang="en-US"/>
          </a:p>
        </p:txBody>
      </p:sp>
    </p:spTree>
    <p:extLst>
      <p:ext uri="{BB962C8B-B14F-4D97-AF65-F5344CB8AC3E}">
        <p14:creationId xmlns:p14="http://schemas.microsoft.com/office/powerpoint/2010/main" val="200240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30">
              <a:defRPr/>
            </a:pPr>
            <a:r>
              <a:rPr lang="en-US" dirty="0">
                <a:solidFill>
                  <a:prstClr val="black"/>
                </a:solidFill>
              </a:rPr>
              <a:t>The purpose of the study was twofold:</a:t>
            </a:r>
          </a:p>
          <a:p>
            <a:pPr defTabSz="905530">
              <a:defRPr/>
            </a:pPr>
            <a:endParaRPr lang="en-US" dirty="0">
              <a:solidFill>
                <a:prstClr val="black"/>
              </a:solidFill>
            </a:endParaRPr>
          </a:p>
          <a:p>
            <a:pPr defTabSz="905530">
              <a:defRPr/>
            </a:pPr>
            <a:r>
              <a:rPr lang="en-US" b="1" dirty="0">
                <a:solidFill>
                  <a:prstClr val="black"/>
                </a:solidFill>
              </a:rPr>
              <a:t>First was to Measure the prevalence of CS, CF, burnout, &amp; alexithymia</a:t>
            </a:r>
          </a:p>
          <a:p>
            <a:pPr defTabSz="905530">
              <a:defRPr/>
            </a:pPr>
            <a:endParaRPr lang="en-US" dirty="0">
              <a:solidFill>
                <a:prstClr val="black"/>
              </a:solidFill>
            </a:endParaRPr>
          </a:p>
          <a:p>
            <a:pPr defTabSz="905530">
              <a:defRPr/>
            </a:pPr>
            <a:r>
              <a:rPr lang="en-US" b="1" dirty="0">
                <a:solidFill>
                  <a:prstClr val="black"/>
                </a:solidFill>
              </a:rPr>
              <a:t>While determining the … </a:t>
            </a:r>
          </a:p>
          <a:p>
            <a:pPr marL="622552" lvl="1" indent="-169787" defTabSz="905530">
              <a:buFont typeface="Arial" panose="020B0604020202020204" pitchFamily="34" charset="0"/>
              <a:buChar char="•"/>
              <a:defRPr/>
            </a:pPr>
            <a:r>
              <a:rPr lang="en-US" dirty="0">
                <a:solidFill>
                  <a:prstClr val="black"/>
                </a:solidFill>
              </a:rPr>
              <a:t>Level of perceived stress among master’s level nursing students utilizing an online methodology</a:t>
            </a:r>
          </a:p>
          <a:p>
            <a:pPr defTabSz="905530">
              <a:defRPr/>
            </a:pPr>
            <a:endParaRPr lang="en-US" dirty="0">
              <a:solidFill>
                <a:prstClr val="black"/>
              </a:solidFill>
            </a:endParaRPr>
          </a:p>
          <a:p>
            <a:pPr defTabSz="905530">
              <a:defRPr/>
            </a:pPr>
            <a:r>
              <a:rPr lang="en-US" b="1" dirty="0">
                <a:solidFill>
                  <a:prstClr val="black"/>
                </a:solidFill>
                <a:latin typeface="Times New Roman" panose="02020603050405020304" pitchFamily="18" charset="0"/>
                <a:ea typeface="Calibri" panose="020F0502020204030204" pitchFamily="34" charset="0"/>
              </a:rPr>
              <a:t>In order to </a:t>
            </a:r>
            <a:r>
              <a:rPr lang="en-US" dirty="0">
                <a:solidFill>
                  <a:prstClr val="black"/>
                </a:solidFill>
                <a:latin typeface="Times New Roman" panose="02020603050405020304" pitchFamily="18" charset="0"/>
                <a:ea typeface="Calibri" panose="020F0502020204030204" pitchFamily="34" charset="0"/>
              </a:rPr>
              <a:t>assist student and faculty recognition of …. </a:t>
            </a:r>
          </a:p>
          <a:p>
            <a:pPr marL="169787" indent="-169787" defTabSz="905530">
              <a:buFont typeface="Arial" panose="020B0604020202020204" pitchFamily="34" charset="0"/>
              <a:buChar char="•"/>
              <a:defRPr/>
            </a:pPr>
            <a:r>
              <a:rPr lang="en-US" dirty="0">
                <a:solidFill>
                  <a:prstClr val="black"/>
                </a:solidFill>
                <a:latin typeface="Times New Roman" panose="02020603050405020304" pitchFamily="18" charset="0"/>
                <a:ea typeface="Calibri" panose="020F0502020204030204" pitchFamily="34" charset="0"/>
              </a:rPr>
              <a:t>elevated stress levels, </a:t>
            </a:r>
          </a:p>
          <a:p>
            <a:pPr marL="169787" indent="-169787" defTabSz="905530">
              <a:buFont typeface="Arial" panose="020B0604020202020204" pitchFamily="34" charset="0"/>
              <a:buChar char="•"/>
              <a:defRPr/>
            </a:pPr>
            <a:r>
              <a:rPr lang="en-US" dirty="0">
                <a:solidFill>
                  <a:prstClr val="black"/>
                </a:solidFill>
                <a:latin typeface="Times New Roman" panose="02020603050405020304" pitchFamily="18" charset="0"/>
                <a:ea typeface="Calibri" panose="020F0502020204030204" pitchFamily="34" charset="0"/>
              </a:rPr>
              <a:t>facets of burnout, and </a:t>
            </a:r>
          </a:p>
          <a:p>
            <a:pPr marL="169787" indent="-169787" defTabSz="905530">
              <a:buFont typeface="Arial" panose="020B0604020202020204" pitchFamily="34" charset="0"/>
              <a:buChar char="•"/>
              <a:defRPr/>
            </a:pPr>
            <a:r>
              <a:rPr lang="en-US" dirty="0">
                <a:solidFill>
                  <a:prstClr val="black"/>
                </a:solidFill>
                <a:latin typeface="Times New Roman" panose="02020603050405020304" pitchFamily="18" charset="0"/>
                <a:ea typeface="Calibri" panose="020F0502020204030204" pitchFamily="34" charset="0"/>
              </a:rPr>
              <a:t>alexithymia </a:t>
            </a:r>
          </a:p>
          <a:p>
            <a:pPr marL="169787" indent="-169787" defTabSz="905530">
              <a:buFont typeface="Arial" panose="020B0604020202020204" pitchFamily="34" charset="0"/>
              <a:buChar char="•"/>
              <a:defRPr/>
            </a:pPr>
            <a:r>
              <a:rPr lang="en-US" dirty="0">
                <a:solidFill>
                  <a:prstClr val="black"/>
                </a:solidFill>
                <a:latin typeface="Times New Roman" panose="02020603050405020304" pitchFamily="18" charset="0"/>
                <a:ea typeface="Calibri" panose="020F0502020204030204" pitchFamily="34" charset="0"/>
              </a:rPr>
              <a:t>while improving student health, academic standing, and improving attrition rates. </a:t>
            </a:r>
            <a:endParaRPr lang="en-US" dirty="0">
              <a:solidFill>
                <a:prstClr val="black"/>
              </a:solidFill>
            </a:endParaRPr>
          </a:p>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4</a:t>
            </a:fld>
            <a:endParaRPr lang="en-US"/>
          </a:p>
        </p:txBody>
      </p:sp>
    </p:spTree>
    <p:extLst>
      <p:ext uri="{BB962C8B-B14F-4D97-AF65-F5344CB8AC3E}">
        <p14:creationId xmlns:p14="http://schemas.microsoft.com/office/powerpoint/2010/main" val="2439469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30">
              <a:defRPr/>
            </a:pPr>
            <a:r>
              <a:rPr lang="en-US" sz="1000" dirty="0">
                <a:solidFill>
                  <a:prstClr val="black"/>
                </a:solidFill>
              </a:rPr>
              <a:t>The future of healthcare was reliant upon students completing an education to fill the global nursing shortage gap (Cheng et al., 2014)</a:t>
            </a:r>
          </a:p>
          <a:p>
            <a:pPr defTabSz="905530">
              <a:defRPr/>
            </a:pPr>
            <a:endParaRPr lang="en-US" sz="1000" dirty="0">
              <a:solidFill>
                <a:prstClr val="black"/>
              </a:solidFill>
            </a:endParaRPr>
          </a:p>
          <a:p>
            <a:pPr defTabSz="905530">
              <a:defRPr/>
            </a:pPr>
            <a:r>
              <a:rPr lang="en-US" sz="1000" dirty="0">
                <a:solidFill>
                  <a:prstClr val="black"/>
                </a:solidFill>
              </a:rPr>
              <a:t>Students of nursing have higher stress levels than traditional students, resulting in academic and professional performance impairment d/t burnout &amp; alexithymia (Jones &amp; Johnston, 2000; Popa-</a:t>
            </a:r>
            <a:r>
              <a:rPr lang="en-US" sz="1000" dirty="0" err="1">
                <a:solidFill>
                  <a:prstClr val="black"/>
                </a:solidFill>
              </a:rPr>
              <a:t>Velea</a:t>
            </a:r>
            <a:r>
              <a:rPr lang="en-US" sz="1000" dirty="0">
                <a:solidFill>
                  <a:prstClr val="black"/>
                </a:solidFill>
              </a:rPr>
              <a:t> et al., 2017). </a:t>
            </a:r>
          </a:p>
          <a:p>
            <a:pPr defTabSz="905530">
              <a:defRPr/>
            </a:pPr>
            <a:endParaRPr lang="en-US" sz="1000" dirty="0">
              <a:solidFill>
                <a:prstClr val="black"/>
              </a:solidFill>
            </a:endParaRPr>
          </a:p>
          <a:p>
            <a:pPr defTabSz="905530">
              <a:defRPr/>
            </a:pPr>
            <a:r>
              <a:rPr lang="en-US" sz="1000" dirty="0">
                <a:solidFill>
                  <a:prstClr val="black"/>
                </a:solidFill>
              </a:rPr>
              <a:t>RNs and students of nursing develop burnout even before entering the workforce due to cyclical exposure to stressors.</a:t>
            </a:r>
          </a:p>
          <a:p>
            <a:pPr marL="169787" indent="-169787" defTabSz="905530">
              <a:buFont typeface="Arial" panose="020B0604020202020204" pitchFamily="34" charset="0"/>
              <a:buChar char="•"/>
              <a:defRPr/>
            </a:pPr>
            <a:r>
              <a:rPr lang="en-US" sz="1000" dirty="0">
                <a:solidFill>
                  <a:prstClr val="black"/>
                </a:solidFill>
              </a:rPr>
              <a:t>Deeming the importance of tracking stressors &amp; burnout (Jones &amp; Johnston, 2000)</a:t>
            </a:r>
          </a:p>
          <a:p>
            <a:pPr marL="169787" indent="-169787" defTabSz="905530">
              <a:buFont typeface="Arial" panose="020B0604020202020204" pitchFamily="34" charset="0"/>
              <a:buChar char="•"/>
              <a:defRPr/>
            </a:pPr>
            <a:r>
              <a:rPr lang="en-US" sz="1000" dirty="0">
                <a:solidFill>
                  <a:prstClr val="black"/>
                </a:solidFill>
              </a:rPr>
              <a:t>Institutional comprehension &amp; a curriculum inclusive of coping skills resulted in lower levels of dissatisfaction, decreased absences, diminished attrition rates, and a reduction in burnout (Jones &amp; Johnston 2000).</a:t>
            </a:r>
          </a:p>
          <a:p>
            <a:pPr marL="169787" indent="-169787" defTabSz="905530">
              <a:buFont typeface="Arial" panose="020B0604020202020204" pitchFamily="34" charset="0"/>
              <a:buChar char="•"/>
              <a:defRPr/>
            </a:pPr>
            <a:r>
              <a:rPr lang="en-US" dirty="0">
                <a:solidFill>
                  <a:prstClr val="black"/>
                </a:solidFill>
              </a:rPr>
              <a:t>Preparing new graduate RNs for the workforce, which is important to note as only 10% of leaders in healthcare believed new graduate RNs were capable of competently caring for patients (Cheng et al.)</a:t>
            </a:r>
            <a:endParaRPr lang="en-US" sz="1000" dirty="0">
              <a:solidFill>
                <a:prstClr val="black"/>
              </a:solidFill>
            </a:endParaRPr>
          </a:p>
          <a:p>
            <a:pPr marL="169787" indent="-169787" defTabSz="905530">
              <a:buFont typeface="Arial" panose="020B0604020202020204" pitchFamily="34" charset="0"/>
              <a:buChar char="•"/>
              <a:defRPr/>
            </a:pPr>
            <a:endParaRPr lang="en-US" sz="1000" dirty="0">
              <a:solidFill>
                <a:prstClr val="black"/>
              </a:solidFill>
            </a:endParaRPr>
          </a:p>
          <a:p>
            <a:pPr defTabSz="905530">
              <a:defRPr/>
            </a:pPr>
            <a:r>
              <a:rPr lang="en-US" dirty="0">
                <a:solidFill>
                  <a:prstClr val="black"/>
                </a:solidFill>
              </a:rPr>
              <a:t>Healthcare professionals, students, and family caregivers </a:t>
            </a:r>
            <a:r>
              <a:rPr lang="en-US" dirty="0">
                <a:solidFill>
                  <a:prstClr val="black"/>
                </a:solidFill>
                <a:latin typeface="Times New Roman" panose="02020603050405020304" pitchFamily="18" charset="0"/>
                <a:ea typeface="Calibri" panose="020F0502020204030204" pitchFamily="34" charset="0"/>
              </a:rPr>
              <a:t>suffering from alexithymia limit the ability to empathize thus impairing healthcare quality </a:t>
            </a:r>
          </a:p>
          <a:p>
            <a:pPr defTabSz="905530">
              <a:defRPr/>
            </a:pPr>
            <a:r>
              <a:rPr lang="en-US" dirty="0">
                <a:solidFill>
                  <a:prstClr val="black"/>
                </a:solidFill>
              </a:rPr>
              <a:t>(</a:t>
            </a:r>
            <a:r>
              <a:rPr lang="en-US" dirty="0" err="1">
                <a:solidFill>
                  <a:prstClr val="black"/>
                </a:solidFill>
                <a:latin typeface="Times New Roman" panose="02020603050405020304" pitchFamily="18" charset="0"/>
                <a:ea typeface="Calibri" panose="020F0502020204030204" pitchFamily="34" charset="0"/>
              </a:rPr>
              <a:t>Sancar</a:t>
            </a:r>
            <a:r>
              <a:rPr lang="en-US" dirty="0">
                <a:solidFill>
                  <a:prstClr val="black"/>
                </a:solidFill>
                <a:latin typeface="Times New Roman" panose="02020603050405020304" pitchFamily="18" charset="0"/>
                <a:ea typeface="Calibri" panose="020F0502020204030204" pitchFamily="34" charset="0"/>
              </a:rPr>
              <a:t> &amp; </a:t>
            </a:r>
            <a:r>
              <a:rPr lang="en-US" dirty="0" err="1">
                <a:solidFill>
                  <a:prstClr val="black"/>
                </a:solidFill>
                <a:latin typeface="Times New Roman" panose="02020603050405020304" pitchFamily="18" charset="0"/>
                <a:ea typeface="Calibri" panose="020F0502020204030204" pitchFamily="34" charset="0"/>
              </a:rPr>
              <a:t>Aktis</a:t>
            </a:r>
            <a:r>
              <a:rPr lang="en-US" dirty="0">
                <a:solidFill>
                  <a:prstClr val="black"/>
                </a:solidFill>
                <a:latin typeface="Times New Roman" panose="02020603050405020304" pitchFamily="18" charset="0"/>
                <a:ea typeface="Calibri" panose="020F0502020204030204" pitchFamily="34" charset="0"/>
              </a:rPr>
              <a:t>, 2019</a:t>
            </a:r>
            <a:r>
              <a:rPr lang="en-US" dirty="0">
                <a:solidFill>
                  <a:prstClr val="black"/>
                </a:solidFill>
              </a:rPr>
              <a:t>)</a:t>
            </a:r>
          </a:p>
          <a:p>
            <a:pPr defTabSz="905530">
              <a:defRPr/>
            </a:pPr>
            <a:endParaRPr lang="en-US" sz="1000" dirty="0">
              <a:solidFill>
                <a:prstClr val="black"/>
              </a:solidFill>
            </a:endParaRPr>
          </a:p>
          <a:p>
            <a:pPr defTabSz="905530">
              <a:defRPr/>
            </a:pPr>
            <a:r>
              <a:rPr lang="en-US" sz="1000" dirty="0">
                <a:solidFill>
                  <a:prstClr val="black"/>
                </a:solidFill>
              </a:rPr>
              <a:t>Interestingly, </a:t>
            </a:r>
            <a:r>
              <a:rPr lang="en-US" sz="1000" dirty="0" err="1">
                <a:solidFill>
                  <a:prstClr val="black"/>
                </a:solidFill>
              </a:rPr>
              <a:t>Katsifaraki</a:t>
            </a:r>
            <a:r>
              <a:rPr lang="en-US" sz="1000" dirty="0">
                <a:solidFill>
                  <a:prstClr val="black"/>
                </a:solidFill>
              </a:rPr>
              <a:t> and Tucker shared that alexithymia was a risk factor for the development and/or progression of burnout, </a:t>
            </a:r>
          </a:p>
          <a:p>
            <a:pPr marL="169787" indent="-169787" defTabSz="905530">
              <a:buFont typeface="Arial" panose="020B0604020202020204" pitchFamily="34" charset="0"/>
              <a:buChar char="•"/>
              <a:defRPr/>
            </a:pPr>
            <a:r>
              <a:rPr lang="en-US" sz="1000" dirty="0">
                <a:solidFill>
                  <a:prstClr val="black"/>
                </a:solidFill>
              </a:rPr>
              <a:t>Whereas Popa-</a:t>
            </a:r>
            <a:r>
              <a:rPr lang="en-US" sz="1000" dirty="0" err="1">
                <a:solidFill>
                  <a:prstClr val="black"/>
                </a:solidFill>
              </a:rPr>
              <a:t>Velea</a:t>
            </a:r>
            <a:r>
              <a:rPr lang="en-US" sz="1000" dirty="0">
                <a:solidFill>
                  <a:prstClr val="black"/>
                </a:solidFill>
              </a:rPr>
              <a:t> et al., shared there exists a Link amid the effects of prolonged stress and burnout with elevated levels of alexithymia.</a:t>
            </a:r>
          </a:p>
          <a:p>
            <a:pPr marL="169787" indent="-169787" defTabSz="905530">
              <a:buFont typeface="Arial" panose="020B0604020202020204" pitchFamily="34" charset="0"/>
              <a:buChar char="•"/>
              <a:defRPr/>
            </a:pPr>
            <a:r>
              <a:rPr lang="en-US" dirty="0">
                <a:solidFill>
                  <a:prstClr val="black"/>
                </a:solidFill>
              </a:rPr>
              <a:t>Mason et al., (2005) shared that stressors were linked to the development of alexithymia as compartmentalization of stressful or traumatic events led to dissociative behaviors.</a:t>
            </a:r>
          </a:p>
          <a:p>
            <a:pPr marL="169787" indent="-169787" defTabSz="905530">
              <a:buFont typeface="Arial" panose="020B0604020202020204" pitchFamily="34" charset="0"/>
              <a:buChar char="•"/>
              <a:defRPr/>
            </a:pPr>
            <a:r>
              <a:rPr lang="en-US" dirty="0">
                <a:solidFill>
                  <a:prstClr val="black"/>
                </a:solidFill>
              </a:rPr>
              <a:t>Levels of alexithymia were impacted by gender, grade point average and year of study among nursing students (Mason et al., 2005; </a:t>
            </a:r>
            <a:r>
              <a:rPr lang="en-US" dirty="0" err="1">
                <a:solidFill>
                  <a:prstClr val="black"/>
                </a:solidFill>
              </a:rPr>
              <a:t>Sancar</a:t>
            </a:r>
            <a:r>
              <a:rPr lang="en-US" dirty="0">
                <a:solidFill>
                  <a:prstClr val="black"/>
                </a:solidFill>
              </a:rPr>
              <a:t> &amp; </a:t>
            </a:r>
            <a:r>
              <a:rPr lang="en-US" dirty="0" err="1">
                <a:solidFill>
                  <a:prstClr val="black"/>
                </a:solidFill>
              </a:rPr>
              <a:t>Aktas</a:t>
            </a:r>
            <a:r>
              <a:rPr lang="en-US" dirty="0">
                <a:solidFill>
                  <a:prstClr val="black"/>
                </a:solidFill>
              </a:rPr>
              <a:t>, 2019)</a:t>
            </a:r>
          </a:p>
          <a:p>
            <a:endParaRPr lang="en-US" dirty="0"/>
          </a:p>
        </p:txBody>
      </p:sp>
      <p:sp>
        <p:nvSpPr>
          <p:cNvPr id="4" name="Slide Number Placeholder 3"/>
          <p:cNvSpPr>
            <a:spLocks noGrp="1"/>
          </p:cNvSpPr>
          <p:nvPr>
            <p:ph type="sldNum" sz="quarter" idx="5"/>
          </p:nvPr>
        </p:nvSpPr>
        <p:spPr/>
        <p:txBody>
          <a:bodyPr/>
          <a:lstStyle/>
          <a:p>
            <a:pPr defTabSz="452765">
              <a:defRPr/>
            </a:pPr>
            <a:fld id="{D01710E7-7405-4384-AB5D-8CEDD9C3C3D7}" type="slidenum">
              <a:rPr lang="en-US">
                <a:solidFill>
                  <a:prstClr val="black"/>
                </a:solidFill>
                <a:latin typeface="Calibri"/>
              </a:rPr>
              <a:pPr defTabSz="452765">
                <a:defRPr/>
              </a:pPr>
              <a:t>5</a:t>
            </a:fld>
            <a:endParaRPr lang="en-US">
              <a:solidFill>
                <a:prstClr val="black"/>
              </a:solidFill>
              <a:latin typeface="Calibri"/>
            </a:endParaRPr>
          </a:p>
        </p:txBody>
      </p:sp>
    </p:spTree>
    <p:extLst>
      <p:ext uri="{BB962C8B-B14F-4D97-AF65-F5344CB8AC3E}">
        <p14:creationId xmlns:p14="http://schemas.microsoft.com/office/powerpoint/2010/main" val="3521314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787" indent="-169787" defTabSz="905530">
              <a:buFont typeface="Arial" panose="020B0604020202020204" pitchFamily="34" charset="0"/>
              <a:buChar char="•"/>
              <a:defRPr/>
            </a:pPr>
            <a:r>
              <a:rPr lang="en-US" dirty="0">
                <a:solidFill>
                  <a:prstClr val="black"/>
                </a:solidFill>
              </a:rPr>
              <a:t>Although questions 1 &amp; 2 appear similar the difference was that RQ1 is a comparison of the </a:t>
            </a:r>
            <a:r>
              <a:rPr lang="en-US" dirty="0" err="1">
                <a:solidFill>
                  <a:prstClr val="black"/>
                </a:solidFill>
              </a:rPr>
              <a:t>ProQOL</a:t>
            </a:r>
            <a:r>
              <a:rPr lang="en-US" dirty="0">
                <a:solidFill>
                  <a:prstClr val="black"/>
                </a:solidFill>
              </a:rPr>
              <a:t> subscales of CS, CF, and burnout to the overall level of alexithymia among the participants. </a:t>
            </a:r>
          </a:p>
          <a:p>
            <a:pPr marL="169787" indent="-169787" defTabSz="905530">
              <a:buFont typeface="Arial" panose="020B0604020202020204" pitchFamily="34" charset="0"/>
              <a:buChar char="•"/>
              <a:defRPr/>
            </a:pPr>
            <a:r>
              <a:rPr lang="en-US" dirty="0">
                <a:solidFill>
                  <a:prstClr val="black"/>
                </a:solidFill>
              </a:rPr>
              <a:t>Whereas RQ2 is a direct comparison of the subscales of the </a:t>
            </a:r>
            <a:r>
              <a:rPr lang="en-US" dirty="0" err="1">
                <a:solidFill>
                  <a:prstClr val="black"/>
                </a:solidFill>
              </a:rPr>
              <a:t>ProQOL</a:t>
            </a:r>
            <a:r>
              <a:rPr lang="en-US" dirty="0">
                <a:solidFill>
                  <a:prstClr val="black"/>
                </a:solidFill>
              </a:rPr>
              <a:t> (CS, CF, burnout) to the subscales of the alexithymia (DIF, DDF, and EOT)</a:t>
            </a:r>
          </a:p>
          <a:p>
            <a:pPr marL="169787" indent="-169787" defTabSz="905530">
              <a:buFont typeface="Arial" panose="020B0604020202020204" pitchFamily="34" charset="0"/>
              <a:buChar char="•"/>
              <a:defRPr/>
            </a:pPr>
            <a:r>
              <a:rPr lang="en-US" dirty="0">
                <a:solidFill>
                  <a:prstClr val="black"/>
                </a:solidFill>
              </a:rPr>
              <a:t>RQ3 sought to discover the overall PSS of the participants</a:t>
            </a:r>
          </a:p>
          <a:p>
            <a:pPr marL="169787" indent="-169787" defTabSz="905530">
              <a:buFont typeface="Arial" panose="020B0604020202020204" pitchFamily="34" charset="0"/>
              <a:buChar char="•"/>
              <a:defRPr/>
            </a:pPr>
            <a:r>
              <a:rPr lang="en-US" dirty="0">
                <a:solidFill>
                  <a:prstClr val="black"/>
                </a:solidFill>
              </a:rPr>
              <a:t>RQ4 sought to determine an association between the PSS, levels of burnout, and overall alexithymia levels of participants</a:t>
            </a:r>
          </a:p>
          <a:p>
            <a:pPr defTabSz="905530">
              <a:defRPr/>
            </a:pPr>
            <a:endParaRPr lang="en-US" dirty="0">
              <a:solidFill>
                <a:prstClr val="black"/>
              </a:solidFill>
              <a:highlight>
                <a:srgbClr val="FFFF00"/>
              </a:highlight>
            </a:endParaRPr>
          </a:p>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6</a:t>
            </a:fld>
            <a:endParaRPr lang="en-US"/>
          </a:p>
        </p:txBody>
      </p:sp>
    </p:spTree>
    <p:extLst>
      <p:ext uri="{BB962C8B-B14F-4D97-AF65-F5344CB8AC3E}">
        <p14:creationId xmlns:p14="http://schemas.microsoft.com/office/powerpoint/2010/main" val="3428779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30">
              <a:defRPr/>
            </a:pPr>
            <a:r>
              <a:rPr lang="en-US" dirty="0">
                <a:solidFill>
                  <a:prstClr val="black"/>
                </a:solidFill>
              </a:rPr>
              <a:t>To the knowledge of this researcher there had not been any previous studies conducted comparing alexithymia, stress, and burnout among student utilizing an online learning modality could experience less stress due to in-home learning at their convenience. </a:t>
            </a:r>
          </a:p>
          <a:p>
            <a:pPr defTabSz="905530">
              <a:defRPr/>
            </a:pPr>
            <a:endParaRPr lang="en-US" dirty="0"/>
          </a:p>
          <a:p>
            <a:pPr defTabSz="905530">
              <a:defRPr/>
            </a:pPr>
            <a:r>
              <a:rPr lang="en-US" dirty="0"/>
              <a:t>Understanding the association between perceived stress, burnout, and alexithymia among the online nursing student populous could aid</a:t>
            </a:r>
          </a:p>
          <a:p>
            <a:pPr marL="169787" indent="-169787" defTabSz="905530">
              <a:buFont typeface="Arial" panose="020B0604020202020204" pitchFamily="34" charset="0"/>
              <a:buChar char="•"/>
              <a:defRPr/>
            </a:pPr>
            <a:r>
              <a:rPr lang="en-US" dirty="0"/>
              <a:t>faculty in recognizing at-risk students (Cho &amp; Han, 2018)</a:t>
            </a:r>
          </a:p>
          <a:p>
            <a:pPr marL="169787" indent="-169787" defTabSz="905530">
              <a:buFont typeface="Arial" panose="020B0604020202020204" pitchFamily="34" charset="0"/>
              <a:buChar char="•"/>
              <a:defRPr/>
            </a:pPr>
            <a:r>
              <a:rPr lang="en-US" dirty="0"/>
              <a:t>Assist students in recognition of stressors and personal effects</a:t>
            </a:r>
          </a:p>
          <a:p>
            <a:pPr marL="169787" indent="-169787" defTabSz="905530">
              <a:buFont typeface="Arial" panose="020B0604020202020204" pitchFamily="34" charset="0"/>
              <a:buChar char="•"/>
              <a:defRPr/>
            </a:pPr>
            <a:r>
              <a:rPr lang="en-US" dirty="0"/>
              <a:t>Improve student physical &amp; mental health (Popa-</a:t>
            </a:r>
            <a:r>
              <a:rPr lang="en-US" dirty="0" err="1"/>
              <a:t>Velea</a:t>
            </a:r>
            <a:r>
              <a:rPr lang="en-US" dirty="0"/>
              <a:t> et al., 2017)</a:t>
            </a:r>
          </a:p>
          <a:p>
            <a:pPr defTabSz="905530">
              <a:defRPr/>
            </a:pPr>
            <a:endParaRPr lang="en-US" dirty="0"/>
          </a:p>
          <a:p>
            <a:pPr marL="169787" indent="-169787" defTabSz="905530">
              <a:buFont typeface="Arial" panose="020B0604020202020204" pitchFamily="34" charset="0"/>
              <a:buChar char="•"/>
              <a:defRPr/>
            </a:pPr>
            <a:endParaRPr lang="en-US" dirty="0"/>
          </a:p>
        </p:txBody>
      </p:sp>
      <p:sp>
        <p:nvSpPr>
          <p:cNvPr id="4" name="Slide Number Placeholder 3"/>
          <p:cNvSpPr>
            <a:spLocks noGrp="1"/>
          </p:cNvSpPr>
          <p:nvPr>
            <p:ph type="sldNum" sz="quarter" idx="5"/>
          </p:nvPr>
        </p:nvSpPr>
        <p:spPr/>
        <p:txBody>
          <a:bodyPr/>
          <a:lstStyle/>
          <a:p>
            <a:pPr defTabSz="452765">
              <a:defRPr/>
            </a:pPr>
            <a:fld id="{D01710E7-7405-4384-AB5D-8CEDD9C3C3D7}" type="slidenum">
              <a:rPr lang="en-US">
                <a:solidFill>
                  <a:prstClr val="black"/>
                </a:solidFill>
                <a:latin typeface="Calibri"/>
              </a:rPr>
              <a:pPr defTabSz="452765">
                <a:defRPr/>
              </a:pPr>
              <a:t>7</a:t>
            </a:fld>
            <a:endParaRPr lang="en-US">
              <a:solidFill>
                <a:prstClr val="black"/>
              </a:solidFill>
              <a:latin typeface="Calibri"/>
            </a:endParaRPr>
          </a:p>
        </p:txBody>
      </p:sp>
    </p:spTree>
    <p:extLst>
      <p:ext uri="{BB962C8B-B14F-4D97-AF65-F5344CB8AC3E}">
        <p14:creationId xmlns:p14="http://schemas.microsoft.com/office/powerpoint/2010/main" val="3562433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30">
              <a:defRPr/>
            </a:pPr>
            <a:r>
              <a:rPr lang="en-US" dirty="0">
                <a:solidFill>
                  <a:prstClr val="black"/>
                </a:solidFill>
              </a:rPr>
              <a:t>The Quantitative research design utilized… </a:t>
            </a:r>
          </a:p>
          <a:p>
            <a:pPr marL="169787" indent="-169787" defTabSz="905530">
              <a:buFont typeface="Arial" panose="020B0604020202020204" pitchFamily="34" charset="0"/>
              <a:buChar char="•"/>
              <a:defRPr/>
            </a:pPr>
            <a:r>
              <a:rPr lang="en-US" dirty="0">
                <a:solidFill>
                  <a:prstClr val="black"/>
                </a:solidFill>
              </a:rPr>
              <a:t>Descriptive statistics as Salkind (2017) shared this was the initial step for data analysis</a:t>
            </a:r>
          </a:p>
          <a:p>
            <a:pPr defTabSz="905530">
              <a:defRPr/>
            </a:pPr>
            <a:r>
              <a:rPr lang="en-US" dirty="0">
                <a:solidFill>
                  <a:prstClr val="black"/>
                </a:solidFill>
              </a:rPr>
              <a:t>The questionnaire consisted of </a:t>
            </a:r>
          </a:p>
          <a:p>
            <a:pPr marL="169787" indent="-169787" defTabSz="905530">
              <a:buFont typeface="Arial" panose="020B0604020202020204" pitchFamily="34" charset="0"/>
              <a:buChar char="•"/>
              <a:defRPr/>
            </a:pPr>
            <a:r>
              <a:rPr lang="en-US" dirty="0">
                <a:solidFill>
                  <a:prstClr val="black"/>
                </a:solidFill>
              </a:rPr>
              <a:t>60 Likert scale questions from 3 surveys and 7 demographic questions</a:t>
            </a:r>
          </a:p>
          <a:p>
            <a:pPr marL="622552" lvl="1" indent="-169787" defTabSz="905530">
              <a:buFont typeface="Arial" panose="020B0604020202020204" pitchFamily="34" charset="0"/>
              <a:buChar char="•"/>
              <a:defRPr/>
            </a:pPr>
            <a:r>
              <a:rPr lang="en-US" dirty="0">
                <a:solidFill>
                  <a:prstClr val="black"/>
                </a:solidFill>
              </a:rPr>
              <a:t>Although the demographic questions were not a part of the RQ’s this information could be useful to future studies and post-hoc analysis </a:t>
            </a:r>
          </a:p>
          <a:p>
            <a:pPr defTabSz="905530">
              <a:defRPr/>
            </a:pPr>
            <a:r>
              <a:rPr lang="en-US" dirty="0">
                <a:solidFill>
                  <a:prstClr val="black"/>
                </a:solidFill>
              </a:rPr>
              <a:t>The surveys were sent via SurveyMonkey to student's university email by a person in the graduate &amp; continuing studies department</a:t>
            </a:r>
          </a:p>
          <a:p>
            <a:pPr marL="169787" indent="-169787" defTabSz="905530">
              <a:buFont typeface="Arial" panose="020B0604020202020204" pitchFamily="34" charset="0"/>
              <a:buChar char="•"/>
              <a:defRPr/>
            </a:pPr>
            <a:r>
              <a:rPr lang="en-US" dirty="0">
                <a:solidFill>
                  <a:prstClr val="black"/>
                </a:solidFill>
              </a:rPr>
              <a:t>The link was open for a total of 6 weeks and participation reminder emails were sent on weeks 3 &amp; 5</a:t>
            </a:r>
          </a:p>
          <a:p>
            <a:pPr defTabSz="905530">
              <a:defRPr/>
            </a:pPr>
            <a:r>
              <a:rPr lang="en-US" dirty="0">
                <a:solidFill>
                  <a:prstClr val="black"/>
                </a:solidFill>
              </a:rPr>
              <a:t>The data analysis included…</a:t>
            </a:r>
          </a:p>
          <a:p>
            <a:pPr defTabSz="905530">
              <a:defRPr/>
            </a:pPr>
            <a:r>
              <a:rPr lang="en-US" dirty="0">
                <a:solidFill>
                  <a:prstClr val="black"/>
                </a:solidFill>
              </a:rPr>
              <a:t>Pearson Correlational Coefficients (Pearson r) to answer Questions 1, 2, &amp; 4 </a:t>
            </a:r>
          </a:p>
          <a:p>
            <a:pPr defTabSz="905530">
              <a:defRPr/>
            </a:pPr>
            <a:r>
              <a:rPr lang="en-US" dirty="0">
                <a:solidFill>
                  <a:prstClr val="black"/>
                </a:solidFill>
              </a:rPr>
              <a:t>To answer question 3 a frequency distribution table was developed as Holcomb and Cox (2017) shared this type of table will assist in organizing and summarizing data. </a:t>
            </a:r>
          </a:p>
          <a:p>
            <a:endParaRPr lang="en-US" dirty="0"/>
          </a:p>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8</a:t>
            </a:fld>
            <a:endParaRPr lang="en-US"/>
          </a:p>
        </p:txBody>
      </p:sp>
    </p:spTree>
    <p:extLst>
      <p:ext uri="{BB962C8B-B14F-4D97-AF65-F5344CB8AC3E}">
        <p14:creationId xmlns:p14="http://schemas.microsoft.com/office/powerpoint/2010/main" val="42314193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530">
              <a:defRPr/>
            </a:pPr>
            <a:r>
              <a:rPr lang="en-US" dirty="0">
                <a:solidFill>
                  <a:prstClr val="black"/>
                </a:solidFill>
              </a:rPr>
              <a:t>The target population was a convenience sample of online master’s level nursing students from an accredited Midwestern University. </a:t>
            </a:r>
          </a:p>
          <a:p>
            <a:pPr marL="169787" indent="-169787" defTabSz="905530">
              <a:buFont typeface="Arial" pitchFamily="34" charset="0"/>
              <a:buChar char="•"/>
              <a:defRPr/>
            </a:pPr>
            <a:r>
              <a:rPr lang="en-US" dirty="0">
                <a:solidFill>
                  <a:prstClr val="black"/>
                </a:solidFill>
              </a:rPr>
              <a:t>Once IRB approval was received the participants were presented with the opportunity to partake voluntarily and confidentially in the research. </a:t>
            </a:r>
          </a:p>
          <a:p>
            <a:pPr marL="169787" indent="-169787" defTabSz="905530">
              <a:buFont typeface="Arial" pitchFamily="34" charset="0"/>
              <a:buChar char="•"/>
              <a:defRPr/>
            </a:pPr>
            <a:r>
              <a:rPr lang="en-US" dirty="0">
                <a:solidFill>
                  <a:prstClr val="black"/>
                </a:solidFill>
              </a:rPr>
              <a:t>Inclusion criteria was</a:t>
            </a:r>
          </a:p>
          <a:p>
            <a:pPr marL="622552" lvl="1" indent="-169787" defTabSz="905530">
              <a:buFont typeface="Arial" pitchFamily="34" charset="0"/>
              <a:buChar char="•"/>
              <a:defRPr/>
            </a:pPr>
            <a:r>
              <a:rPr lang="en-US" dirty="0">
                <a:solidFill>
                  <a:prstClr val="black"/>
                </a:solidFill>
              </a:rPr>
              <a:t>That they needed to be at least 18 years of age</a:t>
            </a:r>
          </a:p>
          <a:p>
            <a:pPr marL="622552" lvl="1" indent="-169787" defTabSz="905530">
              <a:buFont typeface="Arial" pitchFamily="34" charset="0"/>
              <a:buChar char="•"/>
              <a:defRPr/>
            </a:pPr>
            <a:r>
              <a:rPr lang="en-US" dirty="0">
                <a:solidFill>
                  <a:prstClr val="black"/>
                </a:solidFill>
              </a:rPr>
              <a:t>Actively enrolled at the University</a:t>
            </a:r>
          </a:p>
          <a:p>
            <a:pPr marL="622552" lvl="1" indent="-169787" defTabSz="905530">
              <a:buFont typeface="Arial" pitchFamily="34" charset="0"/>
              <a:buChar char="•"/>
              <a:defRPr/>
            </a:pPr>
            <a:r>
              <a:rPr lang="en-US" dirty="0">
                <a:solidFill>
                  <a:prstClr val="black"/>
                </a:solidFill>
              </a:rPr>
              <a:t>Completed the surveys in totality</a:t>
            </a:r>
          </a:p>
          <a:p>
            <a:pPr marL="169787" indent="-169787" defTabSz="905530">
              <a:buFont typeface="Arial" pitchFamily="34" charset="0"/>
              <a:buChar char="•"/>
              <a:defRPr/>
            </a:pPr>
            <a:r>
              <a:rPr lang="en-US" dirty="0">
                <a:solidFill>
                  <a:prstClr val="black"/>
                </a:solidFill>
              </a:rPr>
              <a:t>A total of 283 surveys were sent of which 63 surveys were collected. </a:t>
            </a:r>
          </a:p>
          <a:p>
            <a:pPr marL="622552" lvl="1" indent="-169787" defTabSz="905530">
              <a:buFont typeface="Arial" pitchFamily="34" charset="0"/>
              <a:buChar char="•"/>
              <a:defRPr/>
            </a:pPr>
            <a:r>
              <a:rPr lang="en-US" dirty="0">
                <a:solidFill>
                  <a:prstClr val="black"/>
                </a:solidFill>
              </a:rPr>
              <a:t>Only 51 responses met criteria equating to an 18% response rate. </a:t>
            </a:r>
          </a:p>
          <a:p>
            <a:pPr defTabSz="905530">
              <a:defRPr/>
            </a:pPr>
            <a:r>
              <a:rPr lang="en-US" b="1" dirty="0">
                <a:solidFill>
                  <a:prstClr val="black"/>
                </a:solidFill>
              </a:rPr>
              <a:t>Of the 51 respondents:</a:t>
            </a:r>
          </a:p>
          <a:p>
            <a:pPr marL="169787" indent="-169787" defTabSz="905530">
              <a:buFont typeface="Arial" pitchFamily="34" charset="0"/>
              <a:buChar char="•"/>
              <a:defRPr/>
            </a:pPr>
            <a:r>
              <a:rPr lang="en-US" dirty="0">
                <a:solidFill>
                  <a:prstClr val="black"/>
                </a:solidFill>
              </a:rPr>
              <a:t>60% were married, predominantly Caucasian between the ages of 25-44 with 88% being female</a:t>
            </a:r>
          </a:p>
          <a:p>
            <a:pPr marL="169787" indent="-169787" defTabSz="905530">
              <a:buFont typeface="Arial" pitchFamily="34" charset="0"/>
              <a:buChar char="•"/>
              <a:defRPr/>
            </a:pPr>
            <a:r>
              <a:rPr lang="en-US" dirty="0">
                <a:solidFill>
                  <a:prstClr val="black"/>
                </a:solidFill>
              </a:rPr>
              <a:t>Nearly half were in their 2</a:t>
            </a:r>
            <a:r>
              <a:rPr lang="en-US" baseline="30000" dirty="0">
                <a:solidFill>
                  <a:prstClr val="black"/>
                </a:solidFill>
              </a:rPr>
              <a:t>nd</a:t>
            </a:r>
            <a:r>
              <a:rPr lang="en-US" dirty="0">
                <a:solidFill>
                  <a:prstClr val="black"/>
                </a:solidFill>
              </a:rPr>
              <a:t> year of study and had worked 3-10 years within the field of nursing. </a:t>
            </a:r>
          </a:p>
          <a:p>
            <a:pPr marL="169787" indent="-169787" defTabSz="905530">
              <a:buFont typeface="Arial" pitchFamily="34" charset="0"/>
              <a:buChar char="•"/>
              <a:defRPr/>
            </a:pPr>
            <a:r>
              <a:rPr lang="en-US" dirty="0">
                <a:solidFill>
                  <a:prstClr val="black"/>
                </a:solidFill>
              </a:rPr>
              <a:t>Over 90% had worked 20 or more hours per week</a:t>
            </a:r>
          </a:p>
          <a:p>
            <a:pPr defTabSz="905530">
              <a:defRPr/>
            </a:pPr>
            <a:endParaRPr lang="en-US" dirty="0">
              <a:solidFill>
                <a:prstClr val="black"/>
              </a:solidFill>
            </a:endParaRPr>
          </a:p>
          <a:p>
            <a:pPr defTabSz="905530">
              <a:defRPr/>
            </a:pPr>
            <a:endParaRPr lang="en-US" dirty="0">
              <a:solidFill>
                <a:prstClr val="black"/>
              </a:solidFill>
            </a:endParaRPr>
          </a:p>
          <a:p>
            <a:endParaRPr lang="en-US" dirty="0"/>
          </a:p>
        </p:txBody>
      </p:sp>
      <p:sp>
        <p:nvSpPr>
          <p:cNvPr id="4" name="Slide Number Placeholder 3"/>
          <p:cNvSpPr>
            <a:spLocks noGrp="1"/>
          </p:cNvSpPr>
          <p:nvPr>
            <p:ph type="sldNum" sz="quarter" idx="5"/>
          </p:nvPr>
        </p:nvSpPr>
        <p:spPr/>
        <p:txBody>
          <a:bodyPr/>
          <a:lstStyle/>
          <a:p>
            <a:fld id="{D01710E7-7405-4384-AB5D-8CEDD9C3C3D7}" type="slidenum">
              <a:rPr lang="en-US" smtClean="0"/>
              <a:t>9</a:t>
            </a:fld>
            <a:endParaRPr lang="en-US"/>
          </a:p>
        </p:txBody>
      </p:sp>
    </p:spTree>
    <p:extLst>
      <p:ext uri="{BB962C8B-B14F-4D97-AF65-F5344CB8AC3E}">
        <p14:creationId xmlns:p14="http://schemas.microsoft.com/office/powerpoint/2010/main" val="1234824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3108950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1687589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13261894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16642277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42063727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18770914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2916227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15249806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411540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4039800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1304738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393118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893117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100106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3043237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2914224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E29244D-2223-4911-A113-CAC2F4CEE923}" type="datetimeFigureOut">
              <a:rPr lang="en-US" smtClean="0"/>
              <a:t>2/22/2021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C123DDC-9A11-49C5-930E-165ADA7E9578}" type="slidenum">
              <a:rPr lang="en-US" smtClean="0"/>
              <a:t>‹#›</a:t>
            </a:fld>
            <a:endParaRPr lang="en-US" dirty="0"/>
          </a:p>
        </p:txBody>
      </p:sp>
    </p:spTree>
    <p:extLst>
      <p:ext uri="{BB962C8B-B14F-4D97-AF65-F5344CB8AC3E}">
        <p14:creationId xmlns:p14="http://schemas.microsoft.com/office/powerpoint/2010/main" val="2006691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E29244D-2223-4911-A113-CAC2F4CEE923}" type="datetimeFigureOut">
              <a:rPr lang="en-US" smtClean="0"/>
              <a:t>2/22/2021</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C123DDC-9A11-49C5-930E-165ADA7E9578}" type="slidenum">
              <a:rPr lang="en-US" smtClean="0"/>
              <a:t>‹#›</a:t>
            </a:fld>
            <a:endParaRPr lang="en-US" dirty="0"/>
          </a:p>
        </p:txBody>
      </p:sp>
    </p:spTree>
    <p:extLst>
      <p:ext uri="{BB962C8B-B14F-4D97-AF65-F5344CB8AC3E}">
        <p14:creationId xmlns:p14="http://schemas.microsoft.com/office/powerpoint/2010/main" val="49277486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5A92FE9-DB05-4D0D-AF5A-BE8664B9FF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53D9B26A-5143-49A7-BA98-D871D5BD719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6526211" y="1"/>
            <a:ext cx="5014912" cy="6857999"/>
            <a:chOff x="2928938" y="-4763"/>
            <a:chExt cx="5014912" cy="6862763"/>
          </a:xfrm>
        </p:grpSpPr>
        <p:sp>
          <p:nvSpPr>
            <p:cNvPr id="11" name="Freeform 6">
              <a:extLst>
                <a:ext uri="{FF2B5EF4-FFF2-40B4-BE49-F238E27FC236}">
                  <a16:creationId xmlns:a16="http://schemas.microsoft.com/office/drawing/2014/main" id="{68B85E55-A2A1-4682-B891-F201358A92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2" name="Freeform 7">
              <a:extLst>
                <a:ext uri="{FF2B5EF4-FFF2-40B4-BE49-F238E27FC236}">
                  <a16:creationId xmlns:a16="http://schemas.microsoft.com/office/drawing/2014/main" id="{45EF6EDB-9B5D-49E9-96FA-1AE08BF95E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sp>
        <p:sp>
          <p:nvSpPr>
            <p:cNvPr id="13" name="Freeform 12">
              <a:extLst>
                <a:ext uri="{FF2B5EF4-FFF2-40B4-BE49-F238E27FC236}">
                  <a16:creationId xmlns:a16="http://schemas.microsoft.com/office/drawing/2014/main" id="{38338226-D6E2-4EEE-B271-DB4BD096DB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sp>
        <p:sp>
          <p:nvSpPr>
            <p:cNvPr id="14" name="Freeform 13">
              <a:extLst>
                <a:ext uri="{FF2B5EF4-FFF2-40B4-BE49-F238E27FC236}">
                  <a16:creationId xmlns:a16="http://schemas.microsoft.com/office/drawing/2014/main" id="{4878FB48-17B3-4A11-8025-DE0945CD4E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5" name="Freeform 14">
              <a:extLst>
                <a:ext uri="{FF2B5EF4-FFF2-40B4-BE49-F238E27FC236}">
                  <a16:creationId xmlns:a16="http://schemas.microsoft.com/office/drawing/2014/main" id="{4150A21C-DD6D-4D3C-9E95-7A3CA263BE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6" name="Freeform 15">
              <a:extLst>
                <a:ext uri="{FF2B5EF4-FFF2-40B4-BE49-F238E27FC236}">
                  <a16:creationId xmlns:a16="http://schemas.microsoft.com/office/drawing/2014/main" id="{7505BF04-104D-4180-A284-42FCD6B04D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sp>
      </p:grpSp>
      <p:sp>
        <p:nvSpPr>
          <p:cNvPr id="2" name="Title 1">
            <a:extLst>
              <a:ext uri="{FF2B5EF4-FFF2-40B4-BE49-F238E27FC236}">
                <a16:creationId xmlns:a16="http://schemas.microsoft.com/office/drawing/2014/main" id="{F2B26F18-BE97-4692-9698-EFCF37FD2817}"/>
              </a:ext>
            </a:extLst>
          </p:cNvPr>
          <p:cNvSpPr>
            <a:spLocks noGrp="1"/>
          </p:cNvSpPr>
          <p:nvPr>
            <p:ph type="ctrTitle"/>
          </p:nvPr>
        </p:nvSpPr>
        <p:spPr>
          <a:xfrm>
            <a:off x="1018190" y="924231"/>
            <a:ext cx="8174971" cy="4348807"/>
          </a:xfrm>
        </p:spPr>
        <p:txBody>
          <a:bodyPr>
            <a:normAutofit fontScale="90000"/>
          </a:bodyPr>
          <a:lstStyle/>
          <a:p>
            <a:pPr algn="l">
              <a:lnSpc>
                <a:spcPct val="90000"/>
              </a:lnSpc>
            </a:pPr>
            <a:r>
              <a:rPr lang="en-US" sz="5700" dirty="0"/>
              <a:t>COMPARISON OF ALEXITHYMIA AND BURNOUT AMID PERCEIVED STRESS LEVELS OF NURSING STUDENTS</a:t>
            </a:r>
          </a:p>
        </p:txBody>
      </p:sp>
      <p:sp>
        <p:nvSpPr>
          <p:cNvPr id="3" name="Subtitle 2">
            <a:extLst>
              <a:ext uri="{FF2B5EF4-FFF2-40B4-BE49-F238E27FC236}">
                <a16:creationId xmlns:a16="http://schemas.microsoft.com/office/drawing/2014/main" id="{733304DD-A2D5-463D-ABC4-A1F5B4383B9B}"/>
              </a:ext>
            </a:extLst>
          </p:cNvPr>
          <p:cNvSpPr>
            <a:spLocks noGrp="1"/>
          </p:cNvSpPr>
          <p:nvPr>
            <p:ph type="subTitle" idx="1"/>
          </p:nvPr>
        </p:nvSpPr>
        <p:spPr>
          <a:xfrm>
            <a:off x="1018190" y="5273040"/>
            <a:ext cx="7178070" cy="660728"/>
          </a:xfrm>
        </p:spPr>
        <p:txBody>
          <a:bodyPr>
            <a:normAutofit fontScale="70000" lnSpcReduction="20000"/>
          </a:bodyPr>
          <a:lstStyle/>
          <a:p>
            <a:pPr algn="l"/>
            <a:r>
              <a:rPr lang="en-US" b="1" dirty="0"/>
              <a:t>Kamela A. Harmon, MSN, APN, FNP-BC</a:t>
            </a:r>
          </a:p>
          <a:p>
            <a:pPr algn="l"/>
            <a:r>
              <a:rPr lang="en-US" b="1" dirty="0"/>
              <a:t>COLLOQUIUM April 17, 2021</a:t>
            </a:r>
          </a:p>
          <a:p>
            <a:pPr algn="l"/>
            <a:endParaRPr lang="en-US" b="1" dirty="0"/>
          </a:p>
        </p:txBody>
      </p:sp>
    </p:spTree>
    <p:extLst>
      <p:ext uri="{BB962C8B-B14F-4D97-AF65-F5344CB8AC3E}">
        <p14:creationId xmlns:p14="http://schemas.microsoft.com/office/powerpoint/2010/main" val="329648327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DE47280D-9DF4-4EC0-870E-F5799F7AD3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a:ea typeface="+mn-ea"/>
              <a:cs typeface="+mn-cs"/>
            </a:endParaRPr>
          </a:p>
        </p:txBody>
      </p:sp>
      <p:sp useBgFill="1">
        <p:nvSpPr>
          <p:cNvPr id="25" name="Freeform 37">
            <a:extLst>
              <a:ext uri="{FF2B5EF4-FFF2-40B4-BE49-F238E27FC236}">
                <a16:creationId xmlns:a16="http://schemas.microsoft.com/office/drawing/2014/main" id="{7ED3A13C-2CCC-4715-A54F-87795E0CED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2"/>
            <a:ext cx="8005382" cy="6857999"/>
          </a:xfrm>
          <a:custGeom>
            <a:avLst/>
            <a:gdLst>
              <a:gd name="connsiteX0" fmla="*/ 0 w 8005382"/>
              <a:gd name="connsiteY0" fmla="*/ 0 h 6857999"/>
              <a:gd name="connsiteX1" fmla="*/ 7723450 w 8005382"/>
              <a:gd name="connsiteY1" fmla="*/ 0 h 6857999"/>
              <a:gd name="connsiteX2" fmla="*/ 6859850 w 8005382"/>
              <a:gd name="connsiteY2" fmla="*/ 5223932 h 6857999"/>
              <a:gd name="connsiteX3" fmla="*/ 8005382 w 8005382"/>
              <a:gd name="connsiteY3" fmla="*/ 6857999 h 6857999"/>
              <a:gd name="connsiteX4" fmla="*/ 0 w 8005382"/>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5382" h="6857999">
                <a:moveTo>
                  <a:pt x="0" y="0"/>
                </a:moveTo>
                <a:lnTo>
                  <a:pt x="7723450" y="0"/>
                </a:lnTo>
                <a:lnTo>
                  <a:pt x="6859850" y="5223932"/>
                </a:lnTo>
                <a:lnTo>
                  <a:pt x="8005382" y="6857999"/>
                </a:lnTo>
                <a:lnTo>
                  <a:pt x="0" y="6857999"/>
                </a:lnTo>
                <a:close/>
              </a:path>
            </a:pathLst>
          </a:custGeom>
          <a:ln>
            <a:noFill/>
          </a:ln>
          <a:effectLst/>
        </p:spPr>
        <p:style>
          <a:lnRef idx="1">
            <a:schemeClr val="accent1"/>
          </a:lnRef>
          <a:fillRef idx="1003">
            <a:schemeClr val="lt1"/>
          </a:fillRef>
          <a:effectRef idx="2">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a:ea typeface="+mn-ea"/>
              <a:cs typeface="+mn-cs"/>
            </a:endParaRPr>
          </a:p>
        </p:txBody>
      </p:sp>
      <p:grpSp>
        <p:nvGrpSpPr>
          <p:cNvPr id="27" name="Group 26">
            <a:extLst>
              <a:ext uri="{FF2B5EF4-FFF2-40B4-BE49-F238E27FC236}">
                <a16:creationId xmlns:a16="http://schemas.microsoft.com/office/drawing/2014/main" id="{FB6C0892-83F6-4C98-B806-06627C7325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942930" y="0"/>
            <a:ext cx="2436813" cy="6858001"/>
            <a:chOff x="1320800" y="0"/>
            <a:chExt cx="2436813" cy="6858001"/>
          </a:xfrm>
        </p:grpSpPr>
        <p:sp>
          <p:nvSpPr>
            <p:cNvPr id="28" name="Freeform 6">
              <a:extLst>
                <a:ext uri="{FF2B5EF4-FFF2-40B4-BE49-F238E27FC236}">
                  <a16:creationId xmlns:a16="http://schemas.microsoft.com/office/drawing/2014/main" id="{76E9889C-BAC7-429B-86C0-2D7736A398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9" name="Freeform 7">
              <a:extLst>
                <a:ext uri="{FF2B5EF4-FFF2-40B4-BE49-F238E27FC236}">
                  <a16:creationId xmlns:a16="http://schemas.microsoft.com/office/drawing/2014/main" id="{B84616D5-1F3D-4B55-BA27-B53B56376B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30" name="Freeform 8">
              <a:extLst>
                <a:ext uri="{FF2B5EF4-FFF2-40B4-BE49-F238E27FC236}">
                  <a16:creationId xmlns:a16="http://schemas.microsoft.com/office/drawing/2014/main" id="{D6883E9B-59DA-4777-AC43-55F9164D3F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31" name="Freeform 9">
              <a:extLst>
                <a:ext uri="{FF2B5EF4-FFF2-40B4-BE49-F238E27FC236}">
                  <a16:creationId xmlns:a16="http://schemas.microsoft.com/office/drawing/2014/main" id="{F5442FF4-005F-4930-92FB-6594E29C4F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32" name="Freeform 10">
              <a:extLst>
                <a:ext uri="{FF2B5EF4-FFF2-40B4-BE49-F238E27FC236}">
                  <a16:creationId xmlns:a16="http://schemas.microsoft.com/office/drawing/2014/main" id="{648BA981-E918-4543-BE19-51E03C5710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33" name="Freeform 11">
              <a:extLst>
                <a:ext uri="{FF2B5EF4-FFF2-40B4-BE49-F238E27FC236}">
                  <a16:creationId xmlns:a16="http://schemas.microsoft.com/office/drawing/2014/main" id="{03A6AFED-BD81-4CCC-AADE-1E8923376C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5577DD6C-F378-4E99-B7C1-6DA8CA4CB685}"/>
              </a:ext>
            </a:extLst>
          </p:cNvPr>
          <p:cNvSpPr>
            <a:spLocks noGrp="1"/>
          </p:cNvSpPr>
          <p:nvPr>
            <p:ph type="title"/>
          </p:nvPr>
        </p:nvSpPr>
        <p:spPr>
          <a:xfrm>
            <a:off x="8005384" y="1023257"/>
            <a:ext cx="4186616" cy="4767943"/>
          </a:xfrm>
          <a:effectLst/>
        </p:spPr>
        <p:txBody>
          <a:bodyPr anchor="ctr">
            <a:normAutofit/>
          </a:bodyPr>
          <a:lstStyle/>
          <a:p>
            <a:pPr algn="l"/>
            <a:br>
              <a:rPr lang="en-US" b="1" dirty="0">
                <a:solidFill>
                  <a:srgbClr val="000000"/>
                </a:solidFill>
              </a:rPr>
            </a:br>
            <a:r>
              <a:rPr lang="en-US" sz="5400" b="1" dirty="0">
                <a:solidFill>
                  <a:srgbClr val="000000"/>
                </a:solidFill>
              </a:rPr>
              <a:t>Instruments Utilized</a:t>
            </a:r>
          </a:p>
        </p:txBody>
      </p:sp>
      <p:sp>
        <p:nvSpPr>
          <p:cNvPr id="3" name="Content Placeholder 2">
            <a:extLst>
              <a:ext uri="{FF2B5EF4-FFF2-40B4-BE49-F238E27FC236}">
                <a16:creationId xmlns:a16="http://schemas.microsoft.com/office/drawing/2014/main" id="{A41F43F8-EB93-4F9B-AA9E-D0B04C52DB44}"/>
              </a:ext>
            </a:extLst>
          </p:cNvPr>
          <p:cNvSpPr>
            <a:spLocks noGrp="1"/>
          </p:cNvSpPr>
          <p:nvPr>
            <p:ph idx="1"/>
          </p:nvPr>
        </p:nvSpPr>
        <p:spPr>
          <a:xfrm>
            <a:off x="221227" y="265470"/>
            <a:ext cx="6916966" cy="6371303"/>
          </a:xfrm>
        </p:spPr>
        <p:txBody>
          <a:bodyPr anchor="t">
            <a:normAutofit/>
          </a:bodyPr>
          <a:lstStyle/>
          <a:p>
            <a:pPr marL="0" indent="0">
              <a:lnSpc>
                <a:spcPct val="90000"/>
              </a:lnSpc>
              <a:buNone/>
            </a:pPr>
            <a:r>
              <a:rPr lang="en-US" sz="2800" dirty="0" err="1"/>
              <a:t>ProQOL</a:t>
            </a:r>
            <a:r>
              <a:rPr lang="en-US" sz="2800" dirty="0"/>
              <a:t> </a:t>
            </a:r>
            <a:r>
              <a:rPr lang="en-US" sz="1600" dirty="0"/>
              <a:t>(</a:t>
            </a:r>
            <a:r>
              <a:rPr lang="en-US" sz="1600" dirty="0" err="1"/>
              <a:t>Stamm</a:t>
            </a:r>
            <a:r>
              <a:rPr lang="en-US" sz="1600" dirty="0"/>
              <a:t>)</a:t>
            </a:r>
          </a:p>
          <a:p>
            <a:pPr lvl="1">
              <a:lnSpc>
                <a:spcPct val="90000"/>
              </a:lnSpc>
            </a:pPr>
            <a:r>
              <a:rPr lang="en-US" sz="2400" dirty="0"/>
              <a:t>CS, CF, burnout</a:t>
            </a:r>
          </a:p>
          <a:p>
            <a:pPr lvl="1">
              <a:lnSpc>
                <a:spcPct val="90000"/>
              </a:lnSpc>
            </a:pPr>
            <a:r>
              <a:rPr lang="en-US" sz="2400" dirty="0"/>
              <a:t>alpha scale reliability .88, .75, .81 </a:t>
            </a:r>
            <a:endParaRPr lang="en-US" sz="1600" dirty="0"/>
          </a:p>
          <a:p>
            <a:pPr marL="457200" lvl="1" indent="0">
              <a:lnSpc>
                <a:spcPct val="90000"/>
              </a:lnSpc>
              <a:buNone/>
            </a:pPr>
            <a:endParaRPr lang="en-US" sz="1700" dirty="0"/>
          </a:p>
          <a:p>
            <a:pPr marL="0" indent="0">
              <a:lnSpc>
                <a:spcPct val="90000"/>
              </a:lnSpc>
              <a:buNone/>
            </a:pPr>
            <a:r>
              <a:rPr lang="en-US" sz="3200" dirty="0"/>
              <a:t>TAS-20 </a:t>
            </a:r>
            <a:r>
              <a:rPr lang="en-US" sz="2000" dirty="0">
                <a:solidFill>
                  <a:prstClr val="black"/>
                </a:solidFill>
              </a:rPr>
              <a:t>(Bagby et al.)</a:t>
            </a:r>
            <a:endParaRPr lang="en-US" sz="2000" dirty="0"/>
          </a:p>
          <a:p>
            <a:pPr lvl="1">
              <a:lnSpc>
                <a:spcPct val="90000"/>
              </a:lnSpc>
            </a:pPr>
            <a:r>
              <a:rPr lang="en-US" sz="2400" dirty="0"/>
              <a:t>DIF, DDF, EOT, alexithymia </a:t>
            </a:r>
          </a:p>
          <a:p>
            <a:pPr lvl="1">
              <a:lnSpc>
                <a:spcPct val="90000"/>
              </a:lnSpc>
            </a:pPr>
            <a:r>
              <a:rPr lang="en-US" sz="2400" dirty="0"/>
              <a:t>alpha scale reliability .80, .76, .71, .86 </a:t>
            </a:r>
          </a:p>
          <a:p>
            <a:pPr marL="457200" lvl="1" indent="0">
              <a:lnSpc>
                <a:spcPct val="90000"/>
              </a:lnSpc>
              <a:buNone/>
            </a:pPr>
            <a:endParaRPr lang="en-US" sz="1700" dirty="0"/>
          </a:p>
          <a:p>
            <a:pPr marL="0" lvl="0" indent="0">
              <a:lnSpc>
                <a:spcPct val="90000"/>
              </a:lnSpc>
              <a:buClr>
                <a:srgbClr val="30ACEC">
                  <a:lumMod val="75000"/>
                </a:srgbClr>
              </a:buClr>
              <a:buNone/>
            </a:pPr>
            <a:r>
              <a:rPr lang="en-US" sz="2800" dirty="0"/>
              <a:t>PSS-10</a:t>
            </a:r>
            <a:r>
              <a:rPr lang="en-US" sz="1700" dirty="0"/>
              <a:t> </a:t>
            </a:r>
            <a:r>
              <a:rPr lang="en-US" sz="1600" dirty="0"/>
              <a:t>(Cohen, </a:t>
            </a:r>
            <a:r>
              <a:rPr lang="en-US" sz="1600" dirty="0" err="1"/>
              <a:t>Kamarck</a:t>
            </a:r>
            <a:r>
              <a:rPr lang="en-US" sz="1600" dirty="0"/>
              <a:t>, &amp; </a:t>
            </a:r>
            <a:r>
              <a:rPr lang="en-US" sz="1600" dirty="0" err="1"/>
              <a:t>Mermelstein</a:t>
            </a:r>
            <a:r>
              <a:rPr lang="en-US" sz="1600" dirty="0"/>
              <a:t>, 1983)</a:t>
            </a:r>
          </a:p>
          <a:p>
            <a:pPr lvl="1">
              <a:lnSpc>
                <a:spcPct val="90000"/>
              </a:lnSpc>
              <a:buClr>
                <a:srgbClr val="30ACEC">
                  <a:lumMod val="75000"/>
                </a:srgbClr>
              </a:buClr>
            </a:pPr>
            <a:r>
              <a:rPr lang="en-US" sz="2400" dirty="0"/>
              <a:t>alpha scale reliability .86</a:t>
            </a:r>
          </a:p>
          <a:p>
            <a:pPr marL="0" indent="0">
              <a:lnSpc>
                <a:spcPct val="90000"/>
              </a:lnSpc>
              <a:buNone/>
            </a:pPr>
            <a:endParaRPr lang="en-US" sz="1700" dirty="0"/>
          </a:p>
          <a:p>
            <a:pPr marL="0" indent="0" algn="ctr">
              <a:lnSpc>
                <a:spcPct val="90000"/>
              </a:lnSpc>
              <a:buNone/>
            </a:pPr>
            <a:r>
              <a:rPr lang="en-US" dirty="0"/>
              <a:t>Reliability and validity are hallmarks of good measurement practices </a:t>
            </a:r>
            <a:r>
              <a:rPr lang="en-US" sz="1600" dirty="0"/>
              <a:t>(Salkind, 2017)</a:t>
            </a:r>
          </a:p>
          <a:p>
            <a:pPr marL="0" indent="0">
              <a:lnSpc>
                <a:spcPct val="90000"/>
              </a:lnSpc>
              <a:buNone/>
            </a:pPr>
            <a:endParaRPr lang="en-US" sz="1700" dirty="0"/>
          </a:p>
        </p:txBody>
      </p:sp>
    </p:spTree>
    <p:extLst>
      <p:ext uri="{BB962C8B-B14F-4D97-AF65-F5344CB8AC3E}">
        <p14:creationId xmlns:p14="http://schemas.microsoft.com/office/powerpoint/2010/main" val="997982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FD66D-2ABB-477F-BFF8-F9EE7F35ECA6}"/>
              </a:ext>
            </a:extLst>
          </p:cNvPr>
          <p:cNvSpPr>
            <a:spLocks noGrp="1"/>
          </p:cNvSpPr>
          <p:nvPr>
            <p:ph type="title"/>
          </p:nvPr>
        </p:nvSpPr>
        <p:spPr>
          <a:xfrm>
            <a:off x="1484311" y="0"/>
            <a:ext cx="10018713" cy="1296785"/>
          </a:xfrm>
        </p:spPr>
        <p:txBody>
          <a:bodyPr>
            <a:normAutofit/>
          </a:bodyPr>
          <a:lstStyle/>
          <a:p>
            <a:r>
              <a:rPr lang="en-US" sz="5400" b="1" dirty="0"/>
              <a:t>Findings RQ1</a:t>
            </a:r>
          </a:p>
        </p:txBody>
      </p:sp>
      <p:pic>
        <p:nvPicPr>
          <p:cNvPr id="4" name="Content Placeholder 3">
            <a:extLst>
              <a:ext uri="{FF2B5EF4-FFF2-40B4-BE49-F238E27FC236}">
                <a16:creationId xmlns:a16="http://schemas.microsoft.com/office/drawing/2014/main" id="{6EE0B1B5-898F-4034-90F2-D439A68B289B}"/>
              </a:ext>
            </a:extLst>
          </p:cNvPr>
          <p:cNvPicPr>
            <a:picLocks noGrp="1" noChangeAspect="1"/>
          </p:cNvPicPr>
          <p:nvPr>
            <p:ph idx="1"/>
          </p:nvPr>
        </p:nvPicPr>
        <p:blipFill>
          <a:blip r:embed="rId3"/>
          <a:stretch>
            <a:fillRect/>
          </a:stretch>
        </p:blipFill>
        <p:spPr>
          <a:xfrm>
            <a:off x="1599579" y="1695795"/>
            <a:ext cx="10245366" cy="4355869"/>
          </a:xfrm>
          <a:prstGeom prst="rect">
            <a:avLst/>
          </a:prstGeom>
        </p:spPr>
      </p:pic>
    </p:spTree>
    <p:extLst>
      <p:ext uri="{BB962C8B-B14F-4D97-AF65-F5344CB8AC3E}">
        <p14:creationId xmlns:p14="http://schemas.microsoft.com/office/powerpoint/2010/main" val="444722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57165-708D-4D03-87CD-675612E7318B}"/>
              </a:ext>
            </a:extLst>
          </p:cNvPr>
          <p:cNvSpPr>
            <a:spLocks noGrp="1"/>
          </p:cNvSpPr>
          <p:nvPr>
            <p:ph type="title"/>
          </p:nvPr>
        </p:nvSpPr>
        <p:spPr>
          <a:xfrm>
            <a:off x="1484311" y="1"/>
            <a:ext cx="10707689" cy="1371600"/>
          </a:xfrm>
        </p:spPr>
        <p:txBody>
          <a:bodyPr>
            <a:normAutofit/>
          </a:bodyPr>
          <a:lstStyle/>
          <a:p>
            <a:r>
              <a:rPr lang="en-US" sz="5400" b="1" dirty="0"/>
              <a:t>Findings RQ2</a:t>
            </a:r>
          </a:p>
        </p:txBody>
      </p:sp>
      <p:pic>
        <p:nvPicPr>
          <p:cNvPr id="4" name="Content Placeholder 3">
            <a:extLst>
              <a:ext uri="{FF2B5EF4-FFF2-40B4-BE49-F238E27FC236}">
                <a16:creationId xmlns:a16="http://schemas.microsoft.com/office/drawing/2014/main" id="{1F1C0169-5D87-48AD-B24D-9C00DF3F5A19}"/>
              </a:ext>
            </a:extLst>
          </p:cNvPr>
          <p:cNvPicPr>
            <a:picLocks noGrp="1" noChangeAspect="1"/>
          </p:cNvPicPr>
          <p:nvPr>
            <p:ph idx="1"/>
          </p:nvPr>
        </p:nvPicPr>
        <p:blipFill>
          <a:blip r:embed="rId3"/>
          <a:stretch>
            <a:fillRect/>
          </a:stretch>
        </p:blipFill>
        <p:spPr>
          <a:xfrm>
            <a:off x="2310039" y="1371601"/>
            <a:ext cx="9591909" cy="5199502"/>
          </a:xfrm>
          <a:prstGeom prst="rect">
            <a:avLst/>
          </a:prstGeom>
        </p:spPr>
      </p:pic>
    </p:spTree>
    <p:extLst>
      <p:ext uri="{BB962C8B-B14F-4D97-AF65-F5344CB8AC3E}">
        <p14:creationId xmlns:p14="http://schemas.microsoft.com/office/powerpoint/2010/main" val="862764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28A4A409-9242-444A-AC1F-809866828B5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26" name="Freeform 6">
              <a:extLst>
                <a:ext uri="{FF2B5EF4-FFF2-40B4-BE49-F238E27FC236}">
                  <a16:creationId xmlns:a16="http://schemas.microsoft.com/office/drawing/2014/main" id="{ABF65108-5AB6-40BD-BCAF-526D8E3091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7" name="Freeform 7">
              <a:extLst>
                <a:ext uri="{FF2B5EF4-FFF2-40B4-BE49-F238E27FC236}">
                  <a16:creationId xmlns:a16="http://schemas.microsoft.com/office/drawing/2014/main" id="{C77C904B-BC3A-472F-BB70-8750D41E41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28" name="Freeform 8">
              <a:extLst>
                <a:ext uri="{FF2B5EF4-FFF2-40B4-BE49-F238E27FC236}">
                  <a16:creationId xmlns:a16="http://schemas.microsoft.com/office/drawing/2014/main" id="{E910D569-2CFD-4010-B886-2F31BB8EC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29" name="Freeform 9">
              <a:extLst>
                <a:ext uri="{FF2B5EF4-FFF2-40B4-BE49-F238E27FC236}">
                  <a16:creationId xmlns:a16="http://schemas.microsoft.com/office/drawing/2014/main" id="{5A816932-FBAD-46C0-AA92-336589A5A9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30" name="Freeform 10">
              <a:extLst>
                <a:ext uri="{FF2B5EF4-FFF2-40B4-BE49-F238E27FC236}">
                  <a16:creationId xmlns:a16="http://schemas.microsoft.com/office/drawing/2014/main" id="{3D914BDD-E5E0-4DFB-8072-5B498F94A6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31" name="Freeform 11">
              <a:extLst>
                <a:ext uri="{FF2B5EF4-FFF2-40B4-BE49-F238E27FC236}">
                  <a16:creationId xmlns:a16="http://schemas.microsoft.com/office/drawing/2014/main" id="{ED9E392E-46C2-4B84-A121-9B2BC452F0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1">
            <a:extLst>
              <a:ext uri="{FF2B5EF4-FFF2-40B4-BE49-F238E27FC236}">
                <a16:creationId xmlns:a16="http://schemas.microsoft.com/office/drawing/2014/main" id="{BC80F4FB-BD93-4296-A01C-DDEECF1B3E71}"/>
              </a:ext>
            </a:extLst>
          </p:cNvPr>
          <p:cNvSpPr>
            <a:spLocks noGrp="1"/>
          </p:cNvSpPr>
          <p:nvPr>
            <p:ph type="title"/>
          </p:nvPr>
        </p:nvSpPr>
        <p:spPr>
          <a:xfrm>
            <a:off x="1268412" y="0"/>
            <a:ext cx="3156104" cy="2205037"/>
          </a:xfrm>
        </p:spPr>
        <p:txBody>
          <a:bodyPr>
            <a:normAutofit/>
          </a:bodyPr>
          <a:lstStyle/>
          <a:p>
            <a:r>
              <a:rPr lang="en-US" sz="5400" b="1" dirty="0"/>
              <a:t>Findings RQ3</a:t>
            </a:r>
          </a:p>
        </p:txBody>
      </p:sp>
      <p:sp>
        <p:nvSpPr>
          <p:cNvPr id="9" name="Content Placeholder 8">
            <a:extLst>
              <a:ext uri="{FF2B5EF4-FFF2-40B4-BE49-F238E27FC236}">
                <a16:creationId xmlns:a16="http://schemas.microsoft.com/office/drawing/2014/main" id="{95237752-EF17-4F67-9C1D-AEDE4F4FF290}"/>
              </a:ext>
            </a:extLst>
          </p:cNvPr>
          <p:cNvSpPr>
            <a:spLocks noGrp="1"/>
          </p:cNvSpPr>
          <p:nvPr>
            <p:ph idx="1"/>
          </p:nvPr>
        </p:nvSpPr>
        <p:spPr>
          <a:xfrm>
            <a:off x="1268412" y="2205038"/>
            <a:ext cx="3028285" cy="3974536"/>
          </a:xfrm>
        </p:spPr>
        <p:txBody>
          <a:bodyPr anchor="t">
            <a:normAutofit lnSpcReduction="10000"/>
          </a:bodyPr>
          <a:lstStyle/>
          <a:p>
            <a:pPr marL="0" indent="0">
              <a:buNone/>
            </a:pPr>
            <a:r>
              <a:rPr lang="en-US" sz="2000" b="1" dirty="0"/>
              <a:t>PSS-10 scores</a:t>
            </a:r>
          </a:p>
          <a:p>
            <a:r>
              <a:rPr lang="en-US" sz="1800" dirty="0"/>
              <a:t>100% (</a:t>
            </a:r>
            <a:r>
              <a:rPr lang="en-US" sz="1800" i="1" dirty="0"/>
              <a:t>n</a:t>
            </a:r>
            <a:r>
              <a:rPr lang="en-US" sz="1800" dirty="0"/>
              <a:t>=51) stress</a:t>
            </a:r>
          </a:p>
          <a:p>
            <a:r>
              <a:rPr lang="en-US" sz="1800" dirty="0"/>
              <a:t>Minimum: 28</a:t>
            </a:r>
          </a:p>
          <a:p>
            <a:r>
              <a:rPr lang="en-US" sz="1800" dirty="0"/>
              <a:t>Maximum: 40</a:t>
            </a:r>
          </a:p>
          <a:p>
            <a:r>
              <a:rPr lang="en-US" sz="1800" dirty="0"/>
              <a:t>M: 32.65, SD= 2.86</a:t>
            </a:r>
          </a:p>
          <a:p>
            <a:r>
              <a:rPr lang="en-US" sz="1800" dirty="0"/>
              <a:t>Median score 32</a:t>
            </a:r>
          </a:p>
          <a:p>
            <a:pPr marL="0" indent="0">
              <a:buNone/>
            </a:pPr>
            <a:r>
              <a:rPr lang="en-US" sz="1800" b="1" dirty="0"/>
              <a:t>Scoring </a:t>
            </a:r>
          </a:p>
          <a:p>
            <a:r>
              <a:rPr lang="en-US" sz="1600" dirty="0"/>
              <a:t>&lt;14 = Low</a:t>
            </a:r>
          </a:p>
          <a:p>
            <a:r>
              <a:rPr lang="en-US" sz="1600" dirty="0"/>
              <a:t>14-26 = Moderate</a:t>
            </a:r>
          </a:p>
          <a:p>
            <a:r>
              <a:rPr lang="en-US" sz="1600" dirty="0"/>
              <a:t>27 + High</a:t>
            </a:r>
          </a:p>
          <a:p>
            <a:pPr marL="0" indent="0">
              <a:buNone/>
            </a:pPr>
            <a:endParaRPr lang="en-US" sz="1800" dirty="0"/>
          </a:p>
        </p:txBody>
      </p:sp>
      <p:sp>
        <p:nvSpPr>
          <p:cNvPr id="33" name="Rounded Rectangle 16">
            <a:extLst>
              <a:ext uri="{FF2B5EF4-FFF2-40B4-BE49-F238E27FC236}">
                <a16:creationId xmlns:a16="http://schemas.microsoft.com/office/drawing/2014/main" id="{21ECAAB0-702B-4C08-B30F-0AFAC3479A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1162" y="648931"/>
            <a:ext cx="6881862" cy="5231964"/>
          </a:xfrm>
          <a:prstGeom prst="roundRect">
            <a:avLst>
              <a:gd name="adj" fmla="val 4834"/>
            </a:avLst>
          </a:prstGeom>
          <a:solidFill>
            <a:schemeClr val="bg1"/>
          </a:solidFill>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4E0D556F-3954-47AB-B9C8-97D31BA40544}"/>
              </a:ext>
            </a:extLst>
          </p:cNvPr>
          <p:cNvPicPr>
            <a:picLocks noChangeAspect="1"/>
          </p:cNvPicPr>
          <p:nvPr/>
        </p:nvPicPr>
        <p:blipFill>
          <a:blip r:embed="rId4"/>
          <a:stretch>
            <a:fillRect/>
          </a:stretch>
        </p:blipFill>
        <p:spPr>
          <a:xfrm>
            <a:off x="4756858" y="857865"/>
            <a:ext cx="8033161" cy="4814095"/>
          </a:xfrm>
          <a:prstGeom prst="rect">
            <a:avLst/>
          </a:prstGeom>
        </p:spPr>
      </p:pic>
    </p:spTree>
    <p:extLst>
      <p:ext uri="{BB962C8B-B14F-4D97-AF65-F5344CB8AC3E}">
        <p14:creationId xmlns:p14="http://schemas.microsoft.com/office/powerpoint/2010/main" val="695986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9C619-5776-4829-86CD-B8285F914FF9}"/>
              </a:ext>
            </a:extLst>
          </p:cNvPr>
          <p:cNvSpPr>
            <a:spLocks noGrp="1"/>
          </p:cNvSpPr>
          <p:nvPr>
            <p:ph type="title"/>
          </p:nvPr>
        </p:nvSpPr>
        <p:spPr>
          <a:xfrm>
            <a:off x="1484311" y="1"/>
            <a:ext cx="10707689" cy="1887794"/>
          </a:xfrm>
        </p:spPr>
        <p:txBody>
          <a:bodyPr>
            <a:normAutofit/>
          </a:bodyPr>
          <a:lstStyle/>
          <a:p>
            <a:r>
              <a:rPr lang="en-US" sz="5400" b="1" dirty="0"/>
              <a:t>Findings RQ4</a:t>
            </a:r>
          </a:p>
        </p:txBody>
      </p:sp>
      <p:pic>
        <p:nvPicPr>
          <p:cNvPr id="4" name="Content Placeholder 3">
            <a:extLst>
              <a:ext uri="{FF2B5EF4-FFF2-40B4-BE49-F238E27FC236}">
                <a16:creationId xmlns:a16="http://schemas.microsoft.com/office/drawing/2014/main" id="{BC89DDA3-FAD4-45DC-A14A-F068349747E3}"/>
              </a:ext>
            </a:extLst>
          </p:cNvPr>
          <p:cNvPicPr>
            <a:picLocks noGrp="1" noChangeAspect="1"/>
          </p:cNvPicPr>
          <p:nvPr>
            <p:ph idx="1"/>
          </p:nvPr>
        </p:nvPicPr>
        <p:blipFill>
          <a:blip r:embed="rId3"/>
          <a:stretch>
            <a:fillRect/>
          </a:stretch>
        </p:blipFill>
        <p:spPr>
          <a:xfrm>
            <a:off x="1349874" y="2271742"/>
            <a:ext cx="10707689" cy="3922089"/>
          </a:xfrm>
          <a:prstGeom prst="rect">
            <a:avLst/>
          </a:prstGeom>
        </p:spPr>
      </p:pic>
    </p:spTree>
    <p:extLst>
      <p:ext uri="{BB962C8B-B14F-4D97-AF65-F5344CB8AC3E}">
        <p14:creationId xmlns:p14="http://schemas.microsoft.com/office/powerpoint/2010/main" val="1712384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4C52C56-BEF2-4E22-8C8E-A7AC96B03A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B2AABA25-728C-4CEA-A079-A5604C5D26AA}"/>
              </a:ext>
            </a:extLst>
          </p:cNvPr>
          <p:cNvSpPr>
            <a:spLocks noGrp="1"/>
          </p:cNvSpPr>
          <p:nvPr>
            <p:ph type="title"/>
          </p:nvPr>
        </p:nvSpPr>
        <p:spPr>
          <a:xfrm>
            <a:off x="0" y="685800"/>
            <a:ext cx="3621679" cy="5105400"/>
          </a:xfrm>
        </p:spPr>
        <p:txBody>
          <a:bodyPr anchor="t">
            <a:normAutofit/>
          </a:bodyPr>
          <a:lstStyle/>
          <a:p>
            <a:r>
              <a:rPr lang="en-US" sz="5400" dirty="0">
                <a:solidFill>
                  <a:srgbClr val="FFFFFF"/>
                </a:solidFill>
              </a:rPr>
              <a:t>Conclusions</a:t>
            </a:r>
          </a:p>
        </p:txBody>
      </p:sp>
      <p:grpSp>
        <p:nvGrpSpPr>
          <p:cNvPr id="13" name="Group 12">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4"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5"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6"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7"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8"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9"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graphicFrame>
        <p:nvGraphicFramePr>
          <p:cNvPr id="5" name="Content Placeholder 2">
            <a:extLst>
              <a:ext uri="{FF2B5EF4-FFF2-40B4-BE49-F238E27FC236}">
                <a16:creationId xmlns:a16="http://schemas.microsoft.com/office/drawing/2014/main" id="{0A336674-892B-4465-862E-8FBEF884560A}"/>
              </a:ext>
            </a:extLst>
          </p:cNvPr>
          <p:cNvGraphicFramePr>
            <a:graphicFrameLocks noGrp="1"/>
          </p:cNvGraphicFramePr>
          <p:nvPr>
            <p:ph idx="1"/>
            <p:extLst>
              <p:ext uri="{D42A27DB-BD31-4B8C-83A1-F6EECF244321}">
                <p14:modId xmlns:p14="http://schemas.microsoft.com/office/powerpoint/2010/main" val="914885271"/>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034752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DE47280D-9DF4-4EC0-870E-F5799F7AD3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sp useBgFill="1">
        <p:nvSpPr>
          <p:cNvPr id="66" name="Freeform 37">
            <a:extLst>
              <a:ext uri="{FF2B5EF4-FFF2-40B4-BE49-F238E27FC236}">
                <a16:creationId xmlns:a16="http://schemas.microsoft.com/office/drawing/2014/main" id="{7ED3A13C-2CCC-4715-A54F-87795E0CED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2"/>
            <a:ext cx="8005382" cy="6857999"/>
          </a:xfrm>
          <a:custGeom>
            <a:avLst/>
            <a:gdLst>
              <a:gd name="connsiteX0" fmla="*/ 0 w 8005382"/>
              <a:gd name="connsiteY0" fmla="*/ 0 h 6857999"/>
              <a:gd name="connsiteX1" fmla="*/ 7723450 w 8005382"/>
              <a:gd name="connsiteY1" fmla="*/ 0 h 6857999"/>
              <a:gd name="connsiteX2" fmla="*/ 6859850 w 8005382"/>
              <a:gd name="connsiteY2" fmla="*/ 5223932 h 6857999"/>
              <a:gd name="connsiteX3" fmla="*/ 8005382 w 8005382"/>
              <a:gd name="connsiteY3" fmla="*/ 6857999 h 6857999"/>
              <a:gd name="connsiteX4" fmla="*/ 0 w 8005382"/>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5382" h="6857999">
                <a:moveTo>
                  <a:pt x="0" y="0"/>
                </a:moveTo>
                <a:lnTo>
                  <a:pt x="7723450" y="0"/>
                </a:lnTo>
                <a:lnTo>
                  <a:pt x="6859850" y="5223932"/>
                </a:lnTo>
                <a:lnTo>
                  <a:pt x="8005382" y="6857999"/>
                </a:lnTo>
                <a:lnTo>
                  <a:pt x="0" y="6857999"/>
                </a:lnTo>
                <a:close/>
              </a:path>
            </a:pathLst>
          </a:custGeom>
          <a:ln>
            <a:noFill/>
          </a:ln>
          <a:effectLst/>
        </p:spPr>
        <p:style>
          <a:lnRef idx="1">
            <a:schemeClr val="accent1"/>
          </a:lnRef>
          <a:fillRef idx="1003">
            <a:schemeClr val="lt1"/>
          </a:fillRef>
          <a:effectRef idx="2">
            <a:schemeClr val="accent1"/>
          </a:effectRef>
          <a:fontRef idx="minor">
            <a:schemeClr val="lt1"/>
          </a:fontRef>
        </p:style>
        <p:txBody>
          <a:bodyPr wrap="square" rtlCol="0" anchor="ctr">
            <a:noAutofit/>
          </a:bodyPr>
          <a:lstStyle/>
          <a:p>
            <a:pPr algn="ctr"/>
            <a:endParaRPr lang="en-US"/>
          </a:p>
        </p:txBody>
      </p:sp>
      <p:grpSp>
        <p:nvGrpSpPr>
          <p:cNvPr id="68" name="Group 67">
            <a:extLst>
              <a:ext uri="{FF2B5EF4-FFF2-40B4-BE49-F238E27FC236}">
                <a16:creationId xmlns:a16="http://schemas.microsoft.com/office/drawing/2014/main" id="{FB6C0892-83F6-4C98-B806-06627C7325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942930" y="0"/>
            <a:ext cx="2436813" cy="6858001"/>
            <a:chOff x="1320800" y="0"/>
            <a:chExt cx="2436813" cy="6858001"/>
          </a:xfrm>
        </p:grpSpPr>
        <p:sp>
          <p:nvSpPr>
            <p:cNvPr id="69" name="Freeform 6">
              <a:extLst>
                <a:ext uri="{FF2B5EF4-FFF2-40B4-BE49-F238E27FC236}">
                  <a16:creationId xmlns:a16="http://schemas.microsoft.com/office/drawing/2014/main" id="{76E9889C-BAC7-429B-86C0-2D7736A398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70" name="Freeform 7">
              <a:extLst>
                <a:ext uri="{FF2B5EF4-FFF2-40B4-BE49-F238E27FC236}">
                  <a16:creationId xmlns:a16="http://schemas.microsoft.com/office/drawing/2014/main" id="{B84616D5-1F3D-4B55-BA27-B53B56376B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71" name="Freeform 8">
              <a:extLst>
                <a:ext uri="{FF2B5EF4-FFF2-40B4-BE49-F238E27FC236}">
                  <a16:creationId xmlns:a16="http://schemas.microsoft.com/office/drawing/2014/main" id="{D6883E9B-59DA-4777-AC43-55F9164D3F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72" name="Freeform 9">
              <a:extLst>
                <a:ext uri="{FF2B5EF4-FFF2-40B4-BE49-F238E27FC236}">
                  <a16:creationId xmlns:a16="http://schemas.microsoft.com/office/drawing/2014/main" id="{F5442FF4-005F-4930-92FB-6594E29C4F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73" name="Freeform 10">
              <a:extLst>
                <a:ext uri="{FF2B5EF4-FFF2-40B4-BE49-F238E27FC236}">
                  <a16:creationId xmlns:a16="http://schemas.microsoft.com/office/drawing/2014/main" id="{648BA981-E918-4543-BE19-51E03C5710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74" name="Freeform 11">
              <a:extLst>
                <a:ext uri="{FF2B5EF4-FFF2-40B4-BE49-F238E27FC236}">
                  <a16:creationId xmlns:a16="http://schemas.microsoft.com/office/drawing/2014/main" id="{03A6AFED-BD81-4CCC-AADE-1E8923376C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3673BE32-14C0-4BCC-A4F9-129017B19D33}"/>
              </a:ext>
            </a:extLst>
          </p:cNvPr>
          <p:cNvSpPr>
            <a:spLocks noGrp="1"/>
          </p:cNvSpPr>
          <p:nvPr>
            <p:ph type="title"/>
          </p:nvPr>
        </p:nvSpPr>
        <p:spPr>
          <a:xfrm>
            <a:off x="8060530" y="1023257"/>
            <a:ext cx="4131470" cy="4767943"/>
          </a:xfrm>
          <a:effectLst/>
        </p:spPr>
        <p:txBody>
          <a:bodyPr anchor="ctr">
            <a:normAutofit/>
          </a:bodyPr>
          <a:lstStyle/>
          <a:p>
            <a:pPr algn="l"/>
            <a:r>
              <a:rPr lang="en-US" sz="5400" b="1" dirty="0">
                <a:solidFill>
                  <a:srgbClr val="000000"/>
                </a:solidFill>
              </a:rPr>
              <a:t>Implications</a:t>
            </a:r>
            <a:endParaRPr lang="en-US" sz="5400" dirty="0">
              <a:solidFill>
                <a:srgbClr val="000000"/>
              </a:solidFill>
            </a:endParaRPr>
          </a:p>
        </p:txBody>
      </p:sp>
      <p:sp>
        <p:nvSpPr>
          <p:cNvPr id="3" name="Content Placeholder 2">
            <a:extLst>
              <a:ext uri="{FF2B5EF4-FFF2-40B4-BE49-F238E27FC236}">
                <a16:creationId xmlns:a16="http://schemas.microsoft.com/office/drawing/2014/main" id="{E425CE97-E3BC-4114-ADA6-156FEE6CED71}"/>
              </a:ext>
            </a:extLst>
          </p:cNvPr>
          <p:cNvSpPr>
            <a:spLocks noGrp="1"/>
          </p:cNvSpPr>
          <p:nvPr>
            <p:ph idx="1"/>
          </p:nvPr>
        </p:nvSpPr>
        <p:spPr>
          <a:xfrm>
            <a:off x="221227" y="339212"/>
            <a:ext cx="6761392" cy="6209071"/>
          </a:xfrm>
        </p:spPr>
        <p:txBody>
          <a:bodyPr anchor="ctr">
            <a:normAutofit/>
          </a:bodyPr>
          <a:lstStyle/>
          <a:p>
            <a:pPr marL="0" lvl="0" indent="0">
              <a:buClr>
                <a:srgbClr val="30ACEC">
                  <a:lumMod val="75000"/>
                </a:srgbClr>
              </a:buClr>
              <a:buNone/>
            </a:pPr>
            <a:r>
              <a:rPr lang="en-US" sz="2800" dirty="0"/>
              <a:t>Gender impact stress</a:t>
            </a:r>
          </a:p>
          <a:p>
            <a:pPr marL="0" indent="0">
              <a:buClr>
                <a:srgbClr val="30ACEC">
                  <a:lumMod val="75000"/>
                </a:srgbClr>
              </a:buClr>
              <a:buNone/>
            </a:pPr>
            <a:r>
              <a:rPr lang="en-US" sz="2800" dirty="0"/>
              <a:t>Stress of academic-work-life balance</a:t>
            </a:r>
          </a:p>
          <a:p>
            <a:pPr marL="0" indent="0">
              <a:buClr>
                <a:srgbClr val="30ACEC">
                  <a:lumMod val="75000"/>
                </a:srgbClr>
              </a:buClr>
              <a:buNone/>
            </a:pPr>
            <a:r>
              <a:rPr lang="en-US" sz="2800" dirty="0"/>
              <a:t>Lack generalizability</a:t>
            </a:r>
          </a:p>
          <a:p>
            <a:pPr>
              <a:buClr>
                <a:srgbClr val="30ACEC">
                  <a:lumMod val="75000"/>
                </a:srgbClr>
              </a:buClr>
            </a:pPr>
            <a:r>
              <a:rPr lang="en-US" dirty="0"/>
              <a:t>Small sample</a:t>
            </a:r>
          </a:p>
          <a:p>
            <a:pPr>
              <a:buClr>
                <a:srgbClr val="30ACEC">
                  <a:lumMod val="75000"/>
                </a:srgbClr>
              </a:buClr>
            </a:pPr>
            <a:r>
              <a:rPr lang="en-US" dirty="0"/>
              <a:t>Conservative Midwest</a:t>
            </a:r>
          </a:p>
          <a:p>
            <a:pPr>
              <a:buClr>
                <a:srgbClr val="30ACEC">
                  <a:lumMod val="75000"/>
                </a:srgbClr>
              </a:buClr>
            </a:pPr>
            <a:r>
              <a:rPr lang="en-US" dirty="0"/>
              <a:t>Unknown of curriculum training</a:t>
            </a:r>
            <a:endParaRPr lang="en-US" sz="1600" dirty="0"/>
          </a:p>
          <a:p>
            <a:pPr marL="0" lvl="0" indent="0">
              <a:buClr>
                <a:srgbClr val="30ACEC">
                  <a:lumMod val="75000"/>
                </a:srgbClr>
              </a:buClr>
              <a:buNone/>
            </a:pPr>
            <a:r>
              <a:rPr lang="en-US" sz="2800" dirty="0"/>
              <a:t>Continuous enrollment</a:t>
            </a:r>
          </a:p>
          <a:p>
            <a:pPr>
              <a:buClr>
                <a:srgbClr val="30ACEC">
                  <a:lumMod val="75000"/>
                </a:srgbClr>
              </a:buClr>
            </a:pPr>
            <a:r>
              <a:rPr lang="en-US" sz="2400" dirty="0"/>
              <a:t>Shortened participation</a:t>
            </a:r>
          </a:p>
          <a:p>
            <a:pPr marL="0" indent="0">
              <a:buClr>
                <a:srgbClr val="30ACEC">
                  <a:lumMod val="75000"/>
                </a:srgbClr>
              </a:buClr>
              <a:buNone/>
            </a:pPr>
            <a:r>
              <a:rPr lang="en-US" sz="2800" dirty="0"/>
              <a:t>Study pre-COVID and is baseline</a:t>
            </a:r>
          </a:p>
        </p:txBody>
      </p:sp>
    </p:spTree>
    <p:extLst>
      <p:ext uri="{BB962C8B-B14F-4D97-AF65-F5344CB8AC3E}">
        <p14:creationId xmlns:p14="http://schemas.microsoft.com/office/powerpoint/2010/main" val="36063330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8643778-7F6C-4E8D-84D1-D5CDB992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1D22F88D-6907-48AF-B024-346E855E0D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35EF8D95-2EEA-46BE-B2C9-CC725BA8CE07}"/>
              </a:ext>
            </a:extLst>
          </p:cNvPr>
          <p:cNvSpPr>
            <a:spLocks noGrp="1"/>
          </p:cNvSpPr>
          <p:nvPr>
            <p:ph type="title"/>
          </p:nvPr>
        </p:nvSpPr>
        <p:spPr>
          <a:xfrm>
            <a:off x="0" y="685801"/>
            <a:ext cx="3931920" cy="5105400"/>
          </a:xfrm>
        </p:spPr>
        <p:txBody>
          <a:bodyPr>
            <a:normAutofit/>
          </a:bodyPr>
          <a:lstStyle/>
          <a:p>
            <a:pPr algn="l"/>
            <a:r>
              <a:rPr lang="en-US" sz="5400" b="1" dirty="0">
                <a:solidFill>
                  <a:srgbClr val="FFFFFF"/>
                </a:solidFill>
              </a:rPr>
              <a:t>Limitations</a:t>
            </a:r>
            <a:endParaRPr lang="en-US" sz="5400" dirty="0">
              <a:solidFill>
                <a:srgbClr val="FFFFFF"/>
              </a:solidFill>
            </a:endParaRPr>
          </a:p>
        </p:txBody>
      </p:sp>
      <p:grpSp>
        <p:nvGrpSpPr>
          <p:cNvPr id="12" name="Group 11">
            <a:extLst>
              <a:ext uri="{FF2B5EF4-FFF2-40B4-BE49-F238E27FC236}">
                <a16:creationId xmlns:a16="http://schemas.microsoft.com/office/drawing/2014/main" id="{F3842748-48B5-4DD0-A06A-A31C74024A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548E99BE-1071-4690-9B9C-07926CEE5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9301F039-B467-413A-B25C-770E51069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5" name="Freeform 8">
              <a:extLst>
                <a:ext uri="{FF2B5EF4-FFF2-40B4-BE49-F238E27FC236}">
                  <a16:creationId xmlns:a16="http://schemas.microsoft.com/office/drawing/2014/main" id="{9F06AEC1-5558-49E8-8CAC-FEBD00DF0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6" name="Freeform 9">
              <a:extLst>
                <a:ext uri="{FF2B5EF4-FFF2-40B4-BE49-F238E27FC236}">
                  <a16:creationId xmlns:a16="http://schemas.microsoft.com/office/drawing/2014/main" id="{D10B76B9-BA68-471E-B58C-ED91198A9F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EB3913B-54A3-490E-BA4B-5D0330990F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F75DC961-08A4-46F8-8A80-2E1FB977E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3" name="Content Placeholder 2">
            <a:extLst>
              <a:ext uri="{FF2B5EF4-FFF2-40B4-BE49-F238E27FC236}">
                <a16:creationId xmlns:a16="http://schemas.microsoft.com/office/drawing/2014/main" id="{F095BF9B-9FBE-4A70-9C84-BC528AEBB01A}"/>
              </a:ext>
            </a:extLst>
          </p:cNvPr>
          <p:cNvSpPr>
            <a:spLocks noGrp="1"/>
          </p:cNvSpPr>
          <p:nvPr>
            <p:ph idx="1"/>
          </p:nvPr>
        </p:nvSpPr>
        <p:spPr>
          <a:xfrm>
            <a:off x="4710096" y="872836"/>
            <a:ext cx="7481904" cy="5985164"/>
          </a:xfrm>
        </p:spPr>
        <p:txBody>
          <a:bodyPr anchor="t">
            <a:normAutofit/>
          </a:bodyPr>
          <a:lstStyle/>
          <a:p>
            <a:pPr marL="0" indent="0">
              <a:buNone/>
            </a:pPr>
            <a:r>
              <a:rPr lang="en-US" sz="2800" dirty="0"/>
              <a:t>Gender</a:t>
            </a:r>
          </a:p>
          <a:p>
            <a:r>
              <a:rPr lang="en-US" dirty="0"/>
              <a:t>Female participants &amp; inability to compare</a:t>
            </a:r>
          </a:p>
          <a:p>
            <a:pPr marL="0" indent="0">
              <a:buNone/>
            </a:pPr>
            <a:r>
              <a:rPr lang="en-US" sz="2800" dirty="0"/>
              <a:t>Single University</a:t>
            </a:r>
          </a:p>
          <a:p>
            <a:r>
              <a:rPr lang="en-US" dirty="0"/>
              <a:t>Small rate, conservative, mental health, skills training</a:t>
            </a:r>
          </a:p>
          <a:p>
            <a:pPr marL="0" indent="0">
              <a:buNone/>
            </a:pPr>
            <a:r>
              <a:rPr lang="en-US" sz="2800" dirty="0"/>
              <a:t>Online methodology</a:t>
            </a:r>
          </a:p>
          <a:p>
            <a:r>
              <a:rPr lang="en-US" dirty="0"/>
              <a:t>Not answered, continuous enrollment, abridged time frame</a:t>
            </a:r>
          </a:p>
          <a:p>
            <a:pPr marL="0" indent="0">
              <a:buNone/>
            </a:pPr>
            <a:r>
              <a:rPr lang="en-US" sz="2800" dirty="0"/>
              <a:t>Pre-COVID</a:t>
            </a:r>
          </a:p>
          <a:p>
            <a:r>
              <a:rPr lang="en-US" dirty="0"/>
              <a:t>Restriction's education &amp; healthcare</a:t>
            </a:r>
          </a:p>
        </p:txBody>
      </p:sp>
    </p:spTree>
    <p:extLst>
      <p:ext uri="{BB962C8B-B14F-4D97-AF65-F5344CB8AC3E}">
        <p14:creationId xmlns:p14="http://schemas.microsoft.com/office/powerpoint/2010/main" val="365895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CDE94-D743-4075-B6CB-65EFC7E13903}"/>
              </a:ext>
            </a:extLst>
          </p:cNvPr>
          <p:cNvSpPr>
            <a:spLocks noGrp="1"/>
          </p:cNvSpPr>
          <p:nvPr>
            <p:ph type="title"/>
          </p:nvPr>
        </p:nvSpPr>
        <p:spPr>
          <a:xfrm>
            <a:off x="1760706" y="0"/>
            <a:ext cx="10431294" cy="1766455"/>
          </a:xfrm>
        </p:spPr>
        <p:txBody>
          <a:bodyPr>
            <a:normAutofit/>
          </a:bodyPr>
          <a:lstStyle/>
          <a:p>
            <a:r>
              <a:rPr lang="en-US" sz="5400" b="1" dirty="0"/>
              <a:t>Recommendations</a:t>
            </a:r>
          </a:p>
        </p:txBody>
      </p:sp>
      <p:graphicFrame>
        <p:nvGraphicFramePr>
          <p:cNvPr id="24" name="Content Placeholder 2">
            <a:extLst>
              <a:ext uri="{FF2B5EF4-FFF2-40B4-BE49-F238E27FC236}">
                <a16:creationId xmlns:a16="http://schemas.microsoft.com/office/drawing/2014/main" id="{148CB3AB-9B16-4BA6-B1D9-8BF42D944744}"/>
              </a:ext>
            </a:extLst>
          </p:cNvPr>
          <p:cNvGraphicFramePr>
            <a:graphicFrameLocks noGrp="1"/>
          </p:cNvGraphicFramePr>
          <p:nvPr>
            <p:ph idx="1"/>
            <p:extLst>
              <p:ext uri="{D42A27DB-BD31-4B8C-83A1-F6EECF244321}">
                <p14:modId xmlns:p14="http://schemas.microsoft.com/office/powerpoint/2010/main" val="148223784"/>
              </p:ext>
            </p:extLst>
          </p:nvPr>
        </p:nvGraphicFramePr>
        <p:xfrm>
          <a:off x="581892" y="1620982"/>
          <a:ext cx="11610108" cy="47590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00294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03BB5-8095-47B5-BB85-265C439D4BE5}"/>
              </a:ext>
            </a:extLst>
          </p:cNvPr>
          <p:cNvSpPr>
            <a:spLocks noGrp="1"/>
          </p:cNvSpPr>
          <p:nvPr>
            <p:ph type="title"/>
          </p:nvPr>
        </p:nvSpPr>
        <p:spPr>
          <a:xfrm>
            <a:off x="1484311" y="1"/>
            <a:ext cx="10018713" cy="1249680"/>
          </a:xfrm>
        </p:spPr>
        <p:txBody>
          <a:bodyPr>
            <a:normAutofit/>
          </a:bodyPr>
          <a:lstStyle/>
          <a:p>
            <a:r>
              <a:rPr lang="en-US" sz="5400" b="1" dirty="0"/>
              <a:t>References</a:t>
            </a:r>
          </a:p>
        </p:txBody>
      </p:sp>
      <p:sp>
        <p:nvSpPr>
          <p:cNvPr id="7" name="Content Placeholder 6">
            <a:extLst>
              <a:ext uri="{FF2B5EF4-FFF2-40B4-BE49-F238E27FC236}">
                <a16:creationId xmlns:a16="http://schemas.microsoft.com/office/drawing/2014/main" id="{774E5858-83D3-444F-B406-C19569EDE679}"/>
              </a:ext>
            </a:extLst>
          </p:cNvPr>
          <p:cNvSpPr>
            <a:spLocks noGrp="1"/>
          </p:cNvSpPr>
          <p:nvPr>
            <p:ph idx="1"/>
          </p:nvPr>
        </p:nvSpPr>
        <p:spPr>
          <a:xfrm>
            <a:off x="1278294" y="998377"/>
            <a:ext cx="10913706" cy="5766318"/>
          </a:xfrm>
        </p:spPr>
        <p:txBody>
          <a:bodyPr>
            <a:normAutofit/>
          </a:bodyPr>
          <a:lstStyle/>
          <a:p>
            <a:pPr marL="457200" marR="0" indent="-457200">
              <a:lnSpc>
                <a:spcPct val="200000"/>
              </a:lnSpc>
              <a:spcBef>
                <a:spcPts val="0"/>
              </a:spcBef>
              <a:spcAft>
                <a:spcPts val="0"/>
              </a:spcAft>
            </a:pP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Bagby, R. M., Taylor, G. J., &amp; Parker, J. D. (1994). The twenty-item alexithymia scale-II. Convergent, discriminant, and concurrent validity. </a:t>
            </a:r>
            <a:r>
              <a:rPr lang="en-US" sz="13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Journal of 	Psychosomatic Research, 38</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33-40. </a:t>
            </a:r>
            <a:endParaRPr lang="en-US" sz="1300" dirty="0">
              <a:latin typeface="Calibri" panose="020F0502020204030204" pitchFamily="34"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Barboza, J. I. R. A., &amp; </a:t>
            </a:r>
            <a:r>
              <a:rPr lang="en-US" sz="13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Beresin</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R. (2007). Burnout syndrome in nursing undergraduate students. </a:t>
            </a:r>
            <a:r>
              <a:rPr lang="en-US" sz="13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Einstein</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Retrieved from 	https://www.researchgate.net/publication/26510839_Burnout_syndrome_in_nursing_undergraduate_students</a:t>
            </a:r>
            <a:endParaRPr lang="en-US" sz="1300" dirty="0">
              <a:latin typeface="Calibri" panose="020F0502020204030204" pitchFamily="34"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Cheng, C. Y., Tsai, H. M., Chang, C. H., &amp; </a:t>
            </a:r>
            <a:r>
              <a:rPr lang="en-US" sz="13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Liou</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S. R. (2014). New graduate nurses’ clinical competence, clinical stress, and intention to leave: A 	longitudinal study in Taiwan. </a:t>
            </a:r>
            <a:r>
              <a:rPr lang="en-US" sz="13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Scientific World Journal, </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2014. Retrieved from http://doi.org/10.1155/2014/748389</a:t>
            </a:r>
            <a:endParaRPr lang="en-US" sz="1300" dirty="0">
              <a:latin typeface="Calibri" panose="020F0502020204030204" pitchFamily="34"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Cho, H., &amp; Han, K. (2018). Associations among nursing work environment and health-promoting behaviors of nurses and nursing performance quality: A 	multilevel modeling approach. </a:t>
            </a:r>
            <a:r>
              <a:rPr lang="en-US" sz="13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Journal of Nursing Scholarship, 50</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 403-410. doi:10.1111/jnu.12390</a:t>
            </a:r>
            <a:endParaRPr lang="en-US" sz="1300" dirty="0">
              <a:latin typeface="Calibri" panose="020F0502020204030204" pitchFamily="34"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Cohen, S., </a:t>
            </a:r>
            <a:r>
              <a:rPr lang="en-US" sz="13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Kamarck</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T., &amp; </a:t>
            </a:r>
            <a:r>
              <a:rPr lang="en-US" sz="13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Mermelstein</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R. (1983). A global measure of perceived stress. </a:t>
            </a:r>
            <a:r>
              <a:rPr lang="en-US" sz="13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Journal of Health and Social Behavior, 24,</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386–396.</a:t>
            </a:r>
            <a:endParaRPr lang="en-US" sz="1300" dirty="0">
              <a:latin typeface="Calibri" panose="020F0502020204030204" pitchFamily="34"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Cohen, S., &amp; Williamson, G. M. (1988). Perceived stress in a probability sample of the United States. In S. </a:t>
            </a:r>
            <a:r>
              <a:rPr lang="en-US" sz="13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Spacapan</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&amp; </a:t>
            </a:r>
            <a:r>
              <a:rPr lang="en-US" sz="13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Oskamp</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(Eds.), </a:t>
            </a:r>
            <a:r>
              <a:rPr lang="en-US" sz="13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Social 	Psychology of Health</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(pp. 31– 66). Newbury Park, CA: Sage.</a:t>
            </a:r>
            <a:endParaRPr lang="en-US" sz="1300" dirty="0">
              <a:latin typeface="Calibri" panose="020F0502020204030204" pitchFamily="34"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Holcomb, Z. C., &amp; Cox, K. S. (2018). </a:t>
            </a:r>
            <a:r>
              <a:rPr lang="en-US" sz="13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Interpreting basic statistics</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(8th</a:t>
            </a:r>
            <a:r>
              <a:rPr lang="en-US" sz="1300"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ed.). New York, NY: Routledge. </a:t>
            </a:r>
            <a:endParaRPr lang="en-US" sz="13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761871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8643778-7F6C-4E8D-84D1-D5CDB992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1D22F88D-6907-48AF-B024-346E855E0D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3F0F655E-B7E9-4FDC-AF43-29E22C1F9F86}"/>
              </a:ext>
            </a:extLst>
          </p:cNvPr>
          <p:cNvSpPr>
            <a:spLocks noGrp="1"/>
          </p:cNvSpPr>
          <p:nvPr>
            <p:ph type="title"/>
          </p:nvPr>
        </p:nvSpPr>
        <p:spPr>
          <a:xfrm>
            <a:off x="1" y="1306286"/>
            <a:ext cx="3931920" cy="2960913"/>
          </a:xfrm>
        </p:spPr>
        <p:txBody>
          <a:bodyPr anchor="t">
            <a:normAutofit/>
          </a:bodyPr>
          <a:lstStyle/>
          <a:p>
            <a:r>
              <a:rPr lang="en-US" sz="5400" b="1" dirty="0">
                <a:solidFill>
                  <a:srgbClr val="FFFFFF"/>
                </a:solidFill>
              </a:rPr>
              <a:t>Background</a:t>
            </a:r>
            <a:br>
              <a:rPr lang="en-US" sz="5400" b="1" dirty="0">
                <a:solidFill>
                  <a:srgbClr val="FFFFFF"/>
                </a:solidFill>
              </a:rPr>
            </a:br>
            <a:r>
              <a:rPr lang="en-US" sz="5400" b="1" dirty="0">
                <a:solidFill>
                  <a:srgbClr val="FFFFFF"/>
                </a:solidFill>
              </a:rPr>
              <a:t>&amp;</a:t>
            </a:r>
            <a:br>
              <a:rPr lang="en-US" sz="5400" b="1" dirty="0">
                <a:solidFill>
                  <a:srgbClr val="FFFFFF"/>
                </a:solidFill>
              </a:rPr>
            </a:br>
            <a:r>
              <a:rPr lang="en-US" sz="5400" b="1" dirty="0">
                <a:solidFill>
                  <a:srgbClr val="FFFFFF"/>
                </a:solidFill>
              </a:rPr>
              <a:t>Context</a:t>
            </a:r>
          </a:p>
        </p:txBody>
      </p:sp>
      <p:grpSp>
        <p:nvGrpSpPr>
          <p:cNvPr id="12" name="Group 11">
            <a:extLst>
              <a:ext uri="{FF2B5EF4-FFF2-40B4-BE49-F238E27FC236}">
                <a16:creationId xmlns:a16="http://schemas.microsoft.com/office/drawing/2014/main" id="{F3842748-48B5-4DD0-A06A-A31C74024A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548E99BE-1071-4690-9B9C-07926CEE5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9301F039-B467-413A-B25C-770E51069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5" name="Freeform 8">
              <a:extLst>
                <a:ext uri="{FF2B5EF4-FFF2-40B4-BE49-F238E27FC236}">
                  <a16:creationId xmlns:a16="http://schemas.microsoft.com/office/drawing/2014/main" id="{9F06AEC1-5558-49E8-8CAC-FEBD00DF0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6" name="Freeform 9">
              <a:extLst>
                <a:ext uri="{FF2B5EF4-FFF2-40B4-BE49-F238E27FC236}">
                  <a16:creationId xmlns:a16="http://schemas.microsoft.com/office/drawing/2014/main" id="{D10B76B9-BA68-471E-B58C-ED91198A9F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EB3913B-54A3-490E-BA4B-5D0330990F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F75DC961-08A4-46F8-8A80-2E1FB977E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3" name="Content Placeholder 2">
            <a:extLst>
              <a:ext uri="{FF2B5EF4-FFF2-40B4-BE49-F238E27FC236}">
                <a16:creationId xmlns:a16="http://schemas.microsoft.com/office/drawing/2014/main" id="{7689C76B-28A6-440E-92BC-136CD35E2CE2}"/>
              </a:ext>
            </a:extLst>
          </p:cNvPr>
          <p:cNvSpPr>
            <a:spLocks noGrp="1"/>
          </p:cNvSpPr>
          <p:nvPr>
            <p:ph idx="1"/>
          </p:nvPr>
        </p:nvSpPr>
        <p:spPr>
          <a:xfrm>
            <a:off x="5117106" y="0"/>
            <a:ext cx="6385918" cy="6736080"/>
          </a:xfrm>
        </p:spPr>
        <p:txBody>
          <a:bodyPr>
            <a:normAutofit/>
          </a:bodyPr>
          <a:lstStyle/>
          <a:p>
            <a:pPr marL="0" indent="0">
              <a:buNone/>
            </a:pPr>
            <a:r>
              <a:rPr lang="en-US" sz="2800" dirty="0"/>
              <a:t>Empathetic care = emotional, mental, &amp; physical burden </a:t>
            </a:r>
            <a:r>
              <a:rPr lang="en-US" sz="1600" dirty="0"/>
              <a:t>(</a:t>
            </a:r>
            <a:r>
              <a:rPr lang="da-DK" sz="1600" dirty="0"/>
              <a:t>Stamm, 2010)</a:t>
            </a:r>
          </a:p>
          <a:p>
            <a:pPr marL="0" indent="0">
              <a:buNone/>
            </a:pPr>
            <a:endParaRPr lang="da-DK" sz="1600" dirty="0"/>
          </a:p>
          <a:p>
            <a:pPr marL="0" indent="0">
              <a:buNone/>
            </a:pPr>
            <a:r>
              <a:rPr lang="da-DK" sz="2800" dirty="0"/>
              <a:t>Burnout = alexithymia </a:t>
            </a:r>
          </a:p>
          <a:p>
            <a:pPr marL="0" indent="0">
              <a:buNone/>
            </a:pPr>
            <a:r>
              <a:rPr lang="da-DK" sz="1600" dirty="0"/>
              <a:t>(Bagby, Taylor, &amp; Parker, 1994)</a:t>
            </a:r>
          </a:p>
          <a:p>
            <a:pPr marL="0" indent="0">
              <a:buNone/>
            </a:pPr>
            <a:endParaRPr lang="da-DK" sz="1600" dirty="0"/>
          </a:p>
          <a:p>
            <a:pPr marL="0" indent="0">
              <a:buNone/>
            </a:pPr>
            <a:r>
              <a:rPr lang="da-DK" sz="2800" dirty="0"/>
              <a:t>Additional support  early identification</a:t>
            </a:r>
          </a:p>
          <a:p>
            <a:pPr marL="0" indent="0">
              <a:buNone/>
            </a:pPr>
            <a:r>
              <a:rPr lang="da-DK" sz="1600" dirty="0"/>
              <a:t>(Cohen &amp; Williamson, 1988; Lee &amp; Jeong, 2019; Popa-Velea et al., 2017)</a:t>
            </a:r>
          </a:p>
          <a:p>
            <a:pPr marL="0" indent="0">
              <a:buNone/>
            </a:pPr>
            <a:endParaRPr lang="da-DK" sz="1600" dirty="0"/>
          </a:p>
        </p:txBody>
      </p:sp>
    </p:spTree>
    <p:extLst>
      <p:ext uri="{BB962C8B-B14F-4D97-AF65-F5344CB8AC3E}">
        <p14:creationId xmlns:p14="http://schemas.microsoft.com/office/powerpoint/2010/main" val="8803918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9EB4B-63B9-46CB-B415-AF71F2502BA9}"/>
              </a:ext>
            </a:extLst>
          </p:cNvPr>
          <p:cNvSpPr>
            <a:spLocks noGrp="1"/>
          </p:cNvSpPr>
          <p:nvPr>
            <p:ph type="title"/>
          </p:nvPr>
        </p:nvSpPr>
        <p:spPr>
          <a:xfrm>
            <a:off x="1484311" y="1"/>
            <a:ext cx="10018713" cy="256032"/>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6DFCB25B-35BB-4530-AD1B-7B6C43C51BED}"/>
              </a:ext>
            </a:extLst>
          </p:cNvPr>
          <p:cNvSpPr>
            <a:spLocks noGrp="1"/>
          </p:cNvSpPr>
          <p:nvPr>
            <p:ph idx="1"/>
          </p:nvPr>
        </p:nvSpPr>
        <p:spPr>
          <a:xfrm>
            <a:off x="1484310" y="512064"/>
            <a:ext cx="10707690" cy="6345935"/>
          </a:xfrm>
        </p:spPr>
        <p:txBody>
          <a:bodyPr anchor="t">
            <a:normAutofit fontScale="55000" lnSpcReduction="20000"/>
          </a:bodyPr>
          <a:lstStyle/>
          <a:p>
            <a:pPr marL="457200" marR="0" indent="-457200">
              <a:lnSpc>
                <a:spcPct val="200000"/>
              </a:lnSpc>
              <a:spcBef>
                <a:spcPts val="0"/>
              </a:spcBef>
              <a:spcAft>
                <a:spcPts val="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Jones, M. C., &amp; Johnston, D. W. (2000). Reducing distress in first level and student nurses: A review of the applied stress management literature. 	</a:t>
            </a:r>
            <a:r>
              <a:rPr lang="en-US"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Journal of Advanced Nursing, 32</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66–74. https://doi.org/10.1046/j.1365-2648.2000.01421.x</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Katsikaraki, M., &amp; Tucker, P. (2013). Alexithymia and burnout in nursing students. </a:t>
            </a:r>
            <a:r>
              <a:rPr lang="en-US"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Journal of Nursing Education, 52</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627-633. 	doi:10.3928/0148434-20131014-04</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Lee, B., &amp; </a:t>
            </a:r>
            <a:r>
              <a:rPr lang="en-US"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Jeong</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H. I. (2019). Construct validity of the perceived stress scale (PSS-10) in a sample of early childhood teacher candidates. </a:t>
            </a:r>
            <a:r>
              <a:rPr lang="en-US"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Journal of 	Psychiatry and Clinical Psychopharmacology, 29</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76–82. https://doi.org/10.1080/24750573.2019.1565693</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Leedy</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P. D., &amp; Ormrod, J. E. (2016). </a:t>
            </a:r>
            <a:r>
              <a:rPr lang="en-US"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Practical research: Planning and design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(11th ed.). Boston, MA: Pearson.</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Mason, O., Tyson, M., Jones, C., &amp; Potts, S. (2005). Alexithymia: Its prevalence and correlates in a British undergraduate sample. </a:t>
            </a:r>
            <a:r>
              <a:rPr lang="en-US"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Psychology and 	Psychotherapy: Theory, Research, and Practice, 78</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113–125. https://doi.org/10.1348/147608304X21374</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Popa-</a:t>
            </a:r>
            <a:r>
              <a:rPr lang="en-US"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Velea</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O., Diaconescu, L., </a:t>
            </a:r>
            <a:r>
              <a:rPr lang="en-US"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Mihailescu</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 Popescu, M. J., &amp; </a:t>
            </a:r>
            <a:r>
              <a:rPr lang="en-US"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Macarie</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G. (2017). Burnout and its relationships with alexithymia, stress, and social 	support among Romanian medical students: A cross-sectional study. </a:t>
            </a:r>
            <a:r>
              <a:rPr lang="en-US"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International Journal of Environmental Research and Public Health, 14</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 	560–569. https://doi.org/10.3390/ijerph14060560</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Salkind, N. J. (2017). </a:t>
            </a:r>
            <a:r>
              <a:rPr lang="en-US"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Exploring research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(9th ed.). Boston, MA: Pearson.</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Sancar</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B., &amp; </a:t>
            </a:r>
            <a:r>
              <a:rPr lang="en-US"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Aktas</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D. (2019). The relationship between levels of alexithymia and communication skills of nursing students. </a:t>
            </a:r>
            <a:r>
              <a:rPr lang="en-US"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Pak Journal of Medical 	Science, 35</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 489–494. https://doi.org/10.12669/pjms.35.2.604</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200000"/>
              </a:lnSpc>
              <a:spcBef>
                <a:spcPts val="0"/>
              </a:spcBef>
              <a:spcAft>
                <a:spcPts val="0"/>
              </a:spcAft>
            </a:pPr>
            <a:r>
              <a:rPr lang="en-US"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Stamm</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B. H. (2010). </a:t>
            </a:r>
            <a:r>
              <a:rPr lang="en-US"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concise </a:t>
            </a:r>
            <a:r>
              <a:rPr lang="en-US"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ProQOL</a:t>
            </a:r>
            <a:r>
              <a:rPr lang="en-US"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manual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(2nd</a:t>
            </a:r>
            <a:r>
              <a:rPr lang="en-US"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ed.).</a:t>
            </a:r>
            <a:r>
              <a:rPr lang="en-US"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Pocatello, ID: ProQOL.org. Retrieved from 	https://www.proqol.org/uploads/ProQOL_Concise_2ndEd_12-2010.pdf</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934518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4C52C56-BEF2-4E22-8C8E-A7AC96B03A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F1C20884-ABEF-4A6D-9810-EA1FCAF3C293}"/>
              </a:ext>
            </a:extLst>
          </p:cNvPr>
          <p:cNvSpPr>
            <a:spLocks noGrp="1"/>
          </p:cNvSpPr>
          <p:nvPr>
            <p:ph type="title"/>
          </p:nvPr>
        </p:nvSpPr>
        <p:spPr>
          <a:xfrm>
            <a:off x="0" y="685800"/>
            <a:ext cx="3510555" cy="5105400"/>
          </a:xfrm>
        </p:spPr>
        <p:txBody>
          <a:bodyPr>
            <a:normAutofit/>
          </a:bodyPr>
          <a:lstStyle/>
          <a:p>
            <a:r>
              <a:rPr lang="en-US" sz="5400" dirty="0">
                <a:solidFill>
                  <a:srgbClr val="FFFFFF"/>
                </a:solidFill>
              </a:rPr>
              <a:t>Problem Statement</a:t>
            </a:r>
          </a:p>
        </p:txBody>
      </p:sp>
      <p:grpSp>
        <p:nvGrpSpPr>
          <p:cNvPr id="13" name="Group 12">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4"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5"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6"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7"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8"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9"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graphicFrame>
        <p:nvGraphicFramePr>
          <p:cNvPr id="5" name="Content Placeholder 2">
            <a:extLst>
              <a:ext uri="{FF2B5EF4-FFF2-40B4-BE49-F238E27FC236}">
                <a16:creationId xmlns:a16="http://schemas.microsoft.com/office/drawing/2014/main" id="{F6A6E15C-6C38-4326-B855-A531703833D6}"/>
              </a:ext>
            </a:extLst>
          </p:cNvPr>
          <p:cNvGraphicFramePr>
            <a:graphicFrameLocks noGrp="1"/>
          </p:cNvGraphicFramePr>
          <p:nvPr>
            <p:ph idx="1"/>
            <p:extLst>
              <p:ext uri="{D42A27DB-BD31-4B8C-83A1-F6EECF244321}">
                <p14:modId xmlns:p14="http://schemas.microsoft.com/office/powerpoint/2010/main" val="3386054006"/>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56073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4C52C56-BEF2-4E22-8C8E-A7AC96B03A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00309637-A520-4952-8DBF-13C6CA7CED63}"/>
              </a:ext>
            </a:extLst>
          </p:cNvPr>
          <p:cNvSpPr>
            <a:spLocks noGrp="1"/>
          </p:cNvSpPr>
          <p:nvPr>
            <p:ph type="title"/>
          </p:nvPr>
        </p:nvSpPr>
        <p:spPr>
          <a:xfrm>
            <a:off x="0" y="685800"/>
            <a:ext cx="3481371" cy="5105400"/>
          </a:xfrm>
        </p:spPr>
        <p:txBody>
          <a:bodyPr>
            <a:normAutofit/>
          </a:bodyPr>
          <a:lstStyle/>
          <a:p>
            <a:r>
              <a:rPr lang="en-US" sz="5400" b="1" dirty="0">
                <a:solidFill>
                  <a:srgbClr val="FFFFFF"/>
                </a:solidFill>
              </a:rPr>
              <a:t>Purpose of Study</a:t>
            </a:r>
            <a:endParaRPr lang="en-US" sz="5400" dirty="0">
              <a:solidFill>
                <a:srgbClr val="FFFFFF"/>
              </a:solidFill>
            </a:endParaRPr>
          </a:p>
        </p:txBody>
      </p:sp>
      <p:grpSp>
        <p:nvGrpSpPr>
          <p:cNvPr id="13" name="Group 12">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4"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5"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6"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7"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8"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9"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graphicFrame>
        <p:nvGraphicFramePr>
          <p:cNvPr id="5" name="Content Placeholder 2">
            <a:extLst>
              <a:ext uri="{FF2B5EF4-FFF2-40B4-BE49-F238E27FC236}">
                <a16:creationId xmlns:a16="http://schemas.microsoft.com/office/drawing/2014/main" id="{38FCDFC1-803B-496D-B631-45718609AC14}"/>
              </a:ext>
            </a:extLst>
          </p:cNvPr>
          <p:cNvGraphicFramePr>
            <a:graphicFrameLocks noGrp="1"/>
          </p:cNvGraphicFramePr>
          <p:nvPr>
            <p:ph idx="1"/>
            <p:extLst>
              <p:ext uri="{D42A27DB-BD31-4B8C-83A1-F6EECF244321}">
                <p14:modId xmlns:p14="http://schemas.microsoft.com/office/powerpoint/2010/main" val="726559128"/>
              </p:ext>
            </p:extLst>
          </p:nvPr>
        </p:nvGraphicFramePr>
        <p:xfrm>
          <a:off x="4544017" y="0"/>
          <a:ext cx="7647983"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72809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DE47280D-9DF4-4EC0-870E-F5799F7AD3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a:ea typeface="+mn-ea"/>
              <a:cs typeface="+mn-cs"/>
            </a:endParaRPr>
          </a:p>
        </p:txBody>
      </p:sp>
      <p:sp useBgFill="1">
        <p:nvSpPr>
          <p:cNvPr id="25" name="Freeform 37">
            <a:extLst>
              <a:ext uri="{FF2B5EF4-FFF2-40B4-BE49-F238E27FC236}">
                <a16:creationId xmlns:a16="http://schemas.microsoft.com/office/drawing/2014/main" id="{7ED3A13C-2CCC-4715-A54F-87795E0CED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2"/>
            <a:ext cx="8005382" cy="6857999"/>
          </a:xfrm>
          <a:custGeom>
            <a:avLst/>
            <a:gdLst>
              <a:gd name="connsiteX0" fmla="*/ 0 w 8005382"/>
              <a:gd name="connsiteY0" fmla="*/ 0 h 6857999"/>
              <a:gd name="connsiteX1" fmla="*/ 7723450 w 8005382"/>
              <a:gd name="connsiteY1" fmla="*/ 0 h 6857999"/>
              <a:gd name="connsiteX2" fmla="*/ 6859850 w 8005382"/>
              <a:gd name="connsiteY2" fmla="*/ 5223932 h 6857999"/>
              <a:gd name="connsiteX3" fmla="*/ 8005382 w 8005382"/>
              <a:gd name="connsiteY3" fmla="*/ 6857999 h 6857999"/>
              <a:gd name="connsiteX4" fmla="*/ 0 w 8005382"/>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5382" h="6857999">
                <a:moveTo>
                  <a:pt x="0" y="0"/>
                </a:moveTo>
                <a:lnTo>
                  <a:pt x="7723450" y="0"/>
                </a:lnTo>
                <a:lnTo>
                  <a:pt x="6859850" y="5223932"/>
                </a:lnTo>
                <a:lnTo>
                  <a:pt x="8005382" y="6857999"/>
                </a:lnTo>
                <a:lnTo>
                  <a:pt x="0" y="6857999"/>
                </a:lnTo>
                <a:close/>
              </a:path>
            </a:pathLst>
          </a:custGeom>
          <a:ln>
            <a:noFill/>
          </a:ln>
          <a:effectLst/>
        </p:spPr>
        <p:style>
          <a:lnRef idx="1">
            <a:schemeClr val="accent1"/>
          </a:lnRef>
          <a:fillRef idx="1003">
            <a:schemeClr val="lt1"/>
          </a:fillRef>
          <a:effectRef idx="2">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a:ea typeface="+mn-ea"/>
              <a:cs typeface="+mn-cs"/>
            </a:endParaRPr>
          </a:p>
        </p:txBody>
      </p:sp>
      <p:grpSp>
        <p:nvGrpSpPr>
          <p:cNvPr id="27" name="Group 26">
            <a:extLst>
              <a:ext uri="{FF2B5EF4-FFF2-40B4-BE49-F238E27FC236}">
                <a16:creationId xmlns:a16="http://schemas.microsoft.com/office/drawing/2014/main" id="{FB6C0892-83F6-4C98-B806-06627C7325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942930" y="0"/>
            <a:ext cx="2436813" cy="6858001"/>
            <a:chOff x="1320800" y="0"/>
            <a:chExt cx="2436813" cy="6858001"/>
          </a:xfrm>
        </p:grpSpPr>
        <p:sp>
          <p:nvSpPr>
            <p:cNvPr id="28" name="Freeform 6">
              <a:extLst>
                <a:ext uri="{FF2B5EF4-FFF2-40B4-BE49-F238E27FC236}">
                  <a16:creationId xmlns:a16="http://schemas.microsoft.com/office/drawing/2014/main" id="{76E9889C-BAC7-429B-86C0-2D7736A398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9" name="Freeform 7">
              <a:extLst>
                <a:ext uri="{FF2B5EF4-FFF2-40B4-BE49-F238E27FC236}">
                  <a16:creationId xmlns:a16="http://schemas.microsoft.com/office/drawing/2014/main" id="{B84616D5-1F3D-4B55-BA27-B53B56376B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30" name="Freeform 8">
              <a:extLst>
                <a:ext uri="{FF2B5EF4-FFF2-40B4-BE49-F238E27FC236}">
                  <a16:creationId xmlns:a16="http://schemas.microsoft.com/office/drawing/2014/main" id="{D6883E9B-59DA-4777-AC43-55F9164D3F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31" name="Freeform 9">
              <a:extLst>
                <a:ext uri="{FF2B5EF4-FFF2-40B4-BE49-F238E27FC236}">
                  <a16:creationId xmlns:a16="http://schemas.microsoft.com/office/drawing/2014/main" id="{F5442FF4-005F-4930-92FB-6594E29C4F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32" name="Freeform 10">
              <a:extLst>
                <a:ext uri="{FF2B5EF4-FFF2-40B4-BE49-F238E27FC236}">
                  <a16:creationId xmlns:a16="http://schemas.microsoft.com/office/drawing/2014/main" id="{648BA981-E918-4543-BE19-51E03C5710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33" name="Freeform 11">
              <a:extLst>
                <a:ext uri="{FF2B5EF4-FFF2-40B4-BE49-F238E27FC236}">
                  <a16:creationId xmlns:a16="http://schemas.microsoft.com/office/drawing/2014/main" id="{03A6AFED-BD81-4CCC-AADE-1E8923376C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C4D939D5-7960-4740-9780-C729748796F1}"/>
              </a:ext>
            </a:extLst>
          </p:cNvPr>
          <p:cNvSpPr>
            <a:spLocks noGrp="1"/>
          </p:cNvSpPr>
          <p:nvPr>
            <p:ph type="title"/>
          </p:nvPr>
        </p:nvSpPr>
        <p:spPr>
          <a:xfrm>
            <a:off x="7870371" y="1023257"/>
            <a:ext cx="4321629" cy="4767943"/>
          </a:xfrm>
          <a:effectLst/>
        </p:spPr>
        <p:txBody>
          <a:bodyPr anchor="ctr">
            <a:normAutofit/>
          </a:bodyPr>
          <a:lstStyle/>
          <a:p>
            <a:r>
              <a:rPr lang="en-US" sz="5400" b="1" dirty="0">
                <a:solidFill>
                  <a:srgbClr val="000000"/>
                </a:solidFill>
              </a:rPr>
              <a:t>Literature Review</a:t>
            </a:r>
            <a:endParaRPr lang="en-US" sz="5400" dirty="0">
              <a:solidFill>
                <a:srgbClr val="000000"/>
              </a:solidFill>
            </a:endParaRPr>
          </a:p>
        </p:txBody>
      </p:sp>
      <p:sp>
        <p:nvSpPr>
          <p:cNvPr id="3" name="Content Placeholder 2">
            <a:extLst>
              <a:ext uri="{FF2B5EF4-FFF2-40B4-BE49-F238E27FC236}">
                <a16:creationId xmlns:a16="http://schemas.microsoft.com/office/drawing/2014/main" id="{F8354BEA-68FD-46C5-9F50-4F93BE3144CB}"/>
              </a:ext>
            </a:extLst>
          </p:cNvPr>
          <p:cNvSpPr>
            <a:spLocks noGrp="1"/>
          </p:cNvSpPr>
          <p:nvPr>
            <p:ph idx="1"/>
          </p:nvPr>
        </p:nvSpPr>
        <p:spPr>
          <a:xfrm>
            <a:off x="1" y="114300"/>
            <a:ext cx="7759246" cy="6743698"/>
          </a:xfrm>
        </p:spPr>
        <p:txBody>
          <a:bodyPr anchor="t">
            <a:normAutofit/>
          </a:bodyPr>
          <a:lstStyle/>
          <a:p>
            <a:pPr marL="0" lvl="0" indent="0">
              <a:lnSpc>
                <a:spcPct val="90000"/>
              </a:lnSpc>
              <a:buClr>
                <a:srgbClr val="30ACEC">
                  <a:lumMod val="75000"/>
                </a:srgbClr>
              </a:buClr>
              <a:buNone/>
            </a:pPr>
            <a:r>
              <a:rPr lang="en-US" sz="2800" dirty="0"/>
              <a:t>Global nursing shortage </a:t>
            </a:r>
            <a:r>
              <a:rPr lang="en-US" sz="1600" dirty="0"/>
              <a:t>(Cheng et al., 2014)</a:t>
            </a:r>
          </a:p>
          <a:p>
            <a:pPr marL="0" lvl="0" indent="0">
              <a:lnSpc>
                <a:spcPct val="90000"/>
              </a:lnSpc>
              <a:buClr>
                <a:srgbClr val="30ACEC">
                  <a:lumMod val="75000"/>
                </a:srgbClr>
              </a:buClr>
              <a:buNone/>
            </a:pPr>
            <a:r>
              <a:rPr lang="da-DK" sz="2800" dirty="0"/>
              <a:t>Higher stress </a:t>
            </a:r>
            <a:r>
              <a:rPr lang="da-DK" sz="1600" dirty="0"/>
              <a:t>(Jones &amp; Johnston, 2000; Popa-Velea et al., 2017)</a:t>
            </a:r>
          </a:p>
          <a:p>
            <a:pPr marL="0" lvl="0" indent="0">
              <a:lnSpc>
                <a:spcPct val="90000"/>
              </a:lnSpc>
              <a:buClr>
                <a:srgbClr val="30ACEC">
                  <a:lumMod val="75000"/>
                </a:srgbClr>
              </a:buClr>
              <a:buNone/>
            </a:pPr>
            <a:r>
              <a:rPr lang="da-DK" sz="2800" dirty="0"/>
              <a:t>Burnout = cyclical exposure </a:t>
            </a:r>
            <a:r>
              <a:rPr lang="da-DK" sz="1600" dirty="0"/>
              <a:t>(Popa-Velea et al., 2017)</a:t>
            </a:r>
          </a:p>
          <a:p>
            <a:pPr lvl="1">
              <a:lnSpc>
                <a:spcPct val="90000"/>
              </a:lnSpc>
              <a:buClr>
                <a:srgbClr val="30ACEC">
                  <a:lumMod val="75000"/>
                </a:srgbClr>
              </a:buClr>
            </a:pPr>
            <a:r>
              <a:rPr lang="en-US" sz="2400" dirty="0"/>
              <a:t>Track stress &amp; burnout</a:t>
            </a:r>
          </a:p>
          <a:p>
            <a:pPr lvl="1">
              <a:lnSpc>
                <a:spcPct val="90000"/>
              </a:lnSpc>
              <a:buClr>
                <a:srgbClr val="30ACEC">
                  <a:lumMod val="75000"/>
                </a:srgbClr>
              </a:buClr>
            </a:pPr>
            <a:r>
              <a:rPr lang="en-US" sz="2400" dirty="0"/>
              <a:t>Curriculum</a:t>
            </a:r>
            <a:r>
              <a:rPr lang="en-US" sz="2200" dirty="0"/>
              <a:t> </a:t>
            </a:r>
            <a:r>
              <a:rPr lang="en-US" sz="1600" dirty="0"/>
              <a:t>(Jones &amp; Johnston)</a:t>
            </a:r>
          </a:p>
          <a:p>
            <a:pPr lvl="1">
              <a:lnSpc>
                <a:spcPct val="90000"/>
              </a:lnSpc>
              <a:buClr>
                <a:srgbClr val="30ACEC">
                  <a:lumMod val="75000"/>
                </a:srgbClr>
              </a:buClr>
            </a:pPr>
            <a:r>
              <a:rPr lang="en-US" sz="2400" dirty="0"/>
              <a:t>10% of leadership </a:t>
            </a:r>
            <a:r>
              <a:rPr lang="en-US" sz="1600" dirty="0"/>
              <a:t>(Cheng et al.)</a:t>
            </a:r>
          </a:p>
          <a:p>
            <a:pPr marL="0" lvl="0" indent="0">
              <a:lnSpc>
                <a:spcPct val="90000"/>
              </a:lnSpc>
              <a:buClr>
                <a:srgbClr val="30ACEC">
                  <a:lumMod val="75000"/>
                </a:srgbClr>
              </a:buClr>
              <a:buNone/>
            </a:pPr>
            <a:r>
              <a:rPr lang="en-US" sz="2800" dirty="0"/>
              <a:t>Alexithymia = poor quality </a:t>
            </a:r>
            <a:r>
              <a:rPr lang="en-US" sz="1600" dirty="0"/>
              <a:t>(</a:t>
            </a:r>
            <a:r>
              <a:rPr lang="da-DK" sz="1600" dirty="0"/>
              <a:t>Sancar &amp; Aktas, 2019)</a:t>
            </a:r>
          </a:p>
          <a:p>
            <a:pPr marL="0" lvl="0" indent="0">
              <a:lnSpc>
                <a:spcPct val="90000"/>
              </a:lnSpc>
              <a:buClr>
                <a:srgbClr val="30ACEC">
                  <a:lumMod val="75000"/>
                </a:srgbClr>
              </a:buClr>
              <a:buNone/>
            </a:pPr>
            <a:r>
              <a:rPr lang="en-US" sz="2800" dirty="0"/>
              <a:t>Alexithymia risk factor </a:t>
            </a:r>
            <a:r>
              <a:rPr lang="en-US" sz="1600" dirty="0"/>
              <a:t>(</a:t>
            </a:r>
            <a:r>
              <a:rPr lang="en-US" sz="1600" dirty="0" err="1"/>
              <a:t>Katsifaraki</a:t>
            </a:r>
            <a:r>
              <a:rPr lang="en-US" sz="1600" dirty="0"/>
              <a:t> &amp; Tucker)</a:t>
            </a:r>
          </a:p>
          <a:p>
            <a:pPr lvl="1">
              <a:lnSpc>
                <a:spcPct val="90000"/>
              </a:lnSpc>
              <a:buClr>
                <a:srgbClr val="30ACEC">
                  <a:lumMod val="75000"/>
                </a:srgbClr>
              </a:buClr>
            </a:pPr>
            <a:r>
              <a:rPr lang="en-US" sz="2400" dirty="0"/>
              <a:t>Link = stress, burnout, &amp; alexithymia </a:t>
            </a:r>
            <a:r>
              <a:rPr lang="en-US" sz="1700" dirty="0"/>
              <a:t>(Popa-</a:t>
            </a:r>
            <a:r>
              <a:rPr lang="en-US" sz="1700" dirty="0" err="1"/>
              <a:t>Velea</a:t>
            </a:r>
            <a:r>
              <a:rPr lang="en-US" sz="1700" dirty="0"/>
              <a:t> et al.)</a:t>
            </a:r>
          </a:p>
          <a:p>
            <a:pPr lvl="1">
              <a:lnSpc>
                <a:spcPct val="90000"/>
              </a:lnSpc>
              <a:buClr>
                <a:srgbClr val="30ACEC">
                  <a:lumMod val="75000"/>
                </a:srgbClr>
              </a:buClr>
            </a:pPr>
            <a:r>
              <a:rPr lang="en-US" sz="2400" dirty="0"/>
              <a:t>Stressors = alexithymia </a:t>
            </a:r>
            <a:r>
              <a:rPr lang="en-US" sz="1600" dirty="0"/>
              <a:t>(Mason et al.)</a:t>
            </a:r>
          </a:p>
          <a:p>
            <a:pPr lvl="1">
              <a:lnSpc>
                <a:spcPct val="90000"/>
              </a:lnSpc>
              <a:buClr>
                <a:srgbClr val="30ACEC">
                  <a:lumMod val="75000"/>
                </a:srgbClr>
              </a:buClr>
            </a:pPr>
            <a:r>
              <a:rPr lang="en-US" sz="2400" dirty="0"/>
              <a:t>Alexithymia = gender, GPA, &amp; year of study </a:t>
            </a:r>
          </a:p>
          <a:p>
            <a:pPr marL="0" lvl="0" indent="0">
              <a:lnSpc>
                <a:spcPct val="90000"/>
              </a:lnSpc>
              <a:buClr>
                <a:srgbClr val="30ACEC">
                  <a:lumMod val="75000"/>
                </a:srgbClr>
              </a:buClr>
              <a:buNone/>
            </a:pPr>
            <a:r>
              <a:rPr lang="da-DK" sz="1700" dirty="0">
                <a:solidFill>
                  <a:prstClr val="black"/>
                </a:solidFill>
              </a:rPr>
              <a:t>		</a:t>
            </a:r>
            <a:r>
              <a:rPr lang="da-DK" sz="1600" dirty="0">
                <a:solidFill>
                  <a:prstClr val="black"/>
                </a:solidFill>
              </a:rPr>
              <a:t>(Mason, Tyson, Jones, &amp; Potts, 2005; Sancar &amp; Aktas)</a:t>
            </a:r>
          </a:p>
          <a:p>
            <a:pPr marL="457200" lvl="1" indent="0">
              <a:lnSpc>
                <a:spcPct val="90000"/>
              </a:lnSpc>
              <a:buClr>
                <a:srgbClr val="30ACEC">
                  <a:lumMod val="75000"/>
                </a:srgbClr>
              </a:buClr>
              <a:buNone/>
            </a:pPr>
            <a:endParaRPr lang="en-US" sz="1700" dirty="0"/>
          </a:p>
          <a:p>
            <a:pPr marL="0" indent="0">
              <a:lnSpc>
                <a:spcPct val="90000"/>
              </a:lnSpc>
              <a:buNone/>
            </a:pPr>
            <a:endParaRPr lang="en-US" sz="1300" dirty="0"/>
          </a:p>
        </p:txBody>
      </p:sp>
    </p:spTree>
    <p:extLst>
      <p:ext uri="{BB962C8B-B14F-4D97-AF65-F5344CB8AC3E}">
        <p14:creationId xmlns:p14="http://schemas.microsoft.com/office/powerpoint/2010/main" val="3643447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8643778-7F6C-4E8D-84D1-D5CDB992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1D22F88D-6907-48AF-B024-346E855E0D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6F6A1A81-FF67-4162-9DC3-B6BC669C1A2C}"/>
              </a:ext>
            </a:extLst>
          </p:cNvPr>
          <p:cNvSpPr>
            <a:spLocks noGrp="1"/>
          </p:cNvSpPr>
          <p:nvPr>
            <p:ph type="title"/>
          </p:nvPr>
        </p:nvSpPr>
        <p:spPr>
          <a:xfrm>
            <a:off x="0" y="685801"/>
            <a:ext cx="3239312" cy="5105400"/>
          </a:xfrm>
        </p:spPr>
        <p:txBody>
          <a:bodyPr>
            <a:normAutofit/>
          </a:bodyPr>
          <a:lstStyle/>
          <a:p>
            <a:pPr algn="l"/>
            <a:r>
              <a:rPr lang="en-US" sz="5400" b="1" dirty="0">
                <a:solidFill>
                  <a:srgbClr val="FFFFFF"/>
                </a:solidFill>
              </a:rPr>
              <a:t>Research Questions</a:t>
            </a:r>
            <a:endParaRPr lang="en-US" sz="5400" dirty="0">
              <a:solidFill>
                <a:srgbClr val="FFFFFF"/>
              </a:solidFill>
            </a:endParaRPr>
          </a:p>
        </p:txBody>
      </p:sp>
      <p:grpSp>
        <p:nvGrpSpPr>
          <p:cNvPr id="12" name="Group 11">
            <a:extLst>
              <a:ext uri="{FF2B5EF4-FFF2-40B4-BE49-F238E27FC236}">
                <a16:creationId xmlns:a16="http://schemas.microsoft.com/office/drawing/2014/main" id="{F3842748-48B5-4DD0-A06A-A31C74024A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548E99BE-1071-4690-9B9C-07926CEE5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9301F039-B467-413A-B25C-770E51069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5" name="Freeform 8">
              <a:extLst>
                <a:ext uri="{FF2B5EF4-FFF2-40B4-BE49-F238E27FC236}">
                  <a16:creationId xmlns:a16="http://schemas.microsoft.com/office/drawing/2014/main" id="{9F06AEC1-5558-49E8-8CAC-FEBD00DF0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6" name="Freeform 9">
              <a:extLst>
                <a:ext uri="{FF2B5EF4-FFF2-40B4-BE49-F238E27FC236}">
                  <a16:creationId xmlns:a16="http://schemas.microsoft.com/office/drawing/2014/main" id="{D10B76B9-BA68-471E-B58C-ED91198A9F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EB3913B-54A3-490E-BA4B-5D0330990F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F75DC961-08A4-46F8-8A80-2E1FB977E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3" name="Content Placeholder 2">
            <a:extLst>
              <a:ext uri="{FF2B5EF4-FFF2-40B4-BE49-F238E27FC236}">
                <a16:creationId xmlns:a16="http://schemas.microsoft.com/office/drawing/2014/main" id="{0B1BEA8C-28AE-4899-9892-760429776E2C}"/>
              </a:ext>
            </a:extLst>
          </p:cNvPr>
          <p:cNvSpPr>
            <a:spLocks noGrp="1"/>
          </p:cNvSpPr>
          <p:nvPr>
            <p:ph idx="1"/>
          </p:nvPr>
        </p:nvSpPr>
        <p:spPr>
          <a:xfrm>
            <a:off x="4739280" y="121920"/>
            <a:ext cx="7452720" cy="6598920"/>
          </a:xfrm>
        </p:spPr>
        <p:txBody>
          <a:bodyPr anchor="ctr">
            <a:normAutofit/>
          </a:bodyPr>
          <a:lstStyle/>
          <a:p>
            <a:pPr marL="457200" indent="-457200" defTabSz="914400">
              <a:spcBef>
                <a:spcPts val="0"/>
              </a:spcBef>
              <a:spcAft>
                <a:spcPts val="0"/>
              </a:spcAft>
              <a:buClrTx/>
              <a:buSzTx/>
              <a:buFont typeface="+mj-lt"/>
              <a:buAutoNum type="arabicPeriod"/>
              <a:defRPr/>
            </a:pPr>
            <a:r>
              <a:rPr lang="en-US" dirty="0"/>
              <a:t>What relationship, if any, exists between the </a:t>
            </a:r>
            <a:r>
              <a:rPr lang="en-US" dirty="0" err="1"/>
              <a:t>ProQOL</a:t>
            </a:r>
            <a:r>
              <a:rPr lang="en-US" dirty="0"/>
              <a:t> subscales of CS, CF, and burnout and the overall TAS-20 scores among online nursing students seeking a master’s degree?</a:t>
            </a:r>
          </a:p>
          <a:p>
            <a:pPr marL="457200" indent="-457200" defTabSz="914400">
              <a:spcBef>
                <a:spcPts val="0"/>
              </a:spcBef>
              <a:spcAft>
                <a:spcPts val="0"/>
              </a:spcAft>
              <a:buClrTx/>
              <a:buSzTx/>
              <a:buFont typeface="+mj-lt"/>
              <a:buAutoNum type="arabicPeriod"/>
              <a:defRPr/>
            </a:pPr>
            <a:r>
              <a:rPr lang="en-US" dirty="0"/>
              <a:t>What is the relationship between the levels of CS, CF burnout, DIF, DDF, and EOT among online nursing students seeking a master’s degree?</a:t>
            </a:r>
          </a:p>
          <a:p>
            <a:pPr marL="457200" indent="-457200" defTabSz="914400">
              <a:spcBef>
                <a:spcPts val="0"/>
              </a:spcBef>
              <a:spcAft>
                <a:spcPts val="0"/>
              </a:spcAft>
              <a:buClrTx/>
              <a:buSzTx/>
              <a:buFont typeface="+mj-lt"/>
              <a:buAutoNum type="arabicPeriod"/>
              <a:defRPr/>
            </a:pPr>
            <a:r>
              <a:rPr lang="en-US" dirty="0"/>
              <a:t>What are the overall perceived stress scores amid online nursing students seeking a master’s degree?</a:t>
            </a:r>
          </a:p>
          <a:p>
            <a:pPr marL="457200" indent="-457200" defTabSz="914400">
              <a:spcBef>
                <a:spcPts val="0"/>
              </a:spcBef>
              <a:spcAft>
                <a:spcPts val="0"/>
              </a:spcAft>
              <a:buClrTx/>
              <a:buSzTx/>
              <a:buFont typeface="+mj-lt"/>
              <a:buAutoNum type="arabicPeriod"/>
              <a:defRPr/>
            </a:pPr>
            <a:r>
              <a:rPr lang="en-US" dirty="0"/>
              <a:t>What is the association between perceived stress scores and overall levels of burnout, and alexithymia among online nursing students seeking a master’s degree?</a:t>
            </a:r>
          </a:p>
          <a:p>
            <a:pPr marL="0" indent="0">
              <a:buNone/>
            </a:pPr>
            <a:endParaRPr lang="en-US" sz="2000" dirty="0"/>
          </a:p>
        </p:txBody>
      </p:sp>
    </p:spTree>
    <p:extLst>
      <p:ext uri="{BB962C8B-B14F-4D97-AF65-F5344CB8AC3E}">
        <p14:creationId xmlns:p14="http://schemas.microsoft.com/office/powerpoint/2010/main" val="1487907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DE47280D-9DF4-4EC0-870E-F5799F7AD3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sp useBgFill="1">
        <p:nvSpPr>
          <p:cNvPr id="32" name="Freeform 37">
            <a:extLst>
              <a:ext uri="{FF2B5EF4-FFF2-40B4-BE49-F238E27FC236}">
                <a16:creationId xmlns:a16="http://schemas.microsoft.com/office/drawing/2014/main" id="{7ED3A13C-2CCC-4715-A54F-87795E0CED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2"/>
            <a:ext cx="8005382" cy="6857999"/>
          </a:xfrm>
          <a:custGeom>
            <a:avLst/>
            <a:gdLst>
              <a:gd name="connsiteX0" fmla="*/ 0 w 8005382"/>
              <a:gd name="connsiteY0" fmla="*/ 0 h 6857999"/>
              <a:gd name="connsiteX1" fmla="*/ 7723450 w 8005382"/>
              <a:gd name="connsiteY1" fmla="*/ 0 h 6857999"/>
              <a:gd name="connsiteX2" fmla="*/ 6859850 w 8005382"/>
              <a:gd name="connsiteY2" fmla="*/ 5223932 h 6857999"/>
              <a:gd name="connsiteX3" fmla="*/ 8005382 w 8005382"/>
              <a:gd name="connsiteY3" fmla="*/ 6857999 h 6857999"/>
              <a:gd name="connsiteX4" fmla="*/ 0 w 8005382"/>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5382" h="6857999">
                <a:moveTo>
                  <a:pt x="0" y="0"/>
                </a:moveTo>
                <a:lnTo>
                  <a:pt x="7723450" y="0"/>
                </a:lnTo>
                <a:lnTo>
                  <a:pt x="6859850" y="5223932"/>
                </a:lnTo>
                <a:lnTo>
                  <a:pt x="8005382" y="6857999"/>
                </a:lnTo>
                <a:lnTo>
                  <a:pt x="0" y="6857999"/>
                </a:lnTo>
                <a:close/>
              </a:path>
            </a:pathLst>
          </a:custGeom>
          <a:ln>
            <a:noFill/>
          </a:ln>
          <a:effectLst/>
        </p:spPr>
        <p:style>
          <a:lnRef idx="1">
            <a:schemeClr val="accent1"/>
          </a:lnRef>
          <a:fillRef idx="1003">
            <a:schemeClr val="lt1"/>
          </a:fillRef>
          <a:effectRef idx="2">
            <a:schemeClr val="accent1"/>
          </a:effectRef>
          <a:fontRef idx="minor">
            <a:schemeClr val="lt1"/>
          </a:fontRef>
        </p:style>
        <p:txBody>
          <a:bodyPr wrap="square" rtlCol="0" anchor="ctr">
            <a:noAutofit/>
          </a:bodyPr>
          <a:lstStyle/>
          <a:p>
            <a:pPr algn="ctr"/>
            <a:endParaRPr lang="en-US"/>
          </a:p>
        </p:txBody>
      </p:sp>
      <p:grpSp>
        <p:nvGrpSpPr>
          <p:cNvPr id="34" name="Group 33">
            <a:extLst>
              <a:ext uri="{FF2B5EF4-FFF2-40B4-BE49-F238E27FC236}">
                <a16:creationId xmlns:a16="http://schemas.microsoft.com/office/drawing/2014/main" id="{FB6C0892-83F6-4C98-B806-06627C7325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942930" y="0"/>
            <a:ext cx="2436813" cy="6858001"/>
            <a:chOff x="1320800" y="0"/>
            <a:chExt cx="2436813" cy="6858001"/>
          </a:xfrm>
        </p:grpSpPr>
        <p:sp>
          <p:nvSpPr>
            <p:cNvPr id="35" name="Freeform 6">
              <a:extLst>
                <a:ext uri="{FF2B5EF4-FFF2-40B4-BE49-F238E27FC236}">
                  <a16:creationId xmlns:a16="http://schemas.microsoft.com/office/drawing/2014/main" id="{76E9889C-BAC7-429B-86C0-2D7736A398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36" name="Freeform 7">
              <a:extLst>
                <a:ext uri="{FF2B5EF4-FFF2-40B4-BE49-F238E27FC236}">
                  <a16:creationId xmlns:a16="http://schemas.microsoft.com/office/drawing/2014/main" id="{B84616D5-1F3D-4B55-BA27-B53B56376B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37" name="Freeform 8">
              <a:extLst>
                <a:ext uri="{FF2B5EF4-FFF2-40B4-BE49-F238E27FC236}">
                  <a16:creationId xmlns:a16="http://schemas.microsoft.com/office/drawing/2014/main" id="{D6883E9B-59DA-4777-AC43-55F9164D3F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38" name="Freeform 9">
              <a:extLst>
                <a:ext uri="{FF2B5EF4-FFF2-40B4-BE49-F238E27FC236}">
                  <a16:creationId xmlns:a16="http://schemas.microsoft.com/office/drawing/2014/main" id="{F5442FF4-005F-4930-92FB-6594E29C4F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39" name="Freeform 10">
              <a:extLst>
                <a:ext uri="{FF2B5EF4-FFF2-40B4-BE49-F238E27FC236}">
                  <a16:creationId xmlns:a16="http://schemas.microsoft.com/office/drawing/2014/main" id="{648BA981-E918-4543-BE19-51E03C5710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40" name="Freeform 11">
              <a:extLst>
                <a:ext uri="{FF2B5EF4-FFF2-40B4-BE49-F238E27FC236}">
                  <a16:creationId xmlns:a16="http://schemas.microsoft.com/office/drawing/2014/main" id="{03A6AFED-BD81-4CCC-AADE-1E8923376C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A493022B-942A-42D4-86E1-056A641A411A}"/>
              </a:ext>
            </a:extLst>
          </p:cNvPr>
          <p:cNvSpPr>
            <a:spLocks noGrp="1"/>
          </p:cNvSpPr>
          <p:nvPr>
            <p:ph type="title"/>
          </p:nvPr>
        </p:nvSpPr>
        <p:spPr>
          <a:xfrm>
            <a:off x="8005383" y="1023257"/>
            <a:ext cx="4186617" cy="5834743"/>
          </a:xfrm>
          <a:effectLst/>
        </p:spPr>
        <p:txBody>
          <a:bodyPr anchor="ctr">
            <a:normAutofit/>
          </a:bodyPr>
          <a:lstStyle/>
          <a:p>
            <a:pPr algn="l"/>
            <a:r>
              <a:rPr lang="en-US" sz="5400" b="1" dirty="0">
                <a:solidFill>
                  <a:srgbClr val="000000"/>
                </a:solidFill>
              </a:rPr>
              <a:t>Significance</a:t>
            </a:r>
          </a:p>
        </p:txBody>
      </p:sp>
      <p:sp>
        <p:nvSpPr>
          <p:cNvPr id="3" name="Content Placeholder 2">
            <a:extLst>
              <a:ext uri="{FF2B5EF4-FFF2-40B4-BE49-F238E27FC236}">
                <a16:creationId xmlns:a16="http://schemas.microsoft.com/office/drawing/2014/main" id="{C6E3098E-F1A1-4550-A404-02AD0D48CE80}"/>
              </a:ext>
            </a:extLst>
          </p:cNvPr>
          <p:cNvSpPr>
            <a:spLocks noGrp="1"/>
          </p:cNvSpPr>
          <p:nvPr>
            <p:ph idx="1"/>
          </p:nvPr>
        </p:nvSpPr>
        <p:spPr>
          <a:xfrm>
            <a:off x="678425" y="514350"/>
            <a:ext cx="6370867" cy="5993129"/>
          </a:xfrm>
        </p:spPr>
        <p:txBody>
          <a:bodyPr anchor="t">
            <a:normAutofit/>
          </a:bodyPr>
          <a:lstStyle/>
          <a:p>
            <a:pPr marL="0" indent="0">
              <a:lnSpc>
                <a:spcPct val="90000"/>
              </a:lnSpc>
              <a:buNone/>
            </a:pPr>
            <a:r>
              <a:rPr lang="en-US" sz="2800" dirty="0"/>
              <a:t>No previous research</a:t>
            </a:r>
          </a:p>
          <a:p>
            <a:pPr marL="0" indent="0">
              <a:lnSpc>
                <a:spcPct val="90000"/>
              </a:lnSpc>
              <a:buNone/>
            </a:pPr>
            <a:endParaRPr lang="en-US" sz="2800" dirty="0"/>
          </a:p>
          <a:p>
            <a:pPr marL="0" indent="0">
              <a:lnSpc>
                <a:spcPct val="90000"/>
              </a:lnSpc>
              <a:buNone/>
            </a:pPr>
            <a:r>
              <a:rPr lang="en-US" sz="2800" dirty="0"/>
              <a:t>Asynchronous online learning</a:t>
            </a:r>
          </a:p>
          <a:p>
            <a:pPr marL="0" indent="0">
              <a:lnSpc>
                <a:spcPct val="90000"/>
              </a:lnSpc>
              <a:buNone/>
            </a:pPr>
            <a:endParaRPr lang="en-US" sz="2800" dirty="0"/>
          </a:p>
          <a:p>
            <a:pPr marL="0" indent="0">
              <a:lnSpc>
                <a:spcPct val="90000"/>
              </a:lnSpc>
              <a:buNone/>
            </a:pPr>
            <a:r>
              <a:rPr lang="en-US" sz="2800" dirty="0"/>
              <a:t>Understanding could…</a:t>
            </a:r>
          </a:p>
          <a:p>
            <a:pPr marL="0" indent="0">
              <a:lnSpc>
                <a:spcPct val="90000"/>
              </a:lnSpc>
              <a:buNone/>
            </a:pPr>
            <a:endParaRPr lang="en-US" sz="2000" dirty="0"/>
          </a:p>
          <a:p>
            <a:pPr lvl="1">
              <a:lnSpc>
                <a:spcPct val="90000"/>
              </a:lnSpc>
            </a:pPr>
            <a:r>
              <a:rPr lang="en-US" sz="2400" dirty="0"/>
              <a:t>Faculty recognition at-risk </a:t>
            </a:r>
            <a:r>
              <a:rPr lang="en-US" sz="1600" dirty="0"/>
              <a:t>(Cho &amp; Han, 2018)</a:t>
            </a:r>
          </a:p>
          <a:p>
            <a:pPr lvl="1">
              <a:lnSpc>
                <a:spcPct val="90000"/>
              </a:lnSpc>
            </a:pPr>
            <a:r>
              <a:rPr lang="en-US" sz="2400" dirty="0"/>
              <a:t>Student stressors &amp; effects</a:t>
            </a:r>
            <a:endParaRPr lang="en-US" dirty="0"/>
          </a:p>
          <a:p>
            <a:pPr lvl="1">
              <a:lnSpc>
                <a:spcPct val="90000"/>
              </a:lnSpc>
            </a:pPr>
            <a:r>
              <a:rPr lang="en-US" sz="2400" dirty="0"/>
              <a:t>Improve student physical &amp; mental health </a:t>
            </a:r>
            <a:r>
              <a:rPr lang="en-US" sz="1600" dirty="0"/>
              <a:t>(Popa-</a:t>
            </a:r>
            <a:r>
              <a:rPr lang="en-US" sz="1600" dirty="0" err="1"/>
              <a:t>Velea</a:t>
            </a:r>
            <a:r>
              <a:rPr lang="en-US" sz="1600" dirty="0"/>
              <a:t> et al.)</a:t>
            </a:r>
          </a:p>
          <a:p>
            <a:pPr marL="457200" lvl="1" indent="0">
              <a:lnSpc>
                <a:spcPct val="90000"/>
              </a:lnSpc>
              <a:buNone/>
            </a:pPr>
            <a:r>
              <a:rPr lang="en-US" dirty="0"/>
              <a:t>	</a:t>
            </a:r>
            <a:endParaRPr lang="en-US" sz="2000" dirty="0"/>
          </a:p>
        </p:txBody>
      </p:sp>
    </p:spTree>
    <p:extLst>
      <p:ext uri="{BB962C8B-B14F-4D97-AF65-F5344CB8AC3E}">
        <p14:creationId xmlns:p14="http://schemas.microsoft.com/office/powerpoint/2010/main" val="2296668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A8C29-266D-45C4-9488-E67F66E763F1}"/>
              </a:ext>
            </a:extLst>
          </p:cNvPr>
          <p:cNvSpPr>
            <a:spLocks noGrp="1"/>
          </p:cNvSpPr>
          <p:nvPr>
            <p:ph type="title"/>
          </p:nvPr>
        </p:nvSpPr>
        <p:spPr>
          <a:xfrm>
            <a:off x="1760706" y="1"/>
            <a:ext cx="10431294" cy="1620982"/>
          </a:xfrm>
        </p:spPr>
        <p:txBody>
          <a:bodyPr>
            <a:normAutofit/>
          </a:bodyPr>
          <a:lstStyle/>
          <a:p>
            <a:r>
              <a:rPr lang="en-US" sz="5400" b="1" dirty="0"/>
              <a:t>Research Design</a:t>
            </a:r>
          </a:p>
        </p:txBody>
      </p:sp>
      <p:graphicFrame>
        <p:nvGraphicFramePr>
          <p:cNvPr id="20" name="Content Placeholder 2">
            <a:extLst>
              <a:ext uri="{FF2B5EF4-FFF2-40B4-BE49-F238E27FC236}">
                <a16:creationId xmlns:a16="http://schemas.microsoft.com/office/drawing/2014/main" id="{2813968A-6FEE-4D0F-8B8C-3EA8B4531931}"/>
              </a:ext>
            </a:extLst>
          </p:cNvPr>
          <p:cNvGraphicFramePr>
            <a:graphicFrameLocks noGrp="1"/>
          </p:cNvGraphicFramePr>
          <p:nvPr>
            <p:ph idx="1"/>
            <p:extLst>
              <p:ext uri="{D42A27DB-BD31-4B8C-83A1-F6EECF244321}">
                <p14:modId xmlns:p14="http://schemas.microsoft.com/office/powerpoint/2010/main" val="3886997297"/>
              </p:ext>
            </p:extLst>
          </p:nvPr>
        </p:nvGraphicFramePr>
        <p:xfrm>
          <a:off x="1760705" y="1787236"/>
          <a:ext cx="10084931" cy="46551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24548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4C52C56-BEF2-4E22-8C8E-A7AC96B03A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C2EAD110-52BB-4516-9A1B-747D403814F4}"/>
              </a:ext>
            </a:extLst>
          </p:cNvPr>
          <p:cNvSpPr>
            <a:spLocks noGrp="1"/>
          </p:cNvSpPr>
          <p:nvPr>
            <p:ph type="title"/>
          </p:nvPr>
        </p:nvSpPr>
        <p:spPr>
          <a:xfrm>
            <a:off x="0" y="685800"/>
            <a:ext cx="4114800" cy="5105400"/>
          </a:xfrm>
        </p:spPr>
        <p:txBody>
          <a:bodyPr anchor="t">
            <a:normAutofit/>
          </a:bodyPr>
          <a:lstStyle/>
          <a:p>
            <a:r>
              <a:rPr lang="en-US" sz="5400" b="1" dirty="0">
                <a:solidFill>
                  <a:srgbClr val="FFFFFF"/>
                </a:solidFill>
              </a:rPr>
              <a:t>Participants</a:t>
            </a:r>
            <a:endParaRPr lang="en-US" sz="5400" dirty="0">
              <a:solidFill>
                <a:srgbClr val="FFFFFF"/>
              </a:solidFill>
            </a:endParaRPr>
          </a:p>
        </p:txBody>
      </p:sp>
      <p:grpSp>
        <p:nvGrpSpPr>
          <p:cNvPr id="13" name="Group 12">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4"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5"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6"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7"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8"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9"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graphicFrame>
        <p:nvGraphicFramePr>
          <p:cNvPr id="5" name="Content Placeholder 2">
            <a:extLst>
              <a:ext uri="{FF2B5EF4-FFF2-40B4-BE49-F238E27FC236}">
                <a16:creationId xmlns:a16="http://schemas.microsoft.com/office/drawing/2014/main" id="{64838D78-C9C1-499E-B489-E0DB862C234F}"/>
              </a:ext>
            </a:extLst>
          </p:cNvPr>
          <p:cNvGraphicFramePr>
            <a:graphicFrameLocks noGrp="1"/>
          </p:cNvGraphicFramePr>
          <p:nvPr>
            <p:ph idx="1"/>
            <p:extLst>
              <p:ext uri="{D42A27DB-BD31-4B8C-83A1-F6EECF244321}">
                <p14:modId xmlns:p14="http://schemas.microsoft.com/office/powerpoint/2010/main" val="3257202686"/>
              </p:ext>
            </p:extLst>
          </p:nvPr>
        </p:nvGraphicFramePr>
        <p:xfrm>
          <a:off x="5010150" y="304800"/>
          <a:ext cx="687705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157384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TotalTime>
  <Words>3646</Words>
  <Application>Microsoft Office PowerPoint</Application>
  <PresentationFormat>Widescreen</PresentationFormat>
  <Paragraphs>303</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Corbel</vt:lpstr>
      <vt:lpstr>Times New Roman</vt:lpstr>
      <vt:lpstr>Parallax</vt:lpstr>
      <vt:lpstr>COMPARISON OF ALEXITHYMIA AND BURNOUT AMID PERCEIVED STRESS LEVELS OF NURSING STUDENTS</vt:lpstr>
      <vt:lpstr>Background &amp; Context</vt:lpstr>
      <vt:lpstr>Problem Statement</vt:lpstr>
      <vt:lpstr>Purpose of Study</vt:lpstr>
      <vt:lpstr>Literature Review</vt:lpstr>
      <vt:lpstr>Research Questions</vt:lpstr>
      <vt:lpstr>Significance</vt:lpstr>
      <vt:lpstr>Research Design</vt:lpstr>
      <vt:lpstr>Participants</vt:lpstr>
      <vt:lpstr> Instruments Utilized</vt:lpstr>
      <vt:lpstr>Findings RQ1</vt:lpstr>
      <vt:lpstr>Findings RQ2</vt:lpstr>
      <vt:lpstr>Findings RQ3</vt:lpstr>
      <vt:lpstr>Findings RQ4</vt:lpstr>
      <vt:lpstr>Conclusions</vt:lpstr>
      <vt:lpstr>Implications</vt:lpstr>
      <vt:lpstr>Limitations</vt:lpstr>
      <vt:lpstr>Recommendations</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COMPARISON OF ALEXITHYMIA AND BURNOUT AMID PERCEIVED STRESS LEVELS OF NURSING STUDENTS</dc:title>
  <dc:creator>kami harmon</dc:creator>
  <cp:lastModifiedBy>Kelly Brown</cp:lastModifiedBy>
  <cp:revision>17</cp:revision>
  <cp:lastPrinted>2021-02-22T16:45:27Z</cp:lastPrinted>
  <dcterms:created xsi:type="dcterms:W3CDTF">2021-02-20T22:13:08Z</dcterms:created>
  <dcterms:modified xsi:type="dcterms:W3CDTF">2021-02-22T16:55:46Z</dcterms:modified>
</cp:coreProperties>
</file>