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89" d="100"/>
          <a:sy n="89" d="100"/>
        </p:scale>
        <p:origin x="108" y="4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2CE7FCD-1717-4C1B-873B-533FB74C042E}" type="datetimeFigureOut">
              <a:rPr lang="en-US" smtClean="0"/>
              <a:t>4/10/2019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169A0-D507-4521-A6DC-5A53D480EC3E}" type="slidenum">
              <a:rPr lang="en-US" smtClean="0"/>
              <a:t>‹#›</a:t>
            </a:fld>
            <a:endParaRPr lang="en-US"/>
          </a:p>
        </p:txBody>
      </p:sp>
    </p:spTree>
    <p:extLst>
      <p:ext uri="{BB962C8B-B14F-4D97-AF65-F5344CB8AC3E}">
        <p14:creationId xmlns:p14="http://schemas.microsoft.com/office/powerpoint/2010/main" val="473450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CE7FCD-1717-4C1B-873B-533FB74C042E}" type="datetimeFigureOut">
              <a:rPr lang="en-US" smtClean="0"/>
              <a:t>4/10/2019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169A0-D507-4521-A6DC-5A53D480EC3E}" type="slidenum">
              <a:rPr lang="en-US" smtClean="0"/>
              <a:t>‹#›</a:t>
            </a:fld>
            <a:endParaRPr lang="en-US"/>
          </a:p>
        </p:txBody>
      </p:sp>
    </p:spTree>
    <p:extLst>
      <p:ext uri="{BB962C8B-B14F-4D97-AF65-F5344CB8AC3E}">
        <p14:creationId xmlns:p14="http://schemas.microsoft.com/office/powerpoint/2010/main" val="295354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CE7FCD-1717-4C1B-873B-533FB74C042E}" type="datetimeFigureOut">
              <a:rPr lang="en-US" smtClean="0"/>
              <a:t>4/10/2019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169A0-D507-4521-A6DC-5A53D480EC3E}" type="slidenum">
              <a:rPr lang="en-US" smtClean="0"/>
              <a:t>‹#›</a:t>
            </a:fld>
            <a:endParaRPr lang="en-US"/>
          </a:p>
        </p:txBody>
      </p:sp>
    </p:spTree>
    <p:extLst>
      <p:ext uri="{BB962C8B-B14F-4D97-AF65-F5344CB8AC3E}">
        <p14:creationId xmlns:p14="http://schemas.microsoft.com/office/powerpoint/2010/main" val="1488410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CE7FCD-1717-4C1B-873B-533FB74C042E}" type="datetimeFigureOut">
              <a:rPr lang="en-US" smtClean="0"/>
              <a:t>4/10/2019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169A0-D507-4521-A6DC-5A53D480EC3E}" type="slidenum">
              <a:rPr lang="en-US" smtClean="0"/>
              <a:t>‹#›</a:t>
            </a:fld>
            <a:endParaRPr lang="en-US"/>
          </a:p>
        </p:txBody>
      </p:sp>
    </p:spTree>
    <p:extLst>
      <p:ext uri="{BB962C8B-B14F-4D97-AF65-F5344CB8AC3E}">
        <p14:creationId xmlns:p14="http://schemas.microsoft.com/office/powerpoint/2010/main" val="3585977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2CE7FCD-1717-4C1B-873B-533FB74C042E}" type="datetimeFigureOut">
              <a:rPr lang="en-US" smtClean="0"/>
              <a:t>4/10/2019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169A0-D507-4521-A6DC-5A53D480EC3E}" type="slidenum">
              <a:rPr lang="en-US" smtClean="0"/>
              <a:t>‹#›</a:t>
            </a:fld>
            <a:endParaRPr lang="en-US"/>
          </a:p>
        </p:txBody>
      </p:sp>
    </p:spTree>
    <p:extLst>
      <p:ext uri="{BB962C8B-B14F-4D97-AF65-F5344CB8AC3E}">
        <p14:creationId xmlns:p14="http://schemas.microsoft.com/office/powerpoint/2010/main" val="1062120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2CE7FCD-1717-4C1B-873B-533FB74C042E}" type="datetimeFigureOut">
              <a:rPr lang="en-US" smtClean="0"/>
              <a:t>4/10/2019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A169A0-D507-4521-A6DC-5A53D480EC3E}" type="slidenum">
              <a:rPr lang="en-US" smtClean="0"/>
              <a:t>‹#›</a:t>
            </a:fld>
            <a:endParaRPr lang="en-US"/>
          </a:p>
        </p:txBody>
      </p:sp>
    </p:spTree>
    <p:extLst>
      <p:ext uri="{BB962C8B-B14F-4D97-AF65-F5344CB8AC3E}">
        <p14:creationId xmlns:p14="http://schemas.microsoft.com/office/powerpoint/2010/main" val="39169137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2CE7FCD-1717-4C1B-873B-533FB74C042E}" type="datetimeFigureOut">
              <a:rPr lang="en-US" smtClean="0"/>
              <a:t>4/10/2019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A169A0-D507-4521-A6DC-5A53D480EC3E}" type="slidenum">
              <a:rPr lang="en-US" smtClean="0"/>
              <a:t>‹#›</a:t>
            </a:fld>
            <a:endParaRPr lang="en-US"/>
          </a:p>
        </p:txBody>
      </p:sp>
    </p:spTree>
    <p:extLst>
      <p:ext uri="{BB962C8B-B14F-4D97-AF65-F5344CB8AC3E}">
        <p14:creationId xmlns:p14="http://schemas.microsoft.com/office/powerpoint/2010/main" val="1576205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CE7FCD-1717-4C1B-873B-533FB74C042E}" type="datetimeFigureOut">
              <a:rPr lang="en-US" smtClean="0"/>
              <a:t>4/10/2019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A169A0-D507-4521-A6DC-5A53D480EC3E}" type="slidenum">
              <a:rPr lang="en-US" smtClean="0"/>
              <a:t>‹#›</a:t>
            </a:fld>
            <a:endParaRPr lang="en-US"/>
          </a:p>
        </p:txBody>
      </p:sp>
    </p:spTree>
    <p:extLst>
      <p:ext uri="{BB962C8B-B14F-4D97-AF65-F5344CB8AC3E}">
        <p14:creationId xmlns:p14="http://schemas.microsoft.com/office/powerpoint/2010/main" val="889216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CE7FCD-1717-4C1B-873B-533FB74C042E}" type="datetimeFigureOut">
              <a:rPr lang="en-US" smtClean="0"/>
              <a:t>4/10/2019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A169A0-D507-4521-A6DC-5A53D480EC3E}" type="slidenum">
              <a:rPr lang="en-US" smtClean="0"/>
              <a:t>‹#›</a:t>
            </a:fld>
            <a:endParaRPr lang="en-US"/>
          </a:p>
        </p:txBody>
      </p:sp>
    </p:spTree>
    <p:extLst>
      <p:ext uri="{BB962C8B-B14F-4D97-AF65-F5344CB8AC3E}">
        <p14:creationId xmlns:p14="http://schemas.microsoft.com/office/powerpoint/2010/main" val="957399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2CE7FCD-1717-4C1B-873B-533FB74C042E}" type="datetimeFigureOut">
              <a:rPr lang="en-US" smtClean="0"/>
              <a:t>4/10/2019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A169A0-D507-4521-A6DC-5A53D480EC3E}" type="slidenum">
              <a:rPr lang="en-US" smtClean="0"/>
              <a:t>‹#›</a:t>
            </a:fld>
            <a:endParaRPr lang="en-US"/>
          </a:p>
        </p:txBody>
      </p:sp>
    </p:spTree>
    <p:extLst>
      <p:ext uri="{BB962C8B-B14F-4D97-AF65-F5344CB8AC3E}">
        <p14:creationId xmlns:p14="http://schemas.microsoft.com/office/powerpoint/2010/main" val="1950196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2CE7FCD-1717-4C1B-873B-533FB74C042E}" type="datetimeFigureOut">
              <a:rPr lang="en-US" smtClean="0"/>
              <a:t>4/10/2019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A169A0-D507-4521-A6DC-5A53D480EC3E}" type="slidenum">
              <a:rPr lang="en-US" smtClean="0"/>
              <a:t>‹#›</a:t>
            </a:fld>
            <a:endParaRPr lang="en-US"/>
          </a:p>
        </p:txBody>
      </p:sp>
    </p:spTree>
    <p:extLst>
      <p:ext uri="{BB962C8B-B14F-4D97-AF65-F5344CB8AC3E}">
        <p14:creationId xmlns:p14="http://schemas.microsoft.com/office/powerpoint/2010/main" val="264473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CE7FCD-1717-4C1B-873B-533FB74C042E}" type="datetimeFigureOut">
              <a:rPr lang="en-US" smtClean="0"/>
              <a:t>4/10/2019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A169A0-D507-4521-A6DC-5A53D480EC3E}" type="slidenum">
              <a:rPr lang="en-US" smtClean="0"/>
              <a:t>‹#›</a:t>
            </a:fld>
            <a:endParaRPr lang="en-US"/>
          </a:p>
        </p:txBody>
      </p:sp>
    </p:spTree>
    <p:extLst>
      <p:ext uri="{BB962C8B-B14F-4D97-AF65-F5344CB8AC3E}">
        <p14:creationId xmlns:p14="http://schemas.microsoft.com/office/powerpoint/2010/main" val="9807931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Glossing the Text: Gendered Biblical Interpretation in Chaucer’s </a:t>
            </a:r>
            <a:r>
              <a:rPr lang="en-US" i="1" dirty="0" smtClean="0"/>
              <a:t>Canterbury Tales</a:t>
            </a:r>
            <a:endParaRPr lang="en-US" dirty="0"/>
          </a:p>
        </p:txBody>
      </p:sp>
      <p:sp>
        <p:nvSpPr>
          <p:cNvPr id="3" name="Subtitle 2"/>
          <p:cNvSpPr>
            <a:spLocks noGrp="1"/>
          </p:cNvSpPr>
          <p:nvPr>
            <p:ph type="subTitle" idx="1"/>
          </p:nvPr>
        </p:nvSpPr>
        <p:spPr/>
        <p:txBody>
          <a:bodyPr/>
          <a:lstStyle/>
          <a:p>
            <a:r>
              <a:rPr lang="en-US" dirty="0" smtClean="0"/>
              <a:t>Dr. Karen Knudson</a:t>
            </a:r>
            <a:endParaRPr lang="en-US" dirty="0"/>
          </a:p>
        </p:txBody>
      </p:sp>
    </p:spTree>
    <p:extLst>
      <p:ext uri="{BB962C8B-B14F-4D97-AF65-F5344CB8AC3E}">
        <p14:creationId xmlns:p14="http://schemas.microsoft.com/office/powerpoint/2010/main" val="2400487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298" y="1247888"/>
            <a:ext cx="11232502" cy="5610112"/>
          </a:xfrm>
        </p:spPr>
        <p:txBody>
          <a:bodyPr>
            <a:normAutofit fontScale="92500" lnSpcReduction="20000"/>
          </a:bodyPr>
          <a:lstStyle/>
          <a:p>
            <a:r>
              <a:rPr lang="en-US" dirty="0" smtClean="0"/>
              <a:t>Pluto and Proserpina show up in the garden and comment on the situation. Pluto references and then quotes Solomon: </a:t>
            </a:r>
          </a:p>
          <a:p>
            <a:pPr lvl="1"/>
            <a:r>
              <a:rPr lang="en-US" dirty="0"/>
              <a:t>‘O Salomon, </a:t>
            </a:r>
            <a:r>
              <a:rPr lang="en-US" dirty="0" err="1"/>
              <a:t>wys</a:t>
            </a:r>
            <a:r>
              <a:rPr lang="en-US" dirty="0"/>
              <a:t>, and richest of </a:t>
            </a:r>
            <a:r>
              <a:rPr lang="en-US" dirty="0" err="1"/>
              <a:t>richesse</a:t>
            </a:r>
            <a:r>
              <a:rPr lang="en-US" dirty="0" smtClean="0"/>
              <a:t>, / </a:t>
            </a:r>
            <a:r>
              <a:rPr lang="en-US" dirty="0" err="1" smtClean="0"/>
              <a:t>Fulfild</a:t>
            </a:r>
            <a:r>
              <a:rPr lang="en-US" dirty="0" smtClean="0"/>
              <a:t> </a:t>
            </a:r>
            <a:r>
              <a:rPr lang="en-US" dirty="0"/>
              <a:t>of sapience and of worldly </a:t>
            </a:r>
            <a:r>
              <a:rPr lang="en-US" dirty="0" err="1"/>
              <a:t>glorie</a:t>
            </a:r>
            <a:r>
              <a:rPr lang="en-US" dirty="0" smtClean="0"/>
              <a:t>, / </a:t>
            </a:r>
            <a:r>
              <a:rPr lang="en-US" dirty="0" err="1" smtClean="0"/>
              <a:t>Ful</a:t>
            </a:r>
            <a:r>
              <a:rPr lang="en-US" dirty="0" smtClean="0"/>
              <a:t> </a:t>
            </a:r>
            <a:r>
              <a:rPr lang="en-US" dirty="0"/>
              <a:t>worthy been they </a:t>
            </a:r>
            <a:r>
              <a:rPr lang="en-US" dirty="0" err="1"/>
              <a:t>wordes</a:t>
            </a:r>
            <a:r>
              <a:rPr lang="en-US" dirty="0"/>
              <a:t> to </a:t>
            </a:r>
            <a:r>
              <a:rPr lang="en-US" dirty="0" err="1" smtClean="0"/>
              <a:t>memorie</a:t>
            </a:r>
            <a:r>
              <a:rPr lang="en-US" dirty="0" smtClean="0"/>
              <a:t> / To </a:t>
            </a:r>
            <a:r>
              <a:rPr lang="en-US" dirty="0"/>
              <a:t>every </a:t>
            </a:r>
            <a:r>
              <a:rPr lang="en-US" dirty="0" err="1"/>
              <a:t>wight</a:t>
            </a:r>
            <a:r>
              <a:rPr lang="en-US" dirty="0"/>
              <a:t> that wit and </a:t>
            </a:r>
            <a:r>
              <a:rPr lang="en-US" dirty="0" err="1"/>
              <a:t>reson</a:t>
            </a:r>
            <a:r>
              <a:rPr lang="en-US" dirty="0"/>
              <a:t> </a:t>
            </a:r>
            <a:r>
              <a:rPr lang="en-US" dirty="0" err="1"/>
              <a:t>kan</a:t>
            </a:r>
            <a:r>
              <a:rPr lang="en-US" dirty="0" err="1" smtClean="0"/>
              <a:t>.</a:t>
            </a:r>
            <a:r>
              <a:rPr lang="en-US" dirty="0" smtClean="0"/>
              <a:t> / Thus </a:t>
            </a:r>
            <a:r>
              <a:rPr lang="en-US" dirty="0" err="1"/>
              <a:t>preiseth</a:t>
            </a:r>
            <a:r>
              <a:rPr lang="en-US" dirty="0"/>
              <a:t> he yet the </a:t>
            </a:r>
            <a:r>
              <a:rPr lang="en-US" dirty="0" err="1"/>
              <a:t>bountee</a:t>
            </a:r>
            <a:r>
              <a:rPr lang="en-US" dirty="0"/>
              <a:t> of man’ (IV.2242-46</a:t>
            </a:r>
            <a:r>
              <a:rPr lang="en-US" dirty="0" smtClean="0"/>
              <a:t>)</a:t>
            </a:r>
          </a:p>
          <a:p>
            <a:pPr lvl="1"/>
            <a:r>
              <a:rPr lang="en-US" dirty="0"/>
              <a:t>“‘</a:t>
            </a:r>
            <a:r>
              <a:rPr lang="en-US" dirty="0" err="1"/>
              <a:t>Amonges</a:t>
            </a:r>
            <a:r>
              <a:rPr lang="en-US" dirty="0"/>
              <a:t> a thousand men yet </a:t>
            </a:r>
            <a:r>
              <a:rPr lang="en-US" dirty="0" err="1"/>
              <a:t>foond</a:t>
            </a:r>
            <a:r>
              <a:rPr lang="en-US" dirty="0"/>
              <a:t> I </a:t>
            </a:r>
            <a:r>
              <a:rPr lang="en-US" dirty="0" err="1"/>
              <a:t>oon</a:t>
            </a:r>
            <a:r>
              <a:rPr lang="en-US" dirty="0"/>
              <a:t>, / But of </a:t>
            </a:r>
            <a:r>
              <a:rPr lang="en-US" dirty="0" err="1"/>
              <a:t>wommen</a:t>
            </a:r>
            <a:r>
              <a:rPr lang="en-US" dirty="0"/>
              <a:t> </a:t>
            </a:r>
            <a:r>
              <a:rPr lang="en-US" dirty="0" err="1"/>
              <a:t>alle</a:t>
            </a:r>
            <a:r>
              <a:rPr lang="en-US" dirty="0"/>
              <a:t> </a:t>
            </a:r>
            <a:r>
              <a:rPr lang="en-US" dirty="0" err="1"/>
              <a:t>foond</a:t>
            </a:r>
            <a:r>
              <a:rPr lang="en-US" dirty="0"/>
              <a:t> I noon’” (IV.2247-48</a:t>
            </a:r>
            <a:r>
              <a:rPr lang="en-US" dirty="0" smtClean="0"/>
              <a:t>)</a:t>
            </a:r>
          </a:p>
          <a:p>
            <a:r>
              <a:rPr lang="en-US" dirty="0" smtClean="0"/>
              <a:t>Proserpina will have none of it: </a:t>
            </a:r>
          </a:p>
          <a:p>
            <a:pPr marL="457200" lvl="1" indent="0">
              <a:buNone/>
            </a:pPr>
            <a:r>
              <a:rPr lang="en-US" dirty="0"/>
              <a:t>‘What </a:t>
            </a:r>
            <a:r>
              <a:rPr lang="en-US" dirty="0" err="1"/>
              <a:t>rekketh</a:t>
            </a:r>
            <a:r>
              <a:rPr lang="en-US" dirty="0"/>
              <a:t> me of </a:t>
            </a:r>
            <a:r>
              <a:rPr lang="en-US" dirty="0" err="1"/>
              <a:t>youre</a:t>
            </a:r>
            <a:r>
              <a:rPr lang="en-US" dirty="0"/>
              <a:t> </a:t>
            </a:r>
            <a:r>
              <a:rPr lang="en-US" dirty="0" err="1"/>
              <a:t>auctoritees</a:t>
            </a:r>
            <a:r>
              <a:rPr lang="en-US" dirty="0"/>
              <a:t>?</a:t>
            </a:r>
          </a:p>
          <a:p>
            <a:pPr marL="457200" lvl="1" indent="0">
              <a:buNone/>
            </a:pPr>
            <a:r>
              <a:rPr lang="en-US" dirty="0"/>
              <a:t>I woot </a:t>
            </a:r>
            <a:r>
              <a:rPr lang="en-US" dirty="0" err="1"/>
              <a:t>wel</a:t>
            </a:r>
            <a:r>
              <a:rPr lang="en-US" dirty="0"/>
              <a:t> that this Jew, this Salomon,</a:t>
            </a:r>
          </a:p>
          <a:p>
            <a:pPr marL="457200" lvl="1" indent="0">
              <a:buNone/>
            </a:pPr>
            <a:r>
              <a:rPr lang="en-US" dirty="0" err="1"/>
              <a:t>Foond</a:t>
            </a:r>
            <a:r>
              <a:rPr lang="en-US" dirty="0"/>
              <a:t> of us </a:t>
            </a:r>
            <a:r>
              <a:rPr lang="en-US" dirty="0" err="1"/>
              <a:t>wommen</a:t>
            </a:r>
            <a:r>
              <a:rPr lang="en-US" dirty="0"/>
              <a:t> </a:t>
            </a:r>
            <a:r>
              <a:rPr lang="en-US" dirty="0" err="1"/>
              <a:t>fooles</a:t>
            </a:r>
            <a:r>
              <a:rPr lang="en-US" dirty="0"/>
              <a:t> many </a:t>
            </a:r>
            <a:r>
              <a:rPr lang="en-US" dirty="0" err="1"/>
              <a:t>oon</a:t>
            </a:r>
            <a:r>
              <a:rPr lang="en-US" dirty="0"/>
              <a:t>.</a:t>
            </a:r>
          </a:p>
          <a:p>
            <a:pPr marL="457200" lvl="1" indent="0">
              <a:buNone/>
            </a:pPr>
            <a:r>
              <a:rPr lang="en-US" dirty="0"/>
              <a:t>But though that he ne </a:t>
            </a:r>
            <a:r>
              <a:rPr lang="en-US" dirty="0" err="1"/>
              <a:t>foond</a:t>
            </a:r>
            <a:r>
              <a:rPr lang="en-US" dirty="0"/>
              <a:t> no good </a:t>
            </a:r>
            <a:r>
              <a:rPr lang="en-US" dirty="0" err="1"/>
              <a:t>womman</a:t>
            </a:r>
            <a:r>
              <a:rPr lang="en-US" dirty="0"/>
              <a:t>,</a:t>
            </a:r>
          </a:p>
          <a:p>
            <a:pPr marL="457200" lvl="1" indent="0">
              <a:buNone/>
            </a:pPr>
            <a:r>
              <a:rPr lang="en-US" dirty="0"/>
              <a:t>Yet hath </a:t>
            </a:r>
            <a:r>
              <a:rPr lang="en-US" dirty="0" err="1"/>
              <a:t>ther</a:t>
            </a:r>
            <a:r>
              <a:rPr lang="en-US" dirty="0"/>
              <a:t> </a:t>
            </a:r>
            <a:r>
              <a:rPr lang="en-US" dirty="0" err="1"/>
              <a:t>founde</a:t>
            </a:r>
            <a:r>
              <a:rPr lang="en-US" dirty="0"/>
              <a:t> many another man</a:t>
            </a:r>
          </a:p>
          <a:p>
            <a:pPr marL="457200" lvl="1" indent="0">
              <a:buNone/>
            </a:pPr>
            <a:r>
              <a:rPr lang="en-US" dirty="0" err="1"/>
              <a:t>Wommen</a:t>
            </a:r>
            <a:r>
              <a:rPr lang="en-US" dirty="0"/>
              <a:t> </a:t>
            </a:r>
            <a:r>
              <a:rPr lang="en-US" dirty="0" err="1"/>
              <a:t>ful</a:t>
            </a:r>
            <a:r>
              <a:rPr lang="en-US" dirty="0"/>
              <a:t> </a:t>
            </a:r>
            <a:r>
              <a:rPr lang="en-US" dirty="0" err="1"/>
              <a:t>trewe</a:t>
            </a:r>
            <a:r>
              <a:rPr lang="en-US" dirty="0"/>
              <a:t>, </a:t>
            </a:r>
            <a:r>
              <a:rPr lang="en-US" dirty="0" err="1"/>
              <a:t>ful</a:t>
            </a:r>
            <a:r>
              <a:rPr lang="en-US" dirty="0"/>
              <a:t> </a:t>
            </a:r>
            <a:r>
              <a:rPr lang="en-US" dirty="0" err="1"/>
              <a:t>goode</a:t>
            </a:r>
            <a:r>
              <a:rPr lang="en-US" dirty="0"/>
              <a:t>, and </a:t>
            </a:r>
            <a:r>
              <a:rPr lang="en-US" dirty="0" err="1"/>
              <a:t>vertuous</a:t>
            </a:r>
            <a:r>
              <a:rPr lang="en-US" dirty="0" smtClean="0"/>
              <a:t>.</a:t>
            </a:r>
          </a:p>
          <a:p>
            <a:pPr marL="228600" lvl="1"/>
            <a:r>
              <a:rPr lang="en-US" sz="2800" dirty="0" err="1"/>
              <a:t>Proserpyna</a:t>
            </a:r>
            <a:r>
              <a:rPr lang="en-US" sz="2800" dirty="0"/>
              <a:t> shows her skill at building a rhetorical argument and at developing exegesis based upon the literal meaning of the text. Proserpina wins by “arguing more learnedly and persuasively from the bible than any character in the story </a:t>
            </a:r>
            <a:r>
              <a:rPr lang="en-US" sz="2800" dirty="0"/>
              <a:t>heretofore” (</a:t>
            </a:r>
            <a:r>
              <a:rPr lang="en-US" sz="2800" dirty="0" err="1"/>
              <a:t>Blamires</a:t>
            </a:r>
            <a:r>
              <a:rPr lang="en-US" sz="2800" dirty="0"/>
              <a:t> 131).</a:t>
            </a:r>
            <a:endParaRPr lang="en-US" sz="2800" dirty="0"/>
          </a:p>
          <a:p>
            <a:pPr marL="228600" lvl="1"/>
            <a:endParaRPr lang="en-US" sz="2800" dirty="0"/>
          </a:p>
          <a:p>
            <a:endParaRPr lang="en-US" dirty="0"/>
          </a:p>
          <a:p>
            <a:pPr lvl="1"/>
            <a:endParaRPr lang="en-US" dirty="0"/>
          </a:p>
        </p:txBody>
      </p:sp>
      <p:sp>
        <p:nvSpPr>
          <p:cNvPr id="4" name="Title 1"/>
          <p:cNvSpPr>
            <a:spLocks noGrp="1"/>
          </p:cNvSpPr>
          <p:nvPr>
            <p:ph type="title"/>
          </p:nvPr>
        </p:nvSpPr>
        <p:spPr>
          <a:xfrm>
            <a:off x="838200" y="177558"/>
            <a:ext cx="10515600" cy="1070330"/>
          </a:xfrm>
        </p:spPr>
        <p:txBody>
          <a:bodyPr/>
          <a:lstStyle/>
          <a:p>
            <a:r>
              <a:rPr lang="en-US" dirty="0" smtClean="0"/>
              <a:t>Pagan Goddess and Biblical Interpreter</a:t>
            </a:r>
            <a:endParaRPr lang="en-US" dirty="0"/>
          </a:p>
        </p:txBody>
      </p:sp>
    </p:spTree>
    <p:extLst>
      <p:ext uri="{BB962C8B-B14F-4D97-AF65-F5344CB8AC3E}">
        <p14:creationId xmlns:p14="http://schemas.microsoft.com/office/powerpoint/2010/main" val="2119424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additive="base">
                                        <p:cTn id="54"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 calcmode="lin" valueType="num">
                                      <p:cBhvr additive="base">
                                        <p:cTn id="60"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3">
                                            <p:txEl>
                                              <p:pRg st="9" end="9"/>
                                            </p:txEl>
                                          </p:spTgt>
                                        </p:tgtEl>
                                        <p:attrNameLst>
                                          <p:attrName>style.visibility</p:attrName>
                                        </p:attrNameLst>
                                      </p:cBhvr>
                                      <p:to>
                                        <p:strVal val="visible"/>
                                      </p:to>
                                    </p:set>
                                    <p:anim calcmode="lin" valueType="num">
                                      <p:cBhvr additive="base">
                                        <p:cTn id="66"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7"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grpId="0" nodeType="clickEffect">
                                  <p:stCondLst>
                                    <p:cond delay="0"/>
                                  </p:stCondLst>
                                  <p:childTnLst>
                                    <p:set>
                                      <p:cBhvr>
                                        <p:cTn id="71" dur="1" fill="hold">
                                          <p:stCondLst>
                                            <p:cond delay="0"/>
                                          </p:stCondLst>
                                        </p:cTn>
                                        <p:tgtEl>
                                          <p:spTgt spid="3">
                                            <p:txEl>
                                              <p:pRg st="10" end="10"/>
                                            </p:txEl>
                                          </p:spTgt>
                                        </p:tgtEl>
                                        <p:attrNameLst>
                                          <p:attrName>style.visibility</p:attrName>
                                        </p:attrNameLst>
                                      </p:cBhvr>
                                      <p:to>
                                        <p:strVal val="visible"/>
                                      </p:to>
                                    </p:set>
                                    <p:anim calcmode="lin" valueType="num">
                                      <p:cBhvr additive="base">
                                        <p:cTn id="7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73"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Figment, a Shrew, and a Pagan</a:t>
            </a:r>
            <a:endParaRPr lang="en-US" dirty="0"/>
          </a:p>
        </p:txBody>
      </p:sp>
      <p:sp>
        <p:nvSpPr>
          <p:cNvPr id="3" name="Content Placeholder 2"/>
          <p:cNvSpPr>
            <a:spLocks noGrp="1"/>
          </p:cNvSpPr>
          <p:nvPr>
            <p:ph idx="1"/>
          </p:nvPr>
        </p:nvSpPr>
        <p:spPr>
          <a:xfrm>
            <a:off x="247426" y="1825624"/>
            <a:ext cx="11106374" cy="4639721"/>
          </a:xfrm>
        </p:spPr>
        <p:txBody>
          <a:bodyPr/>
          <a:lstStyle/>
          <a:p>
            <a:pPr marL="0" indent="0">
              <a:buNone/>
            </a:pPr>
            <a:r>
              <a:rPr lang="en-US" dirty="0" smtClean="0"/>
              <a:t>The </a:t>
            </a:r>
            <a:r>
              <a:rPr lang="en-US" i="1" dirty="0" smtClean="0"/>
              <a:t>Canterbury Tales</a:t>
            </a:r>
            <a:r>
              <a:rPr lang="en-US" dirty="0" smtClean="0"/>
              <a:t> does not allow the reader easy or tidy conclusions. Even as the stories forefront the difficulties of authentic biblical interpretation—especially interpretation clouded by misogynistic traditions—the characters undermine the </a:t>
            </a:r>
            <a:r>
              <a:rPr lang="en-US" u="sng" dirty="0" smtClean="0"/>
              <a:t>re</a:t>
            </a:r>
            <a:r>
              <a:rPr lang="en-US" dirty="0" smtClean="0"/>
              <a:t>interpretations. </a:t>
            </a:r>
          </a:p>
          <a:p>
            <a:pPr marL="0" indent="0">
              <a:buNone/>
            </a:pPr>
            <a:r>
              <a:rPr lang="en-US" dirty="0" smtClean="0"/>
              <a:t>Perhaps the warning Chaucer provides is to all the “</a:t>
            </a:r>
            <a:r>
              <a:rPr lang="en-US" dirty="0" err="1" smtClean="0"/>
              <a:t>seculeer</a:t>
            </a:r>
            <a:r>
              <a:rPr lang="en-US" dirty="0" smtClean="0"/>
              <a:t>” who write and read, who, as </a:t>
            </a:r>
            <a:r>
              <a:rPr lang="en-US" dirty="0"/>
              <a:t>he says in his Retraction, </a:t>
            </a:r>
            <a:r>
              <a:rPr lang="en-US" dirty="0" smtClean="0"/>
              <a:t>“</a:t>
            </a:r>
            <a:r>
              <a:rPr lang="en-US" dirty="0" err="1"/>
              <a:t>sownen</a:t>
            </a:r>
            <a:r>
              <a:rPr lang="en-US" dirty="0"/>
              <a:t> into </a:t>
            </a:r>
            <a:r>
              <a:rPr lang="en-US" dirty="0" err="1"/>
              <a:t>synne</a:t>
            </a:r>
            <a:r>
              <a:rPr lang="en-US" dirty="0"/>
              <a:t>” </a:t>
            </a:r>
            <a:r>
              <a:rPr lang="en-US" dirty="0" smtClean="0"/>
              <a:t>must practice a new way of seeing and the old way of repentance (X </a:t>
            </a:r>
            <a:r>
              <a:rPr lang="en-US" dirty="0"/>
              <a:t>1086). </a:t>
            </a:r>
            <a:endParaRPr lang="en-US" dirty="0"/>
          </a:p>
        </p:txBody>
      </p:sp>
    </p:spTree>
    <p:extLst>
      <p:ext uri="{BB962C8B-B14F-4D97-AF65-F5344CB8AC3E}">
        <p14:creationId xmlns:p14="http://schemas.microsoft.com/office/powerpoint/2010/main" val="342308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up)">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up)">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571" y="365125"/>
            <a:ext cx="6433893" cy="2592679"/>
          </a:xfrm>
        </p:spPr>
        <p:txBody>
          <a:bodyPr>
            <a:normAutofit/>
          </a:bodyPr>
          <a:lstStyle/>
          <a:p>
            <a:r>
              <a:rPr lang="en-US" dirty="0" smtClean="0"/>
              <a:t>Gloss: inserting </a:t>
            </a:r>
            <a:r>
              <a:rPr lang="en-US" dirty="0"/>
              <a:t>annotations, translations, summaries, </a:t>
            </a:r>
            <a:r>
              <a:rPr lang="en-US" dirty="0" smtClean="0"/>
              <a:t>commentary directly on to the page</a:t>
            </a:r>
            <a:endParaRPr lang="en-US" dirty="0"/>
          </a:p>
        </p:txBody>
      </p:sp>
      <p:sp>
        <p:nvSpPr>
          <p:cNvPr id="3" name="Content Placeholder 2"/>
          <p:cNvSpPr>
            <a:spLocks noGrp="1"/>
          </p:cNvSpPr>
          <p:nvPr>
            <p:ph idx="1"/>
          </p:nvPr>
        </p:nvSpPr>
        <p:spPr>
          <a:xfrm>
            <a:off x="3293706" y="3131910"/>
            <a:ext cx="3466758" cy="1020212"/>
          </a:xfrm>
        </p:spPr>
        <p:txBody>
          <a:bodyPr/>
          <a:lstStyle/>
          <a:p>
            <a:pPr marL="0" indent="0">
              <a:buNone/>
            </a:pPr>
            <a:r>
              <a:rPr lang="en-US" dirty="0" smtClean="0"/>
              <a:t>The </a:t>
            </a:r>
            <a:r>
              <a:rPr lang="en-US" i="1" dirty="0" err="1" smtClean="0"/>
              <a:t>Glossa</a:t>
            </a:r>
            <a:r>
              <a:rPr lang="en-US" i="1" dirty="0" smtClean="0"/>
              <a:t> </a:t>
            </a:r>
            <a:r>
              <a:rPr lang="en-US" i="1" dirty="0" err="1" smtClean="0"/>
              <a:t>Ordinaria</a:t>
            </a:r>
            <a:r>
              <a:rPr lang="en-US" dirty="0" smtClean="0"/>
              <a:t>:</a:t>
            </a:r>
          </a:p>
          <a:p>
            <a:pPr marL="0" indent="0">
              <a:buNone/>
            </a:pP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60464" y="0"/>
            <a:ext cx="5431536" cy="6858000"/>
          </a:xfrm>
          <a:prstGeom prst="rect">
            <a:avLst/>
          </a:prstGeom>
        </p:spPr>
      </p:pic>
      <p:sp>
        <p:nvSpPr>
          <p:cNvPr id="6" name="Down Arrow 5"/>
          <p:cNvSpPr/>
          <p:nvPr/>
        </p:nvSpPr>
        <p:spPr>
          <a:xfrm>
            <a:off x="10944808" y="1236927"/>
            <a:ext cx="205273" cy="401216"/>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a:off x="7240555" y="214604"/>
            <a:ext cx="279918" cy="42920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89543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par>
                                <p:cTn id="13" presetID="22" presetClass="entr" presetSubtype="8"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7976" y="79135"/>
            <a:ext cx="7607380" cy="1325563"/>
          </a:xfrm>
        </p:spPr>
        <p:txBody>
          <a:bodyPr/>
          <a:lstStyle/>
          <a:p>
            <a:pPr algn="ctr"/>
            <a:r>
              <a:rPr lang="en-US" i="1" dirty="0" smtClean="0"/>
              <a:t>Canterbury Tales</a:t>
            </a:r>
            <a:r>
              <a:rPr lang="en-US" dirty="0" smtClean="0"/>
              <a:t> and King Solomon</a:t>
            </a:r>
            <a:endParaRPr lang="en-US" i="1" dirty="0"/>
          </a:p>
        </p:txBody>
      </p:sp>
      <p:sp>
        <p:nvSpPr>
          <p:cNvPr id="3" name="Content Placeholder 2"/>
          <p:cNvSpPr>
            <a:spLocks noGrp="1"/>
          </p:cNvSpPr>
          <p:nvPr>
            <p:ph idx="1"/>
          </p:nvPr>
        </p:nvSpPr>
        <p:spPr>
          <a:xfrm>
            <a:off x="3746420" y="1404699"/>
            <a:ext cx="8445580" cy="5453302"/>
          </a:xfrm>
        </p:spPr>
        <p:txBody>
          <a:bodyPr>
            <a:normAutofit/>
          </a:bodyPr>
          <a:lstStyle/>
          <a:p>
            <a:r>
              <a:rPr lang="en-US" i="1" dirty="0"/>
              <a:t>Canterbury </a:t>
            </a:r>
            <a:r>
              <a:rPr lang="en-US" i="1" dirty="0" smtClean="0"/>
              <a:t>Tales </a:t>
            </a:r>
            <a:r>
              <a:rPr lang="en-US" dirty="0" smtClean="0"/>
              <a:t>is a collection of tales of many different styles and genres that addresses many different issues of Chaucer’s time period. The issue I’m examining today is authority as it relates to Biblical interpretation. A particular interest of Chaucer’s is </a:t>
            </a:r>
            <a:r>
              <a:rPr lang="en-US" dirty="0"/>
              <a:t>“how people quote, use, play, and misappropriate or ‘harass’ written </a:t>
            </a:r>
            <a:r>
              <a:rPr lang="en-US" i="1" dirty="0" err="1" smtClean="0"/>
              <a:t>auctoritee</a:t>
            </a:r>
            <a:r>
              <a:rPr lang="en-US" dirty="0" smtClean="0"/>
              <a:t>” (</a:t>
            </a:r>
            <a:r>
              <a:rPr lang="en-US" dirty="0" err="1" smtClean="0"/>
              <a:t>Blamires</a:t>
            </a:r>
            <a:r>
              <a:rPr lang="en-US" dirty="0" smtClean="0"/>
              <a:t> 237).</a:t>
            </a:r>
          </a:p>
          <a:p>
            <a:r>
              <a:rPr lang="en-US" dirty="0" smtClean="0"/>
              <a:t>King Solomon and his texts (</a:t>
            </a:r>
            <a:r>
              <a:rPr lang="en-US" i="1" dirty="0" smtClean="0"/>
              <a:t>Proverbs</a:t>
            </a:r>
            <a:r>
              <a:rPr lang="en-US" dirty="0" smtClean="0"/>
              <a:t>, </a:t>
            </a:r>
            <a:r>
              <a:rPr lang="en-US" i="1" dirty="0" smtClean="0"/>
              <a:t>Ecclesiastes</a:t>
            </a:r>
            <a:r>
              <a:rPr lang="en-US" dirty="0" smtClean="0"/>
              <a:t>, and </a:t>
            </a:r>
            <a:r>
              <a:rPr lang="en-US" i="1" dirty="0" smtClean="0"/>
              <a:t>Song of Songs</a:t>
            </a:r>
            <a:r>
              <a:rPr lang="en-US" dirty="0" smtClean="0"/>
              <a:t>) were popular in this same time period, and provide a rich sample with which to examine attitudes regarding authority and interpretation. In the </a:t>
            </a:r>
            <a:r>
              <a:rPr lang="en-US" i="1" dirty="0" smtClean="0"/>
              <a:t>Canterbury Tales</a:t>
            </a:r>
            <a:r>
              <a:rPr lang="en-US" dirty="0" smtClean="0"/>
              <a:t>, Solomon is the 2</a:t>
            </a:r>
            <a:r>
              <a:rPr lang="en-US" baseline="30000" dirty="0" smtClean="0"/>
              <a:t>nd</a:t>
            </a:r>
            <a:r>
              <a:rPr lang="en-US" dirty="0" smtClean="0"/>
              <a:t> most-referenced, at 63, Biblical name in the whole collection.</a:t>
            </a:r>
            <a:endParaRPr lang="en-US" dirty="0"/>
          </a:p>
        </p:txBody>
      </p:sp>
      <p:pic>
        <p:nvPicPr>
          <p:cNvPr id="4" name="Picture 3"/>
          <p:cNvPicPr>
            <a:picLocks noChangeAspect="1"/>
          </p:cNvPicPr>
          <p:nvPr/>
        </p:nvPicPr>
        <p:blipFill>
          <a:blip r:embed="rId2"/>
          <a:stretch>
            <a:fillRect/>
          </a:stretch>
        </p:blipFill>
        <p:spPr>
          <a:xfrm>
            <a:off x="112889" y="607557"/>
            <a:ext cx="3633531" cy="3523793"/>
          </a:xfrm>
          <a:prstGeom prst="rect">
            <a:avLst/>
          </a:prstGeom>
        </p:spPr>
      </p:pic>
    </p:spTree>
    <p:extLst>
      <p:ext uri="{BB962C8B-B14F-4D97-AF65-F5344CB8AC3E}">
        <p14:creationId xmlns:p14="http://schemas.microsoft.com/office/powerpoint/2010/main" val="3504165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ipe(up)">
                                      <p:cBhvr>
                                        <p:cTn id="19" dur="500"/>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wipe(up)">
                                      <p:cBhvr>
                                        <p:cTn id="2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333" y="365125"/>
            <a:ext cx="8018815" cy="1325563"/>
          </a:xfrm>
        </p:spPr>
        <p:txBody>
          <a:bodyPr/>
          <a:lstStyle/>
          <a:p>
            <a:pPr algn="ctr"/>
            <a:r>
              <a:rPr lang="en-US" dirty="0" smtClean="0"/>
              <a:t>Female Interpreters in</a:t>
            </a:r>
            <a:br>
              <a:rPr lang="en-US" dirty="0" smtClean="0"/>
            </a:br>
            <a:r>
              <a:rPr lang="en-US" dirty="0" smtClean="0"/>
              <a:t>the </a:t>
            </a:r>
            <a:r>
              <a:rPr lang="en-US" i="1" dirty="0" smtClean="0"/>
              <a:t>Canterbury Tales</a:t>
            </a:r>
            <a:endParaRPr lang="en-US" dirty="0"/>
          </a:p>
        </p:txBody>
      </p:sp>
      <p:pic>
        <p:nvPicPr>
          <p:cNvPr id="5" name="Picture 4"/>
          <p:cNvPicPr>
            <a:picLocks noChangeAspect="1"/>
          </p:cNvPicPr>
          <p:nvPr/>
        </p:nvPicPr>
        <p:blipFill>
          <a:blip r:embed="rId2"/>
          <a:stretch>
            <a:fillRect/>
          </a:stretch>
        </p:blipFill>
        <p:spPr>
          <a:xfrm>
            <a:off x="8315148" y="142698"/>
            <a:ext cx="3667125" cy="4314825"/>
          </a:xfrm>
          <a:prstGeom prst="rect">
            <a:avLst/>
          </a:prstGeom>
        </p:spPr>
      </p:pic>
      <p:sp>
        <p:nvSpPr>
          <p:cNvPr id="3" name="Content Placeholder 2"/>
          <p:cNvSpPr>
            <a:spLocks noGrp="1"/>
          </p:cNvSpPr>
          <p:nvPr>
            <p:ph idx="1"/>
          </p:nvPr>
        </p:nvSpPr>
        <p:spPr>
          <a:xfrm>
            <a:off x="146756" y="2119136"/>
            <a:ext cx="8602133" cy="4609042"/>
          </a:xfrm>
        </p:spPr>
        <p:txBody>
          <a:bodyPr/>
          <a:lstStyle/>
          <a:p>
            <a:r>
              <a:rPr lang="en-US" dirty="0" smtClean="0"/>
              <a:t>Prudence in the </a:t>
            </a:r>
            <a:r>
              <a:rPr lang="en-US" i="1" dirty="0" smtClean="0"/>
              <a:t>Tale of </a:t>
            </a:r>
            <a:r>
              <a:rPr lang="en-US" i="1" dirty="0" err="1" smtClean="0"/>
              <a:t>Melibee</a:t>
            </a:r>
            <a:r>
              <a:rPr lang="en-US" dirty="0" smtClean="0"/>
              <a:t> (told by the fictional Chaucer)</a:t>
            </a:r>
          </a:p>
          <a:p>
            <a:pPr lvl="1"/>
            <a:r>
              <a:rPr lang="en-US" dirty="0" smtClean="0"/>
              <a:t>The whole tale is an examine of classical and biblical authorities as applied to a contemporary </a:t>
            </a:r>
            <a:r>
              <a:rPr lang="en-US" dirty="0" err="1" smtClean="0"/>
              <a:t>delimma</a:t>
            </a:r>
            <a:r>
              <a:rPr lang="en-US" dirty="0" smtClean="0"/>
              <a:t>—how to respond to violence</a:t>
            </a:r>
          </a:p>
          <a:p>
            <a:pPr lvl="1"/>
            <a:r>
              <a:rPr lang="en-US" dirty="0" smtClean="0"/>
              <a:t>Of the 42 references to Solomon’s authority (“Salomon </a:t>
            </a:r>
            <a:r>
              <a:rPr lang="en-US" dirty="0" err="1" smtClean="0"/>
              <a:t>seith</a:t>
            </a:r>
            <a:r>
              <a:rPr lang="en-US" dirty="0" smtClean="0"/>
              <a:t>”), Prudence speaks 34</a:t>
            </a:r>
          </a:p>
          <a:p>
            <a:r>
              <a:rPr lang="en-US" dirty="0" smtClean="0"/>
              <a:t>Wife of Bath, primarily from her </a:t>
            </a:r>
            <a:r>
              <a:rPr lang="en-US" i="1" dirty="0" smtClean="0"/>
              <a:t>Prologue</a:t>
            </a:r>
          </a:p>
          <a:p>
            <a:r>
              <a:rPr lang="en-US" dirty="0" smtClean="0"/>
              <a:t>Proserpina in the </a:t>
            </a:r>
            <a:r>
              <a:rPr lang="en-US" i="1" dirty="0" smtClean="0"/>
              <a:t>Merchant’s Tale</a:t>
            </a:r>
            <a:r>
              <a:rPr lang="en-US" dirty="0" smtClean="0"/>
              <a:t> (told by, you guessed it, the Merchant)</a:t>
            </a:r>
          </a:p>
          <a:p>
            <a:endParaRPr lang="en-US" dirty="0"/>
          </a:p>
        </p:txBody>
      </p:sp>
    </p:spTree>
    <p:extLst>
      <p:ext uri="{BB962C8B-B14F-4D97-AF65-F5344CB8AC3E}">
        <p14:creationId xmlns:p14="http://schemas.microsoft.com/office/powerpoint/2010/main" val="1070928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Tale of </a:t>
            </a:r>
            <a:r>
              <a:rPr lang="en-US" i="1" dirty="0" err="1" smtClean="0"/>
              <a:t>Melibee</a:t>
            </a:r>
            <a:r>
              <a:rPr lang="en-US" dirty="0" smtClean="0"/>
              <a:t>: Issues of Interpretation </a:t>
            </a:r>
            <a:endParaRPr lang="en-US" dirty="0"/>
          </a:p>
        </p:txBody>
      </p:sp>
      <p:sp>
        <p:nvSpPr>
          <p:cNvPr id="3" name="Content Placeholder 2"/>
          <p:cNvSpPr>
            <a:spLocks noGrp="1"/>
          </p:cNvSpPr>
          <p:nvPr>
            <p:ph idx="1"/>
          </p:nvPr>
        </p:nvSpPr>
        <p:spPr>
          <a:xfrm>
            <a:off x="290456" y="1825624"/>
            <a:ext cx="11063344" cy="4693509"/>
          </a:xfrm>
        </p:spPr>
        <p:txBody>
          <a:bodyPr>
            <a:normAutofit/>
          </a:bodyPr>
          <a:lstStyle/>
          <a:p>
            <a:r>
              <a:rPr lang="en-US" i="1" dirty="0" err="1" smtClean="0"/>
              <a:t>Thopas-Melibee</a:t>
            </a:r>
            <a:r>
              <a:rPr lang="en-US" dirty="0" smtClean="0"/>
              <a:t> link: </a:t>
            </a:r>
          </a:p>
          <a:p>
            <a:pPr lvl="1"/>
            <a:r>
              <a:rPr lang="en-US" dirty="0"/>
              <a:t>“’every </a:t>
            </a:r>
            <a:r>
              <a:rPr lang="en-US" dirty="0" err="1"/>
              <a:t>Evaungelist</a:t>
            </a:r>
            <a:r>
              <a:rPr lang="en-US" dirty="0"/>
              <a:t> / That </a:t>
            </a:r>
            <a:r>
              <a:rPr lang="en-US" dirty="0" err="1"/>
              <a:t>telleth</a:t>
            </a:r>
            <a:r>
              <a:rPr lang="en-US" dirty="0"/>
              <a:t> us the </a:t>
            </a:r>
            <a:r>
              <a:rPr lang="en-US" dirty="0" err="1"/>
              <a:t>peyne</a:t>
            </a:r>
            <a:r>
              <a:rPr lang="en-US" dirty="0"/>
              <a:t> of </a:t>
            </a:r>
            <a:r>
              <a:rPr lang="en-US" dirty="0" err="1"/>
              <a:t>Jhesu</a:t>
            </a:r>
            <a:r>
              <a:rPr lang="en-US" dirty="0"/>
              <a:t> Crist / Ne </a:t>
            </a:r>
            <a:r>
              <a:rPr lang="en-US" dirty="0" err="1"/>
              <a:t>seith</a:t>
            </a:r>
            <a:r>
              <a:rPr lang="en-US" dirty="0"/>
              <a:t> </a:t>
            </a:r>
            <a:r>
              <a:rPr lang="en-US" dirty="0" err="1"/>
              <a:t>nat</a:t>
            </a:r>
            <a:r>
              <a:rPr lang="en-US" dirty="0"/>
              <a:t> </a:t>
            </a:r>
            <a:r>
              <a:rPr lang="en-US" dirty="0" err="1"/>
              <a:t>alle</a:t>
            </a:r>
            <a:r>
              <a:rPr lang="en-US" dirty="0"/>
              <a:t> </a:t>
            </a:r>
            <a:r>
              <a:rPr lang="en-US" dirty="0" err="1"/>
              <a:t>thyng</a:t>
            </a:r>
            <a:r>
              <a:rPr lang="en-US" dirty="0"/>
              <a:t> as his </a:t>
            </a:r>
            <a:r>
              <a:rPr lang="en-US" dirty="0" err="1"/>
              <a:t>felawe</a:t>
            </a:r>
            <a:r>
              <a:rPr lang="en-US" dirty="0"/>
              <a:t> </a:t>
            </a:r>
            <a:r>
              <a:rPr lang="en-US" dirty="0" err="1"/>
              <a:t>dooth</a:t>
            </a:r>
            <a:r>
              <a:rPr lang="en-US" dirty="0"/>
              <a:t>; / But </a:t>
            </a:r>
            <a:r>
              <a:rPr lang="en-US" dirty="0" err="1"/>
              <a:t>nathelees</a:t>
            </a:r>
            <a:r>
              <a:rPr lang="en-US" dirty="0"/>
              <a:t> </a:t>
            </a:r>
            <a:r>
              <a:rPr lang="en-US" dirty="0" err="1"/>
              <a:t>hir</a:t>
            </a:r>
            <a:r>
              <a:rPr lang="en-US" dirty="0"/>
              <a:t> sentence is al sooth’” (VII.944-6</a:t>
            </a:r>
            <a:r>
              <a:rPr lang="en-US" dirty="0" smtClean="0"/>
              <a:t>).</a:t>
            </a:r>
          </a:p>
          <a:p>
            <a:pPr lvl="1"/>
            <a:r>
              <a:rPr lang="en-US" dirty="0"/>
              <a:t>“I yow </a:t>
            </a:r>
            <a:r>
              <a:rPr lang="en-US" dirty="0" err="1"/>
              <a:t>biseche</a:t>
            </a:r>
            <a:r>
              <a:rPr lang="en-US" dirty="0"/>
              <a:t>, / If that yow </a:t>
            </a:r>
            <a:r>
              <a:rPr lang="en-US" dirty="0" err="1"/>
              <a:t>thynke</a:t>
            </a:r>
            <a:r>
              <a:rPr lang="en-US" dirty="0"/>
              <a:t> I </a:t>
            </a:r>
            <a:r>
              <a:rPr lang="en-US" dirty="0" err="1"/>
              <a:t>varie</a:t>
            </a:r>
            <a:r>
              <a:rPr lang="en-US" dirty="0"/>
              <a:t> as in my </a:t>
            </a:r>
            <a:r>
              <a:rPr lang="en-US" dirty="0" err="1"/>
              <a:t>speche</a:t>
            </a:r>
            <a:r>
              <a:rPr lang="en-US" dirty="0"/>
              <a:t>, / As thus, though that I </a:t>
            </a:r>
            <a:r>
              <a:rPr lang="en-US" dirty="0" err="1"/>
              <a:t>telle</a:t>
            </a:r>
            <a:r>
              <a:rPr lang="en-US" dirty="0"/>
              <a:t> </a:t>
            </a:r>
            <a:r>
              <a:rPr lang="en-US" dirty="0" err="1"/>
              <a:t>somwhat</a:t>
            </a:r>
            <a:r>
              <a:rPr lang="en-US" dirty="0"/>
              <a:t> </a:t>
            </a:r>
            <a:r>
              <a:rPr lang="en-US" dirty="0" err="1"/>
              <a:t>moore</a:t>
            </a:r>
            <a:r>
              <a:rPr lang="en-US" dirty="0"/>
              <a:t> / Of </a:t>
            </a:r>
            <a:r>
              <a:rPr lang="en-US" u="sng" dirty="0"/>
              <a:t>proverbs</a:t>
            </a:r>
            <a:r>
              <a:rPr lang="en-US" dirty="0"/>
              <a:t> than ye </a:t>
            </a:r>
            <a:r>
              <a:rPr lang="en-US" dirty="0" err="1"/>
              <a:t>han</a:t>
            </a:r>
            <a:r>
              <a:rPr lang="en-US" dirty="0"/>
              <a:t> herd </a:t>
            </a:r>
            <a:r>
              <a:rPr lang="en-US" dirty="0" err="1"/>
              <a:t>bifoore</a:t>
            </a:r>
            <a:r>
              <a:rPr lang="en-US" dirty="0"/>
              <a:t>… / And though I </a:t>
            </a:r>
            <a:r>
              <a:rPr lang="en-US" dirty="0" err="1"/>
              <a:t>nat</a:t>
            </a:r>
            <a:r>
              <a:rPr lang="en-US" dirty="0"/>
              <a:t> the same </a:t>
            </a:r>
            <a:r>
              <a:rPr lang="en-US" dirty="0" err="1"/>
              <a:t>wordes</a:t>
            </a:r>
            <a:r>
              <a:rPr lang="en-US" dirty="0"/>
              <a:t> </a:t>
            </a:r>
            <a:r>
              <a:rPr lang="en-US" dirty="0" err="1"/>
              <a:t>seye</a:t>
            </a:r>
            <a:r>
              <a:rPr lang="en-US" dirty="0"/>
              <a:t> / As y </a:t>
            </a:r>
            <a:r>
              <a:rPr lang="en-US" dirty="0" err="1"/>
              <a:t>han</a:t>
            </a:r>
            <a:r>
              <a:rPr lang="en-US" dirty="0"/>
              <a:t> herd, yet to yow </a:t>
            </a:r>
            <a:r>
              <a:rPr lang="en-US" dirty="0" err="1"/>
              <a:t>alle</a:t>
            </a:r>
            <a:r>
              <a:rPr lang="en-US" dirty="0"/>
              <a:t> I </a:t>
            </a:r>
            <a:r>
              <a:rPr lang="en-US" dirty="0" err="1"/>
              <a:t>preye</a:t>
            </a:r>
            <a:r>
              <a:rPr lang="en-US" dirty="0"/>
              <a:t> / </a:t>
            </a:r>
            <a:r>
              <a:rPr lang="en-US" dirty="0" err="1"/>
              <a:t>Blameth</a:t>
            </a:r>
            <a:r>
              <a:rPr lang="en-US" dirty="0"/>
              <a:t> me </a:t>
            </a:r>
            <a:r>
              <a:rPr lang="en-US" dirty="0" err="1"/>
              <a:t>nat</a:t>
            </a:r>
            <a:r>
              <a:rPr lang="en-US" dirty="0"/>
              <a:t>’” (VII.953-6, 959-61) (emphasis added).</a:t>
            </a:r>
            <a:endParaRPr lang="en-US" i="1" dirty="0" smtClean="0"/>
          </a:p>
          <a:p>
            <a:r>
              <a:rPr lang="en-US" dirty="0" smtClean="0"/>
              <a:t>“Prudence” could be a flat, allegorical representation.</a:t>
            </a:r>
          </a:p>
          <a:p>
            <a:r>
              <a:rPr lang="en-US" dirty="0" smtClean="0"/>
              <a:t>She seems, ironically, most real as a wife.</a:t>
            </a:r>
          </a:p>
        </p:txBody>
      </p:sp>
    </p:spTree>
    <p:extLst>
      <p:ext uri="{BB962C8B-B14F-4D97-AF65-F5344CB8AC3E}">
        <p14:creationId xmlns:p14="http://schemas.microsoft.com/office/powerpoint/2010/main" val="2140936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bldLvl="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Dame Prudence’s Discerning Interpretation</a:t>
            </a:r>
            <a:endParaRPr lang="en-US" dirty="0"/>
          </a:p>
        </p:txBody>
      </p:sp>
      <p:sp>
        <p:nvSpPr>
          <p:cNvPr id="3" name="Content Placeholder 2"/>
          <p:cNvSpPr>
            <a:spLocks noGrp="1"/>
          </p:cNvSpPr>
          <p:nvPr>
            <p:ph idx="1"/>
          </p:nvPr>
        </p:nvSpPr>
        <p:spPr>
          <a:xfrm>
            <a:off x="204395" y="1825624"/>
            <a:ext cx="11149405" cy="4768813"/>
          </a:xfrm>
        </p:spPr>
        <p:txBody>
          <a:bodyPr>
            <a:normAutofit lnSpcReduction="10000"/>
          </a:bodyPr>
          <a:lstStyle/>
          <a:p>
            <a:r>
              <a:rPr lang="en-US" dirty="0" err="1"/>
              <a:t>Melibee</a:t>
            </a:r>
            <a:r>
              <a:rPr lang="en-US" dirty="0"/>
              <a:t> represents the human desire to respond in anger and exact </a:t>
            </a:r>
            <a:r>
              <a:rPr lang="en-US" dirty="0" smtClean="0"/>
              <a:t>revenge, and he responds to his wife’s efforts in a misogynistic way: “‘</a:t>
            </a:r>
            <a:r>
              <a:rPr lang="en-US" dirty="0" err="1"/>
              <a:t>Amonges</a:t>
            </a:r>
            <a:r>
              <a:rPr lang="en-US" dirty="0"/>
              <a:t> a thousand men yet </a:t>
            </a:r>
            <a:r>
              <a:rPr lang="en-US" dirty="0" err="1"/>
              <a:t>foond</a:t>
            </a:r>
            <a:r>
              <a:rPr lang="en-US" dirty="0"/>
              <a:t> I </a:t>
            </a:r>
            <a:r>
              <a:rPr lang="en-US" dirty="0" err="1"/>
              <a:t>oon</a:t>
            </a:r>
            <a:r>
              <a:rPr lang="en-US" dirty="0"/>
              <a:t>, / But of </a:t>
            </a:r>
            <a:r>
              <a:rPr lang="en-US" dirty="0" err="1"/>
              <a:t>wommen</a:t>
            </a:r>
            <a:r>
              <a:rPr lang="en-US" dirty="0"/>
              <a:t> </a:t>
            </a:r>
            <a:r>
              <a:rPr lang="en-US" dirty="0" err="1"/>
              <a:t>alle</a:t>
            </a:r>
            <a:r>
              <a:rPr lang="en-US" dirty="0"/>
              <a:t> </a:t>
            </a:r>
            <a:r>
              <a:rPr lang="en-US" dirty="0" err="1"/>
              <a:t>foond</a:t>
            </a:r>
            <a:r>
              <a:rPr lang="en-US" dirty="0"/>
              <a:t> I noon’” </a:t>
            </a:r>
            <a:r>
              <a:rPr lang="en-US" dirty="0" smtClean="0"/>
              <a:t>–a verse quoted more than once in </a:t>
            </a:r>
            <a:r>
              <a:rPr lang="en-US" i="1" dirty="0" smtClean="0"/>
              <a:t>Canterbury Tales</a:t>
            </a:r>
            <a:endParaRPr lang="en-US" dirty="0"/>
          </a:p>
          <a:p>
            <a:r>
              <a:rPr lang="en-US" dirty="0" smtClean="0"/>
              <a:t>Her </a:t>
            </a:r>
            <a:r>
              <a:rPr lang="en-US" dirty="0"/>
              <a:t>interpretation is consistent, and, more importantly, based on eternal values instead of carnal or worldly ones. </a:t>
            </a:r>
            <a:endParaRPr lang="en-US" dirty="0" smtClean="0"/>
          </a:p>
          <a:p>
            <a:pPr lvl="1"/>
            <a:r>
              <a:rPr lang="en-US" dirty="0" smtClean="0"/>
              <a:t>She directly addresses the misogyny: “’..the entente of Salomon was this…” and “that am not I” (1078, 1087)</a:t>
            </a:r>
          </a:p>
          <a:p>
            <a:pPr lvl="1"/>
            <a:r>
              <a:rPr lang="en-US" sz="2600" dirty="0"/>
              <a:t>“‘</a:t>
            </a:r>
            <a:r>
              <a:rPr lang="en-US" sz="2600" dirty="0" err="1"/>
              <a:t>Manye</a:t>
            </a:r>
            <a:r>
              <a:rPr lang="en-US" sz="2600" dirty="0"/>
              <a:t> </a:t>
            </a:r>
            <a:r>
              <a:rPr lang="en-US" sz="2600" dirty="0" err="1"/>
              <a:t>freendes</a:t>
            </a:r>
            <a:r>
              <a:rPr lang="en-US" sz="2600" dirty="0"/>
              <a:t> have thou, but among a thousand </a:t>
            </a:r>
            <a:r>
              <a:rPr lang="en-US" sz="2600" dirty="0" err="1"/>
              <a:t>chese</a:t>
            </a:r>
            <a:r>
              <a:rPr lang="en-US" sz="2600" dirty="0"/>
              <a:t> thee </a:t>
            </a:r>
            <a:r>
              <a:rPr lang="en-US" sz="2600" dirty="0" err="1"/>
              <a:t>oon</a:t>
            </a:r>
            <a:r>
              <a:rPr lang="en-US" sz="2600" dirty="0"/>
              <a:t> to be thy </a:t>
            </a:r>
            <a:r>
              <a:rPr lang="en-US" sz="2600" dirty="0" err="1" smtClean="0"/>
              <a:t>conseillour</a:t>
            </a:r>
            <a:r>
              <a:rPr lang="en-US" sz="2600" dirty="0" smtClean="0"/>
              <a:t>” – a </a:t>
            </a:r>
            <a:r>
              <a:rPr lang="en-US" sz="2600" dirty="0" err="1" smtClean="0"/>
              <a:t>Solomonic</a:t>
            </a:r>
            <a:r>
              <a:rPr lang="en-US" sz="2600" dirty="0" smtClean="0"/>
              <a:t> proverb also quoted elsewhere</a:t>
            </a:r>
          </a:p>
          <a:p>
            <a:pPr lvl="1"/>
            <a:r>
              <a:rPr lang="en-US" sz="2600" dirty="0" smtClean="0"/>
              <a:t>“’</a:t>
            </a:r>
            <a:r>
              <a:rPr lang="en-US" sz="2600" dirty="0" err="1" smtClean="0"/>
              <a:t>Taak</a:t>
            </a:r>
            <a:r>
              <a:rPr lang="en-US" sz="2600" dirty="0" smtClean="0"/>
              <a:t> no </a:t>
            </a:r>
            <a:r>
              <a:rPr lang="en-US" sz="2600" dirty="0" err="1" smtClean="0"/>
              <a:t>counseil</a:t>
            </a:r>
            <a:r>
              <a:rPr lang="en-US" sz="2600" dirty="0" smtClean="0"/>
              <a:t> of a fool, for he ne </a:t>
            </a:r>
            <a:r>
              <a:rPr lang="en-US" sz="2600" dirty="0" err="1" smtClean="0"/>
              <a:t>kan</a:t>
            </a:r>
            <a:r>
              <a:rPr lang="en-US" sz="2600" dirty="0" smtClean="0"/>
              <a:t> </a:t>
            </a:r>
            <a:r>
              <a:rPr lang="en-US" sz="2600" dirty="0" err="1" smtClean="0"/>
              <a:t>noght</a:t>
            </a:r>
            <a:r>
              <a:rPr lang="en-US" sz="2600" dirty="0" smtClean="0"/>
              <a:t> </a:t>
            </a:r>
            <a:r>
              <a:rPr lang="en-US" sz="2600" dirty="0" err="1" smtClean="0"/>
              <a:t>conseille</a:t>
            </a:r>
            <a:r>
              <a:rPr lang="en-US" sz="2600" dirty="0" smtClean="0"/>
              <a:t> but after his </a:t>
            </a:r>
            <a:r>
              <a:rPr lang="en-US" sz="2600" dirty="0" err="1" smtClean="0"/>
              <a:t>owene</a:t>
            </a:r>
            <a:r>
              <a:rPr lang="en-US" sz="2600" dirty="0" smtClean="0"/>
              <a:t> lust and his </a:t>
            </a:r>
            <a:r>
              <a:rPr lang="en-US" sz="2600" dirty="0" err="1" smtClean="0"/>
              <a:t>affeccioun</a:t>
            </a:r>
            <a:r>
              <a:rPr lang="en-US" sz="2600" dirty="0" smtClean="0"/>
              <a:t>’” (1172). </a:t>
            </a:r>
            <a:endParaRPr lang="en-US" sz="2600" dirty="0"/>
          </a:p>
          <a:p>
            <a:pPr lvl="1"/>
            <a:endParaRPr lang="en-US" dirty="0"/>
          </a:p>
          <a:p>
            <a:endParaRPr lang="en-US" dirty="0"/>
          </a:p>
        </p:txBody>
      </p:sp>
    </p:spTree>
    <p:extLst>
      <p:ext uri="{BB962C8B-B14F-4D97-AF65-F5344CB8AC3E}">
        <p14:creationId xmlns:p14="http://schemas.microsoft.com/office/powerpoint/2010/main" val="2806624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Wife of Bath’s Lewd Interpretation</a:t>
            </a:r>
            <a:endParaRPr lang="en-US" dirty="0"/>
          </a:p>
        </p:txBody>
      </p:sp>
      <p:sp>
        <p:nvSpPr>
          <p:cNvPr id="3" name="Content Placeholder 2"/>
          <p:cNvSpPr>
            <a:spLocks noGrp="1"/>
          </p:cNvSpPr>
          <p:nvPr>
            <p:ph idx="1"/>
          </p:nvPr>
        </p:nvSpPr>
        <p:spPr>
          <a:xfrm>
            <a:off x="235771" y="1690688"/>
            <a:ext cx="11672943" cy="4892992"/>
          </a:xfrm>
        </p:spPr>
        <p:txBody>
          <a:bodyPr/>
          <a:lstStyle/>
          <a:p>
            <a:r>
              <a:rPr lang="en-US" dirty="0" smtClean="0"/>
              <a:t>She directly addresses the issue of biblical authority and interpretation: </a:t>
            </a:r>
          </a:p>
          <a:p>
            <a:pPr lvl="1"/>
            <a:r>
              <a:rPr lang="en-US" dirty="0" smtClean="0"/>
              <a:t>“</a:t>
            </a:r>
            <a:r>
              <a:rPr lang="en-US" dirty="0"/>
              <a:t>Men may </a:t>
            </a:r>
            <a:r>
              <a:rPr lang="en-US" dirty="0" err="1"/>
              <a:t>devyne</a:t>
            </a:r>
            <a:r>
              <a:rPr lang="en-US" dirty="0"/>
              <a:t> and </a:t>
            </a:r>
            <a:r>
              <a:rPr lang="en-US" dirty="0" err="1"/>
              <a:t>glosen</a:t>
            </a:r>
            <a:r>
              <a:rPr lang="en-US" dirty="0"/>
              <a:t>, up and </a:t>
            </a:r>
            <a:r>
              <a:rPr lang="en-US" dirty="0" err="1"/>
              <a:t>doun</a:t>
            </a:r>
            <a:r>
              <a:rPr lang="en-US" dirty="0"/>
              <a:t>.” (III.26) </a:t>
            </a:r>
            <a:endParaRPr lang="en-US" dirty="0" smtClean="0"/>
          </a:p>
          <a:p>
            <a:pPr lvl="1"/>
            <a:r>
              <a:rPr lang="en-US" dirty="0" smtClean="0"/>
              <a:t>Argues the value of experience in regards to issue of marriage</a:t>
            </a:r>
          </a:p>
          <a:p>
            <a:r>
              <a:rPr lang="en-US" dirty="0" smtClean="0"/>
              <a:t>But her interpretation is blatantly skewed. Is it satire? Is it s comment on the models she has witnessed (she would have been illiterate)?</a:t>
            </a:r>
          </a:p>
          <a:p>
            <a:pPr lvl="1"/>
            <a:r>
              <a:rPr lang="en-US" dirty="0"/>
              <a:t>“I </a:t>
            </a:r>
            <a:r>
              <a:rPr lang="en-US" dirty="0" err="1"/>
              <a:t>trowe</a:t>
            </a:r>
            <a:r>
              <a:rPr lang="en-US" dirty="0"/>
              <a:t> he </a:t>
            </a:r>
            <a:r>
              <a:rPr lang="en-US" dirty="0" err="1"/>
              <a:t>hadde</a:t>
            </a:r>
            <a:r>
              <a:rPr lang="en-US" dirty="0"/>
              <a:t> </a:t>
            </a:r>
            <a:r>
              <a:rPr lang="en-US" dirty="0" err="1"/>
              <a:t>wyves</a:t>
            </a:r>
            <a:r>
              <a:rPr lang="en-US" dirty="0"/>
              <a:t> </a:t>
            </a:r>
            <a:r>
              <a:rPr lang="en-US" dirty="0" err="1"/>
              <a:t>mo</a:t>
            </a:r>
            <a:r>
              <a:rPr lang="en-US" dirty="0"/>
              <a:t> than </a:t>
            </a:r>
            <a:r>
              <a:rPr lang="en-US" dirty="0" err="1"/>
              <a:t>oon</a:t>
            </a:r>
            <a:r>
              <a:rPr lang="en-US" dirty="0"/>
              <a:t>” (</a:t>
            </a:r>
            <a:r>
              <a:rPr lang="en-US" dirty="0" smtClean="0"/>
              <a:t>III.35-36)</a:t>
            </a:r>
          </a:p>
          <a:p>
            <a:pPr lvl="1"/>
            <a:r>
              <a:rPr lang="en-US" dirty="0"/>
              <a:t>No man hath </a:t>
            </a:r>
            <a:r>
              <a:rPr lang="en-US" dirty="0" err="1"/>
              <a:t>swich</a:t>
            </a:r>
            <a:r>
              <a:rPr lang="en-US" dirty="0"/>
              <a:t> that in this world </a:t>
            </a:r>
            <a:r>
              <a:rPr lang="en-US" dirty="0" err="1"/>
              <a:t>alyve</a:t>
            </a:r>
            <a:r>
              <a:rPr lang="en-US" dirty="0"/>
              <a:t> is. / God woot, this noble </a:t>
            </a:r>
            <a:r>
              <a:rPr lang="en-US" dirty="0" err="1"/>
              <a:t>kyng</a:t>
            </a:r>
            <a:r>
              <a:rPr lang="en-US" dirty="0"/>
              <a:t>, as to my wit, / The </a:t>
            </a:r>
            <a:r>
              <a:rPr lang="en-US" dirty="0" err="1"/>
              <a:t>firste</a:t>
            </a:r>
            <a:r>
              <a:rPr lang="en-US" dirty="0"/>
              <a:t> </a:t>
            </a:r>
            <a:r>
              <a:rPr lang="en-US" dirty="0" err="1"/>
              <a:t>nyght</a:t>
            </a:r>
            <a:r>
              <a:rPr lang="en-US" dirty="0"/>
              <a:t> had many a </a:t>
            </a:r>
            <a:r>
              <a:rPr lang="en-US" dirty="0" err="1"/>
              <a:t>myrie</a:t>
            </a:r>
            <a:r>
              <a:rPr lang="en-US" dirty="0"/>
              <a:t> fit / With </a:t>
            </a:r>
            <a:r>
              <a:rPr lang="en-US" dirty="0" err="1"/>
              <a:t>ech</a:t>
            </a:r>
            <a:r>
              <a:rPr lang="en-US" dirty="0"/>
              <a:t> of hem, so </a:t>
            </a:r>
            <a:r>
              <a:rPr lang="en-US" dirty="0" err="1"/>
              <a:t>wel</a:t>
            </a:r>
            <a:r>
              <a:rPr lang="en-US" dirty="0"/>
              <a:t> was </a:t>
            </a:r>
            <a:r>
              <a:rPr lang="en-US" dirty="0" err="1"/>
              <a:t>hym</a:t>
            </a:r>
            <a:r>
              <a:rPr lang="en-US" dirty="0"/>
              <a:t> on </a:t>
            </a:r>
            <a:r>
              <a:rPr lang="en-US" dirty="0" err="1"/>
              <a:t>lyve</a:t>
            </a:r>
            <a:r>
              <a:rPr lang="en-US" dirty="0"/>
              <a:t>” (</a:t>
            </a:r>
            <a:r>
              <a:rPr lang="en-US" dirty="0" smtClean="0"/>
              <a:t>III.39-43</a:t>
            </a:r>
            <a:r>
              <a:rPr lang="en-US" dirty="0"/>
              <a:t>). </a:t>
            </a:r>
            <a:endParaRPr lang="en-US" dirty="0"/>
          </a:p>
        </p:txBody>
      </p:sp>
    </p:spTree>
    <p:extLst>
      <p:ext uri="{BB962C8B-B14F-4D97-AF65-F5344CB8AC3E}">
        <p14:creationId xmlns:p14="http://schemas.microsoft.com/office/powerpoint/2010/main" val="904585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additive="base">
                                        <p:cTn id="34"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1102788" cy="4779570"/>
          </a:xfrm>
        </p:spPr>
        <p:txBody>
          <a:bodyPr/>
          <a:lstStyle/>
          <a:p>
            <a:r>
              <a:rPr lang="en-US" dirty="0" smtClean="0"/>
              <a:t>The Wife responds to the misogyny in this tradition. Her 5</a:t>
            </a:r>
            <a:r>
              <a:rPr lang="en-US" baseline="30000" dirty="0" smtClean="0"/>
              <a:t>th</a:t>
            </a:r>
            <a:r>
              <a:rPr lang="en-US" dirty="0" smtClean="0"/>
              <a:t> husband, </a:t>
            </a:r>
            <a:r>
              <a:rPr lang="en-US" dirty="0" err="1" smtClean="0"/>
              <a:t>Jankyn</a:t>
            </a:r>
            <a:r>
              <a:rPr lang="en-US" dirty="0" smtClean="0"/>
              <a:t>, quotes Solomon:</a:t>
            </a:r>
          </a:p>
          <a:p>
            <a:pPr lvl="1"/>
            <a:r>
              <a:rPr lang="en-US" dirty="0"/>
              <a:t>Bet is’, quod he, ‘thin </a:t>
            </a:r>
            <a:r>
              <a:rPr lang="en-US" dirty="0" err="1"/>
              <a:t>habitacioun</a:t>
            </a:r>
            <a:r>
              <a:rPr lang="en-US" dirty="0"/>
              <a:t> / Be with a </a:t>
            </a:r>
            <a:r>
              <a:rPr lang="en-US" dirty="0" err="1"/>
              <a:t>leoun</a:t>
            </a:r>
            <a:r>
              <a:rPr lang="en-US" dirty="0"/>
              <a:t> or a foul </a:t>
            </a:r>
            <a:r>
              <a:rPr lang="en-US" dirty="0" err="1"/>
              <a:t>dragoun</a:t>
            </a:r>
            <a:r>
              <a:rPr lang="en-US" dirty="0"/>
              <a:t>, / Than with a </a:t>
            </a:r>
            <a:r>
              <a:rPr lang="en-US" dirty="0" err="1"/>
              <a:t>womman</a:t>
            </a:r>
            <a:r>
              <a:rPr lang="en-US" dirty="0"/>
              <a:t> using for to chide.’ </a:t>
            </a:r>
            <a:endParaRPr lang="en-US" dirty="0" smtClean="0"/>
          </a:p>
          <a:p>
            <a:pPr lvl="1"/>
            <a:r>
              <a:rPr lang="en-US" dirty="0"/>
              <a:t>‘Bet is’, quod he, ‘</a:t>
            </a:r>
            <a:r>
              <a:rPr lang="en-US" dirty="0" err="1"/>
              <a:t>hye</a:t>
            </a:r>
            <a:r>
              <a:rPr lang="en-US" dirty="0"/>
              <a:t> in the roof abide, / Than with an angry </a:t>
            </a:r>
            <a:r>
              <a:rPr lang="en-US" dirty="0" err="1"/>
              <a:t>wif</a:t>
            </a:r>
            <a:r>
              <a:rPr lang="en-US" dirty="0"/>
              <a:t> </a:t>
            </a:r>
            <a:r>
              <a:rPr lang="en-US" dirty="0" err="1"/>
              <a:t>doun</a:t>
            </a:r>
            <a:r>
              <a:rPr lang="en-US" dirty="0"/>
              <a:t> in the </a:t>
            </a:r>
            <a:r>
              <a:rPr lang="en-US" dirty="0" err="1"/>
              <a:t>hous</a:t>
            </a:r>
            <a:r>
              <a:rPr lang="en-US" dirty="0" smtClean="0"/>
              <a:t>.’</a:t>
            </a:r>
          </a:p>
          <a:p>
            <a:pPr lvl="1"/>
            <a:r>
              <a:rPr lang="en-US" dirty="0"/>
              <a:t>…‘A fair </a:t>
            </a:r>
            <a:r>
              <a:rPr lang="en-US" dirty="0" err="1"/>
              <a:t>womman</a:t>
            </a:r>
            <a:r>
              <a:rPr lang="en-US" dirty="0"/>
              <a:t>, but she be </a:t>
            </a:r>
            <a:r>
              <a:rPr lang="en-US" dirty="0" err="1"/>
              <a:t>chaast</a:t>
            </a:r>
            <a:r>
              <a:rPr lang="en-US" dirty="0"/>
              <a:t> also, / Is </a:t>
            </a:r>
            <a:r>
              <a:rPr lang="en-US" dirty="0" err="1"/>
              <a:t>lik</a:t>
            </a:r>
            <a:r>
              <a:rPr lang="en-US" dirty="0"/>
              <a:t> a gold ring in a </a:t>
            </a:r>
            <a:r>
              <a:rPr lang="en-US" dirty="0" err="1"/>
              <a:t>sowes</a:t>
            </a:r>
            <a:r>
              <a:rPr lang="en-US" dirty="0"/>
              <a:t> nose’” (III 775-79, 784-85</a:t>
            </a:r>
            <a:r>
              <a:rPr lang="en-US" dirty="0" smtClean="0"/>
              <a:t>).</a:t>
            </a:r>
          </a:p>
          <a:p>
            <a:r>
              <a:rPr lang="en-US" dirty="0" smtClean="0"/>
              <a:t>After a physical fight, </a:t>
            </a:r>
            <a:r>
              <a:rPr lang="en-US" dirty="0" err="1" smtClean="0"/>
              <a:t>Jankyn</a:t>
            </a:r>
            <a:r>
              <a:rPr lang="en-US" dirty="0" smtClean="0"/>
              <a:t> and the wife are reconciled, with </a:t>
            </a:r>
            <a:r>
              <a:rPr lang="en-US" dirty="0" err="1" smtClean="0"/>
              <a:t>Jankyn</a:t>
            </a:r>
            <a:r>
              <a:rPr lang="en-US" dirty="0" smtClean="0"/>
              <a:t> giving up his recitations of the book of “</a:t>
            </a:r>
            <a:r>
              <a:rPr lang="en-US" dirty="0" err="1" smtClean="0"/>
              <a:t>wikked</a:t>
            </a:r>
            <a:r>
              <a:rPr lang="en-US" dirty="0" smtClean="0"/>
              <a:t> </a:t>
            </a:r>
            <a:r>
              <a:rPr lang="en-US" dirty="0" err="1" smtClean="0"/>
              <a:t>wyves</a:t>
            </a:r>
            <a:r>
              <a:rPr lang="en-US" dirty="0" smtClean="0"/>
              <a:t>” and the wife admitting that she truly loves this husband only of the five she’s had.</a:t>
            </a:r>
          </a:p>
        </p:txBody>
      </p:sp>
      <p:sp>
        <p:nvSpPr>
          <p:cNvPr id="4" name="Title 1"/>
          <p:cNvSpPr>
            <a:spLocks noGrp="1"/>
          </p:cNvSpPr>
          <p:nvPr>
            <p:ph type="title"/>
          </p:nvPr>
        </p:nvSpPr>
        <p:spPr/>
        <p:txBody>
          <a:bodyPr/>
          <a:lstStyle/>
          <a:p>
            <a:r>
              <a:rPr lang="en-US" dirty="0" smtClean="0"/>
              <a:t>The Wife of Bath’s Lewd Interpretation</a:t>
            </a:r>
            <a:endParaRPr lang="en-US" dirty="0"/>
          </a:p>
        </p:txBody>
      </p:sp>
    </p:spTree>
    <p:extLst>
      <p:ext uri="{BB962C8B-B14F-4D97-AF65-F5344CB8AC3E}">
        <p14:creationId xmlns:p14="http://schemas.microsoft.com/office/powerpoint/2010/main" val="2146877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Pagan Goddess and Biblical Interpreter</a:t>
            </a:r>
            <a:endParaRPr lang="en-US" dirty="0"/>
          </a:p>
        </p:txBody>
      </p:sp>
      <p:sp>
        <p:nvSpPr>
          <p:cNvPr id="3" name="Content Placeholder 2"/>
          <p:cNvSpPr>
            <a:spLocks noGrp="1"/>
          </p:cNvSpPr>
          <p:nvPr>
            <p:ph idx="1"/>
          </p:nvPr>
        </p:nvSpPr>
        <p:spPr>
          <a:xfrm>
            <a:off x="838200" y="1825624"/>
            <a:ext cx="10515600" cy="5032375"/>
          </a:xfrm>
        </p:spPr>
        <p:txBody>
          <a:bodyPr>
            <a:normAutofit/>
          </a:bodyPr>
          <a:lstStyle/>
          <a:p>
            <a:r>
              <a:rPr lang="en-US" dirty="0" smtClean="0"/>
              <a:t>The </a:t>
            </a:r>
            <a:r>
              <a:rPr lang="en-US" i="1" dirty="0" smtClean="0"/>
              <a:t>Merchant’s Tale</a:t>
            </a:r>
            <a:r>
              <a:rPr lang="en-US" dirty="0" smtClean="0"/>
              <a:t> a complex tale of an old husband marrying a young wife, May, and inevitably being betrayed by her and his young squire, </a:t>
            </a:r>
            <a:r>
              <a:rPr lang="en-US" dirty="0" err="1" smtClean="0"/>
              <a:t>Damyan</a:t>
            </a:r>
            <a:r>
              <a:rPr lang="en-US" dirty="0" smtClean="0"/>
              <a:t>.</a:t>
            </a:r>
          </a:p>
          <a:p>
            <a:r>
              <a:rPr lang="en-US" dirty="0" smtClean="0"/>
              <a:t>Solomon and the </a:t>
            </a:r>
            <a:r>
              <a:rPr lang="en-US" i="1" dirty="0" smtClean="0"/>
              <a:t>Song of Songs </a:t>
            </a:r>
            <a:r>
              <a:rPr lang="en-US" dirty="0" smtClean="0"/>
              <a:t>are a particular focal point.</a:t>
            </a:r>
          </a:p>
          <a:p>
            <a:pPr lvl="1"/>
            <a:r>
              <a:rPr lang="en-US" dirty="0" err="1" smtClean="0"/>
              <a:t>Januarie</a:t>
            </a:r>
            <a:r>
              <a:rPr lang="en-US" dirty="0" smtClean="0"/>
              <a:t> builds a walled garden for May, calling her his </a:t>
            </a:r>
            <a:r>
              <a:rPr lang="en-US" dirty="0"/>
              <a:t>“</a:t>
            </a:r>
            <a:r>
              <a:rPr lang="en-US" dirty="0" err="1"/>
              <a:t>paradys</a:t>
            </a:r>
            <a:r>
              <a:rPr lang="en-US" dirty="0"/>
              <a:t> </a:t>
            </a:r>
            <a:r>
              <a:rPr lang="en-US" dirty="0" err="1"/>
              <a:t>terrestre</a:t>
            </a:r>
            <a:r>
              <a:rPr lang="en-US" dirty="0"/>
              <a:t>” (IV.1332) </a:t>
            </a:r>
            <a:endParaRPr lang="en-US" dirty="0" smtClean="0"/>
          </a:p>
          <a:p>
            <a:pPr lvl="1"/>
            <a:r>
              <a:rPr lang="en-US" dirty="0" err="1" smtClean="0"/>
              <a:t>Januarie</a:t>
            </a:r>
            <a:r>
              <a:rPr lang="en-US" dirty="0" smtClean="0"/>
              <a:t> quotes the </a:t>
            </a:r>
            <a:r>
              <a:rPr lang="en-US" i="1" dirty="0" smtClean="0"/>
              <a:t>Song of Songs </a:t>
            </a:r>
            <a:r>
              <a:rPr lang="en-US" dirty="0" smtClean="0"/>
              <a:t>to call his wife to their garden:</a:t>
            </a:r>
          </a:p>
          <a:p>
            <a:pPr lvl="2"/>
            <a:r>
              <a:rPr lang="en-US" dirty="0"/>
              <a:t>’</a:t>
            </a:r>
            <a:r>
              <a:rPr lang="en-US" dirty="0" err="1"/>
              <a:t>Rys</a:t>
            </a:r>
            <a:r>
              <a:rPr lang="en-US" dirty="0"/>
              <a:t> up, my </a:t>
            </a:r>
            <a:r>
              <a:rPr lang="en-US" dirty="0" err="1"/>
              <a:t>wyf</a:t>
            </a:r>
            <a:r>
              <a:rPr lang="en-US" dirty="0"/>
              <a:t>, my love, my lady free! / The turtles </a:t>
            </a:r>
            <a:r>
              <a:rPr lang="en-US" dirty="0" err="1"/>
              <a:t>voys</a:t>
            </a:r>
            <a:r>
              <a:rPr lang="en-US" dirty="0"/>
              <a:t> is herd, my </a:t>
            </a:r>
            <a:r>
              <a:rPr lang="en-US" dirty="0" err="1"/>
              <a:t>dowve</a:t>
            </a:r>
            <a:r>
              <a:rPr lang="en-US" dirty="0"/>
              <a:t> </a:t>
            </a:r>
            <a:r>
              <a:rPr lang="en-US" dirty="0" err="1"/>
              <a:t>sweete</a:t>
            </a:r>
            <a:r>
              <a:rPr lang="en-US" dirty="0"/>
              <a:t>; / The </a:t>
            </a:r>
            <a:r>
              <a:rPr lang="en-US" dirty="0" err="1"/>
              <a:t>wynter</a:t>
            </a:r>
            <a:r>
              <a:rPr lang="en-US" dirty="0"/>
              <a:t> is goon with </a:t>
            </a:r>
            <a:r>
              <a:rPr lang="en-US" dirty="0" err="1"/>
              <a:t>alle</a:t>
            </a:r>
            <a:r>
              <a:rPr lang="en-US" dirty="0"/>
              <a:t> his </a:t>
            </a:r>
            <a:r>
              <a:rPr lang="en-US" dirty="0" err="1"/>
              <a:t>reynes</a:t>
            </a:r>
            <a:r>
              <a:rPr lang="en-US" dirty="0"/>
              <a:t> </a:t>
            </a:r>
            <a:r>
              <a:rPr lang="en-US" dirty="0" err="1"/>
              <a:t>weete</a:t>
            </a:r>
            <a:r>
              <a:rPr lang="en-US" dirty="0"/>
              <a:t>” (IV.2138-40</a:t>
            </a:r>
            <a:r>
              <a:rPr lang="en-US" dirty="0" smtClean="0"/>
              <a:t>)</a:t>
            </a:r>
          </a:p>
          <a:p>
            <a:pPr lvl="2"/>
            <a:r>
              <a:rPr lang="en-US" dirty="0"/>
              <a:t> ‘Com forth now, with </a:t>
            </a:r>
            <a:r>
              <a:rPr lang="en-US" dirty="0" err="1"/>
              <a:t>thyne</a:t>
            </a:r>
            <a:r>
              <a:rPr lang="en-US" dirty="0"/>
              <a:t> eye </a:t>
            </a:r>
            <a:r>
              <a:rPr lang="en-US" dirty="0" err="1"/>
              <a:t>columbyn</a:t>
            </a:r>
            <a:r>
              <a:rPr lang="en-US" dirty="0" smtClean="0"/>
              <a:t>! / How </a:t>
            </a:r>
            <a:r>
              <a:rPr lang="en-US" dirty="0"/>
              <a:t>fairer been thy </a:t>
            </a:r>
            <a:r>
              <a:rPr lang="en-US" dirty="0" err="1"/>
              <a:t>brestes</a:t>
            </a:r>
            <a:r>
              <a:rPr lang="en-US" dirty="0"/>
              <a:t> than is </a:t>
            </a:r>
            <a:r>
              <a:rPr lang="en-US" dirty="0" err="1"/>
              <a:t>wyn</a:t>
            </a:r>
            <a:r>
              <a:rPr lang="en-US" dirty="0" smtClean="0"/>
              <a:t>! / The </a:t>
            </a:r>
            <a:r>
              <a:rPr lang="en-US" dirty="0" err="1"/>
              <a:t>gardyn</a:t>
            </a:r>
            <a:r>
              <a:rPr lang="en-US" dirty="0"/>
              <a:t> is enclosed al </a:t>
            </a:r>
            <a:r>
              <a:rPr lang="en-US" dirty="0" err="1" smtClean="0"/>
              <a:t>aboute</a:t>
            </a:r>
            <a:r>
              <a:rPr lang="en-US" dirty="0" smtClean="0"/>
              <a:t>’” (IV.2141-3)</a:t>
            </a:r>
          </a:p>
          <a:p>
            <a:pPr lvl="1"/>
            <a:r>
              <a:rPr lang="en-US" dirty="0" err="1" smtClean="0"/>
              <a:t>Januarie</a:t>
            </a:r>
            <a:r>
              <a:rPr lang="en-US" dirty="0" smtClean="0"/>
              <a:t> </a:t>
            </a:r>
            <a:r>
              <a:rPr lang="en-US" dirty="0"/>
              <a:t>interprets the Song of Songs literally as an expression of sexual consummation instead of as a mystical union with Christ.</a:t>
            </a:r>
            <a:endParaRPr lang="en-US" dirty="0"/>
          </a:p>
          <a:p>
            <a:pPr lvl="2"/>
            <a:endParaRPr lang="en-US" dirty="0"/>
          </a:p>
        </p:txBody>
      </p:sp>
    </p:spTree>
    <p:extLst>
      <p:ext uri="{BB962C8B-B14F-4D97-AF65-F5344CB8AC3E}">
        <p14:creationId xmlns:p14="http://schemas.microsoft.com/office/powerpoint/2010/main" val="3046160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8" fill="hold" grpId="0"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 calcmode="lin" valueType="num">
                                      <p:cBhvr additive="base">
                                        <p:cTn id="44"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5"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bldLvl="2"/>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TotalTime>
  <Words>1281</Words>
  <Application>Microsoft Office PowerPoint</Application>
  <PresentationFormat>Widescreen</PresentationFormat>
  <Paragraphs>62</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Glossing the Text: Gendered Biblical Interpretation in Chaucer’s Canterbury Tales</vt:lpstr>
      <vt:lpstr>Gloss: inserting annotations, translations, summaries, commentary directly on to the page</vt:lpstr>
      <vt:lpstr>Canterbury Tales and King Solomon</vt:lpstr>
      <vt:lpstr>Female Interpreters in the Canterbury Tales</vt:lpstr>
      <vt:lpstr>Tale of Melibee: Issues of Interpretation </vt:lpstr>
      <vt:lpstr>Dame Prudence’s Discerning Interpretation</vt:lpstr>
      <vt:lpstr>The Wife of Bath’s Lewd Interpretation</vt:lpstr>
      <vt:lpstr>The Wife of Bath’s Lewd Interpretation</vt:lpstr>
      <vt:lpstr>Pagan Goddess and Biblical Interpreter</vt:lpstr>
      <vt:lpstr>Pagan Goddess and Biblical Interpreter</vt:lpstr>
      <vt:lpstr>A Figment, a Shrew, and a Pagan</vt:lpstr>
    </vt:vector>
  </TitlesOfParts>
  <Company>Olivet Nazarene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Glossing the Text: Gendered Biblical Interpretation in Chaucer’s Canterbury Tales</dc:title>
  <dc:creator>Karen Knudson</dc:creator>
  <cp:lastModifiedBy>Karen Knudson</cp:lastModifiedBy>
  <cp:revision>18</cp:revision>
  <dcterms:created xsi:type="dcterms:W3CDTF">2019-04-09T20:51:57Z</dcterms:created>
  <dcterms:modified xsi:type="dcterms:W3CDTF">2019-04-10T22:24:15Z</dcterms:modified>
</cp:coreProperties>
</file>