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9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0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20" r:id="rId2"/>
    <p:sldMasterId id="2147483738" r:id="rId3"/>
    <p:sldMasterId id="2147483756" r:id="rId4"/>
    <p:sldMasterId id="2147483774" r:id="rId5"/>
    <p:sldMasterId id="2147483792" r:id="rId6"/>
    <p:sldMasterId id="2147483810" r:id="rId7"/>
    <p:sldMasterId id="2147483828" r:id="rId8"/>
    <p:sldMasterId id="2147483846" r:id="rId9"/>
    <p:sldMasterId id="2147484002" r:id="rId10"/>
  </p:sldMasterIdLst>
  <p:sldIdLst>
    <p:sldId id="256" r:id="rId11"/>
    <p:sldId id="305" r:id="rId12"/>
    <p:sldId id="260" r:id="rId13"/>
    <p:sldId id="257" r:id="rId14"/>
    <p:sldId id="273" r:id="rId15"/>
    <p:sldId id="290" r:id="rId16"/>
    <p:sldId id="292" r:id="rId17"/>
    <p:sldId id="291" r:id="rId18"/>
    <p:sldId id="261" r:id="rId19"/>
    <p:sldId id="303" r:id="rId20"/>
    <p:sldId id="274" r:id="rId21"/>
    <p:sldId id="275" r:id="rId22"/>
    <p:sldId id="286" r:id="rId23"/>
    <p:sldId id="287" r:id="rId24"/>
    <p:sldId id="288" r:id="rId25"/>
    <p:sldId id="375" r:id="rId26"/>
    <p:sldId id="299" r:id="rId27"/>
    <p:sldId id="334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64" r:id="rId41"/>
    <p:sldId id="365" r:id="rId42"/>
    <p:sldId id="304" r:id="rId43"/>
    <p:sldId id="282" r:id="rId44"/>
    <p:sldId id="283" r:id="rId45"/>
    <p:sldId id="307" r:id="rId46"/>
    <p:sldId id="308" r:id="rId47"/>
    <p:sldId id="376" r:id="rId48"/>
    <p:sldId id="309" r:id="rId49"/>
    <p:sldId id="310" r:id="rId50"/>
    <p:sldId id="345" r:id="rId51"/>
    <p:sldId id="366" r:id="rId52"/>
    <p:sldId id="367" r:id="rId53"/>
    <p:sldId id="368" r:id="rId54"/>
    <p:sldId id="369" r:id="rId55"/>
    <p:sldId id="370" r:id="rId56"/>
    <p:sldId id="371" r:id="rId57"/>
    <p:sldId id="372" r:id="rId58"/>
    <p:sldId id="373" r:id="rId59"/>
    <p:sldId id="374" r:id="rId60"/>
    <p:sldId id="302" r:id="rId61"/>
    <p:sldId id="301" r:id="rId62"/>
    <p:sldId id="336" r:id="rId63"/>
    <p:sldId id="335" r:id="rId64"/>
    <p:sldId id="351" r:id="rId65"/>
    <p:sldId id="271" r:id="rId66"/>
    <p:sldId id="295" r:id="rId67"/>
    <p:sldId id="297" r:id="rId68"/>
    <p:sldId id="296" r:id="rId69"/>
    <p:sldId id="298" r:id="rId70"/>
    <p:sldId id="346" r:id="rId71"/>
    <p:sldId id="347" r:id="rId72"/>
    <p:sldId id="348" r:id="rId73"/>
    <p:sldId id="349" r:id="rId7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ED0819-5C2E-4322-92D9-6BF64E607C4A}" v="472" dt="2020-10-22T03:14:29.1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16" Type="http://schemas.openxmlformats.org/officeDocument/2006/relationships/slide" Target="slides/slide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slide" Target="slides/slide64.xml"/><Relationship Id="rId79" Type="http://schemas.microsoft.com/office/2015/10/relationships/revisionInfo" Target="revisionInfo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33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607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1709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3215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296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91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6166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3411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1135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1797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201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0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3462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3321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1863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349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111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4993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6944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7218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4026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12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3829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74676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0037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1093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489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4297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501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6593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86500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2722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6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3896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1660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6314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6681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0987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456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90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3861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6467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5661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53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8480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6937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0869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1723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3572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4587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32851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1697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6602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1651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09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4182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9145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6621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3940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1716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4180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2226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129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5423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234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78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1683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3285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5164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0902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7196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3959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069632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9297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1893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3326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9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34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62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771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39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9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990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02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07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474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777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088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131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395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53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13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430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996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212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235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870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115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57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89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250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7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078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363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7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466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514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728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466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023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815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136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5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2082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343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368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048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614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910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1189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200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461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296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84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535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4065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305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363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249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44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794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900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808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956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3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725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2206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8538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525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3218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6055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6910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7244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8419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834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3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554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906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1137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166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0602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8981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176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486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9354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143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5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9783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96337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948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807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194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14525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17668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652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439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0745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3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slideLayout" Target="../slideLayouts/slideLayout166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slideLayout" Target="../slideLayouts/slideLayout165.xml"/><Relationship Id="rId1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55.xml"/><Relationship Id="rId16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6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slideLayout" Target="../slideLayouts/slideLayout16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46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2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763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  <p:sldLayoutId id="214748401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4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4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0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2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9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43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6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AAB7A9-1DE3-4E6C-835D-6A78C5033D75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F72C90B-317A-4030-B909-507FFABE0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4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12.sv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12.sv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12.sv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12.sv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F5BBD-C76F-4911-BB42-93BF64C823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1" y="1143000"/>
            <a:ext cx="8825658" cy="3389217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600" dirty="0"/>
              <a:t>MOTHERS AND SONS:</a:t>
            </a:r>
            <a:br>
              <a:rPr lang="en-US" sz="4600" dirty="0"/>
            </a:br>
            <a:r>
              <a:rPr lang="en-US" sz="4600" dirty="0"/>
              <a:t>Queen Mothers of Judah and the Religious Trends that Develop During their Sons’ Reign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38B311-1E1D-430A-A2EA-B582FE3FB2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3171" y="5240851"/>
            <a:ext cx="8825658" cy="828932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200">
                <a:solidFill>
                  <a:schemeClr val="tx2"/>
                </a:solidFill>
              </a:rPr>
              <a:t>Brian Bowen</a:t>
            </a:r>
          </a:p>
          <a:p>
            <a:pPr algn="ctr">
              <a:lnSpc>
                <a:spcPct val="90000"/>
              </a:lnSpc>
            </a:pPr>
            <a:r>
              <a:rPr lang="en-US" sz="2200">
                <a:solidFill>
                  <a:schemeClr val="tx2"/>
                </a:solidFill>
              </a:rPr>
              <a:t>Advisor: Dr. Kevin Mellish</a:t>
            </a:r>
          </a:p>
        </p:txBody>
      </p:sp>
    </p:spTree>
    <p:extLst>
      <p:ext uri="{BB962C8B-B14F-4D97-AF65-F5344CB8AC3E}">
        <p14:creationId xmlns:p14="http://schemas.microsoft.com/office/powerpoint/2010/main" val="1358126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93E10248-AF0E-477D-B4D2-47C02CE4E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33010C2-2DA5-460F-A40C-5317F567A0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7CB0634-F963-4EC9-A6F6-8EA46BD1F1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73C0A186-7444-4460-9C37-532E7671E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D22D1B95-2B54-43E9-85D9-B489F6C5D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21010068">
            <a:off x="8490951" y="4185117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7D0F3F6D-A49D-4406-8D61-1C4F8D792F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455612" y="4241801"/>
            <a:ext cx="11277600" cy="2337161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D953A318-DA8D-4405-9536-D889E45C5E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E382A3D-2F90-475C-8DF2-F666FEA34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37DEB-5E94-4819-9EA4-F816C366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1" y="1143000"/>
            <a:ext cx="8825658" cy="33892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dirty="0">
                <a:solidFill>
                  <a:srgbClr val="FFFFFF"/>
                </a:solidFill>
              </a:rPr>
              <a:t>Bad Queen Mothers</a:t>
            </a:r>
          </a:p>
        </p:txBody>
      </p:sp>
    </p:spTree>
    <p:extLst>
      <p:ext uri="{BB962C8B-B14F-4D97-AF65-F5344CB8AC3E}">
        <p14:creationId xmlns:p14="http://schemas.microsoft.com/office/powerpoint/2010/main" val="3393408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2" name="Group 70">
            <a:extLst>
              <a:ext uri="{FF2B5EF4-FFF2-40B4-BE49-F238E27FC236}">
                <a16:creationId xmlns:a16="http://schemas.microsoft.com/office/drawing/2014/main" id="{6503EB0F-2257-4A3E-A73B-E1DE769B45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7012B2A-0D78-433A-8C68-8889D3DCD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119D0202-ED3F-47CC-90E9-4E963BCDAB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38" name="Rectangle 74">
            <a:extLst>
              <a:ext uri="{FF2B5EF4-FFF2-40B4-BE49-F238E27FC236}">
                <a16:creationId xmlns:a16="http://schemas.microsoft.com/office/drawing/2014/main" id="{670D6F2B-93AF-47D6-9378-5E54BE0AC6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1042" name="Group 76">
            <a:extLst>
              <a:ext uri="{FF2B5EF4-FFF2-40B4-BE49-F238E27FC236}">
                <a16:creationId xmlns:a16="http://schemas.microsoft.com/office/drawing/2014/main" id="{260EE1B3-DDB2-44D7-943C-63D9CEF27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072909CE-AD29-4CE7-A9A7-05D21672CC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44" name="Freeform 5">
              <a:extLst>
                <a:ext uri="{FF2B5EF4-FFF2-40B4-BE49-F238E27FC236}">
                  <a16:creationId xmlns:a16="http://schemas.microsoft.com/office/drawing/2014/main" id="{B8DBF1C0-B8F1-4AAC-8704-256BA0E9D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1026" name="Picture 2" descr="Govert Flinck: Bathsheba makes an appeal to David">
            <a:extLst>
              <a:ext uri="{FF2B5EF4-FFF2-40B4-BE49-F238E27FC236}">
                <a16:creationId xmlns:a16="http://schemas.microsoft.com/office/drawing/2014/main" id="{B98F2A4F-7B85-4E5A-88F2-7A4589DFBB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8" r="9090" b="18972"/>
          <a:stretch/>
        </p:blipFill>
        <p:spPr bwMode="auto">
          <a:xfrm>
            <a:off x="474133" y="475488"/>
            <a:ext cx="11243734" cy="590973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D5E9DC-E692-4A36-869F-31AEFB8BA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2099733"/>
            <a:ext cx="8827245" cy="26776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/>
              <a:t>Bathsheba</a:t>
            </a:r>
          </a:p>
        </p:txBody>
      </p:sp>
      <p:sp>
        <p:nvSpPr>
          <p:cNvPr id="1047" name="Rectangle 80">
            <a:extLst>
              <a:ext uri="{FF2B5EF4-FFF2-40B4-BE49-F238E27FC236}">
                <a16:creationId xmlns:a16="http://schemas.microsoft.com/office/drawing/2014/main" id="{B70F7E59-C971-4F55-8E3A-1E583B65F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816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4" name="Picture 2" descr="Govert Flinck: Bathsheba makes an appeal to David">
            <a:extLst>
              <a:ext uri="{FF2B5EF4-FFF2-40B4-BE49-F238E27FC236}">
                <a16:creationId xmlns:a16="http://schemas.microsoft.com/office/drawing/2014/main" id="{5D1EA6DD-C755-4BD6-AEE1-F108D4CC03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t="368" r="7906" b="13011"/>
          <a:stretch/>
        </p:blipFill>
        <p:spPr bwMode="auto">
          <a:xfrm>
            <a:off x="497983" y="494619"/>
            <a:ext cx="4365297" cy="5897219"/>
          </a:xfrm>
          <a:prstGeom prst="homePlate">
            <a:avLst>
              <a:gd name="adj" fmla="val 5113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Identity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Clues in the text that Bathsheba is Canaanite:</a:t>
            </a:r>
          </a:p>
          <a:p>
            <a:pPr lvl="1"/>
            <a:r>
              <a:rPr lang="en-US" sz="2300" dirty="0"/>
              <a:t>Living in Jerusalem </a:t>
            </a:r>
          </a:p>
          <a:p>
            <a:pPr lvl="1"/>
            <a:r>
              <a:rPr lang="en-US" sz="2300" dirty="0"/>
              <a:t>Married to a Hittite (2 Sam 11:3)</a:t>
            </a:r>
          </a:p>
          <a:p>
            <a:pPr lvl="1"/>
            <a:r>
              <a:rPr lang="en-US" sz="2300" dirty="0"/>
              <a:t>Her grandfather Ahithophel</a:t>
            </a:r>
          </a:p>
          <a:p>
            <a:pPr lvl="2"/>
            <a:r>
              <a:rPr lang="en-US" sz="2000" dirty="0"/>
              <a:t>“Ahithophel” is a name in honor of a pagan god</a:t>
            </a:r>
          </a:p>
          <a:p>
            <a:pPr lvl="2"/>
            <a:r>
              <a:rPr lang="en-US" sz="2000" dirty="0"/>
              <a:t>He was from a Canaanite settlement, </a:t>
            </a:r>
            <a:r>
              <a:rPr lang="en-US" sz="2000" dirty="0" err="1"/>
              <a:t>Giloh</a:t>
            </a:r>
            <a:r>
              <a:rPr lang="en-US" sz="2000" dirty="0"/>
              <a:t>. (2 Sam 23:34)</a:t>
            </a:r>
          </a:p>
          <a:p>
            <a:pPr lvl="1"/>
            <a:r>
              <a:rPr lang="en-US" sz="2300" dirty="0"/>
              <a:t>Implications of </a:t>
            </a:r>
            <a:r>
              <a:rPr lang="he-IL" sz="2500" dirty="0">
                <a:cs typeface="+mj-cs"/>
              </a:rPr>
              <a:t>ר.ח.ץ.</a:t>
            </a:r>
            <a:endParaRPr lang="en-US" sz="2500" dirty="0">
              <a:cs typeface="+mj-cs"/>
            </a:endParaRPr>
          </a:p>
          <a:p>
            <a:pPr lvl="1"/>
            <a:r>
              <a:rPr lang="en-US" sz="2300" dirty="0"/>
              <a:t>In Matthew, listed with other foreign women in Jesus’ genealogy (Matt 1)</a:t>
            </a:r>
            <a:r>
              <a:rPr lang="en-US" sz="1800" dirty="0"/>
              <a:t> 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77013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4" name="Picture 2" descr="Govert Flinck: Bathsheba makes an appeal to David">
            <a:extLst>
              <a:ext uri="{FF2B5EF4-FFF2-40B4-BE49-F238E27FC236}">
                <a16:creationId xmlns:a16="http://schemas.microsoft.com/office/drawing/2014/main" id="{1D452766-C7A0-4845-826A-0E391879F8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t="368" r="7906" b="13011"/>
          <a:stretch/>
        </p:blipFill>
        <p:spPr bwMode="auto">
          <a:xfrm>
            <a:off x="482659" y="494619"/>
            <a:ext cx="4365297" cy="5897219"/>
          </a:xfrm>
          <a:prstGeom prst="homePlate">
            <a:avLst>
              <a:gd name="adj" fmla="val 4686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Significance in Solomon’s reign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 fontScale="92500"/>
          </a:bodyPr>
          <a:lstStyle/>
          <a:p>
            <a:r>
              <a:rPr lang="en-US" sz="2700" dirty="0"/>
              <a:t>In Solomon rise to power (1 Kgs 1)</a:t>
            </a:r>
          </a:p>
          <a:p>
            <a:pPr lvl="1"/>
            <a:r>
              <a:rPr lang="en-US" sz="2500" dirty="0"/>
              <a:t>David’s “oath”</a:t>
            </a:r>
          </a:p>
          <a:p>
            <a:pPr lvl="1"/>
            <a:r>
              <a:rPr lang="en-US" sz="2500" dirty="0"/>
              <a:t>Identified by relationship to Solomon (3 times)</a:t>
            </a:r>
          </a:p>
          <a:p>
            <a:pPr lvl="1"/>
            <a:r>
              <a:rPr lang="en-US" sz="2500" dirty="0"/>
              <a:t>Intensifies Nathan’s language</a:t>
            </a:r>
          </a:p>
          <a:p>
            <a:pPr lvl="1"/>
            <a:r>
              <a:rPr lang="en-US" sz="2500" dirty="0"/>
              <a:t>Without her intervention, Solomon not king</a:t>
            </a:r>
          </a:p>
          <a:p>
            <a:r>
              <a:rPr lang="en-US" sz="2700" dirty="0"/>
              <a:t>Mediated for Solomon (1 Kgs 2)</a:t>
            </a:r>
          </a:p>
          <a:p>
            <a:pPr lvl="1"/>
            <a:r>
              <a:rPr lang="en-US" sz="2500" dirty="0"/>
              <a:t>Adonijah asks her to approach king</a:t>
            </a:r>
          </a:p>
          <a:p>
            <a:pPr lvl="1"/>
            <a:r>
              <a:rPr lang="en-US" sz="2500" dirty="0"/>
              <a:t>Sits on right hand of king</a:t>
            </a:r>
          </a:p>
          <a:p>
            <a:pPr lvl="1"/>
            <a:r>
              <a:rPr lang="en-US" sz="2500" dirty="0"/>
              <a:t>King bows to her</a:t>
            </a:r>
          </a:p>
        </p:txBody>
      </p:sp>
    </p:spTree>
    <p:extLst>
      <p:ext uri="{BB962C8B-B14F-4D97-AF65-F5344CB8AC3E}">
        <p14:creationId xmlns:p14="http://schemas.microsoft.com/office/powerpoint/2010/main" val="769358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2" descr="Govert Flinck: Bathsheba makes an appeal to David">
            <a:extLst>
              <a:ext uri="{FF2B5EF4-FFF2-40B4-BE49-F238E27FC236}">
                <a16:creationId xmlns:a16="http://schemas.microsoft.com/office/drawing/2014/main" id="{B450188F-CA75-4350-B43D-E66CF5F7CF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t="368" r="7906" b="13011"/>
          <a:stretch/>
        </p:blipFill>
        <p:spPr bwMode="auto">
          <a:xfrm>
            <a:off x="479321" y="494619"/>
            <a:ext cx="4365297" cy="5897219"/>
          </a:xfrm>
          <a:prstGeom prst="homePlate">
            <a:avLst>
              <a:gd name="adj" fmla="val 3831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Religious meaning of Solomon’s Names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i="1" dirty="0"/>
              <a:t>Šělōmōh</a:t>
            </a:r>
            <a:r>
              <a:rPr lang="en-US" sz="2500" dirty="0"/>
              <a:t> - </a:t>
            </a:r>
            <a:r>
              <a:rPr lang="he-IL" sz="3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שְׁלֹמֹה</a:t>
            </a:r>
            <a:r>
              <a:rPr lang="he-IL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(Solomon)</a:t>
            </a:r>
            <a:endParaRPr lang="en-US" sz="2500" dirty="0"/>
          </a:p>
          <a:p>
            <a:pPr lvl="1"/>
            <a:r>
              <a:rPr lang="en-US" sz="2300" dirty="0"/>
              <a:t>Root </a:t>
            </a:r>
            <a:r>
              <a:rPr lang="he-IL" sz="2800" dirty="0">
                <a:cs typeface="+mj-cs"/>
              </a:rPr>
              <a:t>ש.ל.ם</a:t>
            </a:r>
            <a:endParaRPr lang="en-US" sz="2800" dirty="0">
              <a:cs typeface="+mj-cs"/>
            </a:endParaRPr>
          </a:p>
          <a:p>
            <a:pPr lvl="1"/>
            <a:r>
              <a:rPr lang="en-US" sz="2300" dirty="0">
                <a:cs typeface="+mj-cs"/>
              </a:rPr>
              <a:t>Disputed translations:</a:t>
            </a:r>
          </a:p>
          <a:p>
            <a:pPr lvl="2"/>
            <a:r>
              <a:rPr lang="en-US" sz="2000" dirty="0">
                <a:cs typeface="+mj-cs"/>
              </a:rPr>
              <a:t>“His Peace”</a:t>
            </a:r>
          </a:p>
          <a:p>
            <a:pPr lvl="2"/>
            <a:r>
              <a:rPr lang="en-US" sz="2000" dirty="0">
                <a:cs typeface="+mj-cs"/>
              </a:rPr>
              <a:t>“His Replacement”</a:t>
            </a:r>
          </a:p>
          <a:p>
            <a:pPr lvl="2"/>
            <a:r>
              <a:rPr lang="en-US" sz="2000" dirty="0">
                <a:cs typeface="+mj-cs"/>
              </a:rPr>
              <a:t>Theophoric element for Salem. </a:t>
            </a:r>
          </a:p>
          <a:p>
            <a:r>
              <a:rPr lang="en-US" sz="2500" i="1" dirty="0"/>
              <a:t>Yědîdyāh</a:t>
            </a:r>
            <a:r>
              <a:rPr lang="en-US" sz="2500" dirty="0"/>
              <a:t> - </a:t>
            </a:r>
            <a:r>
              <a:rPr lang="he-IL" sz="3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יְדִידְיָהּ</a:t>
            </a:r>
            <a:r>
              <a:rPr lang="he-IL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(Jedidiah)</a:t>
            </a:r>
            <a:endParaRPr lang="en-US" sz="2500" dirty="0"/>
          </a:p>
          <a:p>
            <a:pPr lvl="1"/>
            <a:r>
              <a:rPr lang="en-US" sz="2300" dirty="0"/>
              <a:t>Root </a:t>
            </a:r>
            <a:r>
              <a:rPr lang="he-IL" sz="2800" dirty="0">
                <a:cs typeface="+mj-cs"/>
              </a:rPr>
              <a:t>י.ד.ד.</a:t>
            </a:r>
            <a:r>
              <a:rPr lang="en-US" sz="2300" dirty="0">
                <a:cs typeface="+mj-cs"/>
              </a:rPr>
              <a:t> and element for Yahweh</a:t>
            </a:r>
          </a:p>
          <a:p>
            <a:pPr lvl="1"/>
            <a:r>
              <a:rPr lang="en-US" sz="2300" dirty="0">
                <a:cs typeface="+mj-cs"/>
              </a:rPr>
              <a:t>“Beloved of Yahweh”</a:t>
            </a:r>
          </a:p>
          <a:p>
            <a:r>
              <a:rPr lang="en-US" sz="2500" dirty="0"/>
              <a:t>Why didn’t he go by his Yahwistic name?</a:t>
            </a:r>
          </a:p>
        </p:txBody>
      </p:sp>
    </p:spTree>
    <p:extLst>
      <p:ext uri="{BB962C8B-B14F-4D97-AF65-F5344CB8AC3E}">
        <p14:creationId xmlns:p14="http://schemas.microsoft.com/office/powerpoint/2010/main" val="1047313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4" name="Picture 2" descr="Govert Flinck: Bathsheba makes an appeal to David">
            <a:extLst>
              <a:ext uri="{FF2B5EF4-FFF2-40B4-BE49-F238E27FC236}">
                <a16:creationId xmlns:a16="http://schemas.microsoft.com/office/drawing/2014/main" id="{23D3ABD4-CEFE-4556-9E46-EC55249FA5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t="368" r="7906" b="13011"/>
          <a:stretch/>
        </p:blipFill>
        <p:spPr bwMode="auto">
          <a:xfrm>
            <a:off x="482659" y="494619"/>
            <a:ext cx="4365297" cy="5897219"/>
          </a:xfrm>
          <a:prstGeom prst="homePlate">
            <a:avLst>
              <a:gd name="adj" fmla="val 4258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Solomon’s Apostasy and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219075"/>
            <a:ext cx="6311373" cy="65246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Implicit condemnation</a:t>
            </a:r>
          </a:p>
          <a:p>
            <a:pPr lvl="1"/>
            <a:r>
              <a:rPr lang="en-US" sz="2300" dirty="0"/>
              <a:t>Solomon (1 Kgs 10-12) vs. </a:t>
            </a:r>
            <a:r>
              <a:rPr lang="en-US" sz="2300" dirty="0" err="1"/>
              <a:t>Deut</a:t>
            </a:r>
            <a:r>
              <a:rPr lang="en-US" sz="2300" dirty="0"/>
              <a:t> 17</a:t>
            </a:r>
          </a:p>
          <a:p>
            <a:pPr lvl="2"/>
            <a:r>
              <a:rPr lang="en-US" sz="2000" dirty="0"/>
              <a:t>Horses from Egypt (1 Kgs 10:26 v. </a:t>
            </a:r>
            <a:r>
              <a:rPr lang="en-US" sz="2000" dirty="0" err="1"/>
              <a:t>Deut</a:t>
            </a:r>
            <a:r>
              <a:rPr lang="en-US" sz="2000" dirty="0"/>
              <a:t> 17:16)</a:t>
            </a:r>
          </a:p>
          <a:p>
            <a:pPr lvl="2"/>
            <a:r>
              <a:rPr lang="en-US" sz="2000" dirty="0"/>
              <a:t>Excessive silver and gold (1 Kgs 10:14,21 v. </a:t>
            </a:r>
            <a:r>
              <a:rPr lang="en-US" sz="2000" dirty="0" err="1"/>
              <a:t>Deut</a:t>
            </a:r>
            <a:r>
              <a:rPr lang="en-US" sz="2000" dirty="0"/>
              <a:t> 17:17) </a:t>
            </a:r>
          </a:p>
          <a:p>
            <a:pPr lvl="2"/>
            <a:r>
              <a:rPr lang="en-US" sz="2000" dirty="0"/>
              <a:t>Lifted above brothers (1 Kgs 12 v. </a:t>
            </a:r>
            <a:r>
              <a:rPr lang="en-US" sz="2000" dirty="0" err="1"/>
              <a:t>Deut</a:t>
            </a:r>
            <a:r>
              <a:rPr lang="en-US" sz="2000" dirty="0"/>
              <a:t> 17:18-20)</a:t>
            </a:r>
          </a:p>
          <a:p>
            <a:pPr lvl="1"/>
            <a:r>
              <a:rPr lang="en-US" sz="2300" dirty="0"/>
              <a:t>Solomon vs. Pharaoh (Ex 1:11)</a:t>
            </a:r>
          </a:p>
          <a:p>
            <a:pPr lvl="2"/>
            <a:r>
              <a:rPr lang="en-US" sz="20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ās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e-IL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מַס</a:t>
            </a:r>
            <a:r>
              <a:rPr lang="he-IL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2000" dirty="0"/>
              <a:t>Body of forced labor (1 Kgs 5:27)</a:t>
            </a:r>
          </a:p>
          <a:p>
            <a:pPr lvl="2"/>
            <a:r>
              <a:rPr lang="en-US" sz="20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000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ēbel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2000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sĕbālâ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e-IL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סֵבֶל</a:t>
            </a:r>
            <a:r>
              <a:rPr lang="he-IL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sz="2000" dirty="0"/>
              <a:t>Hard labor (1 Kgs 11:28)</a:t>
            </a:r>
          </a:p>
          <a:p>
            <a:pPr lvl="2"/>
            <a:r>
              <a:rPr lang="en-US" sz="2000" i="1" dirty="0" err="1"/>
              <a:t>Miskkĕnôt</a:t>
            </a:r>
            <a:r>
              <a:rPr lang="en-US" sz="2000" dirty="0"/>
              <a:t> </a:t>
            </a:r>
            <a:r>
              <a:rPr lang="he-IL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מִסְכְּנוֹת</a:t>
            </a:r>
            <a:r>
              <a:rPr lang="he-IL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/>
              <a:t> - Store cities (1 Kgs 9:19)</a:t>
            </a:r>
          </a:p>
        </p:txBody>
      </p:sp>
    </p:spTree>
    <p:extLst>
      <p:ext uri="{BB962C8B-B14F-4D97-AF65-F5344CB8AC3E}">
        <p14:creationId xmlns:p14="http://schemas.microsoft.com/office/powerpoint/2010/main" val="618037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4" name="Picture 2" descr="Govert Flinck: Bathsheba makes an appeal to David">
            <a:extLst>
              <a:ext uri="{FF2B5EF4-FFF2-40B4-BE49-F238E27FC236}">
                <a16:creationId xmlns:a16="http://schemas.microsoft.com/office/drawing/2014/main" id="{23D3ABD4-CEFE-4556-9E46-EC55249FA5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t="368" r="7906" b="13011"/>
          <a:stretch/>
        </p:blipFill>
        <p:spPr bwMode="auto">
          <a:xfrm>
            <a:off x="482659" y="494619"/>
            <a:ext cx="4365297" cy="5897219"/>
          </a:xfrm>
          <a:prstGeom prst="homePlate">
            <a:avLst>
              <a:gd name="adj" fmla="val 4258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Solomon’s Apostasy and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219075"/>
            <a:ext cx="6311373" cy="65246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Explicit condemnation</a:t>
            </a:r>
          </a:p>
          <a:p>
            <a:pPr lvl="1"/>
            <a:r>
              <a:rPr lang="en-US" sz="2300" dirty="0"/>
              <a:t>Married foreign wives (1 Kgs 11:1)</a:t>
            </a:r>
          </a:p>
          <a:p>
            <a:pPr lvl="1"/>
            <a:r>
              <a:rPr lang="en-US" sz="2300" dirty="0"/>
              <a:t>Worshipped their gods (1 Kgs 11:1)</a:t>
            </a:r>
          </a:p>
          <a:p>
            <a:pPr lvl="1"/>
            <a:r>
              <a:rPr lang="en-US" sz="2300" dirty="0"/>
              <a:t>“Did what was evil in the eyes of the Lord” (1 Kgs 11:6)</a:t>
            </a:r>
          </a:p>
        </p:txBody>
      </p:sp>
    </p:spTree>
    <p:extLst>
      <p:ext uri="{BB962C8B-B14F-4D97-AF65-F5344CB8AC3E}">
        <p14:creationId xmlns:p14="http://schemas.microsoft.com/office/powerpoint/2010/main" val="373315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4" name="Picture 2" descr="Govert Flinck: Bathsheba makes an appeal to David">
            <a:extLst>
              <a:ext uri="{FF2B5EF4-FFF2-40B4-BE49-F238E27FC236}">
                <a16:creationId xmlns:a16="http://schemas.microsoft.com/office/drawing/2014/main" id="{03807A6A-9E7A-4E41-83BB-46BF6F6EB2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2" t="368" r="7906" b="13011"/>
          <a:stretch/>
        </p:blipFill>
        <p:spPr bwMode="auto">
          <a:xfrm>
            <a:off x="482659" y="494619"/>
            <a:ext cx="4365297" cy="5897219"/>
          </a:xfrm>
          <a:prstGeom prst="homePlate">
            <a:avLst>
              <a:gd name="adj" fmla="val 4686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Political Ramifications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The Kingdom split during the reign of his son. (1 Kgs 12)</a:t>
            </a:r>
          </a:p>
          <a:p>
            <a:r>
              <a:rPr lang="en-US" sz="2500" dirty="0"/>
              <a:t>He stopped having peace. (1 Kgs 11:14-22)</a:t>
            </a:r>
          </a:p>
          <a:p>
            <a:r>
              <a:rPr lang="en-US" sz="2500" dirty="0"/>
              <a:t>We see that an evil king has a negative impact upon the health of the nation.</a:t>
            </a:r>
          </a:p>
        </p:txBody>
      </p:sp>
    </p:spTree>
    <p:extLst>
      <p:ext uri="{BB962C8B-B14F-4D97-AF65-F5344CB8AC3E}">
        <p14:creationId xmlns:p14="http://schemas.microsoft.com/office/powerpoint/2010/main" val="1698684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223971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4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964388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8515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B44741E-4F8A-4DC4-96E4-E4A2E555A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FDC0C6-6677-4608-AE99-98D3C7BB1F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89982C5-DDA9-41E0-8CF5-F83999C1BC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E454F1-BC7B-4FC5-901F-84095FC67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0BDA7F3-0D92-4CE5-B124-114C29D28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86F90B9-54A4-4A43-B853-11AA290E0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5E538A9-6169-4720-88AE-7AE14BE80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59E5CEE5-D27F-4281-9293-590AD4163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FCAD798-DEC5-4392-90CE-C46AD6CE68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3474BD5-5CDD-4624-B265-461D5D2FAB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6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7541F74-7AB4-44F5-B299-DC46587E9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C5CDCA-4575-4FF4-A5EC-64DC449B2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742D19B-10DE-4D94-98F8-1F12F9938F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BC4F9F2-5068-498F-A8BD-B7B1053288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3E1DABB-ED82-4D7D-8F9D-4F5168E3E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468F7E-1797-41D7-AB73-3AD2C4C253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20D4073-E031-435E-B8A6-63CEA7375E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8304B15C-CB59-49EF-BEFA-F4B5CFF1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6739E239-4B56-4CD1-B3C9-F44730C4B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B97F9A81-D694-4C86-AF0C-8D592AFE28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9E382A3D-2F90-475C-8DF2-F666FEA34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37DEB-5E94-4819-9EA4-F816C366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1" y="1143000"/>
            <a:ext cx="8825658" cy="33892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dirty="0">
                <a:solidFill>
                  <a:srgbClr val="FFFFFF"/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548360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471238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52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324659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6189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98449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262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361846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4230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667217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545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1787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1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824961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04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2892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8970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23317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346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794320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266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37DEB-5E94-4819-9EA4-F816C366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453" y="3739568"/>
            <a:ext cx="10893094" cy="191594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66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Methodology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452FD144-C213-4630-A76D-A2AE74273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2555" y="934065"/>
            <a:ext cx="2517058" cy="2517058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252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1165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35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107469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629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Bad Mothers Overall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A657F0-42F3-40D3-BC75-7DA1F5C6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E94FF68-7A60-47B7-AB98-1674FC7F2D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42B4F8D7-4E9C-45EF-9072-1AF32CEF7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3ECBDDDB-593C-40F0-8E80-AA75798EE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26" name="Table 26">
            <a:extLst>
              <a:ext uri="{FF2B5EF4-FFF2-40B4-BE49-F238E27FC236}">
                <a16:creationId xmlns:a16="http://schemas.microsoft.com/office/drawing/2014/main" id="{A3D75F01-DF2E-4C50-AFB9-8B591CCAF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209342"/>
              </p:ext>
            </p:extLst>
          </p:nvPr>
        </p:nvGraphicFramePr>
        <p:xfrm>
          <a:off x="535644" y="942978"/>
          <a:ext cx="7221119" cy="479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299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936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604446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  <a:gridCol w="1616174">
                  <a:extLst>
                    <a:ext uri="{9D8B030D-6E8A-4147-A177-3AD203B41FA5}">
                      <a16:colId xmlns:a16="http://schemas.microsoft.com/office/drawing/2014/main" val="2497270002"/>
                    </a:ext>
                  </a:extLst>
                </a:gridCol>
              </a:tblGrid>
              <a:tr h="428755">
                <a:tc>
                  <a:txBody>
                    <a:bodyPr/>
                    <a:lstStyle/>
                    <a:p>
                      <a:pPr algn="ctr"/>
                      <a:endParaRPr lang="en-US" sz="2500" dirty="0"/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Bathsheba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Naamah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/>
                        <a:t>Maacah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Canaanite Origins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Pagan Name?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No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Worshipped false gods?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 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72544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Evaluation?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120335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Negative Political Results?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1498" marR="81498" marT="40749" marB="40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Kind of</a:t>
                      </a:r>
                    </a:p>
                  </a:txBody>
                  <a:tcPr marL="81498" marR="81498" marT="40749" marB="40749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4764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46AC64B6-5299-4EDC-A5BA-C486DE605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A11BA08-D406-4EBC-80F9-8C9B13860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CD848F9-F2DE-446B-8417-F43DDB436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50ADE9-C1AB-43FC-837A-4805DF5D76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4A32DB1-B927-4CC4-86F7-62404124F1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D096476B-32CF-4EEC-A4D2-18B931E582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5" name="Rectangle 13">
            <a:extLst>
              <a:ext uri="{FF2B5EF4-FFF2-40B4-BE49-F238E27FC236}">
                <a16:creationId xmlns:a16="http://schemas.microsoft.com/office/drawing/2014/main" id="{CB300B9C-C1F6-47BC-A43F-3B172CD7F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6" name="Rectangle 15">
            <a:extLst>
              <a:ext uri="{FF2B5EF4-FFF2-40B4-BE49-F238E27FC236}">
                <a16:creationId xmlns:a16="http://schemas.microsoft.com/office/drawing/2014/main" id="{33474BD5-5CDD-4624-B265-461D5D2FAB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6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7">
            <a:extLst>
              <a:ext uri="{FF2B5EF4-FFF2-40B4-BE49-F238E27FC236}">
                <a16:creationId xmlns:a16="http://schemas.microsoft.com/office/drawing/2014/main" id="{89C082B5-9FB8-47CC-AE81-E993CEC17D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775A48-EE8C-4715-94E0-D6CC9F99AA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7DF42E-92EA-43F7-B3B1-AF3704E370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9381BF3-00FA-475A-AF22-25E832179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327A924-89E3-4A90-B5A4-93D47D66C0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3FEF908F-83B8-4DD0-8A1B-F1F735BE9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9C3956E1-F253-4F36-84D5-22D5373F02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68E0CC82-48EE-47B3-8BF4-8C58CF31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5" name="Rectangle 26">
            <a:extLst>
              <a:ext uri="{FF2B5EF4-FFF2-40B4-BE49-F238E27FC236}">
                <a16:creationId xmlns:a16="http://schemas.microsoft.com/office/drawing/2014/main" id="{9E382A3D-2F90-475C-8DF2-F666FEA34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37DEB-5E94-4819-9EA4-F816C366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1" y="1143000"/>
            <a:ext cx="8825658" cy="33892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dirty="0">
                <a:solidFill>
                  <a:srgbClr val="FFFFFF"/>
                </a:solidFill>
              </a:rPr>
              <a:t>Good Queen Mothers</a:t>
            </a:r>
          </a:p>
        </p:txBody>
      </p:sp>
    </p:spTree>
    <p:extLst>
      <p:ext uri="{BB962C8B-B14F-4D97-AF65-F5344CB8AC3E}">
        <p14:creationId xmlns:p14="http://schemas.microsoft.com/office/powerpoint/2010/main" val="21472619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4" name="Group 134">
            <a:extLst>
              <a:ext uri="{FF2B5EF4-FFF2-40B4-BE49-F238E27FC236}">
                <a16:creationId xmlns:a16="http://schemas.microsoft.com/office/drawing/2014/main" id="{D83BBD7C-498A-4C5D-AB41-F426C68B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3C244CB4-82F8-408B-90CF-8790B49200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3AEB2EDF-947E-4C45-84CA-A7677672F8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D7E0AB0B-FFA9-4D57-AC8F-5F83219DA3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3AE4624A-38E2-4004-A68A-46B487FF7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0" name="Freeform 5">
              <a:extLst>
                <a:ext uri="{FF2B5EF4-FFF2-40B4-BE49-F238E27FC236}">
                  <a16:creationId xmlns:a16="http://schemas.microsoft.com/office/drawing/2014/main" id="{D389D2B9-4681-43B1-B432-CF57F21B12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5125" name="Rectangle 141">
            <a:extLst>
              <a:ext uri="{FF2B5EF4-FFF2-40B4-BE49-F238E27FC236}">
                <a16:creationId xmlns:a16="http://schemas.microsoft.com/office/drawing/2014/main" id="{2243419A-744C-4016-8F12-40F0C0183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26" name="Freeform 5">
            <a:extLst>
              <a:ext uri="{FF2B5EF4-FFF2-40B4-BE49-F238E27FC236}">
                <a16:creationId xmlns:a16="http://schemas.microsoft.com/office/drawing/2014/main" id="{939176B0-9E51-4AC3-8C61-D682EFAC82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5122" name="Picture 2" descr="A blurry image of a person&#10;&#10;Description automatically generated">
            <a:extLst>
              <a:ext uri="{FF2B5EF4-FFF2-40B4-BE49-F238E27FC236}">
                <a16:creationId xmlns:a16="http://schemas.microsoft.com/office/drawing/2014/main" id="{C1FE3FB5-A9CE-4B3B-B9FE-9E463675F8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 r="30526"/>
          <a:stretch/>
        </p:blipFill>
        <p:spPr bwMode="auto">
          <a:xfrm>
            <a:off x="474133" y="483690"/>
            <a:ext cx="11243734" cy="590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D5E9DC-E692-4A36-869F-31AEFB8BA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2099733"/>
            <a:ext cx="8827245" cy="26776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/>
              <a:t>Abi(</a:t>
            </a:r>
            <a:r>
              <a:rPr lang="en-US" sz="6600" dirty="0" err="1"/>
              <a:t>jah</a:t>
            </a:r>
            <a:r>
              <a:rPr lang="en-US" sz="6600" dirty="0"/>
              <a:t>)</a:t>
            </a:r>
          </a:p>
        </p:txBody>
      </p:sp>
      <p:sp>
        <p:nvSpPr>
          <p:cNvPr id="5127" name="Rectangle 145">
            <a:extLst>
              <a:ext uri="{FF2B5EF4-FFF2-40B4-BE49-F238E27FC236}">
                <a16:creationId xmlns:a16="http://schemas.microsoft.com/office/drawing/2014/main" id="{70AE9A1F-383B-426C-964E-AA8BB50D6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2623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E30886-05F9-4600-87C6-A496E2500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E3D100-B353-443A-A394-8F226FEE7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04B277-A9C3-4AA1-A0A0-C6D9B50C8E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0911518-8CE1-4410-806E-3CD2DE1C55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9A3DC92-72B1-41C6-A069-B27430DA3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48621D-BAC3-4AD3-8A23-B6328BDDA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E8E1843-4729-4C56-A855-B13ECCBDE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877DF2C-ED50-4DF6-9732-7A6201BC1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BE473F5-80D8-4045-AED0-28266B6C8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4" name="Picture 2" descr="A blurry image of a person&#10;&#10;Description automatically generated">
            <a:extLst>
              <a:ext uri="{FF2B5EF4-FFF2-40B4-BE49-F238E27FC236}">
                <a16:creationId xmlns:a16="http://schemas.microsoft.com/office/drawing/2014/main" id="{413A9675-12C7-4EA4-943E-9674C04596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0" t="-53" r="41457" b="53"/>
          <a:stretch/>
        </p:blipFill>
        <p:spPr bwMode="auto">
          <a:xfrm>
            <a:off x="474133" y="483690"/>
            <a:ext cx="4376423" cy="5909733"/>
          </a:xfrm>
          <a:prstGeom prst="homePlate">
            <a:avLst>
              <a:gd name="adj" fmla="val 522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Identity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Clues suggesting Yahwistic origins:</a:t>
            </a:r>
          </a:p>
          <a:p>
            <a:pPr lvl="1"/>
            <a:r>
              <a:rPr lang="en-US" sz="2300" dirty="0"/>
              <a:t>“Abi, the daughter of Zechariah” (2 Kgs 18:1; 2 </a:t>
            </a:r>
            <a:r>
              <a:rPr lang="en-US" sz="2300" dirty="0" err="1"/>
              <a:t>Chr</a:t>
            </a:r>
            <a:r>
              <a:rPr lang="en-US" sz="2300" dirty="0"/>
              <a:t> 29:1)</a:t>
            </a:r>
          </a:p>
          <a:p>
            <a:pPr lvl="2"/>
            <a:r>
              <a:rPr lang="en-US" sz="2000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Zĕkaryâ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he-IL" sz="2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זְכַרְיָה</a:t>
            </a:r>
            <a:r>
              <a:rPr lang="en-US" sz="2000" dirty="0"/>
              <a:t>) – “Yahweh remembers”</a:t>
            </a:r>
          </a:p>
          <a:p>
            <a:pPr lvl="2"/>
            <a:r>
              <a:rPr lang="en-US" sz="2000" dirty="0"/>
              <a:t>A name used even for religious personnel</a:t>
            </a:r>
          </a:p>
          <a:p>
            <a:pPr lvl="1"/>
            <a:r>
              <a:rPr lang="en-US" sz="2300" dirty="0"/>
              <a:t>Called Abijah in Chronicles</a:t>
            </a:r>
          </a:p>
          <a:p>
            <a:pPr lvl="2"/>
            <a:r>
              <a:rPr lang="en-US" sz="2000" dirty="0"/>
              <a:t>“My father is Yah(</a:t>
            </a:r>
            <a:r>
              <a:rPr lang="en-US" sz="2000" dirty="0" err="1"/>
              <a:t>weh</a:t>
            </a:r>
            <a:r>
              <a:rPr lang="en-US" sz="2000" dirty="0"/>
              <a:t>)”</a:t>
            </a:r>
          </a:p>
          <a:p>
            <a:r>
              <a:rPr lang="en-US" sz="2500" dirty="0"/>
              <a:t>Overall, strong Yahwistic connections</a:t>
            </a:r>
          </a:p>
        </p:txBody>
      </p:sp>
    </p:spTree>
    <p:extLst>
      <p:ext uri="{BB962C8B-B14F-4D97-AF65-F5344CB8AC3E}">
        <p14:creationId xmlns:p14="http://schemas.microsoft.com/office/powerpoint/2010/main" val="10356325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E30886-05F9-4600-87C6-A496E2500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E3D100-B353-443A-A394-8F226FEE7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04B277-A9C3-4AA1-A0A0-C6D9B50C8E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0911518-8CE1-4410-806E-3CD2DE1C55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9A3DC92-72B1-41C6-A069-B27430DA3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48621D-BAC3-4AD3-8A23-B6328BDDA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E8E1843-4729-4C56-A855-B13ECCBDE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877DF2C-ED50-4DF6-9732-7A6201BC1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BE473F5-80D8-4045-AED0-28266B6C8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4" name="Picture 2" descr="A blurry image of a person&#10;&#10;Description automatically generated">
            <a:extLst>
              <a:ext uri="{FF2B5EF4-FFF2-40B4-BE49-F238E27FC236}">
                <a16:creationId xmlns:a16="http://schemas.microsoft.com/office/drawing/2014/main" id="{413A9675-12C7-4EA4-943E-9674C04596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0" t="-53" r="41457" b="53"/>
          <a:stretch/>
        </p:blipFill>
        <p:spPr bwMode="auto">
          <a:xfrm>
            <a:off x="474133" y="483690"/>
            <a:ext cx="4376423" cy="5909733"/>
          </a:xfrm>
          <a:prstGeom prst="homePlate">
            <a:avLst>
              <a:gd name="adj" fmla="val 522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Religious Meaning of Hezekiah’s name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i="1" dirty="0" err="1"/>
              <a:t>Ḥizqîyâ</a:t>
            </a:r>
            <a:r>
              <a:rPr lang="en-US" sz="2500" dirty="0"/>
              <a:t> </a:t>
            </a:r>
            <a:r>
              <a:rPr lang="he-IL" sz="3000" dirty="0">
                <a:cs typeface="+mj-cs"/>
              </a:rPr>
              <a:t>חִזְקִיָּה</a:t>
            </a:r>
            <a:r>
              <a:rPr lang="he-IL" sz="2500" dirty="0"/>
              <a:t>)</a:t>
            </a:r>
            <a:r>
              <a:rPr lang="en-US" sz="2500" dirty="0"/>
              <a:t>) </a:t>
            </a:r>
          </a:p>
          <a:p>
            <a:pPr lvl="1"/>
            <a:r>
              <a:rPr lang="en-US" sz="2300" i="1" dirty="0" err="1"/>
              <a:t>ḥ.z.q</a:t>
            </a:r>
            <a:r>
              <a:rPr lang="en-US" sz="2300" i="1" dirty="0"/>
              <a:t>.</a:t>
            </a:r>
            <a:r>
              <a:rPr lang="en-US" sz="2300" dirty="0"/>
              <a:t> </a:t>
            </a:r>
            <a:r>
              <a:rPr lang="he-IL" sz="2800" dirty="0">
                <a:cs typeface="+mj-cs"/>
              </a:rPr>
              <a:t>ח.ז.ק.</a:t>
            </a:r>
            <a:r>
              <a:rPr lang="he-IL" sz="2300" dirty="0"/>
              <a:t>)</a:t>
            </a:r>
            <a:r>
              <a:rPr lang="en-US" sz="2300" dirty="0"/>
              <a:t>) – “to be strong” or “to strengthen”</a:t>
            </a:r>
          </a:p>
          <a:p>
            <a:pPr lvl="1"/>
            <a:r>
              <a:rPr lang="en-US" sz="2300" i="1" dirty="0" err="1"/>
              <a:t>Yâ</a:t>
            </a:r>
            <a:r>
              <a:rPr lang="en-US" sz="2300" i="1" dirty="0"/>
              <a:t> </a:t>
            </a:r>
            <a:r>
              <a:rPr lang="en-US" sz="2300" dirty="0"/>
              <a:t>(</a:t>
            </a:r>
            <a:r>
              <a:rPr lang="he-I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יָה</a:t>
            </a:r>
            <a:r>
              <a:rPr lang="en-US" sz="2300" dirty="0">
                <a:latin typeface="+mj-lt"/>
                <a:cs typeface="Times New Roman" panose="02020603050405020304" pitchFamily="18" charset="0"/>
              </a:rPr>
              <a:t>) – theophoric element Yahweh</a:t>
            </a:r>
          </a:p>
          <a:p>
            <a:pPr lvl="1"/>
            <a:r>
              <a:rPr lang="en-US" sz="2300" dirty="0">
                <a:latin typeface="+mj-lt"/>
                <a:cs typeface="Times New Roman" panose="02020603050405020304" pitchFamily="18" charset="0"/>
              </a:rPr>
              <a:t>Different suggested translations</a:t>
            </a:r>
          </a:p>
          <a:p>
            <a:pPr lvl="2"/>
            <a:r>
              <a:rPr lang="en-US" sz="2000" dirty="0">
                <a:latin typeface="+mj-lt"/>
                <a:cs typeface="Times New Roman" panose="02020603050405020304" pitchFamily="18" charset="0"/>
              </a:rPr>
              <a:t>“Yahweh strengthens”</a:t>
            </a:r>
          </a:p>
          <a:p>
            <a:pPr lvl="2"/>
            <a:r>
              <a:rPr lang="en-US" sz="2000" dirty="0">
                <a:latin typeface="+mj-lt"/>
                <a:cs typeface="Times New Roman" panose="02020603050405020304" pitchFamily="18" charset="0"/>
              </a:rPr>
              <a:t>“Yahweh is my strength”</a:t>
            </a:r>
          </a:p>
          <a:p>
            <a:pPr lvl="2"/>
            <a:r>
              <a:rPr lang="en-US" sz="2000" dirty="0"/>
              <a:t>“Yahweh is strong”</a:t>
            </a:r>
          </a:p>
          <a:p>
            <a:r>
              <a:rPr lang="en-US" sz="2500" dirty="0"/>
              <a:t>Overall, good strong, Yahwistic name, suggests Yahwistic upbringing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42452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E30886-05F9-4600-87C6-A496E2500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E3D100-B353-443A-A394-8F226FEE7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04B277-A9C3-4AA1-A0A0-C6D9B50C8E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0911518-8CE1-4410-806E-3CD2DE1C55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9A3DC92-72B1-41C6-A069-B27430DA3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48621D-BAC3-4AD3-8A23-B6328BDDA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E8E1843-4729-4C56-A855-B13ECCBDE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877DF2C-ED50-4DF6-9732-7A6201BC1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BE473F5-80D8-4045-AED0-28266B6C8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4" name="Picture 2" descr="A blurry image of a person&#10;&#10;Description automatically generated">
            <a:extLst>
              <a:ext uri="{FF2B5EF4-FFF2-40B4-BE49-F238E27FC236}">
                <a16:creationId xmlns:a16="http://schemas.microsoft.com/office/drawing/2014/main" id="{413A9675-12C7-4EA4-943E-9674C04596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0" t="-53" r="41457" b="53"/>
          <a:stretch/>
        </p:blipFill>
        <p:spPr bwMode="auto">
          <a:xfrm>
            <a:off x="474133" y="483690"/>
            <a:ext cx="4376423" cy="5909733"/>
          </a:xfrm>
          <a:prstGeom prst="homePlate">
            <a:avLst>
              <a:gd name="adj" fmla="val 522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Reform and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Official Evaluation</a:t>
            </a:r>
          </a:p>
          <a:p>
            <a:pPr lvl="1"/>
            <a:r>
              <a:rPr lang="en-US" sz="2300" dirty="0"/>
              <a:t>Trusted Yahweh – “[no king] like him … after him nor … before him” (2 Kgs 18:5)</a:t>
            </a:r>
          </a:p>
          <a:p>
            <a:pPr lvl="1"/>
            <a:r>
              <a:rPr lang="en-US" sz="2300" dirty="0"/>
              <a:t>Second David – “He did what was right in the eyes of the Lord according to all his father David had done” (2 Kgs 18:3)</a:t>
            </a:r>
          </a:p>
        </p:txBody>
      </p:sp>
    </p:spTree>
    <p:extLst>
      <p:ext uri="{BB962C8B-B14F-4D97-AF65-F5344CB8AC3E}">
        <p14:creationId xmlns:p14="http://schemas.microsoft.com/office/powerpoint/2010/main" val="3664791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E30886-05F9-4600-87C6-A496E2500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E3D100-B353-443A-A394-8F226FEE7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04B277-A9C3-4AA1-A0A0-C6D9B50C8E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0911518-8CE1-4410-806E-3CD2DE1C55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9A3DC92-72B1-41C6-A069-B27430DA3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48621D-BAC3-4AD3-8A23-B6328BDDA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E8E1843-4729-4C56-A855-B13ECCBDE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877DF2C-ED50-4DF6-9732-7A6201BC1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BE473F5-80D8-4045-AED0-28266B6C8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4" name="Picture 2" descr="A blurry image of a person&#10;&#10;Description automatically generated">
            <a:extLst>
              <a:ext uri="{FF2B5EF4-FFF2-40B4-BE49-F238E27FC236}">
                <a16:creationId xmlns:a16="http://schemas.microsoft.com/office/drawing/2014/main" id="{413A9675-12C7-4EA4-943E-9674C04596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0" t="-53" r="41457" b="53"/>
          <a:stretch/>
        </p:blipFill>
        <p:spPr bwMode="auto">
          <a:xfrm>
            <a:off x="474133" y="483690"/>
            <a:ext cx="4376423" cy="5909733"/>
          </a:xfrm>
          <a:prstGeom prst="homePlate">
            <a:avLst>
              <a:gd name="adj" fmla="val 522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Reform and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Reform he led</a:t>
            </a:r>
          </a:p>
          <a:p>
            <a:pPr lvl="1"/>
            <a:r>
              <a:rPr lang="en-US" sz="2300" dirty="0"/>
              <a:t>Removed all three cultic items associated with Rehoboam –high places, standing stones, and Asherah Worship</a:t>
            </a:r>
          </a:p>
          <a:p>
            <a:pPr lvl="1"/>
            <a:r>
              <a:rPr lang="en-US" sz="2300" dirty="0"/>
              <a:t>Intensity of each of his actions (</a:t>
            </a:r>
            <a:r>
              <a:rPr lang="en-US" sz="2300" dirty="0" err="1"/>
              <a:t>Piel</a:t>
            </a:r>
            <a:r>
              <a:rPr lang="en-US" sz="2300" dirty="0"/>
              <a:t> and </a:t>
            </a:r>
            <a:r>
              <a:rPr lang="en-US" sz="2300" dirty="0" err="1"/>
              <a:t>Hiphil</a:t>
            </a:r>
            <a:r>
              <a:rPr lang="en-US" sz="2300" dirty="0"/>
              <a:t>) </a:t>
            </a:r>
          </a:p>
          <a:p>
            <a:pPr lvl="1"/>
            <a:r>
              <a:rPr lang="en-US" sz="2300" dirty="0" err="1"/>
              <a:t>Nehushtan</a:t>
            </a:r>
            <a:endParaRPr lang="en-US" sz="2300" dirty="0"/>
          </a:p>
          <a:p>
            <a:pPr lvl="1"/>
            <a:r>
              <a:rPr lang="en-US" sz="2300" dirty="0"/>
              <a:t>In Chronicles led Passover</a:t>
            </a:r>
          </a:p>
        </p:txBody>
      </p:sp>
    </p:spTree>
    <p:extLst>
      <p:ext uri="{BB962C8B-B14F-4D97-AF65-F5344CB8AC3E}">
        <p14:creationId xmlns:p14="http://schemas.microsoft.com/office/powerpoint/2010/main" val="5250515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E30886-05F9-4600-87C6-A496E2500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E3D100-B353-443A-A394-8F226FEE7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04B277-A9C3-4AA1-A0A0-C6D9B50C8E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0911518-8CE1-4410-806E-3CD2DE1C55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9A3DC92-72B1-41C6-A069-B27430DA3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48621D-BAC3-4AD3-8A23-B6328BDDA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E8E1843-4729-4C56-A855-B13ECCBDE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877DF2C-ED50-4DF6-9732-7A6201BC1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BE473F5-80D8-4045-AED0-28266B6C8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4" name="Picture 2" descr="A blurry image of a person&#10;&#10;Description automatically generated">
            <a:extLst>
              <a:ext uri="{FF2B5EF4-FFF2-40B4-BE49-F238E27FC236}">
                <a16:creationId xmlns:a16="http://schemas.microsoft.com/office/drawing/2014/main" id="{413A9675-12C7-4EA4-943E-9674C04596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0" t="-53" r="41457" b="53"/>
          <a:stretch/>
        </p:blipFill>
        <p:spPr bwMode="auto">
          <a:xfrm>
            <a:off x="474133" y="483690"/>
            <a:ext cx="4376423" cy="5909733"/>
          </a:xfrm>
          <a:prstGeom prst="homePlate">
            <a:avLst>
              <a:gd name="adj" fmla="val 522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Political Ramifications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5910"/>
          </a:xfrm>
        </p:spPr>
        <p:txBody>
          <a:bodyPr anchor="ctr">
            <a:normAutofit/>
          </a:bodyPr>
          <a:lstStyle/>
          <a:p>
            <a:r>
              <a:rPr lang="en-US" sz="2500" dirty="0"/>
              <a:t>As part of his reform, he revolted against Assyria</a:t>
            </a:r>
          </a:p>
          <a:p>
            <a:pPr lvl="1"/>
            <a:r>
              <a:rPr lang="en-US" sz="2300" dirty="0"/>
              <a:t>2 Kgs 18:7 – refused to “serve” </a:t>
            </a:r>
            <a:r>
              <a:rPr lang="en-US" sz="2300" dirty="0">
                <a:latin typeface="+mj-lt"/>
              </a:rPr>
              <a:t>(</a:t>
            </a:r>
            <a:r>
              <a:rPr lang="en-US" sz="2300" i="1" dirty="0">
                <a:effectLst/>
                <a:latin typeface="+mj-lt"/>
                <a:ea typeface="Calibri" panose="020F0502020204030204" pitchFamily="34" charset="0"/>
              </a:rPr>
              <a:t>‘.</a:t>
            </a:r>
            <a:r>
              <a:rPr lang="en-US" sz="2300" i="1" dirty="0" err="1">
                <a:effectLst/>
                <a:latin typeface="+mj-lt"/>
                <a:ea typeface="Calibri" panose="020F0502020204030204" pitchFamily="34" charset="0"/>
              </a:rPr>
              <a:t>b.d.</a:t>
            </a:r>
            <a:r>
              <a:rPr lang="en-US" sz="2300" dirty="0">
                <a:effectLst/>
                <a:latin typeface="+mj-lt"/>
                <a:ea typeface="Calibri" panose="020F0502020204030204" pitchFamily="34" charset="0"/>
              </a:rPr>
              <a:t> </a:t>
            </a:r>
            <a:r>
              <a:rPr lang="he-IL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ע.ב.ד </a:t>
            </a:r>
            <a:r>
              <a:rPr lang="en-US" sz="2300" dirty="0"/>
              <a:t>) the king of Assyria</a:t>
            </a:r>
          </a:p>
          <a:p>
            <a:pPr lvl="1"/>
            <a:r>
              <a:rPr lang="en-US" sz="2300" dirty="0"/>
              <a:t>Note religious and political reform closely connected</a:t>
            </a:r>
          </a:p>
          <a:p>
            <a:r>
              <a:rPr lang="en-US" sz="2500" dirty="0"/>
              <a:t>Attacked Assyria’s ally, the Philistines, and Assyria responded</a:t>
            </a:r>
          </a:p>
          <a:p>
            <a:pPr lvl="1"/>
            <a:r>
              <a:rPr lang="en-US" sz="2300" dirty="0"/>
              <a:t>Deportation threatened</a:t>
            </a:r>
          </a:p>
          <a:p>
            <a:pPr lvl="1"/>
            <a:r>
              <a:rPr lang="en-US" sz="2300" dirty="0"/>
              <a:t>Hezekiah depends on Yahweh</a:t>
            </a:r>
          </a:p>
          <a:p>
            <a:pPr lvl="1"/>
            <a:r>
              <a:rPr lang="en-US" sz="2300" dirty="0"/>
              <a:t>Yahweh responds</a:t>
            </a:r>
          </a:p>
        </p:txBody>
      </p:sp>
    </p:spTree>
    <p:extLst>
      <p:ext uri="{BB962C8B-B14F-4D97-AF65-F5344CB8AC3E}">
        <p14:creationId xmlns:p14="http://schemas.microsoft.com/office/powerpoint/2010/main" val="324906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9">
            <a:extLst>
              <a:ext uri="{FF2B5EF4-FFF2-40B4-BE49-F238E27FC236}">
                <a16:creationId xmlns:a16="http://schemas.microsoft.com/office/drawing/2014/main" id="{01B1A260-8A72-4E08-82CC-DB3DB0A49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EE446B-EFB2-4F6A-AC6E-936E92DB5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Oval 11">
              <a:extLst>
                <a:ext uri="{FF2B5EF4-FFF2-40B4-BE49-F238E27FC236}">
                  <a16:creationId xmlns:a16="http://schemas.microsoft.com/office/drawing/2014/main" id="{3483BA79-FCF5-4852-AF0E-CA634727E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2630BA5-8A74-4D0A-BB80-42BB6E2D0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Oval 13">
              <a:extLst>
                <a:ext uri="{FF2B5EF4-FFF2-40B4-BE49-F238E27FC236}">
                  <a16:creationId xmlns:a16="http://schemas.microsoft.com/office/drawing/2014/main" id="{BD6109B2-DB31-43CB-950B-AB02BC17C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F4C0381-B807-4F22-9362-4CF1EA4ED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id="{32DC58E5-A2AB-4AF3-BFDC-51F45B859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A82E722-60BE-4C4A-93FB-ED5C9D25F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BD917B57-2D0B-49F7-99D0-3E0D11138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D29444E-A895-4493-BEBA-CBD61CF47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9237B3E9-B2D7-4C20-930D-6FD74FFB5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7965E2E-D04A-49F8-9836-FAFCAE2A7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Methodology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39CC32E2-3C50-4F02-8A5C-F6E19463D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>
                <a:cs typeface="+mj-cs"/>
              </a:rPr>
              <a:t>Short review of literature</a:t>
            </a:r>
          </a:p>
          <a:p>
            <a:r>
              <a:rPr lang="en-US" sz="2500" dirty="0">
                <a:cs typeface="+mj-cs"/>
              </a:rPr>
              <a:t>Background information on the queen mother</a:t>
            </a:r>
          </a:p>
          <a:p>
            <a:pPr lvl="1"/>
            <a:r>
              <a:rPr lang="en-US" sz="2300" dirty="0">
                <a:cs typeface="+mj-cs"/>
              </a:rPr>
              <a:t>Etymology and Philology</a:t>
            </a:r>
          </a:p>
          <a:p>
            <a:pPr lvl="1"/>
            <a:r>
              <a:rPr lang="en-US" sz="2300" dirty="0">
                <a:cs typeface="+mj-cs"/>
              </a:rPr>
              <a:t>Historical records</a:t>
            </a:r>
          </a:p>
          <a:p>
            <a:r>
              <a:rPr lang="en-US" sz="2500" dirty="0">
                <a:cs typeface="+mj-cs"/>
              </a:rPr>
              <a:t>“Evil” Queen Mothers (Bathsheba, Maacah, Naamah)</a:t>
            </a:r>
          </a:p>
          <a:p>
            <a:r>
              <a:rPr lang="en-US" sz="2500" dirty="0">
                <a:cs typeface="+mj-cs"/>
              </a:rPr>
              <a:t>“Good” Queen Mothers (Abi and </a:t>
            </a:r>
            <a:r>
              <a:rPr lang="en-US" sz="2500" dirty="0" err="1">
                <a:cs typeface="+mj-cs"/>
              </a:rPr>
              <a:t>Jedidah</a:t>
            </a:r>
            <a:r>
              <a:rPr lang="en-US" sz="2500" dirty="0">
                <a:cs typeface="+mj-cs"/>
              </a:rPr>
              <a:t>)</a:t>
            </a:r>
          </a:p>
          <a:p>
            <a:endParaRPr lang="en-US" sz="2500" dirty="0">
              <a:cs typeface="+mj-cs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7AD593D-7E31-482B-A07F-008923863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6326" y="1529102"/>
            <a:ext cx="1510731" cy="1510731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0764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E30886-05F9-4600-87C6-A496E2500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6E3D100-B353-443A-A394-8F226FEE7D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04B277-A9C3-4AA1-A0A0-C6D9B50C8E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0911518-8CE1-4410-806E-3CD2DE1C55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9A3DC92-72B1-41C6-A069-B27430DA37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48621D-BAC3-4AD3-8A23-B6328BDDA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E8E1843-4729-4C56-A855-B13ECCBDEA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877DF2C-ED50-4DF6-9732-7A6201BC12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BE473F5-80D8-4045-AED0-28266B6C8C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pic>
        <p:nvPicPr>
          <p:cNvPr id="4" name="Picture 2" descr="A blurry image of a person&#10;&#10;Description automatically generated">
            <a:extLst>
              <a:ext uri="{FF2B5EF4-FFF2-40B4-BE49-F238E27FC236}">
                <a16:creationId xmlns:a16="http://schemas.microsoft.com/office/drawing/2014/main" id="{413A9675-12C7-4EA4-943E-9674C04596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0" t="-53" r="41457" b="53"/>
          <a:stretch/>
        </p:blipFill>
        <p:spPr bwMode="auto">
          <a:xfrm>
            <a:off x="474133" y="483690"/>
            <a:ext cx="4376423" cy="5909733"/>
          </a:xfrm>
          <a:prstGeom prst="homePlate">
            <a:avLst>
              <a:gd name="adj" fmla="val 522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We see an opposite trend</a:t>
            </a:r>
          </a:p>
          <a:p>
            <a:pPr lvl="1"/>
            <a:r>
              <a:rPr lang="en-US" sz="2300" dirty="0"/>
              <a:t>Mother had Yahwistic heritage</a:t>
            </a:r>
          </a:p>
          <a:p>
            <a:pPr lvl="1"/>
            <a:r>
              <a:rPr lang="en-US" sz="2300" dirty="0"/>
              <a:t>Hezekiah was a good king with a strong Yahwistic name</a:t>
            </a:r>
          </a:p>
          <a:p>
            <a:pPr lvl="1"/>
            <a:r>
              <a:rPr lang="en-US" sz="2300" dirty="0"/>
              <a:t>He led a great reform and revolt against Assyria</a:t>
            </a:r>
          </a:p>
          <a:p>
            <a:pPr lvl="1"/>
            <a:r>
              <a:rPr lang="en-US" sz="2300" dirty="0"/>
              <a:t>Given a strong positive evaluation</a:t>
            </a:r>
          </a:p>
        </p:txBody>
      </p:sp>
    </p:spTree>
    <p:extLst>
      <p:ext uri="{BB962C8B-B14F-4D97-AF65-F5344CB8AC3E}">
        <p14:creationId xmlns:p14="http://schemas.microsoft.com/office/powerpoint/2010/main" val="30794988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41000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4714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906802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557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814811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8959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994945"/>
              </p:ext>
            </p:extLst>
          </p:nvPr>
        </p:nvGraphicFramePr>
        <p:xfrm>
          <a:off x="1109763" y="1512985"/>
          <a:ext cx="5904881" cy="4053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63896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1048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872575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9448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890787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6362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109894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3406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666060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26053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662649"/>
              </p:ext>
            </p:extLst>
          </p:nvPr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endParaRPr lang="en-US" sz="2300" i="1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58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B1A260-8A72-4E08-82CC-DB3DB0A49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EE446B-EFB2-4F6A-AC6E-936E92DB5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483BA79-FCF5-4852-AF0E-CA634727E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2630BA5-8A74-4D0A-BB80-42BB6E2D0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D6109B2-DB31-43CB-950B-AB02BC17C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F4C0381-B807-4F22-9362-4CF1EA4ED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2DC58E5-A2AB-4AF3-BFDC-51F45B859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A82E722-60BE-4C4A-93FB-ED5C9D25F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BD917B57-2D0B-49F7-99D0-3E0D11138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D29444E-A895-4493-BEBA-CBD61CF47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9237B3E9-B2D7-4C20-930D-6FD74FFB5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B53570F-0D63-4DAF-947D-158CE482B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Methodology for Each Mother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CBA8E-F727-4849-9CFC-3916E2191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Identity Background</a:t>
            </a:r>
          </a:p>
          <a:p>
            <a:r>
              <a:rPr lang="en-US" sz="2500" dirty="0"/>
              <a:t>Significance within her son’s reign</a:t>
            </a:r>
          </a:p>
          <a:p>
            <a:r>
              <a:rPr lang="en-US" sz="2500" dirty="0"/>
              <a:t>Religious Meaning of her sons Name</a:t>
            </a:r>
          </a:p>
          <a:p>
            <a:r>
              <a:rPr lang="en-US" sz="2500" dirty="0"/>
              <a:t>Apostasy and Evaluation </a:t>
            </a:r>
          </a:p>
          <a:p>
            <a:r>
              <a:rPr lang="en-US" sz="2500" dirty="0"/>
              <a:t>Political Ramifications</a:t>
            </a:r>
          </a:p>
          <a:p>
            <a:r>
              <a:rPr lang="en-US" sz="2500" dirty="0"/>
              <a:t>Concluding thoughts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530E04-A932-427E-A122-830ED9F86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7386" y="1166792"/>
            <a:ext cx="1510731" cy="1510731"/>
          </a:xfrm>
          <a:prstGeom prst="roundRect">
            <a:avLst>
              <a:gd name="adj" fmla="val 1858"/>
            </a:avLst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9717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43A114B-CAF8-402E-A898-DEE2C20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4E68BB1-DCF6-49AB-8FF1-7E68DCBCD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18288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A9B8539-604B-420E-BA1B-0A2E64CD7C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412" y="5870955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36CAA2-54C3-4136-B0CC-6837B14D8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40F86E67-9E86-453F-92BC-64818982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3C5439-21D4-46F3-9CF4-FF1CE786F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55" y="1241266"/>
            <a:ext cx="316101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Good Mothers Overall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7140B8-92FC-43F0-8CCA-F40052CE5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2" y="396837"/>
            <a:ext cx="7906665" cy="6058999"/>
            <a:chOff x="423332" y="396837"/>
            <a:chExt cx="7906665" cy="605899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14FEF32-7604-4713-A9F1-9D90A6F78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678513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5AD3905-A7DD-4026-B7FD-C203CC3052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4616676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467A9BDB-6572-473C-B2E5-C1AC2F7163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6459831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graphicFrame>
        <p:nvGraphicFramePr>
          <p:cNvPr id="14" name="Table 26">
            <a:extLst>
              <a:ext uri="{FF2B5EF4-FFF2-40B4-BE49-F238E27FC236}">
                <a16:creationId xmlns:a16="http://schemas.microsoft.com/office/drawing/2014/main" id="{D3BE0DFB-EEED-45CD-AFE9-077DBA973416}"/>
              </a:ext>
            </a:extLst>
          </p:cNvPr>
          <p:cNvGraphicFramePr>
            <a:graphicFrameLocks noGrp="1"/>
          </p:cNvGraphicFramePr>
          <p:nvPr/>
        </p:nvGraphicFramePr>
        <p:xfrm>
          <a:off x="1109763" y="1512985"/>
          <a:ext cx="5904881" cy="405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87">
                  <a:extLst>
                    <a:ext uri="{9D8B030D-6E8A-4147-A177-3AD203B41FA5}">
                      <a16:colId xmlns:a16="http://schemas.microsoft.com/office/drawing/2014/main" val="239020544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8752885"/>
                    </a:ext>
                  </a:extLst>
                </a:gridCol>
                <a:gridCol w="1585394">
                  <a:extLst>
                    <a:ext uri="{9D8B030D-6E8A-4147-A177-3AD203B41FA5}">
                      <a16:colId xmlns:a16="http://schemas.microsoft.com/office/drawing/2014/main" val="76571822"/>
                    </a:ext>
                  </a:extLst>
                </a:gridCol>
              </a:tblGrid>
              <a:tr h="479971">
                <a:tc>
                  <a:txBody>
                    <a:bodyPr/>
                    <a:lstStyle/>
                    <a:p>
                      <a:pPr algn="ctr"/>
                      <a:endParaRPr lang="en-US" sz="250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/>
                        <a:t>Abijah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err="1"/>
                        <a:t>Jedidah</a:t>
                      </a:r>
                      <a:endParaRPr lang="en-US" sz="2500" dirty="0"/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18531663"/>
                  </a:ext>
                </a:extLst>
              </a:tr>
              <a:tr h="37070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Origins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70769643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Yahwistic Name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341195626"/>
                  </a:ext>
                </a:extLst>
              </a:tr>
              <a:tr h="620461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Devoted to Yahweh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 </a:t>
                      </a:r>
                      <a:endParaRPr lang="en-US" sz="2300" i="1" dirty="0"/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236055696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Evaluation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200491562"/>
                  </a:ext>
                </a:extLst>
              </a:tr>
              <a:tr h="87022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Positive Political Results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/>
                        <a:t>Yes</a:t>
                      </a:r>
                    </a:p>
                  </a:txBody>
                  <a:tcPr marL="83477" marR="83477" marT="41738" marB="417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i="1" dirty="0"/>
                        <a:t>Yes</a:t>
                      </a:r>
                    </a:p>
                  </a:txBody>
                  <a:tcPr marL="83477" marR="83477" marT="41738" marB="41738"/>
                </a:tc>
                <a:extLst>
                  <a:ext uri="{0D108BD9-81ED-4DB2-BD59-A6C34878D82A}">
                    <a16:rowId xmlns:a16="http://schemas.microsoft.com/office/drawing/2014/main" val="157995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3675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8DCF6162-C90D-43BF-B7E4-A7B29A161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A6895F9A-4951-41A7-988E-E4426D51CF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973CCBF7-E635-45F0-9262-B1378FECE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A95F2453-17DE-4864-ADA2-6D234F95CF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044DD539-16E2-48D1-9557-24281434BA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025EA950-BF18-4722-B2FD-04D357983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7E71AB5E-77FB-4315-8B22-845D24C707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7ED4165-1756-4A80-90B1-FFF8AD7F2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4" name="Freeform 5">
              <a:extLst>
                <a:ext uri="{FF2B5EF4-FFF2-40B4-BE49-F238E27FC236}">
                  <a16:creationId xmlns:a16="http://schemas.microsoft.com/office/drawing/2014/main" id="{0C1FF9ED-0EB6-4CEF-83F7-B5791297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56" name="Rectangle 155">
            <a:extLst>
              <a:ext uri="{FF2B5EF4-FFF2-40B4-BE49-F238E27FC236}">
                <a16:creationId xmlns:a16="http://schemas.microsoft.com/office/drawing/2014/main" id="{3F4860A4-6A75-4E92-905D-FA03EEDB8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37DEB-5E94-4819-9EA4-F816C366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976" y="3739568"/>
            <a:ext cx="10893094" cy="19159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72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Conclusion</a:t>
            </a:r>
          </a:p>
        </p:txBody>
      </p:sp>
      <p:pic>
        <p:nvPicPr>
          <p:cNvPr id="4" name="Graphic 3" descr="Bullseye">
            <a:extLst>
              <a:ext uri="{FF2B5EF4-FFF2-40B4-BE49-F238E27FC236}">
                <a16:creationId xmlns:a16="http://schemas.microsoft.com/office/drawing/2014/main" id="{346FAC82-3BEB-430B-9668-D44C47CFA7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32555" y="934065"/>
            <a:ext cx="2517058" cy="25170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4493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12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13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14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15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16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 lnSpcReduction="10000"/>
          </a:bodyPr>
          <a:lstStyle/>
          <a:p>
            <a:r>
              <a:rPr lang="en-US" sz="2500" dirty="0"/>
              <a:t>Background</a:t>
            </a:r>
          </a:p>
          <a:p>
            <a:pPr lvl="1"/>
            <a:r>
              <a:rPr lang="en-US" sz="2300" i="1" dirty="0" err="1"/>
              <a:t>G.b.r</a:t>
            </a:r>
            <a:r>
              <a:rPr lang="en-US" sz="2300" i="1" dirty="0"/>
              <a:t>. </a:t>
            </a:r>
            <a:r>
              <a:rPr lang="en-US" sz="2300" dirty="0"/>
              <a:t>Implies power, or position</a:t>
            </a:r>
          </a:p>
          <a:p>
            <a:pPr lvl="1"/>
            <a:r>
              <a:rPr lang="en-US" sz="2300" dirty="0"/>
              <a:t>Queen Mothers in the ANE played prominent role</a:t>
            </a:r>
          </a:p>
          <a:p>
            <a:pPr lvl="1"/>
            <a:r>
              <a:rPr lang="en-US" sz="2300" dirty="0"/>
              <a:t>Mothers in Judah played a religious role in the house.</a:t>
            </a:r>
          </a:p>
          <a:p>
            <a:r>
              <a:rPr lang="en-US" sz="2500" dirty="0"/>
              <a:t>Pagan kings</a:t>
            </a:r>
          </a:p>
          <a:p>
            <a:pPr lvl="1"/>
            <a:r>
              <a:rPr lang="en-US" sz="2300" dirty="0"/>
              <a:t>Had pagan mothers</a:t>
            </a:r>
          </a:p>
          <a:p>
            <a:pPr lvl="1"/>
            <a:r>
              <a:rPr lang="en-US" sz="2300" dirty="0"/>
              <a:t>Under them the community suffered abuse </a:t>
            </a:r>
          </a:p>
          <a:p>
            <a:r>
              <a:rPr lang="en-US" sz="2500" dirty="0"/>
              <a:t>Righteous kings</a:t>
            </a:r>
          </a:p>
          <a:p>
            <a:pPr lvl="1"/>
            <a:r>
              <a:rPr lang="en-US" sz="2300" dirty="0"/>
              <a:t>Had Yahwistic mothers</a:t>
            </a:r>
          </a:p>
          <a:p>
            <a:pPr lvl="1"/>
            <a:r>
              <a:rPr lang="en-US" sz="2300" dirty="0"/>
              <a:t>Under them the community prospered.</a:t>
            </a:r>
          </a:p>
        </p:txBody>
      </p:sp>
      <p:pic>
        <p:nvPicPr>
          <p:cNvPr id="29" name="Graphic 28" descr="Bullseye">
            <a:extLst>
              <a:ext uri="{FF2B5EF4-FFF2-40B4-BE49-F238E27FC236}">
                <a16:creationId xmlns:a16="http://schemas.microsoft.com/office/drawing/2014/main" id="{0C29C6EE-F35E-49C3-95AA-E704DE27A9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21084" y="1426990"/>
            <a:ext cx="1400824" cy="140082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16775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12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13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14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15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16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Implications for: God’s command against intermarriage</a:t>
            </a:r>
          </a:p>
          <a:p>
            <a:r>
              <a:rPr lang="en-US" sz="2500" dirty="0"/>
              <a:t>Implications with the </a:t>
            </a:r>
            <a:r>
              <a:rPr lang="en-US" sz="2500" i="1" dirty="0" err="1">
                <a:effectLst/>
                <a:latin typeface="+mj-lt"/>
                <a:ea typeface="Calibri" panose="020F0502020204030204" pitchFamily="34" charset="0"/>
              </a:rPr>
              <a:t>šĕmā</a:t>
            </a:r>
            <a:r>
              <a:rPr lang="en-US" sz="2500" i="1" dirty="0">
                <a:effectLst/>
                <a:latin typeface="+mj-lt"/>
                <a:ea typeface="Calibri" panose="020F0502020204030204" pitchFamily="34" charset="0"/>
              </a:rPr>
              <a:t>’ .</a:t>
            </a:r>
            <a:endParaRPr lang="en-US" sz="2500" dirty="0">
              <a:latin typeface="+mj-lt"/>
            </a:endParaRPr>
          </a:p>
        </p:txBody>
      </p:sp>
      <p:pic>
        <p:nvPicPr>
          <p:cNvPr id="29" name="Graphic 28" descr="Bullseye">
            <a:extLst>
              <a:ext uri="{FF2B5EF4-FFF2-40B4-BE49-F238E27FC236}">
                <a16:creationId xmlns:a16="http://schemas.microsoft.com/office/drawing/2014/main" id="{0C29C6EE-F35E-49C3-95AA-E704DE27A9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21084" y="1426990"/>
            <a:ext cx="1400824" cy="140082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7952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12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13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14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15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16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CBA55F-882C-427E-9DFA-759E6CA13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Further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5798A-B4F0-42A6-8313-F87345C33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Complete a systematic study of the rest of the queen mothers of Judah.</a:t>
            </a:r>
          </a:p>
          <a:p>
            <a:pPr lvl="1"/>
            <a:r>
              <a:rPr lang="en-US" sz="2300" dirty="0"/>
              <a:t>This study only covered 5 of the 19 mothers</a:t>
            </a:r>
          </a:p>
          <a:p>
            <a:r>
              <a:rPr lang="en-US" sz="2500" dirty="0"/>
              <a:t>Study the question: why is it that David, the man after God’s own heart, engaged in relationships with foreign woman when this was strictly forbidden in the Torah?</a:t>
            </a:r>
          </a:p>
        </p:txBody>
      </p:sp>
      <p:pic>
        <p:nvPicPr>
          <p:cNvPr id="29" name="Graphic 28" descr="Bullseye">
            <a:extLst>
              <a:ext uri="{FF2B5EF4-FFF2-40B4-BE49-F238E27FC236}">
                <a16:creationId xmlns:a16="http://schemas.microsoft.com/office/drawing/2014/main" id="{0C29C6EE-F35E-49C3-95AA-E704DE27A9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21084" y="1426990"/>
            <a:ext cx="1400824" cy="140082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10681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D193C-C9CF-47FE-A9D9-EDB6001625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976" y="3739568"/>
            <a:ext cx="10893094" cy="1915940"/>
          </a:xfrm>
        </p:spPr>
        <p:txBody>
          <a:bodyPr>
            <a:normAutofit/>
          </a:bodyPr>
          <a:lstStyle/>
          <a:p>
            <a:pPr algn="ctr"/>
            <a:r>
              <a:rPr lang="en-US" sz="7200" dirty="0"/>
              <a:t>Questions</a:t>
            </a:r>
          </a:p>
        </p:txBody>
      </p:sp>
      <p:pic>
        <p:nvPicPr>
          <p:cNvPr id="7" name="Graphic 6" descr="Questions with solid fill">
            <a:extLst>
              <a:ext uri="{FF2B5EF4-FFF2-40B4-BE49-F238E27FC236}">
                <a16:creationId xmlns:a16="http://schemas.microsoft.com/office/drawing/2014/main" id="{D0381C48-4D57-46CC-8FC4-A2DDABBAAE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4618396" y="988142"/>
            <a:ext cx="2955208" cy="295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63150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105" y="451837"/>
            <a:ext cx="5502614" cy="5954325"/>
          </a:xfrm>
        </p:spPr>
        <p:txBody>
          <a:bodyPr anchor="ctr">
            <a:noAutofit/>
          </a:bodyPr>
          <a:lstStyle/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Ackerman, Susan. “Household Religion, Family Religion, and Women’s Religion in Ancient Israel.”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Household and Family Religion in Antiquity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John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Bodel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Saul M.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Olyan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127–158. Malden, MA: Blackwell Pub. Ltd,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———. “The Queen Mother and the Cult in Ancient Israel.”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112, no. 3 (1993): 385–401.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———. “The Queen Mother and the Cult in the Ancient Near East.”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Women and Goddess Traditions: In Antiquity and Today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179–209. Minneapolis: Fortress Press, 1997.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Albertz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Rainer. “Family Religion in Ancient Israel and Its Surroundings.”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Household and Family Religion in Antiquity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John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Bodel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Saul M.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Olyan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89–112. Malden, MA: Blackwell Pub. Ltd,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Albertz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Rainer, and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Rudiger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Schmitt.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Family and Household Religion in Ancient Israel and the Levant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Winona Lake, Indiana: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Eisenbrauns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2012.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Allen, Leslie C. “The First and Second Books of Chronicles.” Edited by Leander E. Keck, Thomas G. Long, and David L. Petersen.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New Interpreter’s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Nashville, TN: Abingdon Press, 1999.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Anderson, A. A.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Samuel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David A. Hubbard, Glenn W. Barker, and John D. W. Watts.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Word Biblical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Dallas, TX: Word Books, 1989.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Andreasen, Niels-Erik A. “The Role of the Queen Mother in Israelite Society.”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Catholic Biblical Quarterly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45, no. 2 (1983): 174–94.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Ben-Barak, Zafrira. “The Status and Right of the Gĕbîrâ.”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Feminist Companion to the Bible: Samuel and Kings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Athalya Brenner, 170–85. Sheffield, England: Sheffield Academic Press, 1999.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Bendor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Shunya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Social Structure of Ancient Israel: The Institution of the Family (Beit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ʼab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from the Settlement to the End of the Monarchy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Jerusalem: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Simor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Ltd, 1996.</a:t>
            </a:r>
          </a:p>
        </p:txBody>
      </p:sp>
    </p:spTree>
    <p:extLst>
      <p:ext uri="{BB962C8B-B14F-4D97-AF65-F5344CB8AC3E}">
        <p14:creationId xmlns:p14="http://schemas.microsoft.com/office/powerpoint/2010/main" val="23214028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Berlyn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Patricia J. “The Great Ladies.”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Jewish Biblical Quarterly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24, no. 1 (1996): 26–35.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Blenkinsopp, Joseph.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Abraham: The Story of a Life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Cambridge, UK: Eerdmans Publishing Company, 2015.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———. “The Family in First Temple Israel.”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Families in Ancient Israel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Don S. Browning and Ian S.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Evison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48–103. Louisville, KY: Westminster John Knox Press, 1997.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Bloch-Smith, Elizabeth M. “The Cult of the Dead in Judah: Interpreting the Material Remains.”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111, no. 2 (1992): 213–224.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Borowski, Oded. “Hezekiah’s Reforms and the Revolt against Assyria.”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Biblical Archaeologist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58, no. 3 (1995): 148–155.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Bowen, Nancy R. “The Quest for the Historical Gĕbîrâ.”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Catholic Biblical Quarterly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63, no. 4 (2001): 597–618.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Braun, Roddy.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Chronicles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David A. Hubbard, Glenn W. Barker, and John D. Watts.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Word Biblical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Waco, TX: Word Books, 1986.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Brenner-Idan, Athalya.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Israelite Woman: Social Role and Literary Type in Biblical Narrative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London: Bloomsbury, 2015.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Brodsky, Harold. “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Shephelah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Edited by David Noel Freedman.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Anchor Bible Dictionary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Haven, CT: Yale University Press,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Brown, Francis, S. R. Driver, and Charles A. Briggs.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Brown-Driver-Briggs Hebrew and English Lexicon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Peabody, MA: Hendrickson Publishers, 1906.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Bruggemann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Walter.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&amp; 2 Kings: A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Smith &amp;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Helwys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Bible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Macon, GA: Smyth &amp;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Helwys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2000.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Chankin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-Gould, J.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D’Ror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Derek Hutchinson, David Hilton Jackson, Tyler D. Mayfield, Leah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Rediger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Schulte, Tammi J. Schneider, and E. Winkelman. “The Sanctified ‘adulteress’ and Her Circumstantial Clause: Bathsheba’s Bath and Self-Consecration in 2 Samuel 11.”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for the Study of the Old Testament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32, no. 3 (2008): 339–352.</a:t>
            </a:r>
          </a:p>
        </p:txBody>
      </p:sp>
    </p:spTree>
    <p:extLst>
      <p:ext uri="{BB962C8B-B14F-4D97-AF65-F5344CB8AC3E}">
        <p14:creationId xmlns:p14="http://schemas.microsoft.com/office/powerpoint/2010/main" val="27817620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Cogan, Mordechai.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 Kings: A New Translation with Introduction and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Anchor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Haven: Yale University Press,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Cogan, Mordechai, and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Hayim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Tadmor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 Kings: A New Translation with Introduction and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Anchor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Haven: Yale University Press,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Cushman, Beverly W. “The Politics of the Royal Harem and the Case of Bat-Sheba.”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for the Study of the Old Testament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30, no. 3 (2006): 327–343.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Dearman, J. Andrew. “My Servants the Scribes : Composition and Context in Jeremiah 36.”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109, no. 3 (1990): 403–421.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Dever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William G. “The Judean ‘Pillar-Base Figurines’: Mothers or ‘Mother-Goddesses’?”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Family and Household Religion: Toward a Synthesis of Old Testament Studies, Archaeology, Epigraphy, and Cultural Studies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Rainer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Albertz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Beth Alpert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Nakhai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Saul M.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Olyan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and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Rüdiger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Schmitt, 129–141. United States of America: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Eisenbrauns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2014.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DeVries, Simon.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Kings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Word Biblical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Waco, TX: Word Books, 1985.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Dillard, Raymond B.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Chronicles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David A. Hubbard, Glenn W. Barker, and John D. W. Watts.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Word Biblical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Waco, TX: Word Books, 1987.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Finlay, Timothy D.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Birth Report Genre in the Hebrew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Tübingen, Germany: Mohr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Siebeck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2005.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Fritz,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Volkmar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&amp; 2 Kings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Translated by Anselm Hagedorn.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Continental Commentary Series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Minneapolis: Fortress Press, 2003.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Gardner, Anne E. “The Identity of Bath-Sheba.”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Revue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Biblique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112, no. 4 (2005): 521–535.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Gerstenberger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Erhard S.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Theologies in the Old Testament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Translated by John Bowden. Minneapolis, MN: Fortress Press, 2002.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Healey, Joseph P. “Am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Ha’arez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Edited by David Noel Freedman.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Anchor Bible Dictionary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Haven, CT: Yale University Press, 2008.</a:t>
            </a:r>
          </a:p>
        </p:txBody>
      </p:sp>
    </p:spTree>
    <p:extLst>
      <p:ext uri="{BB962C8B-B14F-4D97-AF65-F5344CB8AC3E}">
        <p14:creationId xmlns:p14="http://schemas.microsoft.com/office/powerpoint/2010/main" val="38433756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Hertzberg, Hans Wilhelm.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 &amp; II Samuel: A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G. Ernest Wright, John Bright, James Barr, and Peter Ackroyd. Translated by J. S. Bowden.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Old Testament Library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Philedelphia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PA: Westminster Press, 1964.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Hill, Andrew E. “On David’s ‘Taking’ and ‘Leaving’ Concubines (2 Samuel 5:13; 15:16).”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125, no. 1 (2006): 129–50.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Hobbs, T. R.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Kings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Word Biblical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Waco, TX: Word Books, 1985.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Huehnergard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John. “Languages (Introductory).”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Anchor Bible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Dictioinary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David Noel Freedman, 4:155–170. New York City, NY: Doubleday, 1992.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Huffmon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H. B. “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Shalem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he-IL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שׁלם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Dictionary of Deities and Demons in the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Karel van der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Toorn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Bob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Becking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and Pieter W. van der Horst, 755–757. 2nd ed. Grand Rapids, MI: William B. Eerdmans Publishing Company, 1999.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Jones, Gwilym.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and 2 Kings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New Century Bible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Vol. 1. Grand Rapids, MI: W.B. Eerdmans, 1994.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———.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and 2 Kings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New Century Bible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Vol. 2. Grand Rapids, MI: W.B. Eerdmans, 1994.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———.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Nathan Narratives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Sheffield: JSOT Press, 1990.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King, Phillip J., and Lawrence E. Stager.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Life in Biblical Israel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Douglas A. Knight. London: Westminster John Knox Press, 2001.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Klein, Ralph W.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Chronicles: A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Thomas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Krüger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Hermeneia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A Critical and Historical Commentary on the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Minneapolis: Fortress Press, 2006.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Knoppers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Gary N. “‘There Was None Like Him’: Incomparability in the Books of Kings.”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Catholic Biblical quarterly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54, no. 3 (1992): 411–431.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Kosmala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H. “</a:t>
            </a:r>
            <a:r>
              <a:rPr lang="he-IL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גָּבַר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Theological Dictionary of the Old Testament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G. Johannes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Botterweck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Helmer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Ringgren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2:367–382. Grand Rapids: Eerdmans, 1974.</a:t>
            </a:r>
          </a:p>
        </p:txBody>
      </p:sp>
    </p:spTree>
    <p:extLst>
      <p:ext uri="{BB962C8B-B14F-4D97-AF65-F5344CB8AC3E}">
        <p14:creationId xmlns:p14="http://schemas.microsoft.com/office/powerpoint/2010/main" val="2342003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37DEB-5E94-4819-9EA4-F816C366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976" y="3739568"/>
            <a:ext cx="10893094" cy="19159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Literature Review</a:t>
            </a:r>
          </a:p>
        </p:txBody>
      </p:sp>
      <p:pic>
        <p:nvPicPr>
          <p:cNvPr id="6" name="Graphic 5" descr="Books on shelf">
            <a:extLst>
              <a:ext uri="{FF2B5EF4-FFF2-40B4-BE49-F238E27FC236}">
                <a16:creationId xmlns:a16="http://schemas.microsoft.com/office/drawing/2014/main" id="{510FDA12-53A1-4EDA-B4C9-C7D5C4C5F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32555" y="934065"/>
            <a:ext cx="2517058" cy="25170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049599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Kotter, Wade R. “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Bozkath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Edited by David Noel Freedman.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Anchor Bible Dictionary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Haven, CT: Yale University Press,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Kühlewein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J. “</a:t>
            </a:r>
            <a:r>
              <a:rPr lang="he-IL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גבר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Theological Lexicon of the Old Testament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Ernst Jenni and Claus Westermann, translated by Mark E. Biddle, 1:299–302. Peabody, MA: Hendrickson Publishers, 1997.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Lipschits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Oded.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Fall and Rise of Jerusalem: Judah under Babylonian Rule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Eisenbrauns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2005.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Ma’oz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Zvi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U. “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Geshur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Edited by David Noel Freedman.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Anchor Yale Bible Dictionary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Haven: Yale University Press,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Malamat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Abraham. “Naamah, the Ammonite Princess, King Solomon’s Wife.”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Revue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Biblique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106, no. 1 (1999): 35–40.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Mazar, Benjamin. “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Geshur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Maacah.”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80, no. 1 (1961): 16–28.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McCarter, P. Kyle.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 Samuel: A New Translation with Introduction Notes and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William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Foxwell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Albright and David Noel Freedman.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Anchor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Vol. 9. New York City, NY: Doubleday Dell Publishing Group, Inc, 1984.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McKenzie, Stephen L.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Chronicler’s Use of the Deuteronomistic History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Frank Moore Cross.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Harvard Semitic Museum: Harvard Semitic Monographs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Vol. 33. Atlanta, GA: Scholars Press, 1985.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Mellish, Kevin.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&amp; 2 Samuel: A Commentary in the Wesleyan Tradition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New Beacon Bible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Kansas City, MO: Beacon Hill Press of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Cansas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City, 2012.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Mendenhall, George E. “The Monarchy.”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Interpretation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29, no. 2 (1975): 155–170.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Meyers, Carol. “Feast Days and Food Ways: Religious Dimensions of Household Life.”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Family and Household Religion: Toward a Synthesis of Old Testament Studies, Archaeology, Epigraphy, and Cultural Studies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Rainer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Albertz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Beth Alpert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Nakhai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Saul M.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Olyan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and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Rudiger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Schmitt, 225–250. United States of America: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Eisenbrauns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2014.</a:t>
            </a:r>
          </a:p>
        </p:txBody>
      </p:sp>
    </p:spTree>
    <p:extLst>
      <p:ext uri="{BB962C8B-B14F-4D97-AF65-F5344CB8AC3E}">
        <p14:creationId xmlns:p14="http://schemas.microsoft.com/office/powerpoint/2010/main" val="250670702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Müller, Monika. “The Households of the Queen and Queen Mother in Neo-Assyrian and Biblical Sources.”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’My Spirit at Rest in the North Country ’(Zechariah 6.8): Collected Communications to the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XXth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Congress of the International Organization for the Study of the Old Testament, Helsinki 2010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241–263, 2011.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Myers, Jacob M.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 Chronicles: Introduction, Translation,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William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Foxwell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Albright and David Noel Freedman.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Anchor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Second Edi. Garden City, NY: Doubleday &amp; Company, Inc, 1965.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Na’aman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Nadav. “The ‘Discovered Book’ and the Legitimation of Josiah’s Reform.”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130, no. 1 (2011): 47–62.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Nakhai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Beth Alpert. “The Household as Sacred Space.”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Family and Household Religion: Toward a Synthesis of Old Testament Studies, Archaeology, Epigraphy, and Cultural Studies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Rainer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Albertz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Beth Alpert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Nakhai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Saul M.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Olyan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and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Rudiger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Schmitt, 53–72. United States of America: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Eisenbrauns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2014.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Nelson, Richard D. “Josiah in the Book of Joshua.”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100, no. 4 (1981): 531–540.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Otzen, Benedikt. “The Promoting Mother: A Literary Motif in the Ugaritic Texts and in the Bible.”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History and Traditions of Early Israel: Studies Presented to Edward Nielson, May 8th 1993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104–14, 1993.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Pritchard, James B., ed. “Sennacherib (704-681): The Siege of Jerusalem.”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Ancient Near East: An Anthology of Texts and Pictures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199–201. United States of America: Princeton University Press, 1958.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Schearing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Linda S. “Queen.”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Anchor Yale Bible Dictionary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David Noel Freedman, 5:583–586. New Haven, CT: Yale University Press, 2008.</a:t>
            </a:r>
          </a:p>
        </p:txBody>
      </p:sp>
    </p:spTree>
    <p:extLst>
      <p:ext uri="{BB962C8B-B14F-4D97-AF65-F5344CB8AC3E}">
        <p14:creationId xmlns:p14="http://schemas.microsoft.com/office/powerpoint/2010/main" val="23004597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Schniedewind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William M. “History and Interpretation: The Religion of Ahab and Manasseh in the Book of Kings.”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Catholic Biblical Quarterly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55, no. 4 (1993): 649–61.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Schramm, Gene M. “Languages (Hebrew).”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Anchor Bible Dictionary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David Noel Freedman, 4:203–214. New York City, NY: Doubleday, 1992.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Seow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-Leong. “The First and Second Books of Kings.” Edited by Leander E. Keck, Thomas G. Long, and David L. Petersen.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New Interpreter’s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Nashville, TN: Abingdon Press, 1999.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Smith, Carol. “‘Queenship’ in Israel: The Cases of Bathsheba, Jezebel and Athaliah.”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King and Messiah in Israel and the Ancient Near East: Proceedings of the Oxford Old Testament Seminar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142–68, 1998.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Solvang, Elna. “Queen.”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New Interpreters Dictionary of the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Katharine Doob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Sakenfeld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Vol. 5. Nashville, TN: Abingdon Press, 2006.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Solvang, Elna K.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Woman’s Place Is in the House: Royal Women of Judah and Their Involvement in the House of David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London: Sheffield Academic Press, 2003.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Spanier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Ktziah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“The Northern Israelite Queen Mother in the Judaean Court: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Athalia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Abi.”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Boundaries of the Ancient Near Eastern World: A Tribute to Cyrus H. Gordon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Meir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Lubetski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Clair Gottlieb, and Sharon Keller, 136–49. Sheffield, England: Sheffield Academic Press, 1998.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———. “The Queen Mother in the Judaean Royal Court: Maacah - A Case Study.”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Feminist Companion to the Bible: Samuel and Kings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Athalya Brenner, 186–95. Sheffield, England, 1994.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Stager, Lawrence E. “Archeology of the Family in Ancient Israel.”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Bulletin of the American Schools of Oriental Research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260 (1985): 1–35.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Stolz, Fritz. “Sea </a:t>
            </a:r>
            <a:r>
              <a:rPr lang="he-IL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ים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Dictionary of Deities and Demons in the Bible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Karel Van Der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Toorn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Bob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Becking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and Pieter W. Van Der Horst, 737–742. 2nd ed. Grand Rapids, MI: William B. Eerdmans Publishing Company, 1999.</a:t>
            </a:r>
          </a:p>
        </p:txBody>
      </p:sp>
    </p:spTree>
    <p:extLst>
      <p:ext uri="{BB962C8B-B14F-4D97-AF65-F5344CB8AC3E}">
        <p14:creationId xmlns:p14="http://schemas.microsoft.com/office/powerpoint/2010/main" val="119489449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Stowers, Stanley. “Theorizing the Religion of Ancient Households and Families.”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Household and Family Religion in Antiquity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John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Bodel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Saul M.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Olyan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5–19. Malden, MA: Blackwell Pub. Ltd,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Sweeney, Marvin A. “The Critique of Solomon in the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Josianic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Edition of the Deuteronomistic History.”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Biblical Literature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114, no. 4 (1995): 607–622.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———.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Old Testament Library: I &amp; II Kings: A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Louisville, KY: Westminster John Knox Press, 2007.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Tan, Nancy Nam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Foreignness of the Foreign Woman in Proverbs 1-9: A Study of the Origin and Development of a Biblical Motif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Berlin: De Gruyter, 2008.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 Tarragon, Jean-Michel. “Ammon.” Translated by Gerard J. Norton.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Anchor Bible Dictionary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York City, NY: Doubleday, 1992.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Thompson, J. A. “The Near Eastern Suzerain-Vassal Concept in the Religion of Israel.”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Journal of Religious History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3, no. 1 (1964): 1–19.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Wessner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Mark D. “No One like Josiah: Covenant Faithfulness and Leadership.”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Direction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47, no. 2 (2018): 229–238.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Wigram, George V.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New Englishman’s Hebrew Concordance: Coded to Strong’s Concordance Numbering System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Peabody, MA: Hendrickson Publishers, 1984.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Williamson, H. G. M.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 and 2 Chronicles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Edited by Ronald E. Clements.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New Century Bible Commentary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Grand Rapids: Wm. B. Eerdmans Publishing Company, 1982.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Wright, John W. “Zechariah (Person).” Edited by David Noel Freedman.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Anchor Bible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Dictioinary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New York City, NY: Doubleday &amp; Company, Inc, 2008.</a:t>
            </a:r>
          </a:p>
        </p:txBody>
      </p:sp>
    </p:spTree>
    <p:extLst>
      <p:ext uri="{BB962C8B-B14F-4D97-AF65-F5344CB8AC3E}">
        <p14:creationId xmlns:p14="http://schemas.microsoft.com/office/powerpoint/2010/main" val="21210745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6">
            <a:extLst>
              <a:ext uri="{FF2B5EF4-FFF2-40B4-BE49-F238E27FC236}">
                <a16:creationId xmlns:a16="http://schemas.microsoft.com/office/drawing/2014/main" id="{F63B918C-605E-4767-B8B8-07EE8E5149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7A15320-BE68-4368-9AEC-EB121AA1D0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97429F-B09A-4755-85D6-5EF9C8EC1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79C0060-574D-48A1-896F-3BFA9E1D9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42DA2D2-7E39-48E7-956A-5C5702872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08AB3D2-317E-4043-A5BE-6D078F589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BE6F4C2-B396-47DA-9B43-7CBC55B98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99893-51D2-4FDD-A8B8-99DE6A1F9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9B387B19-E01F-4F0A-A984-04315236E1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94735CE-14A3-4759-8BDD-55844E0DA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CD1763A-E8CE-4920-B58C-F41A62C86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3C445311-D23D-4257-8441-7D9AE2DDBF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F0D55C-9B33-4D9F-9942-2B957BA71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References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9ED53EC-D4D3-4A98-94DA-AB1E2F7E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Autofit/>
          </a:bodyPr>
          <a:lstStyle/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Yeivin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Shmuel. “Social, Religious and Cultural Trends in Jerusalem under the Davidic Dynasty.”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Vetus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Testamentum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3, no. 2 (1953): 149–66.</a:t>
            </a:r>
          </a:p>
          <a:p>
            <a:pPr marL="457200" marR="0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Zevit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Ziony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“The Textual and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Sociologigal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Embeddedness of Israelite and Family Religion: Who Were the Players? Where Were the Stages?” In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Family and Household Religion: Toward a Synthesis of Old Testament Studies, Archaeology, Epigraphy, and Cultural Studies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edited by Rainer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Albertz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Beth Alpert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Nakhai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Saul M.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Olyan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and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Rudiger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Schmitt, 287–314. United States of America: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Eisenbrauns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2014.</a:t>
            </a:r>
          </a:p>
        </p:txBody>
      </p:sp>
    </p:spTree>
    <p:extLst>
      <p:ext uri="{BB962C8B-B14F-4D97-AF65-F5344CB8AC3E}">
        <p14:creationId xmlns:p14="http://schemas.microsoft.com/office/powerpoint/2010/main" val="24893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43" name="Group 26">
            <a:extLst>
              <a:ext uri="{FF2B5EF4-FFF2-40B4-BE49-F238E27FC236}">
                <a16:creationId xmlns:a16="http://schemas.microsoft.com/office/drawing/2014/main" id="{01B1A260-8A72-4E08-82CC-DB3DB0A49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5EE446B-EFB2-4F6A-AC6E-936E92DB5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28">
              <a:extLst>
                <a:ext uri="{FF2B5EF4-FFF2-40B4-BE49-F238E27FC236}">
                  <a16:creationId xmlns:a16="http://schemas.microsoft.com/office/drawing/2014/main" id="{3483BA79-FCF5-4852-AF0E-CA634727E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2630BA5-8A74-4D0A-BB80-42BB6E2D0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Oval 30">
              <a:extLst>
                <a:ext uri="{FF2B5EF4-FFF2-40B4-BE49-F238E27FC236}">
                  <a16:creationId xmlns:a16="http://schemas.microsoft.com/office/drawing/2014/main" id="{BD6109B2-DB31-43CB-950B-AB02BC17C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F4C0381-B807-4F22-9362-4CF1EA4ED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Oval 32">
              <a:extLst>
                <a:ext uri="{FF2B5EF4-FFF2-40B4-BE49-F238E27FC236}">
                  <a16:creationId xmlns:a16="http://schemas.microsoft.com/office/drawing/2014/main" id="{32DC58E5-A2AB-4AF3-BFDC-51F45B859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A82E722-60BE-4C4A-93FB-ED5C9D25F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BD917B57-2D0B-49F7-99D0-3E0D11138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ED29444E-A895-4493-BEBA-CBD61CF47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9237B3E9-B2D7-4C20-930D-6FD74FFB5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C537E3E-D1C7-44A1-B870-B9B886D08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Scholarly Debate &amp; Significance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5E9C61A9-E2EC-4327-99D7-E67C9F7AA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r>
              <a:rPr lang="en-US" sz="2500" dirty="0"/>
              <a:t>Some debate as to meaning and role of queen mother</a:t>
            </a:r>
          </a:p>
          <a:p>
            <a:r>
              <a:rPr lang="en-US" sz="2500" dirty="0"/>
              <a:t>Two presuppositions taken from previous scholarship for this project:</a:t>
            </a:r>
          </a:p>
          <a:p>
            <a:pPr lvl="1"/>
            <a:r>
              <a:rPr lang="en-US" sz="2300" i="1" dirty="0"/>
              <a:t>Gĕbîrâ </a:t>
            </a:r>
            <a:r>
              <a:rPr lang="en-US" sz="2300" dirty="0"/>
              <a:t>applied to all king’s mothers</a:t>
            </a:r>
          </a:p>
          <a:p>
            <a:pPr lvl="1"/>
            <a:r>
              <a:rPr lang="en-US" sz="2300" dirty="0"/>
              <a:t>The queen mother’s role was primarily religious in nature</a:t>
            </a:r>
          </a:p>
          <a:p>
            <a:r>
              <a:rPr lang="en-US" sz="2500" dirty="0"/>
              <a:t>Correlation between ethnic origins of queen mother and evaluation of her son</a:t>
            </a:r>
          </a:p>
          <a:p>
            <a:pPr lvl="1"/>
            <a:r>
              <a:rPr lang="en-US" sz="2300" dirty="0"/>
              <a:t>Not previously studied in depth!</a:t>
            </a:r>
          </a:p>
          <a:p>
            <a:pPr lvl="1"/>
            <a:endParaRPr lang="en-US" sz="1800" dirty="0"/>
          </a:p>
        </p:txBody>
      </p:sp>
      <p:pic>
        <p:nvPicPr>
          <p:cNvPr id="3" name="Graphic 2" descr="Books on shelf">
            <a:extLst>
              <a:ext uri="{FF2B5EF4-FFF2-40B4-BE49-F238E27FC236}">
                <a16:creationId xmlns:a16="http://schemas.microsoft.com/office/drawing/2014/main" id="{3A8BFE8F-2148-477F-AF1D-5270EEB61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77947" y="1314142"/>
            <a:ext cx="1557907" cy="155790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7500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44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37DEB-5E94-4819-9EA4-F816C366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453" y="3739568"/>
            <a:ext cx="10893094" cy="19159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Background</a:t>
            </a:r>
          </a:p>
        </p:txBody>
      </p:sp>
      <p:pic>
        <p:nvPicPr>
          <p:cNvPr id="3" name="Graphic 2" descr="Open Enrollment">
            <a:extLst>
              <a:ext uri="{FF2B5EF4-FFF2-40B4-BE49-F238E27FC236}">
                <a16:creationId xmlns:a16="http://schemas.microsoft.com/office/drawing/2014/main" id="{D30C40DA-C68D-4029-8B5E-750BE5596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32555" y="934065"/>
            <a:ext cx="2517058" cy="25170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8698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9">
            <a:extLst>
              <a:ext uri="{FF2B5EF4-FFF2-40B4-BE49-F238E27FC236}">
                <a16:creationId xmlns:a16="http://schemas.microsoft.com/office/drawing/2014/main" id="{01B1A260-8A72-4E08-82CC-DB3DB0A49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EE446B-EFB2-4F6A-AC6E-936E92DB5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Oval 11">
              <a:extLst>
                <a:ext uri="{FF2B5EF4-FFF2-40B4-BE49-F238E27FC236}">
                  <a16:creationId xmlns:a16="http://schemas.microsoft.com/office/drawing/2014/main" id="{3483BA79-FCF5-4852-AF0E-CA634727E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2630BA5-8A74-4D0A-BB80-42BB6E2D0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Oval 13">
              <a:extLst>
                <a:ext uri="{FF2B5EF4-FFF2-40B4-BE49-F238E27FC236}">
                  <a16:creationId xmlns:a16="http://schemas.microsoft.com/office/drawing/2014/main" id="{BD6109B2-DB31-43CB-950B-AB02BC17C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F4C0381-B807-4F22-9362-4CF1EA4ED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id="{32DC58E5-A2AB-4AF3-BFDC-51F45B859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A82E722-60BE-4C4A-93FB-ED5C9D25F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BD917B57-2D0B-49F7-99D0-3E0D11138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D29444E-A895-4493-BEBA-CBD61CF47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9237B3E9-B2D7-4C20-930D-6FD74FFB5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8B1BA7F-F4F2-448F-8BC3-E7A6D197D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solidFill>
                  <a:srgbClr val="EBEBEB"/>
                </a:solidFill>
              </a:rPr>
              <a:t>Key notes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8B29A6E1-382F-4199-A283-26A2012E3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 lnSpcReduction="10000"/>
          </a:bodyPr>
          <a:lstStyle/>
          <a:p>
            <a:r>
              <a:rPr lang="en-US" sz="2500" dirty="0"/>
              <a:t>Etymology and Philology of </a:t>
            </a:r>
            <a:r>
              <a:rPr kumimoji="0" lang="he-IL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Times New Roman" panose="02020603050405020304" pitchFamily="18" charset="0"/>
              </a:rPr>
              <a:t>גְּבִירָה</a:t>
            </a:r>
            <a:endParaRPr lang="en-US" sz="3000" dirty="0"/>
          </a:p>
          <a:p>
            <a:pPr lvl="1"/>
            <a:r>
              <a:rPr lang="en-US" sz="2300" dirty="0"/>
              <a:t>Root </a:t>
            </a:r>
            <a:r>
              <a:rPr lang="he-IL" sz="2800" dirty="0">
                <a:cs typeface="+mj-cs"/>
              </a:rPr>
              <a:t>ג.ב.ר.</a:t>
            </a:r>
            <a:r>
              <a:rPr lang="en-US" sz="2300" dirty="0"/>
              <a:t> connotes power, strength and dominance. </a:t>
            </a:r>
          </a:p>
          <a:p>
            <a:pPr lvl="1"/>
            <a:r>
              <a:rPr lang="en-US" sz="2300" dirty="0"/>
              <a:t>The use of </a:t>
            </a:r>
            <a:r>
              <a:rPr lang="en-US" sz="2300" i="1" dirty="0">
                <a:cs typeface="+mj-cs"/>
              </a:rPr>
              <a:t>gĕbîrâ</a:t>
            </a:r>
            <a:r>
              <a:rPr lang="en-US" sz="2300" dirty="0">
                <a:cs typeface="+mj-cs"/>
              </a:rPr>
              <a:t> specifically shows a woman of superior position to an inferior.</a:t>
            </a:r>
          </a:p>
          <a:p>
            <a:r>
              <a:rPr lang="en-US" sz="2500" dirty="0">
                <a:cs typeface="+mj-cs"/>
              </a:rPr>
              <a:t>Historical Background</a:t>
            </a:r>
          </a:p>
          <a:p>
            <a:pPr lvl="1"/>
            <a:r>
              <a:rPr lang="en-US" sz="2300" dirty="0">
                <a:cs typeface="+mj-cs"/>
              </a:rPr>
              <a:t>Archeological and Literary evidence for queen mother in the ancient Near East</a:t>
            </a:r>
          </a:p>
          <a:p>
            <a:pPr lvl="1"/>
            <a:r>
              <a:rPr lang="en-US" sz="2300" dirty="0">
                <a:cs typeface="+mj-cs"/>
              </a:rPr>
              <a:t>Archeological and biblical evidence for mother’s role in religious elements of the home (specifically religious training)</a:t>
            </a:r>
          </a:p>
        </p:txBody>
      </p:sp>
      <p:pic>
        <p:nvPicPr>
          <p:cNvPr id="3" name="Graphic 2" descr="Open Enrollment">
            <a:extLst>
              <a:ext uri="{FF2B5EF4-FFF2-40B4-BE49-F238E27FC236}">
                <a16:creationId xmlns:a16="http://schemas.microsoft.com/office/drawing/2014/main" id="{42E2934A-2B54-4AD6-BA16-9671D93CA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57639" y="1409421"/>
            <a:ext cx="1658017" cy="165801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2384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10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1_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2_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4.xml><?xml version="1.0" encoding="utf-8"?>
<a:theme xmlns:a="http://schemas.openxmlformats.org/drawingml/2006/main" name="3_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5.xml><?xml version="1.0" encoding="utf-8"?>
<a:theme xmlns:a="http://schemas.openxmlformats.org/drawingml/2006/main" name="4_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6.xml><?xml version="1.0" encoding="utf-8"?>
<a:theme xmlns:a="http://schemas.openxmlformats.org/drawingml/2006/main" name="5_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7.xml><?xml version="1.0" encoding="utf-8"?>
<a:theme xmlns:a="http://schemas.openxmlformats.org/drawingml/2006/main" name="6_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8.xml><?xml version="1.0" encoding="utf-8"?>
<a:theme xmlns:a="http://schemas.openxmlformats.org/drawingml/2006/main" name="7_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9.xml><?xml version="1.0" encoding="utf-8"?>
<a:theme xmlns:a="http://schemas.openxmlformats.org/drawingml/2006/main" name="8_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11307</TotalTime>
  <Words>4886</Words>
  <Application>Microsoft Office PowerPoint</Application>
  <PresentationFormat>Widescreen</PresentationFormat>
  <Paragraphs>635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64</vt:i4>
      </vt:variant>
    </vt:vector>
  </HeadingPairs>
  <TitlesOfParts>
    <vt:vector size="78" baseType="lpstr">
      <vt:lpstr>Arial</vt:lpstr>
      <vt:lpstr>Century Gothic</vt:lpstr>
      <vt:lpstr>Times New Roman</vt:lpstr>
      <vt:lpstr>Wingdings 3</vt:lpstr>
      <vt:lpstr>Ion Boardroom</vt:lpstr>
      <vt:lpstr>1_Ion Boardroom</vt:lpstr>
      <vt:lpstr>2_Ion Boardroom</vt:lpstr>
      <vt:lpstr>3_Ion Boardroom</vt:lpstr>
      <vt:lpstr>4_Ion Boardroom</vt:lpstr>
      <vt:lpstr>5_Ion Boardroom</vt:lpstr>
      <vt:lpstr>6_Ion Boardroom</vt:lpstr>
      <vt:lpstr>7_Ion Boardroom</vt:lpstr>
      <vt:lpstr>8_Ion Boardroom</vt:lpstr>
      <vt:lpstr>Vapor Trail</vt:lpstr>
      <vt:lpstr>MOTHERS AND SONS: Queen Mothers of Judah and the Religious Trends that Develop During their Sons’ Reign</vt:lpstr>
      <vt:lpstr>Introduction</vt:lpstr>
      <vt:lpstr>Methodology</vt:lpstr>
      <vt:lpstr>Methodology</vt:lpstr>
      <vt:lpstr>Methodology for Each Mother</vt:lpstr>
      <vt:lpstr>Literature Review</vt:lpstr>
      <vt:lpstr>Scholarly Debate &amp; Significance</vt:lpstr>
      <vt:lpstr>Background</vt:lpstr>
      <vt:lpstr>Key notes</vt:lpstr>
      <vt:lpstr>Bad Queen Mothers</vt:lpstr>
      <vt:lpstr>Bathsheba</vt:lpstr>
      <vt:lpstr>Identity Background</vt:lpstr>
      <vt:lpstr>Significance in Solomon’s reign</vt:lpstr>
      <vt:lpstr>Religious meaning of Solomon’s Names</vt:lpstr>
      <vt:lpstr>Solomon’s Apostasy and Evaluation</vt:lpstr>
      <vt:lpstr>Solomon’s Apostasy and Evaluation</vt:lpstr>
      <vt:lpstr>Political Ramifications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Bad Mothers Overall</vt:lpstr>
      <vt:lpstr>Good Queen Mothers</vt:lpstr>
      <vt:lpstr>Abi(jah)</vt:lpstr>
      <vt:lpstr>Identity Background</vt:lpstr>
      <vt:lpstr>Religious Meaning of Hezekiah’s name</vt:lpstr>
      <vt:lpstr>Reform and Evaluation</vt:lpstr>
      <vt:lpstr>Reform and Evaluation</vt:lpstr>
      <vt:lpstr>Political Ramifications</vt:lpstr>
      <vt:lpstr>Conclusions</vt:lpstr>
      <vt:lpstr>Good Mothers Overall</vt:lpstr>
      <vt:lpstr>Good Mothers Overall</vt:lpstr>
      <vt:lpstr>Good Mothers Overall</vt:lpstr>
      <vt:lpstr>Good Mothers Overall</vt:lpstr>
      <vt:lpstr>Good Mothers Overall</vt:lpstr>
      <vt:lpstr>Good Mothers Overall</vt:lpstr>
      <vt:lpstr>Good Mothers Overall</vt:lpstr>
      <vt:lpstr>Good Mothers Overall</vt:lpstr>
      <vt:lpstr>Good Mothers Overall</vt:lpstr>
      <vt:lpstr>Good Mothers Overall</vt:lpstr>
      <vt:lpstr>Conclusion</vt:lpstr>
      <vt:lpstr>Summary</vt:lpstr>
      <vt:lpstr>Implications</vt:lpstr>
      <vt:lpstr>Further Research</vt:lpstr>
      <vt:lpstr>Questions</vt:lpstr>
      <vt:lpstr>References</vt:lpstr>
      <vt:lpstr>References</vt:lpstr>
      <vt:lpstr>References</vt:lpstr>
      <vt:lpstr>References</vt:lpstr>
      <vt:lpstr>References</vt:lpstr>
      <vt:lpstr>References</vt:lpstr>
      <vt:lpstr>References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MOTHERS AND SONS: Queen Mothers of Judah and the Religious Trends that Develop During their Sons’ Reign</dc:title>
  <dc:creator>Brian Bowen</dc:creator>
  <cp:lastModifiedBy>Brian Bowen</cp:lastModifiedBy>
  <cp:revision>27</cp:revision>
  <dcterms:created xsi:type="dcterms:W3CDTF">2020-10-20T03:15:39Z</dcterms:created>
  <dcterms:modified xsi:type="dcterms:W3CDTF">2021-04-14T19:28:32Z</dcterms:modified>
</cp:coreProperties>
</file>