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58" r:id="rId4"/>
    <p:sldId id="259" r:id="rId5"/>
    <p:sldId id="260" r:id="rId6"/>
    <p:sldId id="282" r:id="rId7"/>
    <p:sldId id="272" r:id="rId8"/>
    <p:sldId id="273" r:id="rId9"/>
    <p:sldId id="274" r:id="rId10"/>
    <p:sldId id="275" r:id="rId11"/>
    <p:sldId id="276" r:id="rId12"/>
    <p:sldId id="277" r:id="rId13"/>
    <p:sldId id="278" r:id="rId14"/>
    <p:sldId id="279" r:id="rId15"/>
    <p:sldId id="280" r:id="rId16"/>
    <p:sldId id="281" r:id="rId17"/>
    <p:sldId id="261" r:id="rId18"/>
    <p:sldId id="262" r:id="rId19"/>
    <p:sldId id="263" r:id="rId20"/>
    <p:sldId id="264" r:id="rId21"/>
    <p:sldId id="265" r:id="rId22"/>
    <p:sldId id="268" r:id="rId23"/>
    <p:sldId id="266" r:id="rId24"/>
    <p:sldId id="269" r:id="rId25"/>
    <p:sldId id="271" r:id="rId26"/>
    <p:sldId id="270" r:id="rId27"/>
    <p:sldId id="286" r:id="rId28"/>
    <p:sldId id="283" r:id="rId29"/>
    <p:sldId id="284" r:id="rId30"/>
    <p:sldId id="285" r:id="rId31"/>
    <p:sldId id="287" r:id="rId32"/>
    <p:sldId id="28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3" autoAdjust="0"/>
    <p:restoredTop sz="86533" autoAdjust="0"/>
  </p:normalViewPr>
  <p:slideViewPr>
    <p:cSldViewPr snapToGrid="0">
      <p:cViewPr varScale="1">
        <p:scale>
          <a:sx n="50" d="100"/>
          <a:sy n="50" d="100"/>
        </p:scale>
        <p:origin x="708"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a:t>Frequency of speaking</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manualLayout>
          <c:layoutTarget val="inner"/>
          <c:xMode val="edge"/>
          <c:yMode val="edge"/>
          <c:x val="1.3285024154589372E-2"/>
          <c:y val="0.14842767902654314"/>
          <c:w val="0.97342995169082125"/>
          <c:h val="0.70222354595299197"/>
        </c:manualLayout>
      </c:layout>
      <c:barChart>
        <c:barDir val="col"/>
        <c:grouping val="clustered"/>
        <c:varyColors val="0"/>
        <c:ser>
          <c:idx val="0"/>
          <c:order val="0"/>
          <c:tx>
            <c:strRef>
              <c:f>Sheet1!$B$1</c:f>
              <c:strCache>
                <c:ptCount val="1"/>
                <c:pt idx="0">
                  <c:v>Number of teachers</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Sheet1!$A$2:$A$5</c:f>
              <c:strCache>
                <c:ptCount val="4"/>
                <c:pt idx="0">
                  <c:v>Daily</c:v>
                </c:pt>
                <c:pt idx="1">
                  <c:v>Frequently (weekly)</c:v>
                </c:pt>
                <c:pt idx="2">
                  <c:v>Occasionally (monthly)</c:v>
                </c:pt>
                <c:pt idx="3">
                  <c:v>Never / Almost never</c:v>
                </c:pt>
              </c:strCache>
            </c:strRef>
          </c:cat>
          <c:val>
            <c:numRef>
              <c:f>Sheet1!$B$2:$B$5</c:f>
              <c:numCache>
                <c:formatCode>General</c:formatCode>
                <c:ptCount val="4"/>
                <c:pt idx="0">
                  <c:v>1</c:v>
                </c:pt>
                <c:pt idx="1">
                  <c:v>2</c:v>
                </c:pt>
                <c:pt idx="2">
                  <c:v>6</c:v>
                </c:pt>
                <c:pt idx="3">
                  <c:v>1</c:v>
                </c:pt>
              </c:numCache>
            </c:numRef>
          </c:val>
          <c:extLst>
            <c:ext xmlns:c16="http://schemas.microsoft.com/office/drawing/2014/chart" uri="{C3380CC4-5D6E-409C-BE32-E72D297353CC}">
              <c16:uniqueId val="{00000000-8D5E-4032-9CA4-491BEE6A1F54}"/>
            </c:ext>
          </c:extLst>
        </c:ser>
        <c:ser>
          <c:idx val="1"/>
          <c:order val="1"/>
          <c:tx>
            <c:strRef>
              <c:f>Sheet1!$C$1</c:f>
              <c:strCache>
                <c:ptCount val="1"/>
                <c:pt idx="0">
                  <c:v>Column1</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Sheet1!$A$2:$A$5</c:f>
              <c:strCache>
                <c:ptCount val="4"/>
                <c:pt idx="0">
                  <c:v>Daily</c:v>
                </c:pt>
                <c:pt idx="1">
                  <c:v>Frequently (weekly)</c:v>
                </c:pt>
                <c:pt idx="2">
                  <c:v>Occasionally (monthly)</c:v>
                </c:pt>
                <c:pt idx="3">
                  <c:v>Never / Almost never</c:v>
                </c:pt>
              </c:strCache>
            </c:strRef>
          </c:cat>
          <c:val>
            <c:numRef>
              <c:f>Sheet1!$C$2:$C$5</c:f>
              <c:numCache>
                <c:formatCode>General</c:formatCode>
                <c:ptCount val="4"/>
              </c:numCache>
            </c:numRef>
          </c:val>
          <c:extLst>
            <c:ext xmlns:c16="http://schemas.microsoft.com/office/drawing/2014/chart" uri="{C3380CC4-5D6E-409C-BE32-E72D297353CC}">
              <c16:uniqueId val="{00000001-8D5E-4032-9CA4-491BEE6A1F54}"/>
            </c:ext>
          </c:extLst>
        </c:ser>
        <c:ser>
          <c:idx val="2"/>
          <c:order val="2"/>
          <c:tx>
            <c:strRef>
              <c:f>Sheet1!$D$1</c:f>
              <c:strCache>
                <c:ptCount val="1"/>
                <c:pt idx="0">
                  <c:v>Column2</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Sheet1!$A$2:$A$5</c:f>
              <c:strCache>
                <c:ptCount val="4"/>
                <c:pt idx="0">
                  <c:v>Daily</c:v>
                </c:pt>
                <c:pt idx="1">
                  <c:v>Frequently (weekly)</c:v>
                </c:pt>
                <c:pt idx="2">
                  <c:v>Occasionally (monthly)</c:v>
                </c:pt>
                <c:pt idx="3">
                  <c:v>Never / Almost never</c:v>
                </c:pt>
              </c:strCache>
            </c:strRef>
          </c:cat>
          <c:val>
            <c:numRef>
              <c:f>Sheet1!$D$2:$D$5</c:f>
              <c:numCache>
                <c:formatCode>General</c:formatCode>
                <c:ptCount val="4"/>
              </c:numCache>
            </c:numRef>
          </c:val>
          <c:extLst>
            <c:ext xmlns:c16="http://schemas.microsoft.com/office/drawing/2014/chart" uri="{C3380CC4-5D6E-409C-BE32-E72D297353CC}">
              <c16:uniqueId val="{00000002-8D5E-4032-9CA4-491BEE6A1F54}"/>
            </c:ext>
          </c:extLst>
        </c:ser>
        <c:dLbls>
          <c:dLblPos val="inEnd"/>
          <c:showLegendKey val="0"/>
          <c:showVal val="1"/>
          <c:showCatName val="0"/>
          <c:showSerName val="0"/>
          <c:showPercent val="0"/>
          <c:showBubbleSize val="0"/>
        </c:dLbls>
        <c:gapWidth val="65"/>
        <c:axId val="425119568"/>
        <c:axId val="425119896"/>
      </c:barChart>
      <c:catAx>
        <c:axId val="42511956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425119896"/>
        <c:crosses val="autoZero"/>
        <c:auto val="1"/>
        <c:lblAlgn val="ctr"/>
        <c:lblOffset val="100"/>
        <c:noMultiLvlLbl val="0"/>
      </c:catAx>
      <c:valAx>
        <c:axId val="425119896"/>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425119568"/>
        <c:crosses val="autoZero"/>
        <c:crossBetween val="between"/>
      </c:valAx>
      <c:spPr>
        <a:noFill/>
        <a:ln>
          <a:noFill/>
        </a:ln>
        <a:effectLst/>
      </c:spPr>
    </c:plotArea>
    <c:legend>
      <c:legendPos val="b"/>
      <c:legendEntry>
        <c:idx val="1"/>
        <c:delete val="1"/>
      </c:legendEntry>
      <c:legendEntry>
        <c:idx val="2"/>
        <c:delete val="1"/>
      </c:legendEntry>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a:t>Frequency of reading</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Number of teachers</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Sheet1!$A$2:$A$5</c:f>
              <c:strCache>
                <c:ptCount val="4"/>
                <c:pt idx="0">
                  <c:v>Daily</c:v>
                </c:pt>
                <c:pt idx="1">
                  <c:v>Frequently (weekly)</c:v>
                </c:pt>
                <c:pt idx="2">
                  <c:v>Occasionally (monthly)</c:v>
                </c:pt>
                <c:pt idx="3">
                  <c:v>Never / almost never</c:v>
                </c:pt>
              </c:strCache>
            </c:strRef>
          </c:cat>
          <c:val>
            <c:numRef>
              <c:f>Sheet1!$B$2:$B$5</c:f>
              <c:numCache>
                <c:formatCode>General</c:formatCode>
                <c:ptCount val="4"/>
                <c:pt idx="0">
                  <c:v>2</c:v>
                </c:pt>
                <c:pt idx="1">
                  <c:v>4</c:v>
                </c:pt>
                <c:pt idx="2">
                  <c:v>2</c:v>
                </c:pt>
                <c:pt idx="3">
                  <c:v>2</c:v>
                </c:pt>
              </c:numCache>
            </c:numRef>
          </c:val>
          <c:extLst>
            <c:ext xmlns:c16="http://schemas.microsoft.com/office/drawing/2014/chart" uri="{C3380CC4-5D6E-409C-BE32-E72D297353CC}">
              <c16:uniqueId val="{00000000-2C97-418B-8127-C47041C2EBA8}"/>
            </c:ext>
          </c:extLst>
        </c:ser>
        <c:ser>
          <c:idx val="1"/>
          <c:order val="1"/>
          <c:tx>
            <c:strRef>
              <c:f>Sheet1!$C$1</c:f>
              <c:strCache>
                <c:ptCount val="1"/>
                <c:pt idx="0">
                  <c:v>Column1</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Sheet1!$A$2:$A$5</c:f>
              <c:strCache>
                <c:ptCount val="4"/>
                <c:pt idx="0">
                  <c:v>Daily</c:v>
                </c:pt>
                <c:pt idx="1">
                  <c:v>Frequently (weekly)</c:v>
                </c:pt>
                <c:pt idx="2">
                  <c:v>Occasionally (monthly)</c:v>
                </c:pt>
                <c:pt idx="3">
                  <c:v>Never / almost never</c:v>
                </c:pt>
              </c:strCache>
            </c:strRef>
          </c:cat>
          <c:val>
            <c:numRef>
              <c:f>Sheet1!$C$2:$C$5</c:f>
              <c:numCache>
                <c:formatCode>General</c:formatCode>
                <c:ptCount val="4"/>
              </c:numCache>
            </c:numRef>
          </c:val>
          <c:extLst>
            <c:ext xmlns:c16="http://schemas.microsoft.com/office/drawing/2014/chart" uri="{C3380CC4-5D6E-409C-BE32-E72D297353CC}">
              <c16:uniqueId val="{00000001-2C97-418B-8127-C47041C2EBA8}"/>
            </c:ext>
          </c:extLst>
        </c:ser>
        <c:ser>
          <c:idx val="2"/>
          <c:order val="2"/>
          <c:tx>
            <c:strRef>
              <c:f>Sheet1!$D$1</c:f>
              <c:strCache>
                <c:ptCount val="1"/>
                <c:pt idx="0">
                  <c:v>Column2</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Sheet1!$A$2:$A$5</c:f>
              <c:strCache>
                <c:ptCount val="4"/>
                <c:pt idx="0">
                  <c:v>Daily</c:v>
                </c:pt>
                <c:pt idx="1">
                  <c:v>Frequently (weekly)</c:v>
                </c:pt>
                <c:pt idx="2">
                  <c:v>Occasionally (monthly)</c:v>
                </c:pt>
                <c:pt idx="3">
                  <c:v>Never / almost never</c:v>
                </c:pt>
              </c:strCache>
            </c:strRef>
          </c:cat>
          <c:val>
            <c:numRef>
              <c:f>Sheet1!$D$2:$D$5</c:f>
              <c:numCache>
                <c:formatCode>General</c:formatCode>
                <c:ptCount val="4"/>
              </c:numCache>
            </c:numRef>
          </c:val>
          <c:extLst>
            <c:ext xmlns:c16="http://schemas.microsoft.com/office/drawing/2014/chart" uri="{C3380CC4-5D6E-409C-BE32-E72D297353CC}">
              <c16:uniqueId val="{00000002-2C97-418B-8127-C47041C2EBA8}"/>
            </c:ext>
          </c:extLst>
        </c:ser>
        <c:dLbls>
          <c:dLblPos val="inEnd"/>
          <c:showLegendKey val="0"/>
          <c:showVal val="1"/>
          <c:showCatName val="0"/>
          <c:showSerName val="0"/>
          <c:showPercent val="0"/>
          <c:showBubbleSize val="0"/>
        </c:dLbls>
        <c:gapWidth val="65"/>
        <c:axId val="471509408"/>
        <c:axId val="471509736"/>
      </c:barChart>
      <c:catAx>
        <c:axId val="47150940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471509736"/>
        <c:crosses val="autoZero"/>
        <c:auto val="1"/>
        <c:lblAlgn val="ctr"/>
        <c:lblOffset val="100"/>
        <c:noMultiLvlLbl val="0"/>
      </c:catAx>
      <c:valAx>
        <c:axId val="471509736"/>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471509408"/>
        <c:crosses val="autoZero"/>
        <c:crossBetween val="between"/>
      </c:valAx>
      <c:spPr>
        <a:noFill/>
        <a:ln>
          <a:noFill/>
        </a:ln>
        <a:effectLst/>
      </c:spPr>
    </c:plotArea>
    <c:legend>
      <c:legendPos val="b"/>
      <c:legendEntry>
        <c:idx val="1"/>
        <c:delete val="1"/>
      </c:legendEntry>
      <c:legendEntry>
        <c:idx val="2"/>
        <c:delete val="1"/>
      </c:legendEntry>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a:t>Frequency of listening</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Number of teachers</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Sheet1!$A$2:$A$5</c:f>
              <c:strCache>
                <c:ptCount val="4"/>
                <c:pt idx="0">
                  <c:v>Daily</c:v>
                </c:pt>
                <c:pt idx="1">
                  <c:v>Frequently (weekly)</c:v>
                </c:pt>
                <c:pt idx="2">
                  <c:v>Occasionally (monthly)</c:v>
                </c:pt>
                <c:pt idx="3">
                  <c:v>Never / almost never</c:v>
                </c:pt>
              </c:strCache>
            </c:strRef>
          </c:cat>
          <c:val>
            <c:numRef>
              <c:f>Sheet1!$B$2:$B$5</c:f>
              <c:numCache>
                <c:formatCode>General</c:formatCode>
                <c:ptCount val="4"/>
                <c:pt idx="0">
                  <c:v>5</c:v>
                </c:pt>
                <c:pt idx="1">
                  <c:v>5</c:v>
                </c:pt>
                <c:pt idx="2">
                  <c:v>0</c:v>
                </c:pt>
                <c:pt idx="3">
                  <c:v>0</c:v>
                </c:pt>
              </c:numCache>
            </c:numRef>
          </c:val>
          <c:extLst>
            <c:ext xmlns:c16="http://schemas.microsoft.com/office/drawing/2014/chart" uri="{C3380CC4-5D6E-409C-BE32-E72D297353CC}">
              <c16:uniqueId val="{00000000-84F0-47B7-A127-3C5402D2CB46}"/>
            </c:ext>
          </c:extLst>
        </c:ser>
        <c:ser>
          <c:idx val="1"/>
          <c:order val="1"/>
          <c:tx>
            <c:strRef>
              <c:f>Sheet1!$C$1</c:f>
              <c:strCache>
                <c:ptCount val="1"/>
                <c:pt idx="0">
                  <c:v>Column1</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Sheet1!$A$2:$A$5</c:f>
              <c:strCache>
                <c:ptCount val="4"/>
                <c:pt idx="0">
                  <c:v>Daily</c:v>
                </c:pt>
                <c:pt idx="1">
                  <c:v>Frequently (weekly)</c:v>
                </c:pt>
                <c:pt idx="2">
                  <c:v>Occasionally (monthly)</c:v>
                </c:pt>
                <c:pt idx="3">
                  <c:v>Never / almost never</c:v>
                </c:pt>
              </c:strCache>
            </c:strRef>
          </c:cat>
          <c:val>
            <c:numRef>
              <c:f>Sheet1!$C$2:$C$5</c:f>
              <c:numCache>
                <c:formatCode>General</c:formatCode>
                <c:ptCount val="4"/>
              </c:numCache>
            </c:numRef>
          </c:val>
          <c:extLst>
            <c:ext xmlns:c16="http://schemas.microsoft.com/office/drawing/2014/chart" uri="{C3380CC4-5D6E-409C-BE32-E72D297353CC}">
              <c16:uniqueId val="{00000001-84F0-47B7-A127-3C5402D2CB46}"/>
            </c:ext>
          </c:extLst>
        </c:ser>
        <c:ser>
          <c:idx val="2"/>
          <c:order val="2"/>
          <c:tx>
            <c:strRef>
              <c:f>Sheet1!$D$1</c:f>
              <c:strCache>
                <c:ptCount val="1"/>
                <c:pt idx="0">
                  <c:v>Column2</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Sheet1!$A$2:$A$5</c:f>
              <c:strCache>
                <c:ptCount val="4"/>
                <c:pt idx="0">
                  <c:v>Daily</c:v>
                </c:pt>
                <c:pt idx="1">
                  <c:v>Frequently (weekly)</c:v>
                </c:pt>
                <c:pt idx="2">
                  <c:v>Occasionally (monthly)</c:v>
                </c:pt>
                <c:pt idx="3">
                  <c:v>Never / almost never</c:v>
                </c:pt>
              </c:strCache>
            </c:strRef>
          </c:cat>
          <c:val>
            <c:numRef>
              <c:f>Sheet1!$D$2:$D$5</c:f>
              <c:numCache>
                <c:formatCode>General</c:formatCode>
                <c:ptCount val="4"/>
              </c:numCache>
            </c:numRef>
          </c:val>
          <c:extLst>
            <c:ext xmlns:c16="http://schemas.microsoft.com/office/drawing/2014/chart" uri="{C3380CC4-5D6E-409C-BE32-E72D297353CC}">
              <c16:uniqueId val="{00000002-84F0-47B7-A127-3C5402D2CB46}"/>
            </c:ext>
          </c:extLst>
        </c:ser>
        <c:dLbls>
          <c:dLblPos val="inEnd"/>
          <c:showLegendKey val="0"/>
          <c:showVal val="1"/>
          <c:showCatName val="0"/>
          <c:showSerName val="0"/>
          <c:showPercent val="0"/>
          <c:showBubbleSize val="0"/>
        </c:dLbls>
        <c:gapWidth val="65"/>
        <c:axId val="474518480"/>
        <c:axId val="474521432"/>
      </c:barChart>
      <c:catAx>
        <c:axId val="47451848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474521432"/>
        <c:crosses val="autoZero"/>
        <c:auto val="1"/>
        <c:lblAlgn val="ctr"/>
        <c:lblOffset val="100"/>
        <c:noMultiLvlLbl val="0"/>
      </c:catAx>
      <c:valAx>
        <c:axId val="47452143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474518480"/>
        <c:crosses val="autoZero"/>
        <c:crossBetween val="between"/>
      </c:valAx>
      <c:spPr>
        <a:noFill/>
        <a:ln>
          <a:noFill/>
        </a:ln>
        <a:effectLst/>
      </c:spPr>
    </c:plotArea>
    <c:legend>
      <c:legendPos val="b"/>
      <c:legendEntry>
        <c:idx val="1"/>
        <c:delete val="1"/>
      </c:legendEntry>
      <c:legendEntry>
        <c:idx val="2"/>
        <c:delete val="1"/>
      </c:legendEntry>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Focus of listening</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B70-44EF-B2F5-4202737C292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B70-44EF-B2F5-4202737C292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B70-44EF-B2F5-4202737C292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B70-44EF-B2F5-4202737C292A}"/>
              </c:ext>
            </c:extLst>
          </c:dPt>
          <c:cat>
            <c:strRef>
              <c:f>Sheet1!$A$2:$A$5</c:f>
              <c:strCache>
                <c:ptCount val="2"/>
                <c:pt idx="0">
                  <c:v>Intentional</c:v>
                </c:pt>
                <c:pt idx="1">
                  <c:v>Background</c:v>
                </c:pt>
              </c:strCache>
            </c:strRef>
          </c:cat>
          <c:val>
            <c:numRef>
              <c:f>Sheet1!$B$2:$B$5</c:f>
              <c:numCache>
                <c:formatCode>General</c:formatCode>
                <c:ptCount val="4"/>
                <c:pt idx="0">
                  <c:v>7</c:v>
                </c:pt>
                <c:pt idx="1">
                  <c:v>3</c:v>
                </c:pt>
              </c:numCache>
            </c:numRef>
          </c:val>
          <c:extLst>
            <c:ext xmlns:c16="http://schemas.microsoft.com/office/drawing/2014/chart" uri="{C3380CC4-5D6E-409C-BE32-E72D297353CC}">
              <c16:uniqueId val="{00000000-979B-464C-9191-60EEEC69CF09}"/>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2"/>
        <c:delete val="1"/>
      </c:legendEntry>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a:t>Frequency of writing</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manualLayout>
          <c:layoutTarget val="inner"/>
          <c:xMode val="edge"/>
          <c:yMode val="edge"/>
          <c:x val="1.570048309178744E-2"/>
          <c:y val="0.13675310904370105"/>
          <c:w val="0.97342995169082125"/>
          <c:h val="0.70222354595299197"/>
        </c:manualLayout>
      </c:layout>
      <c:barChart>
        <c:barDir val="col"/>
        <c:grouping val="clustered"/>
        <c:varyColors val="0"/>
        <c:ser>
          <c:idx val="0"/>
          <c:order val="0"/>
          <c:tx>
            <c:strRef>
              <c:f>Sheet1!$B$1</c:f>
              <c:strCache>
                <c:ptCount val="1"/>
                <c:pt idx="0">
                  <c:v>Number of teachers</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Sheet1!$A$2:$A$5</c:f>
              <c:strCache>
                <c:ptCount val="4"/>
                <c:pt idx="0">
                  <c:v>Daily</c:v>
                </c:pt>
                <c:pt idx="1">
                  <c:v>Frequently (weekly)</c:v>
                </c:pt>
                <c:pt idx="2">
                  <c:v>Occasionally (monthly)</c:v>
                </c:pt>
                <c:pt idx="3">
                  <c:v>Never / Almost never</c:v>
                </c:pt>
              </c:strCache>
            </c:strRef>
          </c:cat>
          <c:val>
            <c:numRef>
              <c:f>Sheet1!$B$2:$B$5</c:f>
              <c:numCache>
                <c:formatCode>General</c:formatCode>
                <c:ptCount val="4"/>
                <c:pt idx="0">
                  <c:v>2</c:v>
                </c:pt>
                <c:pt idx="1">
                  <c:v>0</c:v>
                </c:pt>
                <c:pt idx="2">
                  <c:v>0</c:v>
                </c:pt>
                <c:pt idx="3">
                  <c:v>8</c:v>
                </c:pt>
              </c:numCache>
            </c:numRef>
          </c:val>
          <c:extLst>
            <c:ext xmlns:c16="http://schemas.microsoft.com/office/drawing/2014/chart" uri="{C3380CC4-5D6E-409C-BE32-E72D297353CC}">
              <c16:uniqueId val="{00000000-7109-4175-8A47-A6B96B0466BC}"/>
            </c:ext>
          </c:extLst>
        </c:ser>
        <c:ser>
          <c:idx val="1"/>
          <c:order val="1"/>
          <c:tx>
            <c:strRef>
              <c:f>Sheet1!$C$1</c:f>
              <c:strCache>
                <c:ptCount val="1"/>
                <c:pt idx="0">
                  <c:v>Column1</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Sheet1!$A$2:$A$5</c:f>
              <c:strCache>
                <c:ptCount val="4"/>
                <c:pt idx="0">
                  <c:v>Daily</c:v>
                </c:pt>
                <c:pt idx="1">
                  <c:v>Frequently (weekly)</c:v>
                </c:pt>
                <c:pt idx="2">
                  <c:v>Occasionally (monthly)</c:v>
                </c:pt>
                <c:pt idx="3">
                  <c:v>Never / Almost never</c:v>
                </c:pt>
              </c:strCache>
            </c:strRef>
          </c:cat>
          <c:val>
            <c:numRef>
              <c:f>Sheet1!$C$2:$C$5</c:f>
              <c:numCache>
                <c:formatCode>General</c:formatCode>
                <c:ptCount val="4"/>
              </c:numCache>
            </c:numRef>
          </c:val>
          <c:extLst>
            <c:ext xmlns:c16="http://schemas.microsoft.com/office/drawing/2014/chart" uri="{C3380CC4-5D6E-409C-BE32-E72D297353CC}">
              <c16:uniqueId val="{00000001-7109-4175-8A47-A6B96B0466BC}"/>
            </c:ext>
          </c:extLst>
        </c:ser>
        <c:ser>
          <c:idx val="2"/>
          <c:order val="2"/>
          <c:tx>
            <c:strRef>
              <c:f>Sheet1!$D$1</c:f>
              <c:strCache>
                <c:ptCount val="1"/>
                <c:pt idx="0">
                  <c:v>Column2</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Sheet1!$A$2:$A$5</c:f>
              <c:strCache>
                <c:ptCount val="4"/>
                <c:pt idx="0">
                  <c:v>Daily</c:v>
                </c:pt>
                <c:pt idx="1">
                  <c:v>Frequently (weekly)</c:v>
                </c:pt>
                <c:pt idx="2">
                  <c:v>Occasionally (monthly)</c:v>
                </c:pt>
                <c:pt idx="3">
                  <c:v>Never / Almost never</c:v>
                </c:pt>
              </c:strCache>
            </c:strRef>
          </c:cat>
          <c:val>
            <c:numRef>
              <c:f>Sheet1!$D$2:$D$5</c:f>
              <c:numCache>
                <c:formatCode>General</c:formatCode>
                <c:ptCount val="4"/>
              </c:numCache>
            </c:numRef>
          </c:val>
          <c:extLst>
            <c:ext xmlns:c16="http://schemas.microsoft.com/office/drawing/2014/chart" uri="{C3380CC4-5D6E-409C-BE32-E72D297353CC}">
              <c16:uniqueId val="{00000002-7109-4175-8A47-A6B96B0466BC}"/>
            </c:ext>
          </c:extLst>
        </c:ser>
        <c:dLbls>
          <c:dLblPos val="inEnd"/>
          <c:showLegendKey val="0"/>
          <c:showVal val="1"/>
          <c:showCatName val="0"/>
          <c:showSerName val="0"/>
          <c:showPercent val="0"/>
          <c:showBubbleSize val="0"/>
        </c:dLbls>
        <c:gapWidth val="65"/>
        <c:axId val="474521104"/>
        <c:axId val="474526024"/>
      </c:barChart>
      <c:catAx>
        <c:axId val="47452110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474526024"/>
        <c:crosses val="autoZero"/>
        <c:auto val="1"/>
        <c:lblAlgn val="ctr"/>
        <c:lblOffset val="100"/>
        <c:noMultiLvlLbl val="0"/>
      </c:catAx>
      <c:valAx>
        <c:axId val="474526024"/>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474521104"/>
        <c:crosses val="autoZero"/>
        <c:crossBetween val="between"/>
      </c:valAx>
      <c:spPr>
        <a:noFill/>
        <a:ln>
          <a:noFill/>
        </a:ln>
        <a:effectLst/>
      </c:spPr>
    </c:plotArea>
    <c:legend>
      <c:legendPos val="b"/>
      <c:legendEntry>
        <c:idx val="1"/>
        <c:delete val="1"/>
      </c:legendEntry>
      <c:legendEntry>
        <c:idx val="2"/>
        <c:delete val="1"/>
      </c:legendEntry>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Time spent abroad in Spanish-speaking regions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Number of teachers</c:v>
                </c:pt>
              </c:strCache>
            </c:strRef>
          </c:tx>
          <c:spPr>
            <a:solidFill>
              <a:schemeClr val="accent1"/>
            </a:solidFill>
            <a:ln>
              <a:noFill/>
            </a:ln>
            <a:effectLst/>
          </c:spPr>
          <c:invertIfNegative val="0"/>
          <c:cat>
            <c:strRef>
              <c:f>Sheet1!$A$2:$A$5</c:f>
              <c:strCache>
                <c:ptCount val="3"/>
                <c:pt idx="0">
                  <c:v>Extensive (months)</c:v>
                </c:pt>
                <c:pt idx="1">
                  <c:v>Some (weeks)</c:v>
                </c:pt>
                <c:pt idx="2">
                  <c:v>Little to none</c:v>
                </c:pt>
              </c:strCache>
            </c:strRef>
          </c:cat>
          <c:val>
            <c:numRef>
              <c:f>Sheet1!$B$2:$B$5</c:f>
              <c:numCache>
                <c:formatCode>General</c:formatCode>
                <c:ptCount val="4"/>
                <c:pt idx="0">
                  <c:v>3</c:v>
                </c:pt>
                <c:pt idx="1">
                  <c:v>3</c:v>
                </c:pt>
                <c:pt idx="2">
                  <c:v>4</c:v>
                </c:pt>
              </c:numCache>
            </c:numRef>
          </c:val>
          <c:extLst>
            <c:ext xmlns:c16="http://schemas.microsoft.com/office/drawing/2014/chart" uri="{C3380CC4-5D6E-409C-BE32-E72D297353CC}">
              <c16:uniqueId val="{00000000-AD53-49EE-9379-89D8912C7769}"/>
            </c:ext>
          </c:extLst>
        </c:ser>
        <c:ser>
          <c:idx val="1"/>
          <c:order val="1"/>
          <c:tx>
            <c:strRef>
              <c:f>Sheet1!$C$1</c:f>
              <c:strCache>
                <c:ptCount val="1"/>
                <c:pt idx="0">
                  <c:v>Column1</c:v>
                </c:pt>
              </c:strCache>
            </c:strRef>
          </c:tx>
          <c:spPr>
            <a:solidFill>
              <a:schemeClr val="accent2"/>
            </a:solidFill>
            <a:ln>
              <a:noFill/>
            </a:ln>
            <a:effectLst/>
          </c:spPr>
          <c:invertIfNegative val="0"/>
          <c:cat>
            <c:strRef>
              <c:f>Sheet1!$A$2:$A$5</c:f>
              <c:strCache>
                <c:ptCount val="3"/>
                <c:pt idx="0">
                  <c:v>Extensive (months)</c:v>
                </c:pt>
                <c:pt idx="1">
                  <c:v>Some (weeks)</c:v>
                </c:pt>
                <c:pt idx="2">
                  <c:v>Little to none</c:v>
                </c:pt>
              </c:strCache>
            </c:strRef>
          </c:cat>
          <c:val>
            <c:numRef>
              <c:f>Sheet1!$C$2:$C$5</c:f>
              <c:numCache>
                <c:formatCode>General</c:formatCode>
                <c:ptCount val="4"/>
              </c:numCache>
            </c:numRef>
          </c:val>
          <c:extLst>
            <c:ext xmlns:c16="http://schemas.microsoft.com/office/drawing/2014/chart" uri="{C3380CC4-5D6E-409C-BE32-E72D297353CC}">
              <c16:uniqueId val="{00000001-AD53-49EE-9379-89D8912C7769}"/>
            </c:ext>
          </c:extLst>
        </c:ser>
        <c:ser>
          <c:idx val="2"/>
          <c:order val="2"/>
          <c:tx>
            <c:strRef>
              <c:f>Sheet1!$D$1</c:f>
              <c:strCache>
                <c:ptCount val="1"/>
                <c:pt idx="0">
                  <c:v>Column2</c:v>
                </c:pt>
              </c:strCache>
            </c:strRef>
          </c:tx>
          <c:spPr>
            <a:solidFill>
              <a:schemeClr val="accent3"/>
            </a:solidFill>
            <a:ln>
              <a:noFill/>
            </a:ln>
            <a:effectLst/>
          </c:spPr>
          <c:invertIfNegative val="0"/>
          <c:cat>
            <c:strRef>
              <c:f>Sheet1!$A$2:$A$5</c:f>
              <c:strCache>
                <c:ptCount val="3"/>
                <c:pt idx="0">
                  <c:v>Extensive (months)</c:v>
                </c:pt>
                <c:pt idx="1">
                  <c:v>Some (weeks)</c:v>
                </c:pt>
                <c:pt idx="2">
                  <c:v>Little to none</c:v>
                </c:pt>
              </c:strCache>
            </c:strRef>
          </c:cat>
          <c:val>
            <c:numRef>
              <c:f>Sheet1!$D$2:$D$5</c:f>
              <c:numCache>
                <c:formatCode>General</c:formatCode>
                <c:ptCount val="4"/>
              </c:numCache>
            </c:numRef>
          </c:val>
          <c:extLst>
            <c:ext xmlns:c16="http://schemas.microsoft.com/office/drawing/2014/chart" uri="{C3380CC4-5D6E-409C-BE32-E72D297353CC}">
              <c16:uniqueId val="{00000002-AD53-49EE-9379-89D8912C7769}"/>
            </c:ext>
          </c:extLst>
        </c:ser>
        <c:dLbls>
          <c:showLegendKey val="0"/>
          <c:showVal val="0"/>
          <c:showCatName val="0"/>
          <c:showSerName val="0"/>
          <c:showPercent val="0"/>
          <c:showBubbleSize val="0"/>
        </c:dLbls>
        <c:gapWidth val="219"/>
        <c:axId val="111662368"/>
        <c:axId val="111664664"/>
      </c:barChart>
      <c:catAx>
        <c:axId val="1116623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1664664"/>
        <c:crosses val="autoZero"/>
        <c:auto val="1"/>
        <c:lblAlgn val="ctr"/>
        <c:lblOffset val="100"/>
        <c:noMultiLvlLbl val="0"/>
      </c:catAx>
      <c:valAx>
        <c:axId val="1116646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1662368"/>
        <c:crosses val="autoZero"/>
        <c:crossBetween val="between"/>
      </c:valAx>
      <c:spPr>
        <a:noFill/>
        <a:ln>
          <a:noFill/>
        </a:ln>
        <a:effectLst/>
      </c:spPr>
    </c:plotArea>
    <c:legend>
      <c:legendPos val="b"/>
      <c:legendEntry>
        <c:idx val="1"/>
        <c:delete val="1"/>
      </c:legendEntry>
      <c:legendEntry>
        <c:idx val="2"/>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Changes in </a:t>
            </a:r>
            <a:r>
              <a:rPr lang="en-US" dirty="0" err="1"/>
              <a:t>OPIc</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Changes in OPI</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24C-4E4B-A2C8-975A6943E6D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24C-4E4B-A2C8-975A6943E6D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24C-4E4B-A2C8-975A6943E6D0}"/>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24C-4E4B-A2C8-975A6943E6D0}"/>
              </c:ext>
            </c:extLst>
          </c:dPt>
          <c:cat>
            <c:strRef>
              <c:f>Sheet1!$A$2:$A$5</c:f>
              <c:strCache>
                <c:ptCount val="3"/>
                <c:pt idx="0">
                  <c:v>AL-AM</c:v>
                </c:pt>
                <c:pt idx="1">
                  <c:v>AL-AL</c:v>
                </c:pt>
                <c:pt idx="2">
                  <c:v>AL-IH</c:v>
                </c:pt>
              </c:strCache>
            </c:strRef>
          </c:cat>
          <c:val>
            <c:numRef>
              <c:f>Sheet1!$B$2:$B$5</c:f>
              <c:numCache>
                <c:formatCode>General</c:formatCode>
                <c:ptCount val="4"/>
                <c:pt idx="0">
                  <c:v>3</c:v>
                </c:pt>
                <c:pt idx="1">
                  <c:v>6</c:v>
                </c:pt>
                <c:pt idx="2">
                  <c:v>1</c:v>
                </c:pt>
              </c:numCache>
            </c:numRef>
          </c:val>
          <c:extLst>
            <c:ext xmlns:c16="http://schemas.microsoft.com/office/drawing/2014/chart" uri="{C3380CC4-5D6E-409C-BE32-E72D297353CC}">
              <c16:uniqueId val="{00000000-B641-44E3-BDA0-04104C2D6781}"/>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DBCF2E-6D1E-4072-B7BE-D020860F9213}" type="datetimeFigureOut">
              <a:rPr lang="en-US" smtClean="0"/>
              <a:t>4/13/2021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325D86-DCC6-4F5F-BB36-A5B18B57FD7E}" type="slidenum">
              <a:rPr lang="en-US" smtClean="0"/>
              <a:t>‹#›</a:t>
            </a:fld>
            <a:endParaRPr lang="en-US"/>
          </a:p>
        </p:txBody>
      </p:sp>
    </p:spTree>
    <p:extLst>
      <p:ext uri="{BB962C8B-B14F-4D97-AF65-F5344CB8AC3E}">
        <p14:creationId xmlns:p14="http://schemas.microsoft.com/office/powerpoint/2010/main" val="1720903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Definition</a:t>
            </a:r>
            <a:r>
              <a:rPr lang="en-US" baseline="0" dirty="0"/>
              <a:t> of Advanced proficiency</a:t>
            </a:r>
          </a:p>
          <a:p>
            <a:r>
              <a:rPr lang="en-US" baseline="0" dirty="0"/>
              <a:t>-Detailed definition from ACTFL, but in general terms:</a:t>
            </a:r>
          </a:p>
          <a:p>
            <a:r>
              <a:rPr lang="en-US" baseline="0" dirty="0"/>
              <a:t>-It doesn’t mean that they’ve achieved perfection and have no more to learn</a:t>
            </a:r>
          </a:p>
          <a:p>
            <a:r>
              <a:rPr lang="en-US" baseline="0" dirty="0"/>
              <a:t>-It does mean that they can communicate in an organized and detailed way about their own lives and topics of general interest, and they do so with enough accuracy that others can easily understand what they’re saying</a:t>
            </a:r>
          </a:p>
          <a:p>
            <a:endParaRPr lang="en-US" baseline="0" dirty="0"/>
          </a:p>
          <a:p>
            <a:r>
              <a:rPr lang="en-US" baseline="0" dirty="0"/>
              <a:t>Why it matters</a:t>
            </a:r>
          </a:p>
          <a:p>
            <a:r>
              <a:rPr lang="en-US" baseline="0" dirty="0"/>
              <a:t>-Languages are acquired primarily through input (what we hear and read)</a:t>
            </a:r>
          </a:p>
          <a:p>
            <a:r>
              <a:rPr lang="en-US" baseline="0" dirty="0"/>
              <a:t>-To help their students acquire a language, teachers need to provide quality input</a:t>
            </a:r>
          </a:p>
          <a:p>
            <a:r>
              <a:rPr lang="en-US" baseline="0" dirty="0"/>
              <a:t>-A teacher who doesn’t have an advanced level of proficiency can teach their students </a:t>
            </a:r>
            <a:r>
              <a:rPr lang="en-US" i="1" baseline="0" dirty="0"/>
              <a:t>about </a:t>
            </a:r>
            <a:r>
              <a:rPr lang="en-US" i="0" baseline="0" dirty="0"/>
              <a:t>the language, but it will be difficult for them to consistently interact with their students </a:t>
            </a:r>
            <a:r>
              <a:rPr lang="en-US" i="1" baseline="0" dirty="0"/>
              <a:t>in </a:t>
            </a:r>
            <a:r>
              <a:rPr lang="en-US" i="0" baseline="0" dirty="0"/>
              <a:t>the language and to speak in a way that gives their students accurate input</a:t>
            </a:r>
          </a:p>
          <a:p>
            <a:r>
              <a:rPr lang="en-US" i="0" baseline="0" dirty="0"/>
              <a:t>-So, reaching advanced proficiency is an important goal before a teacher candidate graduates and has their own classroom</a:t>
            </a:r>
          </a:p>
          <a:p>
            <a:endParaRPr lang="en-US" i="0" baseline="0" dirty="0"/>
          </a:p>
          <a:p>
            <a:r>
              <a:rPr lang="en-US" i="0" baseline="0" dirty="0"/>
              <a:t>Little research</a:t>
            </a:r>
          </a:p>
          <a:p>
            <a:r>
              <a:rPr lang="en-US" i="0" baseline="0" dirty="0"/>
              <a:t>-A few previous studies have looked at teachers’ perceptions of their proficiency as well as their use of the language in and outside of school. These studies helped guide the design of part of our study, because as we’ll talk about more in a minute, we did also look at teachers’ use of the language.</a:t>
            </a:r>
          </a:p>
          <a:p>
            <a:r>
              <a:rPr lang="en-US" i="0" baseline="0" dirty="0"/>
              <a:t>-However, we found no published studies that actually </a:t>
            </a:r>
            <a:r>
              <a:rPr lang="en-US" i="1" baseline="0" dirty="0"/>
              <a:t>measured </a:t>
            </a:r>
            <a:r>
              <a:rPr lang="en-US" i="0" baseline="0" dirty="0"/>
              <a:t>current teachers’ proficiency, and that’s the gap in the research we especially wanted to address.</a:t>
            </a:r>
            <a:endParaRPr lang="en-US" dirty="0"/>
          </a:p>
        </p:txBody>
      </p:sp>
      <p:sp>
        <p:nvSpPr>
          <p:cNvPr id="4" name="Slide Number Placeholder 3"/>
          <p:cNvSpPr>
            <a:spLocks noGrp="1"/>
          </p:cNvSpPr>
          <p:nvPr>
            <p:ph type="sldNum" sz="quarter" idx="10"/>
          </p:nvPr>
        </p:nvSpPr>
        <p:spPr/>
        <p:txBody>
          <a:bodyPr/>
          <a:lstStyle/>
          <a:p>
            <a:fld id="{8D325D86-DCC6-4F5F-BB36-A5B18B57FD7E}" type="slidenum">
              <a:rPr lang="en-US" smtClean="0"/>
              <a:t>2</a:t>
            </a:fld>
            <a:endParaRPr lang="en-US"/>
          </a:p>
        </p:txBody>
      </p:sp>
    </p:spTree>
    <p:extLst>
      <p:ext uri="{BB962C8B-B14F-4D97-AF65-F5344CB8AC3E}">
        <p14:creationId xmlns:p14="http://schemas.microsoft.com/office/powerpoint/2010/main" val="220434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325D86-DCC6-4F5F-BB36-A5B18B57FD7E}" type="slidenum">
              <a:rPr lang="en-US" smtClean="0"/>
              <a:t>18</a:t>
            </a:fld>
            <a:endParaRPr lang="en-US"/>
          </a:p>
        </p:txBody>
      </p:sp>
    </p:spTree>
    <p:extLst>
      <p:ext uri="{BB962C8B-B14F-4D97-AF65-F5344CB8AC3E}">
        <p14:creationId xmlns:p14="http://schemas.microsoft.com/office/powerpoint/2010/main" val="10994762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A5E034A-EBAE-4F78-8EB9-DD223CFADFC7}"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78417F-E472-45AF-8210-E1D46A81040C}" type="slidenum">
              <a:rPr lang="en-US" smtClean="0"/>
              <a:t>‹#›</a:t>
            </a:fld>
            <a:endParaRPr lang="en-US"/>
          </a:p>
        </p:txBody>
      </p:sp>
    </p:spTree>
    <p:extLst>
      <p:ext uri="{BB962C8B-B14F-4D97-AF65-F5344CB8AC3E}">
        <p14:creationId xmlns:p14="http://schemas.microsoft.com/office/powerpoint/2010/main" val="2423815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5E034A-EBAE-4F78-8EB9-DD223CFADFC7}"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78417F-E472-45AF-8210-E1D46A81040C}" type="slidenum">
              <a:rPr lang="en-US" smtClean="0"/>
              <a:t>‹#›</a:t>
            </a:fld>
            <a:endParaRPr lang="en-US"/>
          </a:p>
        </p:txBody>
      </p:sp>
    </p:spTree>
    <p:extLst>
      <p:ext uri="{BB962C8B-B14F-4D97-AF65-F5344CB8AC3E}">
        <p14:creationId xmlns:p14="http://schemas.microsoft.com/office/powerpoint/2010/main" val="3429208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5E034A-EBAE-4F78-8EB9-DD223CFADFC7}"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78417F-E472-45AF-8210-E1D46A81040C}" type="slidenum">
              <a:rPr lang="en-US" smtClean="0"/>
              <a:t>‹#›</a:t>
            </a:fld>
            <a:endParaRPr lang="en-US"/>
          </a:p>
        </p:txBody>
      </p:sp>
    </p:spTree>
    <p:extLst>
      <p:ext uri="{BB962C8B-B14F-4D97-AF65-F5344CB8AC3E}">
        <p14:creationId xmlns:p14="http://schemas.microsoft.com/office/powerpoint/2010/main" val="2405832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5E034A-EBAE-4F78-8EB9-DD223CFADFC7}"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78417F-E472-45AF-8210-E1D46A81040C}" type="slidenum">
              <a:rPr lang="en-US" smtClean="0"/>
              <a:t>‹#›</a:t>
            </a:fld>
            <a:endParaRPr lang="en-US"/>
          </a:p>
        </p:txBody>
      </p:sp>
    </p:spTree>
    <p:extLst>
      <p:ext uri="{BB962C8B-B14F-4D97-AF65-F5344CB8AC3E}">
        <p14:creationId xmlns:p14="http://schemas.microsoft.com/office/powerpoint/2010/main" val="2359818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A5E034A-EBAE-4F78-8EB9-DD223CFADFC7}"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78417F-E472-45AF-8210-E1D46A81040C}" type="slidenum">
              <a:rPr lang="en-US" smtClean="0"/>
              <a:t>‹#›</a:t>
            </a:fld>
            <a:endParaRPr lang="en-US"/>
          </a:p>
        </p:txBody>
      </p:sp>
    </p:spTree>
    <p:extLst>
      <p:ext uri="{BB962C8B-B14F-4D97-AF65-F5344CB8AC3E}">
        <p14:creationId xmlns:p14="http://schemas.microsoft.com/office/powerpoint/2010/main" val="2656497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A5E034A-EBAE-4F78-8EB9-DD223CFADFC7}" type="datetimeFigureOut">
              <a:rPr lang="en-US" smtClean="0"/>
              <a:t>4/13/2021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78417F-E472-45AF-8210-E1D46A81040C}" type="slidenum">
              <a:rPr lang="en-US" smtClean="0"/>
              <a:t>‹#›</a:t>
            </a:fld>
            <a:endParaRPr lang="en-US"/>
          </a:p>
        </p:txBody>
      </p:sp>
    </p:spTree>
    <p:extLst>
      <p:ext uri="{BB962C8B-B14F-4D97-AF65-F5344CB8AC3E}">
        <p14:creationId xmlns:p14="http://schemas.microsoft.com/office/powerpoint/2010/main" val="3073252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A5E034A-EBAE-4F78-8EB9-DD223CFADFC7}" type="datetimeFigureOut">
              <a:rPr lang="en-US" smtClean="0"/>
              <a:t>4/13/2021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78417F-E472-45AF-8210-E1D46A81040C}" type="slidenum">
              <a:rPr lang="en-US" smtClean="0"/>
              <a:t>‹#›</a:t>
            </a:fld>
            <a:endParaRPr lang="en-US"/>
          </a:p>
        </p:txBody>
      </p:sp>
    </p:spTree>
    <p:extLst>
      <p:ext uri="{BB962C8B-B14F-4D97-AF65-F5344CB8AC3E}">
        <p14:creationId xmlns:p14="http://schemas.microsoft.com/office/powerpoint/2010/main" val="3652959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A5E034A-EBAE-4F78-8EB9-DD223CFADFC7}" type="datetimeFigureOut">
              <a:rPr lang="en-US" smtClean="0"/>
              <a:t>4/13/2021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78417F-E472-45AF-8210-E1D46A81040C}" type="slidenum">
              <a:rPr lang="en-US" smtClean="0"/>
              <a:t>‹#›</a:t>
            </a:fld>
            <a:endParaRPr lang="en-US"/>
          </a:p>
        </p:txBody>
      </p:sp>
    </p:spTree>
    <p:extLst>
      <p:ext uri="{BB962C8B-B14F-4D97-AF65-F5344CB8AC3E}">
        <p14:creationId xmlns:p14="http://schemas.microsoft.com/office/powerpoint/2010/main" val="1226095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5E034A-EBAE-4F78-8EB9-DD223CFADFC7}" type="datetimeFigureOut">
              <a:rPr lang="en-US" smtClean="0"/>
              <a:t>4/13/2021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78417F-E472-45AF-8210-E1D46A81040C}" type="slidenum">
              <a:rPr lang="en-US" smtClean="0"/>
              <a:t>‹#›</a:t>
            </a:fld>
            <a:endParaRPr lang="en-US"/>
          </a:p>
        </p:txBody>
      </p:sp>
    </p:spTree>
    <p:extLst>
      <p:ext uri="{BB962C8B-B14F-4D97-AF65-F5344CB8AC3E}">
        <p14:creationId xmlns:p14="http://schemas.microsoft.com/office/powerpoint/2010/main" val="2936222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5E034A-EBAE-4F78-8EB9-DD223CFADFC7}" type="datetimeFigureOut">
              <a:rPr lang="en-US" smtClean="0"/>
              <a:t>4/13/2021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78417F-E472-45AF-8210-E1D46A81040C}" type="slidenum">
              <a:rPr lang="en-US" smtClean="0"/>
              <a:t>‹#›</a:t>
            </a:fld>
            <a:endParaRPr lang="en-US"/>
          </a:p>
        </p:txBody>
      </p:sp>
    </p:spTree>
    <p:extLst>
      <p:ext uri="{BB962C8B-B14F-4D97-AF65-F5344CB8AC3E}">
        <p14:creationId xmlns:p14="http://schemas.microsoft.com/office/powerpoint/2010/main" val="2044028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5E034A-EBAE-4F78-8EB9-DD223CFADFC7}" type="datetimeFigureOut">
              <a:rPr lang="en-US" smtClean="0"/>
              <a:t>4/13/2021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78417F-E472-45AF-8210-E1D46A81040C}" type="slidenum">
              <a:rPr lang="en-US" smtClean="0"/>
              <a:t>‹#›</a:t>
            </a:fld>
            <a:endParaRPr lang="en-US"/>
          </a:p>
        </p:txBody>
      </p:sp>
    </p:spTree>
    <p:extLst>
      <p:ext uri="{BB962C8B-B14F-4D97-AF65-F5344CB8AC3E}">
        <p14:creationId xmlns:p14="http://schemas.microsoft.com/office/powerpoint/2010/main" val="4288580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5E034A-EBAE-4F78-8EB9-DD223CFADFC7}" type="datetimeFigureOut">
              <a:rPr lang="en-US" smtClean="0"/>
              <a:t>4/13/2021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78417F-E472-45AF-8210-E1D46A81040C}" type="slidenum">
              <a:rPr lang="en-US" smtClean="0"/>
              <a:t>‹#›</a:t>
            </a:fld>
            <a:endParaRPr lang="en-US"/>
          </a:p>
        </p:txBody>
      </p:sp>
    </p:spTree>
    <p:extLst>
      <p:ext uri="{BB962C8B-B14F-4D97-AF65-F5344CB8AC3E}">
        <p14:creationId xmlns:p14="http://schemas.microsoft.com/office/powerpoint/2010/main" val="1448881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Teachers’ oral proficiency:</a:t>
            </a:r>
          </a:p>
        </p:txBody>
      </p:sp>
      <p:sp>
        <p:nvSpPr>
          <p:cNvPr id="3" name="Subtitle 2"/>
          <p:cNvSpPr>
            <a:spLocks noGrp="1"/>
          </p:cNvSpPr>
          <p:nvPr>
            <p:ph type="subTitle" idx="1"/>
          </p:nvPr>
        </p:nvSpPr>
        <p:spPr/>
        <p:txBody>
          <a:bodyPr>
            <a:normAutofit/>
          </a:bodyPr>
          <a:lstStyle/>
          <a:p>
            <a:r>
              <a:rPr lang="en-US" sz="3600" dirty="0"/>
              <a:t>What happens after they graduate?</a:t>
            </a:r>
          </a:p>
        </p:txBody>
      </p:sp>
    </p:spTree>
    <p:extLst>
      <p:ext uri="{BB962C8B-B14F-4D97-AF65-F5344CB8AC3E}">
        <p14:creationId xmlns:p14="http://schemas.microsoft.com/office/powerpoint/2010/main" val="2022038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Listening</a:t>
            </a:r>
          </a:p>
        </p:txBody>
      </p:sp>
      <p:graphicFrame>
        <p:nvGraphicFramePr>
          <p:cNvPr id="11" name="Content Placeholder 10"/>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3604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Listening</a:t>
            </a:r>
          </a:p>
        </p:txBody>
      </p:sp>
      <p:graphicFrame>
        <p:nvGraphicFramePr>
          <p:cNvPr id="6" name="Content Placeholder 5"/>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51436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a:t>
            </a:r>
          </a:p>
        </p:txBody>
      </p:sp>
      <p:graphicFrame>
        <p:nvGraphicFramePr>
          <p:cNvPr id="6" name="Content Placeholder 5"/>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138643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Traveling</a:t>
            </a:r>
          </a:p>
        </p:txBody>
      </p:sp>
      <p:graphicFrame>
        <p:nvGraphicFramePr>
          <p:cNvPr id="10" name="Content Placeholder 9"/>
          <p:cNvGraphicFramePr>
            <a:graphicFrameLocks noGrp="1"/>
          </p:cNvGraphicFramePr>
          <p:nvPr>
            <p:ph idx="1"/>
            <p:extLst/>
          </p:nvPr>
        </p:nvGraphicFramePr>
        <p:xfrm>
          <a:off x="838200" y="1792574"/>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671945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OPIc</a:t>
            </a:r>
            <a:r>
              <a:rPr lang="en-US" dirty="0"/>
              <a:t> results</a:t>
            </a:r>
          </a:p>
        </p:txBody>
      </p:sp>
      <p:graphicFrame>
        <p:nvGraphicFramePr>
          <p:cNvPr id="6" name="Content Placeholder 5"/>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74260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OPIc</a:t>
            </a:r>
            <a:r>
              <a:rPr lang="en-US" dirty="0"/>
              <a:t> results</a:t>
            </a:r>
          </a:p>
        </p:txBody>
      </p:sp>
      <p:sp>
        <p:nvSpPr>
          <p:cNvPr id="3" name="Content Placeholder 2"/>
          <p:cNvSpPr>
            <a:spLocks noGrp="1"/>
          </p:cNvSpPr>
          <p:nvPr>
            <p:ph idx="1"/>
          </p:nvPr>
        </p:nvSpPr>
        <p:spPr/>
        <p:txBody>
          <a:bodyPr>
            <a:normAutofit fontScale="92500" lnSpcReduction="20000"/>
          </a:bodyPr>
          <a:lstStyle/>
          <a:p>
            <a:r>
              <a:rPr lang="en-US" dirty="0"/>
              <a:t>Increased from Advanced Low to Advanced Mid (3)</a:t>
            </a:r>
          </a:p>
          <a:p>
            <a:pPr lvl="1"/>
            <a:r>
              <a:rPr lang="en-US" dirty="0"/>
              <a:t>Participant #1 (Daily – speaking, reading, listening, writing, extensive travel)</a:t>
            </a:r>
          </a:p>
          <a:p>
            <a:pPr lvl="1"/>
            <a:r>
              <a:rPr lang="en-US" dirty="0"/>
              <a:t>Participant #2 (Daily – reading, listening, writing, Weekly – speaking outside of school, extensive travel)</a:t>
            </a:r>
          </a:p>
          <a:p>
            <a:pPr lvl="1"/>
            <a:r>
              <a:rPr lang="en-US" dirty="0"/>
              <a:t>Participant #6 (Weekly – listening, Monthly – speaking, reading, Never – writing, No travel)</a:t>
            </a:r>
          </a:p>
          <a:p>
            <a:r>
              <a:rPr lang="en-US" dirty="0"/>
              <a:t>Maintained Advanced Low (6)</a:t>
            </a:r>
          </a:p>
          <a:p>
            <a:pPr lvl="1"/>
            <a:r>
              <a:rPr lang="en-US" dirty="0"/>
              <a:t>Speaking – weekly (1), monthly (4), never (1)</a:t>
            </a:r>
          </a:p>
          <a:p>
            <a:pPr lvl="1"/>
            <a:r>
              <a:rPr lang="en-US" dirty="0"/>
              <a:t>Reading – weekly (4), monthly (1), never (1)</a:t>
            </a:r>
          </a:p>
          <a:p>
            <a:pPr lvl="1"/>
            <a:r>
              <a:rPr lang="en-US" dirty="0"/>
              <a:t>Listening – daily (2), weekly (4)</a:t>
            </a:r>
          </a:p>
          <a:p>
            <a:pPr lvl="1"/>
            <a:r>
              <a:rPr lang="en-US" dirty="0"/>
              <a:t>Writing – never (8)</a:t>
            </a:r>
          </a:p>
          <a:p>
            <a:pPr lvl="1"/>
            <a:r>
              <a:rPr lang="en-US" dirty="0"/>
              <a:t>Travel – some (3), none (3)</a:t>
            </a:r>
          </a:p>
          <a:p>
            <a:r>
              <a:rPr lang="en-US" dirty="0"/>
              <a:t>Decreased from Advanced Low to Intermediate High (1)</a:t>
            </a:r>
          </a:p>
          <a:p>
            <a:pPr lvl="1"/>
            <a:r>
              <a:rPr lang="en-US" dirty="0"/>
              <a:t>Daily – listening (music), Monthly – speaking, Never – reading, writing </a:t>
            </a:r>
          </a:p>
        </p:txBody>
      </p:sp>
    </p:spTree>
    <p:extLst>
      <p:ext uri="{BB962C8B-B14F-4D97-AF65-F5344CB8AC3E}">
        <p14:creationId xmlns:p14="http://schemas.microsoft.com/office/powerpoint/2010/main" val="4140192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Prediction of proficiency level</a:t>
            </a:r>
          </a:p>
        </p:txBody>
      </p:sp>
      <p:sp>
        <p:nvSpPr>
          <p:cNvPr id="3" name="Content Placeholder 2"/>
          <p:cNvSpPr>
            <a:spLocks noGrp="1"/>
          </p:cNvSpPr>
          <p:nvPr>
            <p:ph idx="1"/>
          </p:nvPr>
        </p:nvSpPr>
        <p:spPr/>
        <p:txBody>
          <a:bodyPr/>
          <a:lstStyle/>
          <a:p>
            <a:r>
              <a:rPr lang="en-US" dirty="0"/>
              <a:t>AL-AM (2 accurate, 1 said maintained)</a:t>
            </a:r>
          </a:p>
          <a:p>
            <a:endParaRPr lang="en-US" dirty="0"/>
          </a:p>
          <a:p>
            <a:r>
              <a:rPr lang="en-US" dirty="0"/>
              <a:t>AL-AL (5 accurate, 1 said increased)</a:t>
            </a:r>
          </a:p>
          <a:p>
            <a:endParaRPr lang="en-US" dirty="0"/>
          </a:p>
          <a:p>
            <a:r>
              <a:rPr lang="en-US" dirty="0"/>
              <a:t>AL – IH (accurate)</a:t>
            </a:r>
          </a:p>
        </p:txBody>
      </p:sp>
    </p:spTree>
    <p:extLst>
      <p:ext uri="{BB962C8B-B14F-4D97-AF65-F5344CB8AC3E}">
        <p14:creationId xmlns:p14="http://schemas.microsoft.com/office/powerpoint/2010/main" val="3026714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2198608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Motivating factors and hindrances</a:t>
            </a:r>
          </a:p>
        </p:txBody>
      </p:sp>
      <p:sp>
        <p:nvSpPr>
          <p:cNvPr id="3" name="Content Placeholder 2"/>
          <p:cNvSpPr>
            <a:spLocks noGrp="1"/>
          </p:cNvSpPr>
          <p:nvPr>
            <p:ph idx="1"/>
          </p:nvPr>
        </p:nvSpPr>
        <p:spPr>
          <a:xfrm>
            <a:off x="838200" y="1825625"/>
            <a:ext cx="6477000" cy="4351338"/>
          </a:xfrm>
        </p:spPr>
        <p:txBody>
          <a:bodyPr/>
          <a:lstStyle/>
          <a:p>
            <a:r>
              <a:rPr lang="en-US" dirty="0"/>
              <a:t>Motivation for maintaining/improving proficiency</a:t>
            </a:r>
          </a:p>
          <a:p>
            <a:pPr lvl="1"/>
            <a:r>
              <a:rPr lang="en-US" dirty="0"/>
              <a:t>Desire to be a good teacher</a:t>
            </a:r>
          </a:p>
          <a:p>
            <a:pPr lvl="1"/>
            <a:r>
              <a:rPr lang="en-US" dirty="0"/>
              <a:t>Relationships</a:t>
            </a:r>
          </a:p>
          <a:p>
            <a:pPr lvl="1"/>
            <a:r>
              <a:rPr lang="en-US" dirty="0"/>
              <a:t>Internal motivation</a:t>
            </a:r>
          </a:p>
          <a:p>
            <a:endParaRPr lang="en-US" dirty="0"/>
          </a:p>
          <a:p>
            <a:pPr lvl="1"/>
            <a:endParaRPr lang="en-US" dirty="0"/>
          </a:p>
        </p:txBody>
      </p:sp>
    </p:spTree>
    <p:extLst>
      <p:ext uri="{BB962C8B-B14F-4D97-AF65-F5344CB8AC3E}">
        <p14:creationId xmlns:p14="http://schemas.microsoft.com/office/powerpoint/2010/main" val="32308110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Motivating factors and hindrances</a:t>
            </a:r>
          </a:p>
        </p:txBody>
      </p:sp>
      <p:sp>
        <p:nvSpPr>
          <p:cNvPr id="3" name="Content Placeholder 2"/>
          <p:cNvSpPr>
            <a:spLocks noGrp="1"/>
          </p:cNvSpPr>
          <p:nvPr>
            <p:ph idx="1"/>
          </p:nvPr>
        </p:nvSpPr>
        <p:spPr>
          <a:xfrm>
            <a:off x="838200" y="1825625"/>
            <a:ext cx="6477000" cy="4351338"/>
          </a:xfrm>
        </p:spPr>
        <p:txBody>
          <a:bodyPr/>
          <a:lstStyle/>
          <a:p>
            <a:r>
              <a:rPr lang="en-US" dirty="0"/>
              <a:t>Motivation for maintaining/improving proficiency</a:t>
            </a:r>
          </a:p>
          <a:p>
            <a:pPr lvl="1"/>
            <a:r>
              <a:rPr lang="en-US" dirty="0"/>
              <a:t>Desire to be a good teacher</a:t>
            </a:r>
          </a:p>
          <a:p>
            <a:pPr lvl="1"/>
            <a:r>
              <a:rPr lang="en-US" dirty="0"/>
              <a:t>Relationships</a:t>
            </a:r>
          </a:p>
          <a:p>
            <a:pPr lvl="1"/>
            <a:r>
              <a:rPr lang="en-US" dirty="0"/>
              <a:t>Internal motivation</a:t>
            </a:r>
          </a:p>
          <a:p>
            <a:endParaRPr lang="en-US" dirty="0"/>
          </a:p>
          <a:p>
            <a:pPr lvl="1"/>
            <a:endParaRPr lang="en-US" dirty="0"/>
          </a:p>
        </p:txBody>
      </p:sp>
      <p:sp>
        <p:nvSpPr>
          <p:cNvPr id="4" name="Rectangle 3"/>
          <p:cNvSpPr/>
          <p:nvPr/>
        </p:nvSpPr>
        <p:spPr>
          <a:xfrm>
            <a:off x="7513983" y="1825625"/>
            <a:ext cx="3955773" cy="3816429"/>
          </a:xfrm>
          <a:prstGeom prst="rect">
            <a:avLst/>
          </a:prstGeom>
          <a:ln>
            <a:solidFill>
              <a:schemeClr val="tx1"/>
            </a:solidFill>
          </a:ln>
        </p:spPr>
        <p:txBody>
          <a:bodyPr wrap="square">
            <a:spAutoFit/>
          </a:bodyPr>
          <a:lstStyle/>
          <a:p>
            <a:r>
              <a:rPr lang="en-US" sz="2200" dirty="0">
                <a:latin typeface="Calibri" panose="020F0502020204030204" pitchFamily="34" charset="0"/>
                <a:ea typeface="Calibri" panose="020F0502020204030204" pitchFamily="34" charset="0"/>
                <a:cs typeface="Times New Roman" panose="02020603050405020304" pitchFamily="18" charset="0"/>
              </a:rPr>
              <a:t>“I want to make sure that if those kids are going to be learning Spanish from me that my Spanish can be as close as possible to a native speaker. That way they’re not picking up my bad habits. The other thing, too, is wanting to maintain obviously my relationship with my wife and her family, so that’s a big thing, too” (01).</a:t>
            </a:r>
            <a:endParaRPr lang="en-US" sz="2200" dirty="0"/>
          </a:p>
        </p:txBody>
      </p:sp>
    </p:spTree>
    <p:extLst>
      <p:ext uri="{BB962C8B-B14F-4D97-AF65-F5344CB8AC3E}">
        <p14:creationId xmlns:p14="http://schemas.microsoft.com/office/powerpoint/2010/main" val="1779331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Motivation for study</a:t>
            </a:r>
          </a:p>
        </p:txBody>
      </p:sp>
      <p:sp>
        <p:nvSpPr>
          <p:cNvPr id="3" name="Content Placeholder 2"/>
          <p:cNvSpPr>
            <a:spLocks noGrp="1"/>
          </p:cNvSpPr>
          <p:nvPr>
            <p:ph idx="1"/>
          </p:nvPr>
        </p:nvSpPr>
        <p:spPr/>
        <p:txBody>
          <a:bodyPr/>
          <a:lstStyle/>
          <a:p>
            <a:r>
              <a:rPr lang="en-US" dirty="0"/>
              <a:t>Advanced proficiency: an important goal for teacher candidates</a:t>
            </a:r>
          </a:p>
          <a:p>
            <a:pPr lvl="1"/>
            <a:r>
              <a:rPr lang="en-US" dirty="0"/>
              <a:t>Definition of </a:t>
            </a:r>
            <a:r>
              <a:rPr lang="en-US" i="1" dirty="0"/>
              <a:t>Advanced</a:t>
            </a:r>
            <a:endParaRPr lang="en-US" dirty="0"/>
          </a:p>
          <a:p>
            <a:pPr lvl="1"/>
            <a:r>
              <a:rPr lang="en-US" dirty="0"/>
              <a:t>Why it matters</a:t>
            </a:r>
          </a:p>
          <a:p>
            <a:r>
              <a:rPr lang="en-US" dirty="0"/>
              <a:t>Little research on in-service teachers’ proficiency</a:t>
            </a:r>
          </a:p>
          <a:p>
            <a:pPr lvl="1"/>
            <a:r>
              <a:rPr lang="en-US" dirty="0"/>
              <a:t>A few studies on teachers’ perceptions (</a:t>
            </a:r>
            <a:r>
              <a:rPr lang="en-US" dirty="0" err="1"/>
              <a:t>Fraga-Cañadas</a:t>
            </a:r>
            <a:r>
              <a:rPr lang="en-US" dirty="0"/>
              <a:t>, 2010; Moser, Weir, &amp; </a:t>
            </a:r>
            <a:r>
              <a:rPr lang="en-US" dirty="0" err="1"/>
              <a:t>Chambless</a:t>
            </a:r>
            <a:r>
              <a:rPr lang="en-US" dirty="0"/>
              <a:t>, 2013; </a:t>
            </a:r>
            <a:r>
              <a:rPr lang="es-AR" dirty="0" err="1"/>
              <a:t>Valmori</a:t>
            </a:r>
            <a:r>
              <a:rPr lang="es-AR" dirty="0"/>
              <a:t> &amp; De Costa, 2016</a:t>
            </a:r>
            <a:r>
              <a:rPr lang="en-US" dirty="0"/>
              <a:t>)</a:t>
            </a:r>
          </a:p>
          <a:p>
            <a:pPr lvl="1"/>
            <a:r>
              <a:rPr lang="en-US" dirty="0"/>
              <a:t>No published studies including a formal measure of proficiency </a:t>
            </a:r>
          </a:p>
        </p:txBody>
      </p:sp>
    </p:spTree>
    <p:extLst>
      <p:ext uri="{BB962C8B-B14F-4D97-AF65-F5344CB8AC3E}">
        <p14:creationId xmlns:p14="http://schemas.microsoft.com/office/powerpoint/2010/main" val="74647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Motivating factors and hindrances</a:t>
            </a:r>
          </a:p>
        </p:txBody>
      </p:sp>
      <p:sp>
        <p:nvSpPr>
          <p:cNvPr id="3" name="Content Placeholder 2"/>
          <p:cNvSpPr>
            <a:spLocks noGrp="1"/>
          </p:cNvSpPr>
          <p:nvPr>
            <p:ph idx="1"/>
          </p:nvPr>
        </p:nvSpPr>
        <p:spPr>
          <a:xfrm>
            <a:off x="838200" y="1825625"/>
            <a:ext cx="6477000" cy="4351338"/>
          </a:xfrm>
        </p:spPr>
        <p:txBody>
          <a:bodyPr/>
          <a:lstStyle/>
          <a:p>
            <a:r>
              <a:rPr lang="en-US" dirty="0"/>
              <a:t>Motivation for maintaining/improving proficiency</a:t>
            </a:r>
          </a:p>
          <a:p>
            <a:pPr lvl="1"/>
            <a:r>
              <a:rPr lang="en-US" dirty="0"/>
              <a:t>Desire to be a good teacher</a:t>
            </a:r>
          </a:p>
          <a:p>
            <a:pPr lvl="1"/>
            <a:r>
              <a:rPr lang="en-US" dirty="0"/>
              <a:t>Relationships</a:t>
            </a:r>
          </a:p>
          <a:p>
            <a:pPr lvl="1"/>
            <a:r>
              <a:rPr lang="en-US" dirty="0"/>
              <a:t>Internal motivation</a:t>
            </a:r>
          </a:p>
          <a:p>
            <a:endParaRPr lang="en-US" dirty="0"/>
          </a:p>
          <a:p>
            <a:pPr lvl="1"/>
            <a:endParaRPr lang="en-US" dirty="0"/>
          </a:p>
        </p:txBody>
      </p:sp>
      <p:sp>
        <p:nvSpPr>
          <p:cNvPr id="4" name="Rectangle 3"/>
          <p:cNvSpPr/>
          <p:nvPr/>
        </p:nvSpPr>
        <p:spPr>
          <a:xfrm>
            <a:off x="7543800" y="2531303"/>
            <a:ext cx="3955773" cy="1785104"/>
          </a:xfrm>
          <a:prstGeom prst="rect">
            <a:avLst/>
          </a:prstGeom>
          <a:ln>
            <a:solidFill>
              <a:schemeClr val="tx1"/>
            </a:solidFill>
          </a:ln>
        </p:spPr>
        <p:txBody>
          <a:bodyPr wrap="square">
            <a:spAutoFit/>
          </a:bodyPr>
          <a:lstStyle/>
          <a:p>
            <a:r>
              <a:rPr lang="en-US" sz="2200" dirty="0">
                <a:latin typeface="Calibri" panose="020F0502020204030204" pitchFamily="34" charset="0"/>
                <a:ea typeface="Calibri" panose="020F0502020204030204" pitchFamily="34" charset="0"/>
                <a:cs typeface="Times New Roman" panose="02020603050405020304" pitchFamily="18" charset="0"/>
              </a:rPr>
              <a:t>“</a:t>
            </a:r>
            <a:r>
              <a:rPr lang="en-US" sz="2200" dirty="0"/>
              <a:t>I think that language in itself is fun because of the connections and the roots and all of that, but also the personal interaction that you get.</a:t>
            </a:r>
            <a:r>
              <a:rPr lang="en-US" sz="2200" dirty="0">
                <a:latin typeface="Calibri" panose="020F0502020204030204" pitchFamily="34" charset="0"/>
                <a:ea typeface="Calibri" panose="020F0502020204030204" pitchFamily="34" charset="0"/>
                <a:cs typeface="Times New Roman" panose="02020603050405020304" pitchFamily="18" charset="0"/>
              </a:rPr>
              <a:t>” (03).</a:t>
            </a:r>
            <a:endParaRPr lang="en-US" sz="2200" dirty="0"/>
          </a:p>
        </p:txBody>
      </p:sp>
    </p:spTree>
    <p:extLst>
      <p:ext uri="{BB962C8B-B14F-4D97-AF65-F5344CB8AC3E}">
        <p14:creationId xmlns:p14="http://schemas.microsoft.com/office/powerpoint/2010/main" val="41453099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Motivating factors and hindrances</a:t>
            </a:r>
          </a:p>
        </p:txBody>
      </p:sp>
      <p:sp>
        <p:nvSpPr>
          <p:cNvPr id="3" name="Content Placeholder 2"/>
          <p:cNvSpPr>
            <a:spLocks noGrp="1"/>
          </p:cNvSpPr>
          <p:nvPr>
            <p:ph idx="1"/>
          </p:nvPr>
        </p:nvSpPr>
        <p:spPr>
          <a:xfrm>
            <a:off x="838200" y="1825625"/>
            <a:ext cx="6477000" cy="4351338"/>
          </a:xfrm>
        </p:spPr>
        <p:txBody>
          <a:bodyPr/>
          <a:lstStyle/>
          <a:p>
            <a:r>
              <a:rPr lang="en-US" dirty="0"/>
              <a:t>Motivation for maintaining/improving proficiency</a:t>
            </a:r>
          </a:p>
          <a:p>
            <a:pPr lvl="1"/>
            <a:r>
              <a:rPr lang="en-US" dirty="0"/>
              <a:t>Desire to be a good teacher</a:t>
            </a:r>
          </a:p>
          <a:p>
            <a:pPr lvl="1"/>
            <a:r>
              <a:rPr lang="en-US" dirty="0"/>
              <a:t>Relationships</a:t>
            </a:r>
          </a:p>
          <a:p>
            <a:pPr lvl="1"/>
            <a:r>
              <a:rPr lang="en-US" dirty="0"/>
              <a:t>Internal motivation</a:t>
            </a:r>
          </a:p>
          <a:p>
            <a:endParaRPr lang="en-US" dirty="0"/>
          </a:p>
          <a:p>
            <a:pPr lvl="1"/>
            <a:endParaRPr lang="en-US" dirty="0"/>
          </a:p>
        </p:txBody>
      </p:sp>
      <p:sp>
        <p:nvSpPr>
          <p:cNvPr id="4" name="Rectangle 3"/>
          <p:cNvSpPr/>
          <p:nvPr/>
        </p:nvSpPr>
        <p:spPr>
          <a:xfrm>
            <a:off x="7404652" y="1825625"/>
            <a:ext cx="4293705" cy="3816429"/>
          </a:xfrm>
          <a:prstGeom prst="rect">
            <a:avLst/>
          </a:prstGeom>
          <a:ln>
            <a:solidFill>
              <a:schemeClr val="tx1"/>
            </a:solidFill>
          </a:ln>
        </p:spPr>
        <p:txBody>
          <a:bodyPr wrap="square">
            <a:spAutoFit/>
          </a:bodyPr>
          <a:lstStyle/>
          <a:p>
            <a:r>
              <a:rPr lang="en-US" sz="2200" dirty="0"/>
              <a:t>“Definitely working with Latino students at school and their families, because it’s like a piece of them that I can share with them that most other teachers don’t get the chance to do. And we have a lot of English Language Learners, too . . . so to get to be one of the few people that they can feel comfortable interacting with in a day, is, yeah, I like that” (05).</a:t>
            </a:r>
          </a:p>
        </p:txBody>
      </p:sp>
    </p:spTree>
    <p:extLst>
      <p:ext uri="{BB962C8B-B14F-4D97-AF65-F5344CB8AC3E}">
        <p14:creationId xmlns:p14="http://schemas.microsoft.com/office/powerpoint/2010/main" val="27184798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Motivating factors and hindrances</a:t>
            </a:r>
          </a:p>
        </p:txBody>
      </p:sp>
      <p:sp>
        <p:nvSpPr>
          <p:cNvPr id="3" name="Content Placeholder 2"/>
          <p:cNvSpPr>
            <a:spLocks noGrp="1"/>
          </p:cNvSpPr>
          <p:nvPr>
            <p:ph idx="1"/>
          </p:nvPr>
        </p:nvSpPr>
        <p:spPr>
          <a:xfrm>
            <a:off x="838200" y="1825625"/>
            <a:ext cx="6477000" cy="4351338"/>
          </a:xfrm>
        </p:spPr>
        <p:txBody>
          <a:bodyPr/>
          <a:lstStyle/>
          <a:p>
            <a:r>
              <a:rPr lang="en-US" dirty="0"/>
              <a:t>Motivation for maintaining/improving proficiency</a:t>
            </a:r>
          </a:p>
          <a:p>
            <a:pPr lvl="1"/>
            <a:r>
              <a:rPr lang="en-US" dirty="0"/>
              <a:t>Desire to be a good teacher</a:t>
            </a:r>
          </a:p>
          <a:p>
            <a:pPr lvl="1"/>
            <a:r>
              <a:rPr lang="en-US" dirty="0"/>
              <a:t>Relationships</a:t>
            </a:r>
          </a:p>
          <a:p>
            <a:pPr lvl="1"/>
            <a:r>
              <a:rPr lang="en-US" dirty="0"/>
              <a:t>Internal motivation</a:t>
            </a:r>
          </a:p>
          <a:p>
            <a:pPr marL="0" indent="0">
              <a:buNone/>
            </a:pPr>
            <a:endParaRPr lang="en-US" dirty="0"/>
          </a:p>
          <a:p>
            <a:pPr lvl="1"/>
            <a:endParaRPr lang="en-US" dirty="0"/>
          </a:p>
        </p:txBody>
      </p:sp>
      <p:sp>
        <p:nvSpPr>
          <p:cNvPr id="4" name="Rectangle 3"/>
          <p:cNvSpPr/>
          <p:nvPr/>
        </p:nvSpPr>
        <p:spPr>
          <a:xfrm>
            <a:off x="7424531" y="1681785"/>
            <a:ext cx="4293705" cy="4154984"/>
          </a:xfrm>
          <a:prstGeom prst="rect">
            <a:avLst/>
          </a:prstGeom>
          <a:ln>
            <a:solidFill>
              <a:schemeClr val="tx1"/>
            </a:solidFill>
          </a:ln>
        </p:spPr>
        <p:txBody>
          <a:bodyPr wrap="square">
            <a:spAutoFit/>
          </a:bodyPr>
          <a:lstStyle/>
          <a:p>
            <a:r>
              <a:rPr lang="en-US" sz="2200" dirty="0"/>
              <a:t>“I want to make sure that I can still speak it at a good quality for my students. If I’m expecting myself to speak to Spanish 4 students for 40 minutes a day, almost totally in Spanish, then I </a:t>
            </a:r>
            <a:r>
              <a:rPr lang="en-US" sz="2200" dirty="0" err="1"/>
              <a:t>gotta</a:t>
            </a:r>
            <a:r>
              <a:rPr lang="en-US" sz="2200" dirty="0"/>
              <a:t> actually know some words (laughing) and know what’s going on and still be comprehensible to them. So, I guess that’s one huge motivator. Plus, I also want to maintain my own fluency just for me” (10).</a:t>
            </a:r>
          </a:p>
        </p:txBody>
      </p:sp>
    </p:spTree>
    <p:extLst>
      <p:ext uri="{BB962C8B-B14F-4D97-AF65-F5344CB8AC3E}">
        <p14:creationId xmlns:p14="http://schemas.microsoft.com/office/powerpoint/2010/main" val="24677153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Motivating factors and hindrances</a:t>
            </a:r>
          </a:p>
        </p:txBody>
      </p:sp>
      <p:sp>
        <p:nvSpPr>
          <p:cNvPr id="3" name="Content Placeholder 2"/>
          <p:cNvSpPr>
            <a:spLocks noGrp="1"/>
          </p:cNvSpPr>
          <p:nvPr>
            <p:ph idx="1"/>
          </p:nvPr>
        </p:nvSpPr>
        <p:spPr>
          <a:xfrm>
            <a:off x="838200" y="1825625"/>
            <a:ext cx="6477000" cy="4351338"/>
          </a:xfrm>
        </p:spPr>
        <p:txBody>
          <a:bodyPr/>
          <a:lstStyle/>
          <a:p>
            <a:r>
              <a:rPr lang="en-US" dirty="0"/>
              <a:t>Motivation for maintaining/improving proficiency</a:t>
            </a:r>
          </a:p>
          <a:p>
            <a:pPr lvl="1"/>
            <a:r>
              <a:rPr lang="en-US" dirty="0"/>
              <a:t>Desire to be a good teacher</a:t>
            </a:r>
          </a:p>
          <a:p>
            <a:pPr lvl="1"/>
            <a:r>
              <a:rPr lang="en-US" dirty="0"/>
              <a:t>Relationships</a:t>
            </a:r>
          </a:p>
          <a:p>
            <a:pPr lvl="1"/>
            <a:r>
              <a:rPr lang="en-US" dirty="0"/>
              <a:t>Internal motivation</a:t>
            </a:r>
          </a:p>
          <a:p>
            <a:r>
              <a:rPr lang="en-US" dirty="0"/>
              <a:t>Hindrances</a:t>
            </a:r>
          </a:p>
          <a:p>
            <a:pPr lvl="1"/>
            <a:r>
              <a:rPr lang="en-US" dirty="0"/>
              <a:t>Time</a:t>
            </a:r>
          </a:p>
          <a:p>
            <a:pPr lvl="1"/>
            <a:r>
              <a:rPr lang="en-US" dirty="0"/>
              <a:t>(Perceived) lack of access to native speakers</a:t>
            </a:r>
          </a:p>
          <a:p>
            <a:pPr lvl="1"/>
            <a:endParaRPr lang="en-US" dirty="0"/>
          </a:p>
        </p:txBody>
      </p:sp>
    </p:spTree>
    <p:extLst>
      <p:ext uri="{BB962C8B-B14F-4D97-AF65-F5344CB8AC3E}">
        <p14:creationId xmlns:p14="http://schemas.microsoft.com/office/powerpoint/2010/main" val="36792312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Motivating factors and hindrances</a:t>
            </a:r>
          </a:p>
        </p:txBody>
      </p:sp>
      <p:sp>
        <p:nvSpPr>
          <p:cNvPr id="3" name="Content Placeholder 2"/>
          <p:cNvSpPr>
            <a:spLocks noGrp="1"/>
          </p:cNvSpPr>
          <p:nvPr>
            <p:ph idx="1"/>
          </p:nvPr>
        </p:nvSpPr>
        <p:spPr>
          <a:xfrm>
            <a:off x="838200" y="1825625"/>
            <a:ext cx="6477000" cy="4351338"/>
          </a:xfrm>
        </p:spPr>
        <p:txBody>
          <a:bodyPr/>
          <a:lstStyle/>
          <a:p>
            <a:r>
              <a:rPr lang="en-US" dirty="0"/>
              <a:t>Motivation for maintaining/improving proficiency</a:t>
            </a:r>
          </a:p>
          <a:p>
            <a:pPr lvl="1"/>
            <a:r>
              <a:rPr lang="en-US" dirty="0"/>
              <a:t>Desire to be a good teacher</a:t>
            </a:r>
          </a:p>
          <a:p>
            <a:pPr lvl="1"/>
            <a:r>
              <a:rPr lang="en-US" dirty="0"/>
              <a:t>Relationships</a:t>
            </a:r>
          </a:p>
          <a:p>
            <a:pPr lvl="1"/>
            <a:r>
              <a:rPr lang="en-US" dirty="0"/>
              <a:t>Internal motivation</a:t>
            </a:r>
          </a:p>
          <a:p>
            <a:r>
              <a:rPr lang="en-US" dirty="0"/>
              <a:t>Hindrances</a:t>
            </a:r>
          </a:p>
          <a:p>
            <a:pPr lvl="1"/>
            <a:r>
              <a:rPr lang="en-US" dirty="0"/>
              <a:t>Time</a:t>
            </a:r>
          </a:p>
          <a:p>
            <a:pPr lvl="1"/>
            <a:r>
              <a:rPr lang="en-US" dirty="0"/>
              <a:t>(Perceived) lack of access to native speakers</a:t>
            </a:r>
          </a:p>
          <a:p>
            <a:pPr lvl="1"/>
            <a:endParaRPr lang="en-US" dirty="0"/>
          </a:p>
        </p:txBody>
      </p:sp>
      <p:sp>
        <p:nvSpPr>
          <p:cNvPr id="4" name="Rectangle 3"/>
          <p:cNvSpPr/>
          <p:nvPr/>
        </p:nvSpPr>
        <p:spPr>
          <a:xfrm>
            <a:off x="7424531" y="1826661"/>
            <a:ext cx="4293705" cy="3477875"/>
          </a:xfrm>
          <a:prstGeom prst="rect">
            <a:avLst/>
          </a:prstGeom>
          <a:ln>
            <a:solidFill>
              <a:schemeClr val="tx1"/>
            </a:solidFill>
          </a:ln>
        </p:spPr>
        <p:txBody>
          <a:bodyPr wrap="square">
            <a:spAutoFit/>
          </a:bodyPr>
          <a:lstStyle/>
          <a:p>
            <a:r>
              <a:rPr lang="en-US" sz="2200" dirty="0"/>
              <a:t>“Not having the time to be able to travel. The only time I can go is in the summer, but being a public school teacher, you’re expected to be involved in things over the summer still. Like this summer, I’m teaching summer school, coaching, so it doesn’t leave a lot of time to immerse yourself in the language” (05).</a:t>
            </a:r>
          </a:p>
        </p:txBody>
      </p:sp>
    </p:spTree>
    <p:extLst>
      <p:ext uri="{BB962C8B-B14F-4D97-AF65-F5344CB8AC3E}">
        <p14:creationId xmlns:p14="http://schemas.microsoft.com/office/powerpoint/2010/main" val="21994072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Motivating factors and hindrances</a:t>
            </a:r>
          </a:p>
        </p:txBody>
      </p:sp>
      <p:sp>
        <p:nvSpPr>
          <p:cNvPr id="3" name="Content Placeholder 2"/>
          <p:cNvSpPr>
            <a:spLocks noGrp="1"/>
          </p:cNvSpPr>
          <p:nvPr>
            <p:ph idx="1"/>
          </p:nvPr>
        </p:nvSpPr>
        <p:spPr>
          <a:xfrm>
            <a:off x="838200" y="1825625"/>
            <a:ext cx="6477000" cy="4351338"/>
          </a:xfrm>
        </p:spPr>
        <p:txBody>
          <a:bodyPr/>
          <a:lstStyle/>
          <a:p>
            <a:r>
              <a:rPr lang="en-US" dirty="0"/>
              <a:t>Motivation for maintaining/improving proficiency</a:t>
            </a:r>
          </a:p>
          <a:p>
            <a:pPr lvl="1"/>
            <a:r>
              <a:rPr lang="en-US" dirty="0"/>
              <a:t>Desire to be a good teacher</a:t>
            </a:r>
          </a:p>
          <a:p>
            <a:pPr lvl="1"/>
            <a:r>
              <a:rPr lang="en-US" dirty="0"/>
              <a:t>Relationships</a:t>
            </a:r>
          </a:p>
          <a:p>
            <a:pPr lvl="1"/>
            <a:r>
              <a:rPr lang="en-US" dirty="0"/>
              <a:t>Internal motivation</a:t>
            </a:r>
          </a:p>
          <a:p>
            <a:r>
              <a:rPr lang="en-US" dirty="0"/>
              <a:t>Hindrances</a:t>
            </a:r>
          </a:p>
          <a:p>
            <a:pPr lvl="1"/>
            <a:r>
              <a:rPr lang="en-US" dirty="0"/>
              <a:t>Time</a:t>
            </a:r>
          </a:p>
          <a:p>
            <a:pPr lvl="1"/>
            <a:r>
              <a:rPr lang="en-US" dirty="0"/>
              <a:t>(Perceived) lack of access to native speakers</a:t>
            </a:r>
          </a:p>
          <a:p>
            <a:pPr lvl="1"/>
            <a:endParaRPr lang="en-US" dirty="0"/>
          </a:p>
        </p:txBody>
      </p:sp>
      <p:sp>
        <p:nvSpPr>
          <p:cNvPr id="4" name="Rectangle 3"/>
          <p:cNvSpPr/>
          <p:nvPr/>
        </p:nvSpPr>
        <p:spPr>
          <a:xfrm>
            <a:off x="7434470" y="2323617"/>
            <a:ext cx="4293705" cy="2462213"/>
          </a:xfrm>
          <a:prstGeom prst="rect">
            <a:avLst/>
          </a:prstGeom>
          <a:ln>
            <a:solidFill>
              <a:schemeClr val="tx1"/>
            </a:solidFill>
          </a:ln>
        </p:spPr>
        <p:txBody>
          <a:bodyPr wrap="square">
            <a:spAutoFit/>
          </a:bodyPr>
          <a:lstStyle/>
          <a:p>
            <a:r>
              <a:rPr lang="en-US" sz="2200" dirty="0"/>
              <a:t>“Obviously, time, energy. But then part of it I would say just opportunity, because outside of school and, you know, my sisters, it’s not really like I have a lot of contact with people who speak Spanish” (04).</a:t>
            </a:r>
          </a:p>
        </p:txBody>
      </p:sp>
    </p:spTree>
    <p:extLst>
      <p:ext uri="{BB962C8B-B14F-4D97-AF65-F5344CB8AC3E}">
        <p14:creationId xmlns:p14="http://schemas.microsoft.com/office/powerpoint/2010/main" val="2751057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Motivating factors and hindrances</a:t>
            </a:r>
          </a:p>
        </p:txBody>
      </p:sp>
      <p:sp>
        <p:nvSpPr>
          <p:cNvPr id="3" name="Content Placeholder 2"/>
          <p:cNvSpPr>
            <a:spLocks noGrp="1"/>
          </p:cNvSpPr>
          <p:nvPr>
            <p:ph idx="1"/>
          </p:nvPr>
        </p:nvSpPr>
        <p:spPr>
          <a:xfrm>
            <a:off x="838200" y="1825625"/>
            <a:ext cx="6477000" cy="4351338"/>
          </a:xfrm>
        </p:spPr>
        <p:txBody>
          <a:bodyPr/>
          <a:lstStyle/>
          <a:p>
            <a:r>
              <a:rPr lang="en-US" dirty="0"/>
              <a:t>Motivation for maintaining/improving proficiency</a:t>
            </a:r>
          </a:p>
          <a:p>
            <a:pPr lvl="1"/>
            <a:r>
              <a:rPr lang="en-US" dirty="0"/>
              <a:t>Desire to be a good teacher</a:t>
            </a:r>
          </a:p>
          <a:p>
            <a:pPr lvl="1"/>
            <a:r>
              <a:rPr lang="en-US" dirty="0"/>
              <a:t>Relationships</a:t>
            </a:r>
          </a:p>
          <a:p>
            <a:pPr lvl="1"/>
            <a:r>
              <a:rPr lang="en-US" dirty="0"/>
              <a:t>Internal motivation</a:t>
            </a:r>
          </a:p>
          <a:p>
            <a:r>
              <a:rPr lang="en-US" dirty="0"/>
              <a:t>Hindrances</a:t>
            </a:r>
          </a:p>
          <a:p>
            <a:pPr lvl="1"/>
            <a:r>
              <a:rPr lang="en-US" dirty="0"/>
              <a:t>Time</a:t>
            </a:r>
          </a:p>
          <a:p>
            <a:pPr lvl="1"/>
            <a:r>
              <a:rPr lang="en-US" dirty="0"/>
              <a:t>(Perceived) lack of access to native speakers</a:t>
            </a:r>
          </a:p>
          <a:p>
            <a:pPr lvl="1"/>
            <a:endParaRPr lang="en-US" dirty="0"/>
          </a:p>
        </p:txBody>
      </p:sp>
      <p:sp>
        <p:nvSpPr>
          <p:cNvPr id="4" name="Rectangle 3"/>
          <p:cNvSpPr/>
          <p:nvPr/>
        </p:nvSpPr>
        <p:spPr>
          <a:xfrm>
            <a:off x="7424531" y="1826661"/>
            <a:ext cx="4293705" cy="3816429"/>
          </a:xfrm>
          <a:prstGeom prst="rect">
            <a:avLst/>
          </a:prstGeom>
          <a:ln>
            <a:solidFill>
              <a:schemeClr val="tx1"/>
            </a:solidFill>
          </a:ln>
        </p:spPr>
        <p:txBody>
          <a:bodyPr wrap="square">
            <a:spAutoFit/>
          </a:bodyPr>
          <a:lstStyle/>
          <a:p>
            <a:r>
              <a:rPr lang="en-US" sz="2200" dirty="0"/>
              <a:t>“I’d say access to real-life practice, meaning I can listen to music and watch TV shows and read until I’m blue in the face, but I don’t have many people around that I can practice with face to face. There’s people I can FaceTime and things like that, but it’s just not quite the same as having a real conversation, and I feel like that’s where I’m lacking right now” (08).</a:t>
            </a:r>
          </a:p>
        </p:txBody>
      </p:sp>
    </p:spTree>
    <p:extLst>
      <p:ext uri="{BB962C8B-B14F-4D97-AF65-F5344CB8AC3E}">
        <p14:creationId xmlns:p14="http://schemas.microsoft.com/office/powerpoint/2010/main" val="37245213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7549424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Implications for teaching: independent learning</a:t>
            </a:r>
          </a:p>
        </p:txBody>
      </p:sp>
      <p:sp>
        <p:nvSpPr>
          <p:cNvPr id="3" name="Content Placeholder 2"/>
          <p:cNvSpPr>
            <a:spLocks noGrp="1"/>
          </p:cNvSpPr>
          <p:nvPr>
            <p:ph idx="1"/>
          </p:nvPr>
        </p:nvSpPr>
        <p:spPr/>
        <p:txBody>
          <a:bodyPr>
            <a:normAutofit fontScale="92500" lnSpcReduction="20000"/>
          </a:bodyPr>
          <a:lstStyle/>
          <a:p>
            <a:r>
              <a:rPr lang="en-US" dirty="0"/>
              <a:t>“When I left [the university], my passion for Spanish was just as high as before, if not higher, and I think that was the biggest thing there.  I mean, lifelong learning, right?  That’s the goal with a language, and so I think I had that.” (01)</a:t>
            </a:r>
          </a:p>
          <a:p>
            <a:endParaRPr lang="en-US" dirty="0"/>
          </a:p>
          <a:p>
            <a:r>
              <a:rPr lang="en-US" dirty="0"/>
              <a:t>Undergraduate education prepared her well to “venture out on my own and find new ways to still keep learning.” (05)</a:t>
            </a:r>
          </a:p>
          <a:p>
            <a:endParaRPr lang="en-US" dirty="0"/>
          </a:p>
          <a:p>
            <a:r>
              <a:rPr lang="en-US" dirty="0"/>
              <a:t>“Obviously knowing what’s out there helps, but part of it’s just a matter of finding the time to take the time to delve into things more, and so I don’t think it’s necessarily that I don’t have what I would need to continue advancing.  It’s just having the time and/or energy to do it.” (04)</a:t>
            </a:r>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2853690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Implications for teaching: professional development and continuing education</a:t>
            </a:r>
          </a:p>
        </p:txBody>
      </p:sp>
      <p:sp>
        <p:nvSpPr>
          <p:cNvPr id="3" name="Content Placeholder 2"/>
          <p:cNvSpPr>
            <a:spLocks noGrp="1"/>
          </p:cNvSpPr>
          <p:nvPr>
            <p:ph idx="1"/>
          </p:nvPr>
        </p:nvSpPr>
        <p:spPr/>
        <p:txBody>
          <a:bodyPr/>
          <a:lstStyle/>
          <a:p>
            <a:r>
              <a:rPr lang="en-US" dirty="0"/>
              <a:t>Reality of professional development for Spanish teachers</a:t>
            </a:r>
          </a:p>
          <a:p>
            <a:pPr lvl="1"/>
            <a:r>
              <a:rPr lang="en-US" dirty="0"/>
              <a:t>Almost all in English and focused on how to teach</a:t>
            </a:r>
          </a:p>
          <a:p>
            <a:pPr lvl="1"/>
            <a:r>
              <a:rPr lang="en-US" dirty="0"/>
              <a:t>Only one mentioned in Spanish was the AP conference</a:t>
            </a:r>
          </a:p>
          <a:p>
            <a:pPr marL="0" indent="0">
              <a:buNone/>
            </a:pPr>
            <a:endParaRPr lang="en-US" dirty="0"/>
          </a:p>
          <a:p>
            <a:r>
              <a:rPr lang="en-US" dirty="0"/>
              <a:t>Continuing education in Spanish</a:t>
            </a:r>
          </a:p>
          <a:p>
            <a:pPr lvl="1"/>
            <a:r>
              <a:rPr lang="en-US" dirty="0"/>
              <a:t>5 expressed interest in continuing Spanish classes</a:t>
            </a:r>
          </a:p>
          <a:p>
            <a:pPr lvl="1"/>
            <a:r>
              <a:rPr lang="en-US" dirty="0"/>
              <a:t>5 expressed lack of connection with Spanish speakers</a:t>
            </a:r>
          </a:p>
          <a:p>
            <a:pPr lvl="2"/>
            <a:r>
              <a:rPr lang="en-US" dirty="0"/>
              <a:t>“I don’t want to be like, ‘Hey, I want to hang out with you guys because you speak Spanish.’” (09)</a:t>
            </a:r>
          </a:p>
          <a:p>
            <a:endParaRPr lang="en-US" dirty="0"/>
          </a:p>
          <a:p>
            <a:endParaRPr lang="en-US" dirty="0"/>
          </a:p>
          <a:p>
            <a:endParaRPr lang="en-US" dirty="0"/>
          </a:p>
        </p:txBody>
      </p:sp>
    </p:spTree>
    <p:extLst>
      <p:ext uri="{BB962C8B-B14F-4D97-AF65-F5344CB8AC3E}">
        <p14:creationId xmlns:p14="http://schemas.microsoft.com/office/powerpoint/2010/main" val="3435223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Research questions</a:t>
            </a:r>
          </a:p>
        </p:txBody>
      </p:sp>
      <p:sp>
        <p:nvSpPr>
          <p:cNvPr id="3" name="Content Placeholder 2"/>
          <p:cNvSpPr>
            <a:spLocks noGrp="1"/>
          </p:cNvSpPr>
          <p:nvPr>
            <p:ph idx="1"/>
          </p:nvPr>
        </p:nvSpPr>
        <p:spPr>
          <a:xfrm>
            <a:off x="838200" y="1547328"/>
            <a:ext cx="10515600" cy="4754079"/>
          </a:xfrm>
        </p:spPr>
        <p:txBody>
          <a:bodyPr/>
          <a:lstStyle/>
          <a:p>
            <a:pPr marL="514350" lvl="0" indent="-514350">
              <a:buFont typeface="+mj-lt"/>
              <a:buAutoNum type="arabicPeriod"/>
            </a:pPr>
            <a:r>
              <a:rPr lang="en-US" dirty="0"/>
              <a:t>Do in-service teachers with 2-10 years of teaching experience perceive that their oral proficiency in Spanish has improved, declined, or stayed the same since completion of their undergraduate Spanish education program?</a:t>
            </a:r>
          </a:p>
          <a:p>
            <a:pPr marL="514350" lvl="0" indent="-514350">
              <a:buFont typeface="+mj-lt"/>
              <a:buAutoNum type="arabicPeriod"/>
            </a:pPr>
            <a:r>
              <a:rPr lang="en-US" dirty="0"/>
              <a:t>Is there a difference between in-service teachers’ current oral proficiency ratings and their oral proficiency ratings prior to completion of their undergraduate program? </a:t>
            </a:r>
          </a:p>
          <a:p>
            <a:pPr marL="514350" indent="-514350">
              <a:buFont typeface="+mj-lt"/>
              <a:buAutoNum type="arabicPeriod"/>
            </a:pPr>
            <a:r>
              <a:rPr lang="en-US" dirty="0"/>
              <a:t>How often and in what ways do in-service teachers use Spanish in and outside of school?</a:t>
            </a:r>
          </a:p>
          <a:p>
            <a:pPr marL="514350" indent="-514350">
              <a:buFont typeface="+mj-lt"/>
              <a:buAutoNum type="arabicPeriod"/>
            </a:pPr>
            <a:r>
              <a:rPr lang="en-US" dirty="0"/>
              <a:t>What (if anything) motivates teachers to maintain or improve their proficiency, and what (if anything) hinders them from doing so?</a:t>
            </a:r>
          </a:p>
        </p:txBody>
      </p:sp>
    </p:spTree>
    <p:extLst>
      <p:ext uri="{BB962C8B-B14F-4D97-AF65-F5344CB8AC3E}">
        <p14:creationId xmlns:p14="http://schemas.microsoft.com/office/powerpoint/2010/main" val="3271508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p:txBody>
          <a:bodyPr/>
          <a:lstStyle/>
          <a:p>
            <a:r>
              <a:rPr lang="en-US" dirty="0"/>
              <a:t>Language learning is complex!</a:t>
            </a:r>
          </a:p>
          <a:p>
            <a:endParaRPr lang="en-US" dirty="0"/>
          </a:p>
        </p:txBody>
      </p:sp>
    </p:spTree>
    <p:extLst>
      <p:ext uri="{BB962C8B-B14F-4D97-AF65-F5344CB8AC3E}">
        <p14:creationId xmlns:p14="http://schemas.microsoft.com/office/powerpoint/2010/main" val="466912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4970998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a:bodyPr>
          <a:lstStyle/>
          <a:p>
            <a:r>
              <a:rPr lang="en-US" dirty="0" err="1"/>
              <a:t>Fraga-Cañadas</a:t>
            </a:r>
            <a:r>
              <a:rPr lang="en-US" dirty="0"/>
              <a:t>, C. (2010). Beyond the classroom: Maintaining and improving teachers’ language proficiency. </a:t>
            </a:r>
            <a:r>
              <a:rPr lang="en-US" i="1" dirty="0"/>
              <a:t>Foreign Language Annals, </a:t>
            </a:r>
            <a:r>
              <a:rPr lang="en-US" dirty="0"/>
              <a:t>43, 395–431.</a:t>
            </a:r>
          </a:p>
          <a:p>
            <a:r>
              <a:rPr lang="en-US" dirty="0"/>
              <a:t>Moser, K., Weir, J., &amp; </a:t>
            </a:r>
            <a:r>
              <a:rPr lang="en-US" dirty="0" err="1"/>
              <a:t>Chambless</a:t>
            </a:r>
            <a:r>
              <a:rPr lang="en-US" dirty="0"/>
              <a:t>, K. (2013). A snapshot of their beliefs and practices: Perspectives of Mississippi and Alabama Spanish teachers. </a:t>
            </a:r>
            <a:r>
              <a:rPr lang="en-US" i="1" dirty="0"/>
              <a:t>Dimension, </a:t>
            </a:r>
            <a:r>
              <a:rPr lang="en-US" dirty="0"/>
              <a:t>2013 volume, 120–133.</a:t>
            </a:r>
          </a:p>
          <a:p>
            <a:r>
              <a:rPr lang="en-US" dirty="0" err="1"/>
              <a:t>Valmori</a:t>
            </a:r>
            <a:r>
              <a:rPr lang="en-US" dirty="0"/>
              <a:t>, L., &amp; De Costa, P. I. (2016). How do foreign language teachers maintain their proficiency? A grounded theory investigation. </a:t>
            </a:r>
            <a:r>
              <a:rPr lang="en-US" i="1" dirty="0"/>
              <a:t>System, </a:t>
            </a:r>
            <a:r>
              <a:rPr lang="en-US" dirty="0"/>
              <a:t>57, 98–108.</a:t>
            </a:r>
          </a:p>
        </p:txBody>
      </p:sp>
    </p:spTree>
    <p:extLst>
      <p:ext uri="{BB962C8B-B14F-4D97-AF65-F5344CB8AC3E}">
        <p14:creationId xmlns:p14="http://schemas.microsoft.com/office/powerpoint/2010/main" val="1349177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Methodology</a:t>
            </a:r>
          </a:p>
        </p:txBody>
      </p:sp>
      <p:sp>
        <p:nvSpPr>
          <p:cNvPr id="3" name="Content Placeholder 2"/>
          <p:cNvSpPr>
            <a:spLocks noGrp="1"/>
          </p:cNvSpPr>
          <p:nvPr>
            <p:ph idx="1"/>
          </p:nvPr>
        </p:nvSpPr>
        <p:spPr/>
        <p:txBody>
          <a:bodyPr/>
          <a:lstStyle/>
          <a:p>
            <a:r>
              <a:rPr lang="en-US" dirty="0"/>
              <a:t>Semi-structured interview</a:t>
            </a:r>
          </a:p>
          <a:p>
            <a:pPr lvl="1"/>
            <a:r>
              <a:rPr lang="en-US" dirty="0"/>
              <a:t>Areas of focus</a:t>
            </a:r>
          </a:p>
          <a:p>
            <a:pPr lvl="2"/>
            <a:r>
              <a:rPr lang="en-US" sz="2200" dirty="0"/>
              <a:t>Language use in school: Levels taught, interaction with colleagues, professional development, etc.</a:t>
            </a:r>
          </a:p>
          <a:p>
            <a:pPr lvl="2"/>
            <a:r>
              <a:rPr lang="en-US" sz="2200" dirty="0"/>
              <a:t>Language use outside of school: Reading, listening, travel, interactions with friends and family, graduate education, etc.</a:t>
            </a:r>
          </a:p>
          <a:p>
            <a:pPr lvl="2"/>
            <a:r>
              <a:rPr lang="en-US" sz="2200" dirty="0"/>
              <a:t>Motivating factors and hindrances</a:t>
            </a:r>
          </a:p>
          <a:p>
            <a:pPr lvl="1"/>
            <a:r>
              <a:rPr lang="en-US" dirty="0"/>
              <a:t>Data analysis: transcribed and coded for common themes</a:t>
            </a:r>
          </a:p>
          <a:p>
            <a:r>
              <a:rPr lang="en-US" dirty="0"/>
              <a:t>Computerized Oral Proficiency Interview (</a:t>
            </a:r>
            <a:r>
              <a:rPr lang="en-US" dirty="0" err="1"/>
              <a:t>OPIc</a:t>
            </a:r>
            <a:r>
              <a:rPr lang="en-US" dirty="0"/>
              <a:t>)</a:t>
            </a:r>
          </a:p>
          <a:p>
            <a:pPr lvl="1"/>
            <a:r>
              <a:rPr lang="en-US" dirty="0"/>
              <a:t>Data analysis: received official scores from Language Testing International</a:t>
            </a:r>
          </a:p>
        </p:txBody>
      </p:sp>
    </p:spTree>
    <p:extLst>
      <p:ext uri="{BB962C8B-B14F-4D97-AF65-F5344CB8AC3E}">
        <p14:creationId xmlns:p14="http://schemas.microsoft.com/office/powerpoint/2010/main" val="999067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a:t>
            </a:r>
          </a:p>
        </p:txBody>
      </p:sp>
      <p:sp>
        <p:nvSpPr>
          <p:cNvPr id="3" name="Content Placeholder 2"/>
          <p:cNvSpPr>
            <a:spLocks noGrp="1"/>
          </p:cNvSpPr>
          <p:nvPr>
            <p:ph idx="1"/>
          </p:nvPr>
        </p:nvSpPr>
        <p:spPr/>
        <p:txBody>
          <a:bodyPr/>
          <a:lstStyle/>
          <a:p>
            <a:r>
              <a:rPr lang="en-US" dirty="0"/>
              <a:t>Years of teaching experience</a:t>
            </a:r>
          </a:p>
          <a:p>
            <a:pPr lvl="1"/>
            <a:r>
              <a:rPr lang="en-US" dirty="0"/>
              <a:t>Three participants with 2-3 years’ experience</a:t>
            </a:r>
          </a:p>
          <a:p>
            <a:pPr lvl="1"/>
            <a:r>
              <a:rPr lang="en-US" dirty="0"/>
              <a:t>Five participants with 3.5-5 years’ experience</a:t>
            </a:r>
          </a:p>
          <a:p>
            <a:pPr lvl="1"/>
            <a:r>
              <a:rPr lang="en-US" dirty="0"/>
              <a:t>Two participants with 7-8 years’ experience </a:t>
            </a:r>
          </a:p>
          <a:p>
            <a:r>
              <a:rPr lang="en-US" dirty="0"/>
              <a:t>All have taught a variety of levels</a:t>
            </a:r>
          </a:p>
          <a:p>
            <a:r>
              <a:rPr lang="en-US" dirty="0"/>
              <a:t>Most teach classes primarily for non-native speakers</a:t>
            </a:r>
          </a:p>
          <a:p>
            <a:pPr lvl="1"/>
            <a:r>
              <a:rPr lang="en-US" dirty="0"/>
              <a:t>Two also teach classes specifically for heritage speakers</a:t>
            </a:r>
          </a:p>
          <a:p>
            <a:pPr lvl="1"/>
            <a:r>
              <a:rPr lang="en-US" dirty="0"/>
              <a:t>One teaches 6</a:t>
            </a:r>
            <a:r>
              <a:rPr lang="en-US" baseline="30000" dirty="0"/>
              <a:t>th</a:t>
            </a:r>
            <a:r>
              <a:rPr lang="en-US" dirty="0"/>
              <a:t>-grade Spanish Language Arts (for native speakers)</a:t>
            </a:r>
          </a:p>
        </p:txBody>
      </p:sp>
    </p:spTree>
    <p:extLst>
      <p:ext uri="{BB962C8B-B14F-4D97-AF65-F5344CB8AC3E}">
        <p14:creationId xmlns:p14="http://schemas.microsoft.com/office/powerpoint/2010/main" val="316544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461892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to results:</a:t>
            </a:r>
          </a:p>
        </p:txBody>
      </p:sp>
      <p:sp>
        <p:nvSpPr>
          <p:cNvPr id="3" name="Content Placeholder 2"/>
          <p:cNvSpPr>
            <a:spLocks noGrp="1"/>
          </p:cNvSpPr>
          <p:nvPr>
            <p:ph idx="1"/>
          </p:nvPr>
        </p:nvSpPr>
        <p:spPr/>
        <p:txBody>
          <a:bodyPr/>
          <a:lstStyle/>
          <a:p>
            <a:r>
              <a:rPr lang="en-US" dirty="0"/>
              <a:t>What are they doing:</a:t>
            </a:r>
          </a:p>
          <a:p>
            <a:pPr lvl="1"/>
            <a:r>
              <a:rPr lang="en-US" dirty="0"/>
              <a:t>Speaking</a:t>
            </a:r>
          </a:p>
          <a:p>
            <a:pPr lvl="1"/>
            <a:r>
              <a:rPr lang="en-US" dirty="0"/>
              <a:t>Reading</a:t>
            </a:r>
          </a:p>
          <a:p>
            <a:pPr lvl="1"/>
            <a:r>
              <a:rPr lang="en-US" dirty="0"/>
              <a:t>Listening</a:t>
            </a:r>
          </a:p>
          <a:p>
            <a:pPr lvl="1"/>
            <a:r>
              <a:rPr lang="en-US" dirty="0"/>
              <a:t>Writing</a:t>
            </a:r>
          </a:p>
          <a:p>
            <a:pPr lvl="1"/>
            <a:r>
              <a:rPr lang="en-US" dirty="0"/>
              <a:t>Traveling</a:t>
            </a:r>
          </a:p>
          <a:p>
            <a:pPr lvl="1"/>
            <a:endParaRPr lang="en-US" dirty="0"/>
          </a:p>
          <a:p>
            <a:r>
              <a:rPr lang="en-US" dirty="0"/>
              <a:t>Computerized Oral Proficiency Interview (</a:t>
            </a:r>
            <a:r>
              <a:rPr lang="en-US" dirty="0" err="1"/>
              <a:t>OPIc</a:t>
            </a:r>
            <a:r>
              <a:rPr lang="en-US" dirty="0"/>
              <a:t>) results</a:t>
            </a:r>
          </a:p>
          <a:p>
            <a:endParaRPr lang="en-US" dirty="0"/>
          </a:p>
        </p:txBody>
      </p:sp>
    </p:spTree>
    <p:extLst>
      <p:ext uri="{BB962C8B-B14F-4D97-AF65-F5344CB8AC3E}">
        <p14:creationId xmlns:p14="http://schemas.microsoft.com/office/powerpoint/2010/main" val="1714970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Speaking outside of school</a:t>
            </a:r>
          </a:p>
        </p:txBody>
      </p:sp>
      <p:graphicFrame>
        <p:nvGraphicFramePr>
          <p:cNvPr id="7" name="Content Placeholder 6"/>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60349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Reading</a:t>
            </a:r>
          </a:p>
        </p:txBody>
      </p:sp>
      <p:graphicFrame>
        <p:nvGraphicFramePr>
          <p:cNvPr id="6" name="Content Placeholder 5"/>
          <p:cNvGraphicFramePr>
            <a:graphicFrameLocks noGrp="1"/>
          </p:cNvGraphicFramePr>
          <p:nvPr>
            <p:ph idx="1"/>
            <p:extLst/>
          </p:nvPr>
        </p:nvGraphicFramePr>
        <p:xfrm>
          <a:off x="617863" y="1770540"/>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719904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View</Template>
  <TotalTime>322</TotalTime>
  <Words>1849</Words>
  <Application>Microsoft Office PowerPoint</Application>
  <PresentationFormat>Widescreen</PresentationFormat>
  <Paragraphs>177</Paragraphs>
  <Slides>32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Calibri Light</vt:lpstr>
      <vt:lpstr>Times New Roman</vt:lpstr>
      <vt:lpstr>Office Theme</vt:lpstr>
      <vt:lpstr>Teachers’ oral proficiency:</vt:lpstr>
      <vt:lpstr>Motivation for study</vt:lpstr>
      <vt:lpstr>Research questions</vt:lpstr>
      <vt:lpstr>Methodology</vt:lpstr>
      <vt:lpstr>Participants</vt:lpstr>
      <vt:lpstr>PowerPoint Presentation</vt:lpstr>
      <vt:lpstr>Introduction to results:</vt:lpstr>
      <vt:lpstr>Speaking outside of school</vt:lpstr>
      <vt:lpstr>Reading</vt:lpstr>
      <vt:lpstr>Listening</vt:lpstr>
      <vt:lpstr>Listening</vt:lpstr>
      <vt:lpstr>Writing</vt:lpstr>
      <vt:lpstr>Traveling</vt:lpstr>
      <vt:lpstr>OPIc results</vt:lpstr>
      <vt:lpstr>OPIc results</vt:lpstr>
      <vt:lpstr>Prediction of proficiency level</vt:lpstr>
      <vt:lpstr>PowerPoint Presentation</vt:lpstr>
      <vt:lpstr>Motivating factors and hindrances</vt:lpstr>
      <vt:lpstr>Motivating factors and hindrances</vt:lpstr>
      <vt:lpstr>Motivating factors and hindrances</vt:lpstr>
      <vt:lpstr>Motivating factors and hindrances</vt:lpstr>
      <vt:lpstr>Motivating factors and hindrances</vt:lpstr>
      <vt:lpstr>Motivating factors and hindrances</vt:lpstr>
      <vt:lpstr>Motivating factors and hindrances</vt:lpstr>
      <vt:lpstr>Motivating factors and hindrances</vt:lpstr>
      <vt:lpstr>Motivating factors and hindrances</vt:lpstr>
      <vt:lpstr>PowerPoint Presentation</vt:lpstr>
      <vt:lpstr>Implications for teaching: independent learning</vt:lpstr>
      <vt:lpstr>Implications for teaching: professional development and continuing education</vt:lpstr>
      <vt:lpstr>Conclusion</vt:lpstr>
      <vt:lpstr>PowerPoint Presentation</vt:lpstr>
      <vt:lpstr>References</vt:lpstr>
    </vt:vector>
  </TitlesOfParts>
  <Company>Olivet Nazarene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Teachers’ oral proficiency:</dc:title>
  <dc:creator>Karen Leonard</dc:creator>
  <cp:lastModifiedBy>Lisa McGrady</cp:lastModifiedBy>
  <cp:revision>57</cp:revision>
  <dcterms:created xsi:type="dcterms:W3CDTF">2021-04-05T17:37:55Z</dcterms:created>
  <dcterms:modified xsi:type="dcterms:W3CDTF">2021-04-13T21:27:33Z</dcterms:modified>
</cp:coreProperties>
</file>