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DEFDD2-9BAF-476A-B999-76D5AB26FA5B}" v="1" dt="2021-04-21T16:07:29.0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833"/>
  </p:normalViewPr>
  <p:slideViewPr>
    <p:cSldViewPr snapToGrid="0" snapToObjects="1">
      <p:cViewPr varScale="1">
        <p:scale>
          <a:sx n="56" d="100"/>
          <a:sy n="56" d="100"/>
        </p:scale>
        <p:origin x="96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adamvanhaitsma\Documents\Analyzed%20Loach%20Dat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adamvanhaitsma\Documents\Analyzed%20Loach%20Dat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adamvanhaitsma\Documents\Analyzed%20Loach%20Data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adamvanhaitsma\Documents\Analyzed%20Loach%20Data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adamvanhaitsma\Documents\Analyzed%20Loach%20Data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adamvanhaitsma\Documents\Analyzed%20Loach%20Data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adamvanhaitsma\Documents\Stomach%20Contents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004273504273504E-2"/>
          <c:y val="6.8295812101828279E-2"/>
          <c:w val="0.82799145299145294"/>
          <c:h val="0.56114777127513438"/>
        </c:manualLayout>
      </c:layout>
      <c:ofPieChart>
        <c:ofPieType val="pie"/>
        <c:varyColors val="1"/>
        <c:ser>
          <c:idx val="0"/>
          <c:order val="0"/>
          <c:tx>
            <c:strRef>
              <c:f>'Loach vs No Loach Totals'!$J$16</c:f>
              <c:strCache>
                <c:ptCount val="1"/>
                <c:pt idx="0">
                  <c:v>Prairie Total 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589-804E-AEBA-1EA2C50B53B8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589-804E-AEBA-1EA2C50B53B8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589-804E-AEBA-1EA2C50B53B8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589-804E-AEBA-1EA2C50B53B8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0589-804E-AEBA-1EA2C50B53B8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0589-804E-AEBA-1EA2C50B53B8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6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0589-804E-AEBA-1EA2C50B53B8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5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0589-804E-AEBA-1EA2C50B53B8}"/>
              </c:ext>
            </c:extLst>
          </c:dPt>
          <c:dPt>
            <c:idx val="8"/>
            <c:bubble3D val="0"/>
            <c:spPr>
              <a:gradFill rotWithShape="1">
                <a:gsLst>
                  <a:gs pos="0">
                    <a:schemeClr val="accent4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0589-804E-AEBA-1EA2C50B53B8}"/>
              </c:ext>
            </c:extLst>
          </c:dPt>
          <c:dPt>
            <c:idx val="9"/>
            <c:bubble3D val="0"/>
            <c:spPr>
              <a:gradFill rotWithShape="1">
                <a:gsLst>
                  <a:gs pos="0">
                    <a:schemeClr val="accent6">
                      <a:lumMod val="8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8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8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0589-804E-AEBA-1EA2C50B53B8}"/>
              </c:ext>
            </c:extLst>
          </c:dPt>
          <c:dPt>
            <c:idx val="10"/>
            <c:bubble3D val="0"/>
            <c:spPr>
              <a:gradFill rotWithShape="1">
                <a:gsLst>
                  <a:gs pos="0">
                    <a:schemeClr val="accent5">
                      <a:lumMod val="8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8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8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0589-804E-AEBA-1EA2C50B53B8}"/>
              </c:ext>
            </c:extLst>
          </c:dPt>
          <c:dPt>
            <c:idx val="11"/>
            <c:bubble3D val="0"/>
            <c:spPr>
              <a:gradFill rotWithShape="1">
                <a:gsLst>
                  <a:gs pos="0">
                    <a:schemeClr val="accent4">
                      <a:lumMod val="8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8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8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0589-804E-AEBA-1EA2C50B53B8}"/>
              </c:ext>
            </c:extLst>
          </c:dPt>
          <c:dPt>
            <c:idx val="12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lumOff val="4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60000"/>
                      <a:lumOff val="4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60000"/>
                      <a:lumOff val="4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0589-804E-AEBA-1EA2C50B53B8}"/>
              </c:ext>
            </c:extLst>
          </c:dPt>
          <c:dPt>
            <c:idx val="13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lumOff val="4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60000"/>
                      <a:lumOff val="4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60000"/>
                      <a:lumOff val="4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0589-804E-AEBA-1EA2C50B53B8}"/>
              </c:ext>
            </c:extLst>
          </c:dPt>
          <c:dPt>
            <c:idx val="14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lumOff val="4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60000"/>
                      <a:lumOff val="4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60000"/>
                      <a:lumOff val="4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0589-804E-AEBA-1EA2C50B53B8}"/>
              </c:ext>
            </c:extLst>
          </c:dPt>
          <c:dPt>
            <c:idx val="15"/>
            <c:bubble3D val="0"/>
            <c:spPr>
              <a:gradFill rotWithShape="1">
                <a:gsLst>
                  <a:gs pos="0">
                    <a:schemeClr val="accent6">
                      <a:lumMod val="5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5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5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F-0589-804E-AEBA-1EA2C50B53B8}"/>
              </c:ext>
            </c:extLst>
          </c:dPt>
          <c:dPt>
            <c:idx val="16"/>
            <c:bubble3D val="0"/>
            <c:spPr>
              <a:gradFill rotWithShape="1">
                <a:gsLst>
                  <a:gs pos="0">
                    <a:schemeClr val="accent5">
                      <a:lumMod val="5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5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5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1-0589-804E-AEBA-1EA2C50B53B8}"/>
              </c:ext>
            </c:extLst>
          </c:dPt>
          <c:dPt>
            <c:idx val="17"/>
            <c:bubble3D val="0"/>
            <c:spPr>
              <a:gradFill rotWithShape="1">
                <a:gsLst>
                  <a:gs pos="0">
                    <a:schemeClr val="accent4">
                      <a:lumMod val="5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5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5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3-0589-804E-AEBA-1EA2C50B53B8}"/>
              </c:ext>
            </c:extLst>
          </c:dPt>
          <c:dPt>
            <c:idx val="18"/>
            <c:bubble3D val="0"/>
            <c:spPr>
              <a:gradFill rotWithShape="1">
                <a:gsLst>
                  <a:gs pos="0">
                    <a:schemeClr val="accent6">
                      <a:lumMod val="70000"/>
                      <a:lumOff val="3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70000"/>
                      <a:lumOff val="3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70000"/>
                      <a:lumOff val="3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5-0589-804E-AEBA-1EA2C50B53B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1"/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'Loach vs No Loach Totals'!$I$17:$I$34</c:f>
              <c:strCache>
                <c:ptCount val="18"/>
                <c:pt idx="0">
                  <c:v>American Bullfrog </c:v>
                </c:pt>
                <c:pt idx="1">
                  <c:v>American Pickerel</c:v>
                </c:pt>
                <c:pt idx="2">
                  <c:v>Black Bullhead</c:v>
                </c:pt>
                <c:pt idx="3">
                  <c:v>Bluegill</c:v>
                </c:pt>
                <c:pt idx="4">
                  <c:v>Central Mudminnow</c:v>
                </c:pt>
                <c:pt idx="5">
                  <c:v>Dragonfly Larva</c:v>
                </c:pt>
                <c:pt idx="6">
                  <c:v>Northern Cricket Frog</c:v>
                </c:pt>
                <c:pt idx="7">
                  <c:v>Northern Green Frog </c:v>
                </c:pt>
                <c:pt idx="8">
                  <c:v>Northern Leopard Frog </c:v>
                </c:pt>
                <c:pt idx="9">
                  <c:v>Northern Watersnake</c:v>
                </c:pt>
                <c:pt idx="10">
                  <c:v>Physid Snail</c:v>
                </c:pt>
                <c:pt idx="11">
                  <c:v>Planorbid Snail</c:v>
                </c:pt>
                <c:pt idx="12">
                  <c:v>Predaceous Diving Beetle</c:v>
                </c:pt>
                <c:pt idx="13">
                  <c:v>Smooth Turtle Leech</c:v>
                </c:pt>
                <c:pt idx="14">
                  <c:v>Virile Crayfish</c:v>
                </c:pt>
                <c:pt idx="15">
                  <c:v>Weather Loach</c:v>
                </c:pt>
                <c:pt idx="16">
                  <c:v>White River Crayfish</c:v>
                </c:pt>
                <c:pt idx="17">
                  <c:v>Yellow Bullhead</c:v>
                </c:pt>
              </c:strCache>
            </c:strRef>
          </c:cat>
          <c:val>
            <c:numRef>
              <c:f>'Loach vs No Loach Totals'!$J$17:$J$34</c:f>
              <c:numCache>
                <c:formatCode>General</c:formatCode>
                <c:ptCount val="18"/>
                <c:pt idx="0">
                  <c:v>459</c:v>
                </c:pt>
                <c:pt idx="1">
                  <c:v>1</c:v>
                </c:pt>
                <c:pt idx="2">
                  <c:v>9</c:v>
                </c:pt>
                <c:pt idx="3">
                  <c:v>32</c:v>
                </c:pt>
                <c:pt idx="4">
                  <c:v>97</c:v>
                </c:pt>
                <c:pt idx="5">
                  <c:v>8</c:v>
                </c:pt>
                <c:pt idx="6">
                  <c:v>2</c:v>
                </c:pt>
                <c:pt idx="7">
                  <c:v>184</c:v>
                </c:pt>
                <c:pt idx="8">
                  <c:v>281</c:v>
                </c:pt>
                <c:pt idx="9">
                  <c:v>3</c:v>
                </c:pt>
                <c:pt idx="10">
                  <c:v>747</c:v>
                </c:pt>
                <c:pt idx="11">
                  <c:v>72</c:v>
                </c:pt>
                <c:pt idx="12">
                  <c:v>18</c:v>
                </c:pt>
                <c:pt idx="13">
                  <c:v>45</c:v>
                </c:pt>
                <c:pt idx="14">
                  <c:v>30</c:v>
                </c:pt>
                <c:pt idx="15">
                  <c:v>138</c:v>
                </c:pt>
                <c:pt idx="16">
                  <c:v>224</c:v>
                </c:pt>
                <c:pt idx="17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0589-804E-AEBA-1EA2C50B53B8}"/>
            </c:ext>
          </c:extLst>
        </c:ser>
        <c:dLbls>
          <c:dLblPos val="bestFit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gapWidth val="100"/>
        <c:splitType val="percent"/>
        <c:splitPos val="10"/>
        <c:secondPieSize val="75"/>
        <c:serLines>
          <c:spPr>
            <a:ln w="9525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32340523218478E-2"/>
          <c:y val="0.64030371203599545"/>
          <c:w val="0.8938129554429799"/>
          <c:h val="0.339288124698698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004273504273504E-2"/>
          <c:y val="2.0495463264483139E-2"/>
          <c:w val="0.82799145299145294"/>
          <c:h val="0.66438844300393307"/>
        </c:manualLayout>
      </c:layout>
      <c:ofPieChart>
        <c:ofPieType val="pie"/>
        <c:varyColors val="1"/>
        <c:ser>
          <c:idx val="0"/>
          <c:order val="0"/>
          <c:tx>
            <c:strRef>
              <c:f>'Loach vs No Loach Totals'!$M$16</c:f>
              <c:strCache>
                <c:ptCount val="1"/>
                <c:pt idx="0">
                  <c:v>Grant Total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2E8-BD4F-9CD1-479352E5316C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2E8-BD4F-9CD1-479352E5316C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2E8-BD4F-9CD1-479352E5316C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2E8-BD4F-9CD1-479352E5316C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92E8-BD4F-9CD1-479352E5316C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92E8-BD4F-9CD1-479352E5316C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6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92E8-BD4F-9CD1-479352E5316C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5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92E8-BD4F-9CD1-479352E5316C}"/>
              </c:ext>
            </c:extLst>
          </c:dPt>
          <c:dPt>
            <c:idx val="8"/>
            <c:bubble3D val="0"/>
            <c:spPr>
              <a:gradFill rotWithShape="1">
                <a:gsLst>
                  <a:gs pos="0">
                    <a:schemeClr val="accent4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92E8-BD4F-9CD1-479352E5316C}"/>
              </c:ext>
            </c:extLst>
          </c:dPt>
          <c:dPt>
            <c:idx val="9"/>
            <c:bubble3D val="0"/>
            <c:spPr>
              <a:gradFill rotWithShape="1">
                <a:gsLst>
                  <a:gs pos="0">
                    <a:schemeClr val="accent6">
                      <a:lumMod val="8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8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8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92E8-BD4F-9CD1-479352E5316C}"/>
              </c:ext>
            </c:extLst>
          </c:dPt>
          <c:dPt>
            <c:idx val="10"/>
            <c:bubble3D val="0"/>
            <c:spPr>
              <a:gradFill rotWithShape="1">
                <a:gsLst>
                  <a:gs pos="0">
                    <a:schemeClr val="accent5">
                      <a:lumMod val="8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8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8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92E8-BD4F-9CD1-479352E5316C}"/>
              </c:ext>
            </c:extLst>
          </c:dPt>
          <c:dPt>
            <c:idx val="11"/>
            <c:bubble3D val="0"/>
            <c:spPr>
              <a:gradFill rotWithShape="1">
                <a:gsLst>
                  <a:gs pos="0">
                    <a:schemeClr val="accent4">
                      <a:lumMod val="8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8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8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92E8-BD4F-9CD1-479352E5316C}"/>
              </c:ext>
            </c:extLst>
          </c:dPt>
          <c:dPt>
            <c:idx val="12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lumOff val="4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60000"/>
                      <a:lumOff val="4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60000"/>
                      <a:lumOff val="4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92E8-BD4F-9CD1-479352E5316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6350" cap="flat" cmpd="sng" algn="ctr">
                  <a:solidFill>
                    <a:schemeClr val="dk1"/>
                  </a:solidFill>
                  <a:prstDash val="solid"/>
                  <a:miter lim="800000"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'Loach vs No Loach Totals'!$L$17:$L$28</c:f>
              <c:strCache>
                <c:ptCount val="12"/>
                <c:pt idx="0">
                  <c:v>American Bullfrog </c:v>
                </c:pt>
                <c:pt idx="1">
                  <c:v>American Pickerel</c:v>
                </c:pt>
                <c:pt idx="2">
                  <c:v>Bluegill</c:v>
                </c:pt>
                <c:pt idx="3">
                  <c:v>Giant Water Scavenger Beetle</c:v>
                </c:pt>
                <c:pt idx="4">
                  <c:v>Northern Leopard Frog </c:v>
                </c:pt>
                <c:pt idx="5">
                  <c:v>Northern Watersnake</c:v>
                </c:pt>
                <c:pt idx="6">
                  <c:v>Physid Snail</c:v>
                </c:pt>
                <c:pt idx="7">
                  <c:v>Planorbid Snail</c:v>
                </c:pt>
                <c:pt idx="8">
                  <c:v>Predaceous Diving Beetle</c:v>
                </c:pt>
                <c:pt idx="9">
                  <c:v>Six-Spotted Fishing Spider</c:v>
                </c:pt>
                <c:pt idx="10">
                  <c:v>Virile Crayfish</c:v>
                </c:pt>
                <c:pt idx="11">
                  <c:v>White River Crayfish</c:v>
                </c:pt>
              </c:strCache>
            </c:strRef>
          </c:cat>
          <c:val>
            <c:numRef>
              <c:f>'Loach vs No Loach Totals'!$M$17:$M$28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3</c:v>
                </c:pt>
                <c:pt idx="3">
                  <c:v>1</c:v>
                </c:pt>
                <c:pt idx="4">
                  <c:v>4</c:v>
                </c:pt>
                <c:pt idx="5">
                  <c:v>1</c:v>
                </c:pt>
                <c:pt idx="6">
                  <c:v>11</c:v>
                </c:pt>
                <c:pt idx="7">
                  <c:v>12</c:v>
                </c:pt>
                <c:pt idx="8">
                  <c:v>30</c:v>
                </c:pt>
                <c:pt idx="9">
                  <c:v>3</c:v>
                </c:pt>
                <c:pt idx="10">
                  <c:v>1</c:v>
                </c:pt>
                <c:pt idx="11">
                  <c:v>1815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92E8-BD4F-9CD1-479352E5316C}"/>
            </c:ext>
          </c:extLst>
        </c:ser>
        <c:dLbls>
          <c:dLblPos val="bestFit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gapWidth val="100"/>
        <c:splitType val="percent"/>
        <c:splitPos val="10"/>
        <c:secondPieSize val="75"/>
        <c:serLines>
          <c:spPr>
            <a:ln w="9525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6186486304596531E-2"/>
          <c:y val="0.62858616662591993"/>
          <c:w val="0.86762669089440747"/>
          <c:h val="0.35323208181330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'Loach vs No Loach Totals'!$X$2</c:f>
              <c:strCache>
                <c:ptCount val="1"/>
                <c:pt idx="0">
                  <c:v>Prairie Creek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'Loach vs No Loach Totals'!$W$3:$W$6</c:f>
              <c:strCache>
                <c:ptCount val="4"/>
                <c:pt idx="0">
                  <c:v>Amphibians and Reptiles</c:v>
                </c:pt>
                <c:pt idx="1">
                  <c:v>Fish</c:v>
                </c:pt>
                <c:pt idx="2">
                  <c:v>Invertebrates (without crayfish)</c:v>
                </c:pt>
                <c:pt idx="3">
                  <c:v>Crayfish</c:v>
                </c:pt>
              </c:strCache>
            </c:strRef>
          </c:cat>
          <c:val>
            <c:numRef>
              <c:f>'Loach vs No Loach Totals'!$X$3:$X$6</c:f>
              <c:numCache>
                <c:formatCode>General</c:formatCode>
                <c:ptCount val="4"/>
                <c:pt idx="0">
                  <c:v>929</c:v>
                </c:pt>
                <c:pt idx="1">
                  <c:v>278</c:v>
                </c:pt>
                <c:pt idx="2">
                  <c:v>890</c:v>
                </c:pt>
                <c:pt idx="3">
                  <c:v>254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C1-E54C-B2D6-F094BC41A164}"/>
            </c:ext>
          </c:extLst>
        </c:ser>
        <c:ser>
          <c:idx val="1"/>
          <c:order val="1"/>
          <c:tx>
            <c:strRef>
              <c:f>'Loach vs No Loach Totals'!$Y$2</c:f>
              <c:strCache>
                <c:ptCount val="1"/>
                <c:pt idx="0">
                  <c:v>Grant Creek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'Loach vs No Loach Totals'!$W$3:$W$6</c:f>
              <c:strCache>
                <c:ptCount val="4"/>
                <c:pt idx="0">
                  <c:v>Amphibians and Reptiles</c:v>
                </c:pt>
                <c:pt idx="1">
                  <c:v>Fish</c:v>
                </c:pt>
                <c:pt idx="2">
                  <c:v>Invertebrates (without crayfish)</c:v>
                </c:pt>
                <c:pt idx="3">
                  <c:v>Crayfish</c:v>
                </c:pt>
              </c:strCache>
            </c:strRef>
          </c:cat>
          <c:val>
            <c:numRef>
              <c:f>'Loach vs No Loach Totals'!$Y$3:$Y$6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  <c:pt idx="2">
                  <c:v>57</c:v>
                </c:pt>
                <c:pt idx="3">
                  <c:v>1816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DC1-E54C-B2D6-F094BC41A1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234971855"/>
        <c:axId val="241726975"/>
      </c:barChart>
      <c:catAx>
        <c:axId val="2349718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41726975"/>
        <c:crosses val="autoZero"/>
        <c:auto val="1"/>
        <c:lblAlgn val="ctr"/>
        <c:lblOffset val="100"/>
        <c:noMultiLvlLbl val="0"/>
      </c:catAx>
      <c:valAx>
        <c:axId val="241726975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/>
                  <a:t>Total Number of Specimens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349718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 sz="9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dPt>
            <c:idx val="0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718-0642-B9DD-D830AA6E10A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718-0642-B9DD-D830AA6E10A9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718-0642-B9DD-D830AA6E10A9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718-0642-B9DD-D830AA6E10A9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1718-0642-B9DD-D830AA6E10A9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1718-0642-B9DD-D830AA6E10A9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6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1718-0642-B9DD-D830AA6E10A9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5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1718-0642-B9DD-D830AA6E10A9}"/>
              </c:ext>
            </c:extLst>
          </c:dPt>
          <c:dPt>
            <c:idx val="8"/>
            <c:bubble3D val="0"/>
            <c:spPr>
              <a:gradFill rotWithShape="1">
                <a:gsLst>
                  <a:gs pos="0">
                    <a:schemeClr val="accent4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1718-0642-B9DD-D830AA6E10A9}"/>
              </c:ext>
            </c:extLst>
          </c:dPt>
          <c:dPt>
            <c:idx val="9"/>
            <c:bubble3D val="0"/>
            <c:spPr>
              <a:gradFill rotWithShape="1">
                <a:gsLst>
                  <a:gs pos="0">
                    <a:schemeClr val="accent6">
                      <a:lumMod val="8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8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8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1718-0642-B9DD-D830AA6E10A9}"/>
              </c:ext>
            </c:extLst>
          </c:dPt>
          <c:dPt>
            <c:idx val="10"/>
            <c:bubble3D val="0"/>
            <c:spPr>
              <a:gradFill rotWithShape="1">
                <a:gsLst>
                  <a:gs pos="0">
                    <a:schemeClr val="accent5">
                      <a:lumMod val="8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8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8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1718-0642-B9DD-D830AA6E10A9}"/>
              </c:ext>
            </c:extLst>
          </c:dPt>
          <c:dPt>
            <c:idx val="11"/>
            <c:bubble3D val="0"/>
            <c:spPr>
              <a:gradFill rotWithShape="1">
                <a:gsLst>
                  <a:gs pos="0">
                    <a:schemeClr val="accent4">
                      <a:lumMod val="8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8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8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1718-0642-B9DD-D830AA6E10A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'Loach vs No Loach Totals'!$AA$34:$AA$44</c:f>
              <c:strCache>
                <c:ptCount val="11"/>
                <c:pt idx="0">
                  <c:v>Bluntnose Minnow</c:v>
                </c:pt>
                <c:pt idx="1">
                  <c:v>Bluegill</c:v>
                </c:pt>
                <c:pt idx="2">
                  <c:v>Common Shiner</c:v>
                </c:pt>
                <c:pt idx="3">
                  <c:v>Flathead Catfish</c:v>
                </c:pt>
                <c:pt idx="4">
                  <c:v>Hornyhead Chub</c:v>
                </c:pt>
                <c:pt idx="5">
                  <c:v>Northern Clearwater Crayfish</c:v>
                </c:pt>
                <c:pt idx="6">
                  <c:v>Planorbid Snail</c:v>
                </c:pt>
                <c:pt idx="7">
                  <c:v>Rusty Crayfish</c:v>
                </c:pt>
                <c:pt idx="8">
                  <c:v>Six-Spotted Fishing Spider</c:v>
                </c:pt>
                <c:pt idx="9">
                  <c:v>Virile Crayfish</c:v>
                </c:pt>
                <c:pt idx="10">
                  <c:v>White River Crayfish</c:v>
                </c:pt>
              </c:strCache>
            </c:strRef>
          </c:cat>
          <c:val>
            <c:numRef>
              <c:f>'Loach vs No Loach Totals'!$AB$34:$AB$44</c:f>
              <c:numCache>
                <c:formatCode>General</c:formatCode>
                <c:ptCount val="11"/>
                <c:pt idx="0">
                  <c:v>5</c:v>
                </c:pt>
                <c:pt idx="1">
                  <c:v>8</c:v>
                </c:pt>
                <c:pt idx="2">
                  <c:v>9</c:v>
                </c:pt>
                <c:pt idx="3">
                  <c:v>1</c:v>
                </c:pt>
                <c:pt idx="4">
                  <c:v>19</c:v>
                </c:pt>
                <c:pt idx="5">
                  <c:v>535</c:v>
                </c:pt>
                <c:pt idx="6">
                  <c:v>1</c:v>
                </c:pt>
                <c:pt idx="7">
                  <c:v>63</c:v>
                </c:pt>
                <c:pt idx="8">
                  <c:v>1</c:v>
                </c:pt>
                <c:pt idx="9">
                  <c:v>106</c:v>
                </c:pt>
                <c:pt idx="10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1718-0642-B9DD-D830AA6E10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plitType val="percent"/>
        <c:splitPos val="10"/>
        <c:secondPieSize val="75"/>
        <c:serLines>
          <c:spPr>
            <a:ln w="9525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634918231374924E-2"/>
          <c:y val="0.62113369990697287"/>
          <c:w val="0.89798539605626215"/>
          <c:h val="0.363724381985136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890243902439018E-2"/>
          <c:y val="4.0209888663562149E-2"/>
          <c:w val="0.83028455284552849"/>
          <c:h val="0.64650240715141782"/>
        </c:manualLayout>
      </c:layout>
      <c:ofPieChart>
        <c:ofPieType val="pie"/>
        <c:varyColors val="1"/>
        <c:ser>
          <c:idx val="0"/>
          <c:order val="0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BBB-B64E-A2B3-4BE686984475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BBB-B64E-A2B3-4BE686984475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BBB-B64E-A2B3-4BE686984475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BBB-B64E-A2B3-4BE686984475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DBBB-B64E-A2B3-4BE686984475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DBBB-B64E-A2B3-4BE686984475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DBBB-B64E-A2B3-4BE686984475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DBBB-B64E-A2B3-4BE686984475}"/>
              </c:ext>
            </c:extLst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DBBB-B64E-A2B3-4BE68698447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'Loach vs No Loach Totals'!$AD$33:$AD$40</c:f>
              <c:strCache>
                <c:ptCount val="8"/>
                <c:pt idx="0">
                  <c:v>Black Bullhead </c:v>
                </c:pt>
                <c:pt idx="1">
                  <c:v>Bluegill</c:v>
                </c:pt>
                <c:pt idx="2">
                  <c:v>Central Mudminnow</c:v>
                </c:pt>
                <c:pt idx="3">
                  <c:v>Common Shiner</c:v>
                </c:pt>
                <c:pt idx="4">
                  <c:v>Northern Clearwater Crayfish </c:v>
                </c:pt>
                <c:pt idx="5">
                  <c:v>Physid Snail</c:v>
                </c:pt>
                <c:pt idx="6">
                  <c:v>Virile Crayfish</c:v>
                </c:pt>
                <c:pt idx="7">
                  <c:v>White River Crayfish</c:v>
                </c:pt>
              </c:strCache>
            </c:strRef>
          </c:cat>
          <c:val>
            <c:numRef>
              <c:f>'Loach vs No Loach Totals'!$AE$33:$AE$40</c:f>
              <c:numCache>
                <c:formatCode>General</c:formatCode>
                <c:ptCount val="8"/>
                <c:pt idx="0">
                  <c:v>2</c:v>
                </c:pt>
                <c:pt idx="1">
                  <c:v>23</c:v>
                </c:pt>
                <c:pt idx="2">
                  <c:v>2</c:v>
                </c:pt>
                <c:pt idx="3">
                  <c:v>1</c:v>
                </c:pt>
                <c:pt idx="4">
                  <c:v>5</c:v>
                </c:pt>
                <c:pt idx="5">
                  <c:v>24</c:v>
                </c:pt>
                <c:pt idx="6">
                  <c:v>27</c:v>
                </c:pt>
                <c:pt idx="7">
                  <c:v>114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DBBB-B64E-A2B3-4BE6869844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plitType val="percent"/>
        <c:splitPos val="10"/>
        <c:secondPieSize val="75"/>
        <c:serLines>
          <c:spPr>
            <a:ln w="9525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8368328958880148E-2"/>
          <c:y val="0.69020405390734174"/>
          <c:w val="0.88463069520156135"/>
          <c:h val="0.294653834460515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'Loach vs No Loach Totals'!$AH$2</c:f>
              <c:strCache>
                <c:ptCount val="1"/>
                <c:pt idx="0">
                  <c:v>Prairie Creek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'Loach vs No Loach Totals'!$AG$3:$AG$5</c:f>
              <c:strCache>
                <c:ptCount val="3"/>
                <c:pt idx="0">
                  <c:v>Fish</c:v>
                </c:pt>
                <c:pt idx="1">
                  <c:v>Invertebrates (without crayfish)</c:v>
                </c:pt>
                <c:pt idx="2">
                  <c:v>Crayfish</c:v>
                </c:pt>
              </c:strCache>
            </c:strRef>
          </c:cat>
          <c:val>
            <c:numRef>
              <c:f>'Loach vs No Loach Totals'!$AH$3:$AH$5</c:f>
              <c:numCache>
                <c:formatCode>General</c:formatCode>
                <c:ptCount val="3"/>
                <c:pt idx="0">
                  <c:v>42</c:v>
                </c:pt>
                <c:pt idx="1">
                  <c:v>2</c:v>
                </c:pt>
                <c:pt idx="2">
                  <c:v>773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A1-9942-9043-D6E8AE4BAABB}"/>
            </c:ext>
          </c:extLst>
        </c:ser>
        <c:ser>
          <c:idx val="1"/>
          <c:order val="1"/>
          <c:tx>
            <c:strRef>
              <c:f>'Loach vs No Loach Totals'!$AI$2</c:f>
              <c:strCache>
                <c:ptCount val="1"/>
                <c:pt idx="0">
                  <c:v>Grant Creek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'Loach vs No Loach Totals'!$AG$3:$AG$5</c:f>
              <c:strCache>
                <c:ptCount val="3"/>
                <c:pt idx="0">
                  <c:v>Fish</c:v>
                </c:pt>
                <c:pt idx="1">
                  <c:v>Invertebrates (without crayfish)</c:v>
                </c:pt>
                <c:pt idx="2">
                  <c:v>Crayfish</c:v>
                </c:pt>
              </c:strCache>
            </c:strRef>
          </c:cat>
          <c:val>
            <c:numRef>
              <c:f>'Loach vs No Loach Totals'!$AI$3:$AI$5</c:f>
              <c:numCache>
                <c:formatCode>General</c:formatCode>
                <c:ptCount val="3"/>
                <c:pt idx="0">
                  <c:v>28</c:v>
                </c:pt>
                <c:pt idx="1">
                  <c:v>24</c:v>
                </c:pt>
                <c:pt idx="2">
                  <c:v>146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9A1-9942-9043-D6E8AE4BAAB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1539251936"/>
        <c:axId val="1538752560"/>
      </c:barChart>
      <c:catAx>
        <c:axId val="1539251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538752560"/>
        <c:crosses val="autoZero"/>
        <c:auto val="1"/>
        <c:lblAlgn val="ctr"/>
        <c:lblOffset val="100"/>
        <c:noMultiLvlLbl val="0"/>
      </c:catAx>
      <c:valAx>
        <c:axId val="15387525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dirty="0"/>
                  <a:t>Total Number of Specimens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539251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 sz="9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Sheet2!$B$1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C13-BC42-B573-D608FC7B9778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C13-BC42-B573-D608FC7B9778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C13-BC42-B573-D608FC7B9778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C13-BC42-B573-D608FC7B9778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EC13-BC42-B573-D608FC7B9778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EC13-BC42-B573-D608FC7B9778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EC13-BC42-B573-D608FC7B9778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EC13-BC42-B573-D608FC7B9778}"/>
              </c:ext>
            </c:extLst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EC13-BC42-B573-D608FC7B9778}"/>
              </c:ext>
            </c:extLst>
          </c:dPt>
          <c:dPt>
            <c:idx val="9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EC13-BC42-B573-D608FC7B9778}"/>
              </c:ext>
            </c:extLst>
          </c:dPt>
          <c:dPt>
            <c:idx val="10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EC13-BC42-B573-D608FC7B9778}"/>
              </c:ext>
            </c:extLst>
          </c:dPt>
          <c:dPt>
            <c:idx val="11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EC13-BC42-B573-D608FC7B9778}"/>
              </c:ext>
            </c:extLst>
          </c:dPt>
          <c:dPt>
            <c:idx val="12"/>
            <c:bubble3D val="0"/>
            <c:spPr>
              <a:gradFill rotWithShape="1">
                <a:gsLst>
                  <a:gs pos="0">
                    <a:schemeClr val="accent1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EC13-BC42-B573-D608FC7B9778}"/>
              </c:ext>
            </c:extLst>
          </c:dPt>
          <c:dPt>
            <c:idx val="13"/>
            <c:bubble3D val="0"/>
            <c:spPr>
              <a:gradFill rotWithShape="1">
                <a:gsLst>
                  <a:gs pos="0">
                    <a:schemeClr val="accent2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EC13-BC42-B573-D608FC7B9778}"/>
              </c:ext>
            </c:extLst>
          </c:dPt>
          <c:dPt>
            <c:idx val="14"/>
            <c:bubble3D val="0"/>
            <c:spPr>
              <a:gradFill rotWithShape="1">
                <a:gsLst>
                  <a:gs pos="0">
                    <a:schemeClr val="accent3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EC13-BC42-B573-D608FC7B9778}"/>
              </c:ext>
            </c:extLst>
          </c:dPt>
          <c:dPt>
            <c:idx val="15"/>
            <c:bubble3D val="0"/>
            <c:spPr>
              <a:gradFill rotWithShape="1">
                <a:gsLst>
                  <a:gs pos="0">
                    <a:schemeClr val="accent4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F-EC13-BC42-B573-D608FC7B9778}"/>
              </c:ext>
            </c:extLst>
          </c:dPt>
          <c:dPt>
            <c:idx val="16"/>
            <c:bubble3D val="0"/>
            <c:spPr>
              <a:gradFill rotWithShape="1">
                <a:gsLst>
                  <a:gs pos="0">
                    <a:schemeClr val="accent5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1-EC13-BC42-B573-D608FC7B9778}"/>
              </c:ext>
            </c:extLst>
          </c:dPt>
          <c:dPt>
            <c:idx val="17"/>
            <c:bubble3D val="0"/>
            <c:spPr>
              <a:gradFill rotWithShape="1">
                <a:gsLst>
                  <a:gs pos="0">
                    <a:schemeClr val="accent6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3-EC13-BC42-B573-D608FC7B9778}"/>
              </c:ext>
            </c:extLst>
          </c:dPt>
          <c:dPt>
            <c:idx val="18"/>
            <c:bubble3D val="0"/>
            <c:spPr>
              <a:gradFill rotWithShape="1">
                <a:gsLst>
                  <a:gs pos="0">
                    <a:schemeClr val="accent1">
                      <a:lumMod val="8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8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8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5-EC13-BC42-B573-D608FC7B9778}"/>
              </c:ext>
            </c:extLst>
          </c:dPt>
          <c:dPt>
            <c:idx val="19"/>
            <c:bubble3D val="0"/>
            <c:spPr>
              <a:gradFill rotWithShape="1">
                <a:gsLst>
                  <a:gs pos="0">
                    <a:schemeClr val="accent2">
                      <a:lumMod val="8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8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8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7-EC13-BC42-B573-D608FC7B9778}"/>
              </c:ext>
            </c:extLst>
          </c:dPt>
          <c:dPt>
            <c:idx val="20"/>
            <c:bubble3D val="0"/>
            <c:spPr>
              <a:gradFill rotWithShape="1">
                <a:gsLst>
                  <a:gs pos="0">
                    <a:schemeClr val="accent3">
                      <a:lumMod val="8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lumMod val="8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8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9-EC13-BC42-B573-D608FC7B9778}"/>
              </c:ext>
            </c:extLst>
          </c:dPt>
          <c:dPt>
            <c:idx val="21"/>
            <c:bubble3D val="0"/>
            <c:spPr>
              <a:gradFill rotWithShape="1">
                <a:gsLst>
                  <a:gs pos="0">
                    <a:schemeClr val="accent4">
                      <a:lumMod val="8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8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8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B-EC13-BC42-B573-D608FC7B9778}"/>
              </c:ext>
            </c:extLst>
          </c:dPt>
          <c:dPt>
            <c:idx val="22"/>
            <c:bubble3D val="0"/>
            <c:spPr>
              <a:gradFill rotWithShape="1">
                <a:gsLst>
                  <a:gs pos="0">
                    <a:schemeClr val="accent5">
                      <a:lumMod val="8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8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8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D-EC13-BC42-B573-D608FC7B9778}"/>
              </c:ext>
            </c:extLst>
          </c:dPt>
          <c:dPt>
            <c:idx val="23"/>
            <c:bubble3D val="0"/>
            <c:spPr>
              <a:gradFill rotWithShape="1">
                <a:gsLst>
                  <a:gs pos="0">
                    <a:schemeClr val="accent6">
                      <a:lumMod val="8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8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8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F-EC13-BC42-B573-D608FC7B977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1"/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Sheet2!$A$2:$A$24</c:f>
              <c:strCache>
                <c:ptCount val="23"/>
                <c:pt idx="0">
                  <c:v>Alonella</c:v>
                </c:pt>
                <c:pt idx="1">
                  <c:v>Biting midge larvae</c:v>
                </c:pt>
                <c:pt idx="2">
                  <c:v>Copepoda</c:v>
                </c:pt>
                <c:pt idx="3">
                  <c:v>Damselfly</c:v>
                </c:pt>
                <c:pt idx="4">
                  <c:v>Diptera pupae</c:v>
                </c:pt>
                <c:pt idx="5">
                  <c:v>Dragonfly larvae</c:v>
                </c:pt>
                <c:pt idx="6">
                  <c:v>Fish egg</c:v>
                </c:pt>
                <c:pt idx="7">
                  <c:v>Fingernail clam</c:v>
                </c:pt>
                <c:pt idx="8">
                  <c:v>Fishfly larvae </c:v>
                </c:pt>
                <c:pt idx="9">
                  <c:v>Insect egg</c:v>
                </c:pt>
                <c:pt idx="10">
                  <c:v>Nonbiting midge larvae</c:v>
                </c:pt>
                <c:pt idx="11">
                  <c:v>Ostracoda </c:v>
                </c:pt>
                <c:pt idx="12">
                  <c:v>Physid snail</c:v>
                </c:pt>
                <c:pt idx="13">
                  <c:v>Planorbid snail</c:v>
                </c:pt>
                <c:pt idx="14">
                  <c:v>Scud </c:v>
                </c:pt>
                <c:pt idx="15">
                  <c:v>Simocephalus</c:v>
                </c:pt>
                <c:pt idx="16">
                  <c:v>Stonefly larvae</c:v>
                </c:pt>
                <c:pt idx="17">
                  <c:v>Unidentified bivalve</c:v>
                </c:pt>
                <c:pt idx="18">
                  <c:v>Unidentified insect larvae</c:v>
                </c:pt>
                <c:pt idx="19">
                  <c:v>Unidentified organism</c:v>
                </c:pt>
                <c:pt idx="20">
                  <c:v>Water boatman</c:v>
                </c:pt>
                <c:pt idx="21">
                  <c:v>Watermite </c:v>
                </c:pt>
                <c:pt idx="22">
                  <c:v>Water penny</c:v>
                </c:pt>
              </c:strCache>
            </c:strRef>
          </c:cat>
          <c:val>
            <c:numRef>
              <c:f>Sheet2!$B$2:$B$24</c:f>
              <c:numCache>
                <c:formatCode>General</c:formatCode>
                <c:ptCount val="23"/>
                <c:pt idx="0">
                  <c:v>679</c:v>
                </c:pt>
                <c:pt idx="1">
                  <c:v>33</c:v>
                </c:pt>
                <c:pt idx="2">
                  <c:v>9</c:v>
                </c:pt>
                <c:pt idx="3">
                  <c:v>29</c:v>
                </c:pt>
                <c:pt idx="4">
                  <c:v>32</c:v>
                </c:pt>
                <c:pt idx="5">
                  <c:v>11</c:v>
                </c:pt>
                <c:pt idx="6">
                  <c:v>139</c:v>
                </c:pt>
                <c:pt idx="7">
                  <c:v>15</c:v>
                </c:pt>
                <c:pt idx="8">
                  <c:v>8</c:v>
                </c:pt>
                <c:pt idx="9">
                  <c:v>413</c:v>
                </c:pt>
                <c:pt idx="10">
                  <c:v>617</c:v>
                </c:pt>
                <c:pt idx="11">
                  <c:v>212</c:v>
                </c:pt>
                <c:pt idx="12">
                  <c:v>11</c:v>
                </c:pt>
                <c:pt idx="13">
                  <c:v>163</c:v>
                </c:pt>
                <c:pt idx="14">
                  <c:v>10</c:v>
                </c:pt>
                <c:pt idx="15">
                  <c:v>356</c:v>
                </c:pt>
                <c:pt idx="16">
                  <c:v>30</c:v>
                </c:pt>
                <c:pt idx="17">
                  <c:v>1</c:v>
                </c:pt>
                <c:pt idx="18">
                  <c:v>44</c:v>
                </c:pt>
                <c:pt idx="19">
                  <c:v>7</c:v>
                </c:pt>
                <c:pt idx="20">
                  <c:v>18</c:v>
                </c:pt>
                <c:pt idx="21">
                  <c:v>3</c:v>
                </c:pt>
                <c:pt idx="2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0-EC13-BC42-B573-D608FC7B97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plitType val="percent"/>
        <c:splitPos val="10"/>
        <c:secondPieSize val="75"/>
        <c:serLines>
          <c:spPr>
            <a:ln w="9525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9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0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5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acrossLinear" id="2">
  <a:schemeClr val="accent1"/>
  <a:schemeClr val="accent2"/>
  <a:schemeClr val="accent3"/>
  <a:schemeClr val="accent4"/>
  <a:schemeClr val="accent5"/>
  <a:schemeClr val="accent6"/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3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3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951A3-253E-1C48-8EB8-77F39D5E67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330028-9119-7A47-A52E-54F4FA6C5D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4BD58-0114-104C-9FF7-7FBC76652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B4DC7-9E51-D340-9DBB-FF99C02FC91D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BD7027-EB99-2946-817B-2C020E168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BA4A5F-0327-D048-9E5B-CE91FBC01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F6871-A38B-3841-B986-5D98FB738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821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481A8-8F7F-FC47-888A-DCA35FEC1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895C8F-5B2F-7443-846C-3BB38DD1B2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C0E473-4721-734D-80D3-46A3DE035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B4DC7-9E51-D340-9DBB-FF99C02FC91D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20CDE1-3997-0847-838F-A460F8781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D161D4-CF26-5649-A2C2-EECC7967F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F6871-A38B-3841-B986-5D98FB738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685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A2136E-8A6F-A046-A2B3-5F95E7BD8A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E8EC89-36C1-D84D-A2F9-A49596CF41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F12A2C-C434-9F40-BB27-CF8281BF9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B4DC7-9E51-D340-9DBB-FF99C02FC91D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8307BC-C751-AC48-8A09-667328AC9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089AED-4DF0-904E-B174-0B592624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F6871-A38B-3841-B986-5D98FB738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947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CE4EC-3354-854A-B1E7-C32926468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DE089C-2249-514B-BA91-946D171A42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0CF2BF-033E-AE4A-BB1F-30004E3B9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B4DC7-9E51-D340-9DBB-FF99C02FC91D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106D04-B1AE-814D-8DFF-1A20DDD3C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3F95CF-713C-6A40-886A-006913696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F6871-A38B-3841-B986-5D98FB738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340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C6BAF-91A5-F54E-A7FC-89803085E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0330A-83B7-B84D-82F4-5B567353C8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6F577D-F0BC-5A47-B1AA-A425983A4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B4DC7-9E51-D340-9DBB-FF99C02FC91D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E6F4C6-AE9B-2740-826D-D2ECFFAD8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BFE9FB-2C47-9E48-98BC-B2F616812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F6871-A38B-3841-B986-5D98FB738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761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E8C4B-EEB1-2B44-A99E-613DFA99A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D84118-1147-8C4B-87B6-55F64B37B3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52DC01-F483-0146-AC7D-C850A0AC54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4165BF-DBB4-0D47-B118-5D199B19F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B4DC7-9E51-D340-9DBB-FF99C02FC91D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A6DE7F-C20D-F64C-B9AF-888EF565D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E56AC5-D7EC-8542-A7F7-9AC70CBED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F6871-A38B-3841-B986-5D98FB738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00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25042-ABAF-8548-9EFD-CBC7CCA0D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D4B0C0-01DA-1547-B0BA-F973D6910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A57475-4EC1-E44E-99A6-986DD4D3D6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D960C4-4032-964B-9997-9F23872EE4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944C5C-9D30-0B46-9AD9-57379D08E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44B56B-79CE-1D4C-A6B9-15A9C61A1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B4DC7-9E51-D340-9DBB-FF99C02FC91D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FE9806-EFEA-334A-9B18-3EAF0FD8C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16F34C-7C9A-6549-91BF-EC6847FF5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F6871-A38B-3841-B986-5D98FB738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CA158-0B5A-5642-8B54-844F15D0B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4D2E01-F10A-8D44-999C-C4AE1D943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B4DC7-9E51-D340-9DBB-FF99C02FC91D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8AF9E7-A878-F94C-81DE-EFAD37DEC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E1338B-B56E-CC49-A93D-90072847B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F6871-A38B-3841-B986-5D98FB738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38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C38A6C-04C5-7E49-9765-04EC1C024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B4DC7-9E51-D340-9DBB-FF99C02FC91D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CE5760-7B25-3A4C-91BE-553E04250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04AB26-5FFC-C846-BFB0-7298313AC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F6871-A38B-3841-B986-5D98FB738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72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EC2B5-A7C7-C14C-8C9A-1CB88D1D2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6BDD7E-E50F-474A-AE25-9B8663219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C2B3AA-02AB-624D-B4FD-0E80559B74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F32B21-1C2F-9C41-8E15-F2559871B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B4DC7-9E51-D340-9DBB-FF99C02FC91D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97D987-527D-DA45-807B-2CF09B68D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3592F3-A1C5-F041-944D-A6D641D18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F6871-A38B-3841-B986-5D98FB738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041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ED216-437F-4748-9051-A1DC2A343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5CE783-11F1-FE4E-B003-96B82E84AC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0214DC-B25D-F046-AC05-0D1065B598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F5E2F5-925E-3E4B-AFA3-CE3EC04A8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B4DC7-9E51-D340-9DBB-FF99C02FC91D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6E217F-260E-B24A-8890-5BABA8791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A6E568-CF50-4243-8E5D-CD98C11CF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F6871-A38B-3841-B986-5D98FB738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820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616CD5-1B2A-A740-815D-D00F23563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720A0E-0A0F-F34F-9312-FC4390EFDB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5E8B8F-0146-4442-A0FB-A14BD56422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3B4DC7-9E51-D340-9DBB-FF99C02FC91D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8CF3E1-8147-4146-B9C8-1558569706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21D53D-557C-D84A-B959-21447C6AC0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F6871-A38B-3841-B986-5D98FB738A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957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7EFD7-E450-554A-A9EB-387CD662B9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64612" y="959244"/>
            <a:ext cx="4087306" cy="2889114"/>
          </a:xfrm>
        </p:spPr>
        <p:txBody>
          <a:bodyPr anchor="b">
            <a:normAutofit/>
          </a:bodyPr>
          <a:lstStyle/>
          <a:p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Impact Analysis on the Invasive Oriental Weather Loach (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Misgurnus anguillicaudatus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in the Grant Creek and Prairie Creek Watersheds at Midewin National Tallgrass Prairie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FC72B1-BF6D-2F47-B4FB-A0BDCAA020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64612" y="4750893"/>
            <a:ext cx="4087305" cy="1147863"/>
          </a:xfrm>
        </p:spPr>
        <p:txBody>
          <a:bodyPr anchor="t"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Adam VanHaitsma and Dr. Nicholas Troendle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E49CC64F-7275-4E33-961B-0C5CDC439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4FBD71-C384-7743-9DE5-38811FDBF9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150516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2E961F1-4A28-4A5F-BBD4-6E400E5E6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 bwMode="white">
          <a:xfrm>
            <a:off x="0" y="272357"/>
            <a:ext cx="12188824" cy="0"/>
          </a:xfrm>
          <a:prstGeom prst="line">
            <a:avLst/>
          </a:prstGeom>
          <a:ln w="508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7F57BEA8-497D-4AA8-8A18-BDCD696B25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68596"/>
            <a:ext cx="12192000" cy="17355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A1ECA3-4043-9B46-89FF-036A5A523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073" y="489439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Dissection Results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82415D3-DDE5-4D63-8CB3-23A5EC581B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24400" y="1479733"/>
            <a:ext cx="2743200" cy="0"/>
          </a:xfrm>
          <a:prstGeom prst="line">
            <a:avLst/>
          </a:prstGeom>
          <a:ln w="19050">
            <a:solidFill>
              <a:schemeClr val="bg1"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D7193FB-6AE6-4B3B-8F89-56B55DD63B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 bwMode="white">
          <a:xfrm>
            <a:off x="0" y="2201402"/>
            <a:ext cx="12188824" cy="0"/>
          </a:xfrm>
          <a:prstGeom prst="line">
            <a:avLst/>
          </a:prstGeom>
          <a:ln w="508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D62A6F0-1FD8-F34D-8497-CA342C3ECE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463690"/>
              </p:ext>
            </p:extLst>
          </p:nvPr>
        </p:nvGraphicFramePr>
        <p:xfrm>
          <a:off x="320040" y="2847514"/>
          <a:ext cx="11496825" cy="3157695"/>
        </p:xfrm>
        <a:graphic>
          <a:graphicData uri="http://schemas.openxmlformats.org/drawingml/2006/table">
            <a:tbl>
              <a:tblPr firstRow="1" firstCol="1" bandRow="1">
                <a:noFill/>
                <a:tableStyleId>{2D5ABB26-0587-4C30-8999-92F81FD0307C}</a:tableStyleId>
              </a:tblPr>
              <a:tblGrid>
                <a:gridCol w="1077702">
                  <a:extLst>
                    <a:ext uri="{9D8B030D-6E8A-4147-A177-3AD203B41FA5}">
                      <a16:colId xmlns:a16="http://schemas.microsoft.com/office/drawing/2014/main" val="2093614030"/>
                    </a:ext>
                  </a:extLst>
                </a:gridCol>
                <a:gridCol w="1304117">
                  <a:extLst>
                    <a:ext uri="{9D8B030D-6E8A-4147-A177-3AD203B41FA5}">
                      <a16:colId xmlns:a16="http://schemas.microsoft.com/office/drawing/2014/main" val="1992500534"/>
                    </a:ext>
                  </a:extLst>
                </a:gridCol>
                <a:gridCol w="1366070">
                  <a:extLst>
                    <a:ext uri="{9D8B030D-6E8A-4147-A177-3AD203B41FA5}">
                      <a16:colId xmlns:a16="http://schemas.microsoft.com/office/drawing/2014/main" val="3919131907"/>
                    </a:ext>
                  </a:extLst>
                </a:gridCol>
                <a:gridCol w="1515379">
                  <a:extLst>
                    <a:ext uri="{9D8B030D-6E8A-4147-A177-3AD203B41FA5}">
                      <a16:colId xmlns:a16="http://schemas.microsoft.com/office/drawing/2014/main" val="1845724914"/>
                    </a:ext>
                  </a:extLst>
                </a:gridCol>
                <a:gridCol w="2341706">
                  <a:extLst>
                    <a:ext uri="{9D8B030D-6E8A-4147-A177-3AD203B41FA5}">
                      <a16:colId xmlns:a16="http://schemas.microsoft.com/office/drawing/2014/main" val="265081291"/>
                    </a:ext>
                  </a:extLst>
                </a:gridCol>
                <a:gridCol w="1128512">
                  <a:extLst>
                    <a:ext uri="{9D8B030D-6E8A-4147-A177-3AD203B41FA5}">
                      <a16:colId xmlns:a16="http://schemas.microsoft.com/office/drawing/2014/main" val="2272239924"/>
                    </a:ext>
                  </a:extLst>
                </a:gridCol>
                <a:gridCol w="1397269">
                  <a:extLst>
                    <a:ext uri="{9D8B030D-6E8A-4147-A177-3AD203B41FA5}">
                      <a16:colId xmlns:a16="http://schemas.microsoft.com/office/drawing/2014/main" val="263767398"/>
                    </a:ext>
                  </a:extLst>
                </a:gridCol>
                <a:gridCol w="1366070">
                  <a:extLst>
                    <a:ext uri="{9D8B030D-6E8A-4147-A177-3AD203B41FA5}">
                      <a16:colId xmlns:a16="http://schemas.microsoft.com/office/drawing/2014/main" val="514324340"/>
                    </a:ext>
                  </a:extLst>
                </a:gridCol>
              </a:tblGrid>
              <a:tr h="159168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cap="all" spc="6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700" b="1" cap="all" spc="6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128361" marB="128361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cap="none" spc="6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Avg. Length (mm)</a:t>
                      </a:r>
                      <a:endParaRPr lang="en-US" sz="1700" b="1" cap="none" spc="6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128361" marB="128361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cap="none" spc="6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Avg. Weight (grams)</a:t>
                      </a:r>
                      <a:endParaRPr lang="en-US" sz="1700" b="1" cap="none" spc="6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128361" marB="128361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cap="none" spc="6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Avg. Stomach content weight (grams)</a:t>
                      </a:r>
                      <a:endParaRPr lang="en-US" sz="1700" b="1" cap="none" spc="6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128361" marB="128361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cap="none" spc="6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Avg. Stomach weight percentage of total weight</a:t>
                      </a:r>
                      <a:endParaRPr lang="en-US" sz="1700" b="1" cap="none" spc="6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128361" marB="128361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cap="none" spc="6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Avg. Total prey items</a:t>
                      </a:r>
                      <a:endParaRPr lang="en-US" sz="1700" b="1" cap="none" spc="6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128361" marB="128361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cap="none" spc="6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Avg. Approx. Egg count</a:t>
                      </a:r>
                      <a:endParaRPr lang="en-US" sz="1700" b="1" cap="none" spc="6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128361" marB="128361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cap="none" spc="6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Avg. Egg mass (grams)</a:t>
                      </a:r>
                      <a:endParaRPr lang="en-US" sz="1700" b="1" cap="none" spc="6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128361" marB="128361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435361"/>
                  </a:ext>
                </a:extLst>
              </a:tr>
              <a:tr h="52200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cap="none" spc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Male </a:t>
                      </a:r>
                      <a:endParaRPr lang="en-US" sz="1700" b="1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ap="flat" cmpd="sng" algn="ctr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cap="none" spc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89.55</a:t>
                      </a:r>
                      <a:endParaRPr lang="en-US" sz="2200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cap="none" spc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5.45</a:t>
                      </a:r>
                      <a:endParaRPr lang="en-US" sz="2200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cap="none" spc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.0140</a:t>
                      </a:r>
                      <a:endParaRPr lang="en-US" sz="2200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8.06</a:t>
                      </a:r>
                      <a:endParaRPr lang="en-US" sz="22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16.51</a:t>
                      </a:r>
                      <a:endParaRPr lang="en-US" sz="22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cap="none" spc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2200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22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903039"/>
                  </a:ext>
                </a:extLst>
              </a:tr>
              <a:tr h="52200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cap="none" spc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Female</a:t>
                      </a:r>
                      <a:endParaRPr lang="en-US" sz="1700" b="1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cap="none" spc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103.08</a:t>
                      </a:r>
                      <a:endParaRPr lang="en-US" sz="2200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cap="none" spc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9.04</a:t>
                      </a:r>
                      <a:endParaRPr lang="en-US" sz="2200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cap="none" spc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.0228</a:t>
                      </a:r>
                      <a:endParaRPr lang="en-US" sz="2200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cap="none" spc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22.91</a:t>
                      </a:r>
                      <a:endParaRPr lang="en-US" sz="2200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30.32</a:t>
                      </a:r>
                      <a:endParaRPr lang="en-US" sz="22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3020.95</a:t>
                      </a:r>
                      <a:endParaRPr lang="en-US" sz="22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cap="none" spc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1.08</a:t>
                      </a:r>
                      <a:endParaRPr lang="en-US" sz="2200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0828173"/>
                  </a:ext>
                </a:extLst>
              </a:tr>
              <a:tr h="52200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en-US" sz="1700" b="1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ap="flat" cmpd="sng" algn="ctr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96.09</a:t>
                      </a:r>
                      <a:endParaRPr lang="en-US" sz="22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7.19</a:t>
                      </a:r>
                      <a:endParaRPr lang="en-US" sz="22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0.0183</a:t>
                      </a:r>
                      <a:endParaRPr lang="en-US" sz="22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cap="none" spc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15.25</a:t>
                      </a:r>
                      <a:endParaRPr lang="en-US" sz="2200" b="1" cap="none" spc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cap="none" spc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23.19</a:t>
                      </a:r>
                      <a:endParaRPr lang="en-US" sz="2200" b="1" cap="none" spc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3020.95</a:t>
                      </a:r>
                      <a:endParaRPr lang="en-US" sz="22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cap="none" spc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1.08</a:t>
                      </a:r>
                      <a:endParaRPr lang="en-US" sz="220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271" marR="96271" marT="0" marB="128361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3257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3372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4AAC4B-7F4F-B543-81E5-476257F6F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805"/>
            <a:ext cx="10515600" cy="150588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wide variety of prey items support the idea that Weather loaches are opportunistic feeders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69433BDD-F0DE-A346-9BCD-6A848AB931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19568"/>
              </p:ext>
            </p:extLst>
          </p:nvPr>
        </p:nvGraphicFramePr>
        <p:xfrm>
          <a:off x="838200" y="1845426"/>
          <a:ext cx="10512547" cy="48277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038426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99899462-FC16-43B0-966B-FCA263450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493775" y="478232"/>
            <a:ext cx="5809306" cy="5918673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C13D5E-AA65-4740-ABCE-705BA7ADE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7446" y="1053711"/>
            <a:ext cx="4933490" cy="1424446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Implications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AAFEA932-2DF1-410C-A00A-7A1E7DBF75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79782" y="2639023"/>
            <a:ext cx="4800600" cy="0"/>
          </a:xfrm>
          <a:prstGeom prst="line">
            <a:avLst/>
          </a:prstGeom>
          <a:ln w="2222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E11FC61-8EA5-2E4D-A8AB-7D08912936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7447" y="2799889"/>
            <a:ext cx="4933490" cy="2987543"/>
          </a:xfrm>
        </p:spPr>
        <p:txBody>
          <a:bodyPr anchor="t">
            <a:normAutofit/>
          </a:bodyPr>
          <a:lstStyle/>
          <a:p>
            <a:r>
              <a:rPr lang="en-US" sz="2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Likely competing with Central mudminnows, Bluegill, and tadpoles.</a:t>
            </a:r>
          </a:p>
          <a:p>
            <a:r>
              <a:rPr lang="en-US" sz="2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Further need to compare Prairie Creek’s wetland with a similar wetland absent of weather loaches.</a:t>
            </a:r>
          </a:p>
          <a:p>
            <a:r>
              <a:rPr lang="en-US" sz="2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Trapping throughout the different seasons to determine change in feeding habits.</a:t>
            </a:r>
          </a:p>
          <a:p>
            <a:endParaRPr lang="en-US" sz="2200" dirty="0">
              <a:solidFill>
                <a:srgbClr val="FFFFFF"/>
              </a:solidFill>
            </a:endParaRPr>
          </a:p>
        </p:txBody>
      </p:sp>
      <p:pic>
        <p:nvPicPr>
          <p:cNvPr id="5" name="Picture 4" descr="A picture containing hand&#10;&#10;Description automatically generated">
            <a:extLst>
              <a:ext uri="{FF2B5EF4-FFF2-40B4-BE49-F238E27FC236}">
                <a16:creationId xmlns:a16="http://schemas.microsoft.com/office/drawing/2014/main" id="{095A34E3-CF7D-6844-B9B5-62AE550BD3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77506" y="718947"/>
            <a:ext cx="2971800" cy="2228850"/>
          </a:xfrm>
          <a:prstGeom prst="rect">
            <a:avLst/>
          </a:prstGeom>
        </p:spPr>
      </p:pic>
      <p:pic>
        <p:nvPicPr>
          <p:cNvPr id="5122" name="Picture 2" descr="Central Mudminnow | MDC Discover Nature">
            <a:extLst>
              <a:ext uri="{FF2B5EF4-FFF2-40B4-BE49-F238E27FC236}">
                <a16:creationId xmlns:a16="http://schemas.microsoft.com/office/drawing/2014/main" id="{BFFE2554-1E7D-4D4D-A24B-3353332CF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2280" y="3566160"/>
            <a:ext cx="382225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E21A903-6F81-7740-AC70-5374B891FCFD}"/>
              </a:ext>
            </a:extLst>
          </p:cNvPr>
          <p:cNvSpPr/>
          <p:nvPr/>
        </p:nvSpPr>
        <p:spPr>
          <a:xfrm>
            <a:off x="3836335" y="6580137"/>
            <a:ext cx="49334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nature.mdc.mo.gov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/discover-nature/field-guide/central-mudminnow</a:t>
            </a:r>
          </a:p>
        </p:txBody>
      </p:sp>
    </p:spTree>
    <p:extLst>
      <p:ext uri="{BB962C8B-B14F-4D97-AF65-F5344CB8AC3E}">
        <p14:creationId xmlns:p14="http://schemas.microsoft.com/office/powerpoint/2010/main" val="29170852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61B2A784-4501-42A8-86DF-DB27DE3950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25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 descr="Restoring A Lost Landscape at Midewin National Tallgrass Prairie - National  Forest Foundation">
            <a:extLst>
              <a:ext uri="{FF2B5EF4-FFF2-40B4-BE49-F238E27FC236}">
                <a16:creationId xmlns:a16="http://schemas.microsoft.com/office/drawing/2014/main" id="{C05C50CC-F307-BA45-B4D6-48E419343D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" y="10"/>
            <a:ext cx="12191981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518BD2-62C0-1A45-BD19-E0CF54186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1492" y="1129285"/>
            <a:ext cx="5612012" cy="1613916"/>
          </a:xfrm>
        </p:spPr>
        <p:txBody>
          <a:bodyPr>
            <a:normAutofit/>
          </a:bodyPr>
          <a:lstStyle/>
          <a:p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Acknowledgements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3BD53A9B-9757-4152-AC12-68721FC8A1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964811"/>
            <a:ext cx="4803820" cy="4928378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47D09F3F-EAE0-7F48-85A9-FB6F0FF4A1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" b="-4"/>
          <a:stretch/>
        </p:blipFill>
        <p:spPr>
          <a:xfrm>
            <a:off x="20" y="1129284"/>
            <a:ext cx="4617700" cy="459943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44F81E-D232-D74B-9C7A-84273218C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8975" y="2743200"/>
            <a:ext cx="5604529" cy="3186763"/>
          </a:xfrm>
        </p:spPr>
        <p:txBody>
          <a:bodyPr>
            <a:norm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Elbert Pence and Fanny Boyce Undergraduate Summer Research</a:t>
            </a:r>
            <a:endParaRPr lang="en-US" sz="240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Midewin National Tallgrass Prairie </a:t>
            </a:r>
          </a:p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Dr. Derek Rosenberger</a:t>
            </a:r>
          </a:p>
          <a:p>
            <a:pPr marL="0" indent="0">
              <a:buNone/>
            </a:pPr>
            <a:endParaRPr lang="en-US" sz="24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157FC43-7460-1045-AB7B-25FAABE3693F}"/>
              </a:ext>
            </a:extLst>
          </p:cNvPr>
          <p:cNvSpPr/>
          <p:nvPr/>
        </p:nvSpPr>
        <p:spPr>
          <a:xfrm>
            <a:off x="3910556" y="6580991"/>
            <a:ext cx="43708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https://</a:t>
            </a:r>
            <a:r>
              <a:rPr lang="en-US" sz="1200" dirty="0" err="1"/>
              <a:t>www.nationalforests.org</a:t>
            </a:r>
            <a:r>
              <a:rPr lang="en-US" sz="1200" dirty="0"/>
              <a:t>/who-we-are/our-impact/</a:t>
            </a:r>
            <a:r>
              <a:rPr lang="en-US" sz="1200" dirty="0" err="1"/>
              <a:t>midewin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1663604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79AC23-3DA8-E345-A1EF-95AF94910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803325"/>
            <a:ext cx="5314536" cy="1325563"/>
          </a:xfrm>
        </p:spPr>
        <p:txBody>
          <a:bodyPr>
            <a:norm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References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3C61E-6F4A-7649-9C1E-5819E811CB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2011680"/>
            <a:ext cx="5314543" cy="4598126"/>
          </a:xfrm>
        </p:spPr>
        <p:txBody>
          <a:bodyPr anchor="t">
            <a:normAutofit/>
          </a:bodyPr>
          <a:lstStyle/>
          <a:p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Aquatic Invasive Species. (2020, January). In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Fish &amp; Fishing (U.S. National Park Service)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Retrieved from https://</a:t>
            </a:r>
            <a:r>
              <a:rPr lang="en-US" sz="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www.nps.gov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/subjects/fishing/aquatic-invasive-</a:t>
            </a:r>
            <a:r>
              <a:rPr lang="en-US" sz="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species.html</a:t>
            </a:r>
            <a:endParaRPr lang="en-US" sz="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Corn, L.C., E.H. Buck, J. Rawson, and E. Fischer. 1999. Harmful Non-Native Species: Issues for Congress. Congressional Research Service Issue Brief, RL30123.</a:t>
            </a:r>
          </a:p>
          <a:p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Cox, E. (2014, November 27). Tadpole surveys at Midewin find unusual visitor. In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Wetlands Initiative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Retrieved from http://</a:t>
            </a:r>
            <a:r>
              <a:rPr lang="en-US" sz="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www.wetlands-initiative.org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/field-notes/2016/1/4/tadpole-surveys-at-</a:t>
            </a:r>
            <a:r>
              <a:rPr lang="en-US" sz="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midewin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-find-unusual-visitor</a:t>
            </a:r>
          </a:p>
          <a:p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Cucherousset, J., &amp; Olden, J. D. (2011, May 17). Ecological Impacts of Nonnative Freshwater Fishes.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Fisheries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(5), 215-230. doi:10.1080/03632415.2011.574578</a:t>
            </a:r>
          </a:p>
          <a:p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Dudgeon, D., Arthington, A. H., Gessner, M. O., Kawabata, Z., Knowler, D. J., Lévêque, C., ... Sullivan, C. A. (2007, March 15). Freshwater biodiversity: importance, threats, status and conservation challenges.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Biological Reviews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81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(2), 163-182. doi:10.1017/S1464793105006950</a:t>
            </a:r>
          </a:p>
          <a:p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Escobar, L. E., Mallez, S., McCartney, M., Lee, C., Zielinski, D. P., Ghosal, R., Bajer, P. G., Wagner, C., Nash, B., Tomamichel, M., Venturelli, P., Mathai, P. P., Kokotovich, A., Escobar-Dodero, J., &amp; Phelps, N. B. D. (2018). Aquatic Invasive Species in the Great Lakes Region: An Overview.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Reviews in Fisheries Science &amp; Aquaculture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(1), 121–138. doi:10.1080/23308249.2017.1363715</a:t>
            </a:r>
          </a:p>
          <a:p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Invasive Species. (2012, November 20). In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U.S. Fish and Wildlife Service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Retrieved from https://</a:t>
            </a:r>
            <a:r>
              <a:rPr lang="en-US" sz="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www.fws.gov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invasives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faq.html</a:t>
            </a:r>
            <a:endParaRPr lang="en-US" sz="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Keller, R. P., &amp; Lake, P. S. (2007, June). Potential impacts of a recent and rapidly spreading coloniser of Australian freshwaters: Oriental weatherloach (Misgurnus anguillicaudatus).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Ecology of Freshwater Fish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(2), 124-132. doi:10.1111/j.1600-0633.2006.00204.x</a:t>
            </a:r>
          </a:p>
          <a:p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Miller, R. R., Williams, J. D., &amp; Williams, J. E. (1989). Extinctions of North American Fishes During the past Century.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Fisheries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(6), 22-38. doi:10.1577/1548-8446(1989)014&lt;0022:EONAFD&gt;2.0.CO;2</a:t>
            </a:r>
          </a:p>
          <a:p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Moran, C. J., Rzucidlo, C. L., Carlowicz, R. M., &amp; Gerry, S. P. (2018). Stereotyped feeding behaviors of polyphenic bluegill sunfish. Journal of Zoology, 305(2), 116–123. https://</a:t>
            </a:r>
            <a:r>
              <a:rPr lang="en-US" sz="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doi.org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/10.1111/jzo.12540</a:t>
            </a:r>
          </a:p>
          <a:p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Nico, L., P. Fuller, M. Neilson, J. Larson, A. Fusaro, T.H. Makled, and B. Loftus, 2020,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Misgurnus anguillicaudatus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(Cantor, 1842): U.S. Geological Survey, Nonindigenous Aquatic Species Database, Gainesville, FL, https://nas.er.usgs.gov/queries/</a:t>
            </a:r>
            <a:r>
              <a:rPr lang="en-US" sz="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FactSheet.aspx?speciesID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=498.</a:t>
            </a:r>
          </a:p>
          <a:p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Norris, K. E. (2015, June). Growth, Fecundity, and Diet of Oriental Weatherloach Misgurnus Anguillicaudatus in the Chicago Area Waterways. doi:10.13140/RG.2.1.1678.6081. </a:t>
            </a:r>
          </a:p>
          <a:p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Pimentel, D., Zuniga, R., &amp; Morrison, D. (2005, February 15). Update on the environmental and economic costs associated with alien-invasive species in the United States.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Ecological Economics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52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(3), 273-288. doi:10.1016/j.ecolecon.2004.10.002</a:t>
            </a:r>
          </a:p>
          <a:p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Rosaen, A. L., Grover, E. A., &amp; Spencer, C. W. (2012). The costs of aquatic invasive species to Great Lakes states.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Anderson Economical Group, East Lansing, MI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Sala, O. E., Chapin, S. F., Armesto, J. J., Berlow, E., Bloomfield, J., Dirzo, R., ... Wall, D. H. (2000, March 10). Global biodiversity scenarios for the year 2100.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Science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287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(5459), 1770-1774. </a:t>
            </a:r>
          </a:p>
          <a:p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Schmidt, Robert &amp; Schmidt, Alec. (2014). Observations on Oriental Weatherfish (Misgurnus anguillicaudatus), an Exotic Species in the Hudson River Valley, New York. 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Northeastern Naturalist,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134-145. doi:10.1656/045.021.0113.</a:t>
            </a:r>
          </a:p>
          <a:p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Strayer, D., Pace, M., Caraco, N., Cole, J., &amp; Findlay, S. (2008). Hydrology and Grazing Jointly Control a Large-River Food Web.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Ecology,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89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(1), 12-18.</a:t>
            </a:r>
          </a:p>
          <a:p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Tusi, T. N. K., Randall, D. J., Hanson, L., Farrell, A. P., Chew, S. F., &amp; Ip, Y. K. (2004, January). Dogmas and controversies in the handling of nitrogenous wastes: Ammonia tolerance in the oriental weatherloach Misgurnus anguillicaudatus.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Journal of Experimental Biology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207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1977-1983. doi:10.1242/jeb.00905</a:t>
            </a:r>
          </a:p>
          <a:p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Zhao, H. 2012.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Misgurnus anguillicaudatus 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en-US" sz="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IUCN Red List of Threatened Species</a:t>
            </a:r>
            <a:r>
              <a:rPr lang="en-US" sz="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2012: e.T166158A1115635. doi: 10.2305/IUCN.UK.2012-1.RLTS.T166158A1115635.en.</a:t>
            </a:r>
          </a:p>
          <a:p>
            <a:endParaRPr lang="en-US" sz="500" dirty="0"/>
          </a:p>
        </p:txBody>
      </p:sp>
      <p:sp>
        <p:nvSpPr>
          <p:cNvPr id="24" name="Freeform: Shape 19">
            <a:extLst>
              <a:ext uri="{FF2B5EF4-FFF2-40B4-BE49-F238E27FC236}">
                <a16:creationId xmlns:a16="http://schemas.microsoft.com/office/drawing/2014/main" id="{CF62D2A7-8207-488C-9F46-316BA81A1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picture containing reptile, net, wire, crocodilian reptile&#10;&#10;Description automatically generated">
            <a:extLst>
              <a:ext uri="{FF2B5EF4-FFF2-40B4-BE49-F238E27FC236}">
                <a16:creationId xmlns:a16="http://schemas.microsoft.com/office/drawing/2014/main" id="{D17CE3FD-9B8F-DA4B-AF9F-7CBFD2F16E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/>
          <a:stretch/>
        </p:blipFill>
        <p:spPr>
          <a:xfrm>
            <a:off x="6750141" y="-2"/>
            <a:ext cx="5441859" cy="5654940"/>
          </a:xfrm>
          <a:custGeom>
            <a:avLst/>
            <a:gdLst/>
            <a:ahLst/>
            <a:cxnLst/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86712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928F64C6-FE22-4FC1-A763-DFCC51481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4708357" y="3509963"/>
            <a:ext cx="7092215" cy="2967839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DBDB05-2CB8-A141-A295-3BCF4F86D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1821" y="3812954"/>
            <a:ext cx="6465287" cy="15160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kern="1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Questions?</a:t>
            </a:r>
          </a:p>
        </p:txBody>
      </p:sp>
      <p:pic>
        <p:nvPicPr>
          <p:cNvPr id="9" name="Picture 8" descr="A person holding a small turtle&#10;&#10;Description automatically generated with low confidence">
            <a:extLst>
              <a:ext uri="{FF2B5EF4-FFF2-40B4-BE49-F238E27FC236}">
                <a16:creationId xmlns:a16="http://schemas.microsoft.com/office/drawing/2014/main" id="{06733F13-94EE-3343-9176-0991B62283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880058" y="-240690"/>
            <a:ext cx="3026834" cy="4151681"/>
          </a:xfrm>
          <a:prstGeom prst="rect">
            <a:avLst/>
          </a:prstGeom>
        </p:spPr>
      </p:pic>
      <p:pic>
        <p:nvPicPr>
          <p:cNvPr id="11" name="Picture 10" descr="A person holding a turtle&#10;&#10;Description automatically generated with low confidence">
            <a:extLst>
              <a:ext uri="{FF2B5EF4-FFF2-40B4-BE49-F238E27FC236}">
                <a16:creationId xmlns:a16="http://schemas.microsoft.com/office/drawing/2014/main" id="{4DE7D079-516E-934F-AFD1-6B69FEC278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4638955" y="321733"/>
            <a:ext cx="3539976" cy="2985818"/>
          </a:xfrm>
          <a:prstGeom prst="rect">
            <a:avLst/>
          </a:prstGeom>
        </p:spPr>
      </p:pic>
      <p:pic>
        <p:nvPicPr>
          <p:cNvPr id="5" name="Picture 4" descr="A picture containing outdoor, green&#10;&#10;Description automatically generated">
            <a:extLst>
              <a:ext uri="{FF2B5EF4-FFF2-40B4-BE49-F238E27FC236}">
                <a16:creationId xmlns:a16="http://schemas.microsoft.com/office/drawing/2014/main" id="{CA486370-FD35-AA40-AB2E-27FD59CF653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"/>
          <a:stretch/>
        </p:blipFill>
        <p:spPr>
          <a:xfrm rot="16200000">
            <a:off x="8623456" y="46848"/>
            <a:ext cx="2985818" cy="3535590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C34627B-48E6-4F4D-B843-97717A86B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138287" y="5443086"/>
            <a:ext cx="64008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picture containing nature&#10;&#10;Description automatically generated">
            <a:extLst>
              <a:ext uri="{FF2B5EF4-FFF2-40B4-BE49-F238E27FC236}">
                <a16:creationId xmlns:a16="http://schemas.microsoft.com/office/drawing/2014/main" id="{6E794D57-631D-9549-8CF2-6AB74F7D6A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 rot="5400000">
            <a:off x="884444" y="2942623"/>
            <a:ext cx="3026833" cy="416045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406A7B1-7954-A045-90F3-D72B804C839E}"/>
              </a:ext>
            </a:extLst>
          </p:cNvPr>
          <p:cNvSpPr txBox="1"/>
          <p:nvPr/>
        </p:nvSpPr>
        <p:spPr>
          <a:xfrm>
            <a:off x="5886400" y="5718719"/>
            <a:ext cx="4585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Contact information: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agvanhaitsma@olivet.edu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962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B0792D4F-247E-46FE-85FC-881DEFA41D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285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1BD617-19B0-0840-8AEB-44FD7C3E2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142" y="479990"/>
            <a:ext cx="3605406" cy="1325563"/>
          </a:xfrm>
        </p:spPr>
        <p:txBody>
          <a:bodyPr>
            <a:normAutofit/>
          </a:bodyPr>
          <a:lstStyle/>
          <a:p>
            <a:pPr algn="r"/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is an Oriental weather loach?</a:t>
            </a:r>
          </a:p>
        </p:txBody>
      </p: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CE272F12-AF86-441A-BC1B-C014BBBF85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4639665" y="685571"/>
            <a:ext cx="0" cy="914400"/>
          </a:xfrm>
          <a:prstGeom prst="line">
            <a:avLst/>
          </a:prstGeom>
          <a:ln w="1905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9FCA01-92C4-B240-8525-A34F2E649C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8783" y="411881"/>
            <a:ext cx="6512265" cy="146178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en-US" sz="1800">
              <a:solidFill>
                <a:schemeClr val="bg1"/>
              </a:solidFill>
            </a:endParaRPr>
          </a:p>
          <a:p>
            <a:endParaRPr lang="en-US" sz="1800">
              <a:solidFill>
                <a:schemeClr val="bg1"/>
              </a:solidFill>
            </a:endParaRPr>
          </a:p>
        </p:txBody>
      </p:sp>
      <p:pic>
        <p:nvPicPr>
          <p:cNvPr id="4098" name="Picture 2" descr="Oriental Weatherfish (Misgurnus anguillicaudatus) - Species Profile">
            <a:extLst>
              <a:ext uri="{FF2B5EF4-FFF2-40B4-BE49-F238E27FC236}">
                <a16:creationId xmlns:a16="http://schemas.microsoft.com/office/drawing/2014/main" id="{0CA0017E-F0C7-6E43-AC93-441C03200A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5142" y="3025747"/>
            <a:ext cx="10595911" cy="2834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41EA0D8-EEDF-4A4A-8039-3FAC195AE3FD}"/>
              </a:ext>
            </a:extLst>
          </p:cNvPr>
          <p:cNvSpPr/>
          <p:nvPr/>
        </p:nvSpPr>
        <p:spPr>
          <a:xfrm>
            <a:off x="4059303" y="6581001"/>
            <a:ext cx="40675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https://nas.er.usgs.gov/queries/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factsheet.aspx?SpeciesID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=498</a:t>
            </a:r>
          </a:p>
        </p:txBody>
      </p:sp>
    </p:spTree>
    <p:extLst>
      <p:ext uri="{BB962C8B-B14F-4D97-AF65-F5344CB8AC3E}">
        <p14:creationId xmlns:p14="http://schemas.microsoft.com/office/powerpoint/2010/main" val="3166278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 80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1C7503-20C2-3746-BE5C-B135D899A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351" y="433545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Midewin National Tallgrass Prairie</a:t>
            </a:r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BA382C41-A538-034D-9208-B177754A30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7" r="-2" b="-2"/>
          <a:stretch/>
        </p:blipFill>
        <p:spPr>
          <a:xfrm>
            <a:off x="358866" y="2426818"/>
            <a:ext cx="5401319" cy="3997637"/>
          </a:xfrm>
          <a:prstGeom prst="rect">
            <a:avLst/>
          </a:prstGeom>
        </p:spPr>
      </p:pic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The Healing Ground: Midewin National Tallgrass Prairie Photo Essay | NPR  Illinois">
            <a:extLst>
              <a:ext uri="{FF2B5EF4-FFF2-40B4-BE49-F238E27FC236}">
                <a16:creationId xmlns:a16="http://schemas.microsoft.com/office/drawing/2014/main" id="{D116927C-E1B6-B941-97C0-57E66BA949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 bwMode="auto">
          <a:xfrm>
            <a:off x="6471933" y="2426818"/>
            <a:ext cx="5402196" cy="399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2BCD450-E17B-884F-B6FE-23428E8835ED}"/>
              </a:ext>
            </a:extLst>
          </p:cNvPr>
          <p:cNvSpPr/>
          <p:nvPr/>
        </p:nvSpPr>
        <p:spPr>
          <a:xfrm>
            <a:off x="2687280" y="6574343"/>
            <a:ext cx="6857995" cy="28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www.nprillinois.org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/post/healing-ground-midewin-national-tallgrass-prairie-photo-essay#stream/0</a:t>
            </a:r>
          </a:p>
        </p:txBody>
      </p:sp>
    </p:spTree>
    <p:extLst>
      <p:ext uri="{BB962C8B-B14F-4D97-AF65-F5344CB8AC3E}">
        <p14:creationId xmlns:p14="http://schemas.microsoft.com/office/powerpoint/2010/main" val="963097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9899462-FC16-43B0-966B-FCA263450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493775" y="478232"/>
            <a:ext cx="5809306" cy="5918673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BD7789-DCEA-E946-8DE1-BD9226DAB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7446" y="1053711"/>
            <a:ext cx="4933490" cy="1424446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Objective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AFEA932-2DF1-410C-A00A-7A1E7DBF75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79782" y="2639023"/>
            <a:ext cx="4800600" cy="0"/>
          </a:xfrm>
          <a:prstGeom prst="line">
            <a:avLst/>
          </a:prstGeom>
          <a:ln w="2222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D407F-7AD6-BC48-B70D-1B9DD85F6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7447" y="2799889"/>
            <a:ext cx="4933490" cy="2987543"/>
          </a:xfrm>
        </p:spPr>
        <p:txBody>
          <a:bodyPr anchor="t">
            <a:normAutofit/>
          </a:bodyPr>
          <a:lstStyle/>
          <a:p>
            <a:r>
              <a:rPr lang="en-US" sz="17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Assess the following about weather loaches at Midewin:</a:t>
            </a:r>
          </a:p>
          <a:p>
            <a:pPr lvl="1"/>
            <a:r>
              <a:rPr lang="en-US" sz="17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Abundance</a:t>
            </a:r>
          </a:p>
          <a:p>
            <a:pPr lvl="1"/>
            <a:r>
              <a:rPr lang="en-US" sz="17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Distribution</a:t>
            </a:r>
          </a:p>
          <a:p>
            <a:pPr lvl="1"/>
            <a:r>
              <a:rPr lang="en-US" sz="17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Ecological impacts</a:t>
            </a:r>
          </a:p>
          <a:p>
            <a:r>
              <a:rPr lang="en-US" sz="17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Hypothesis:</a:t>
            </a:r>
          </a:p>
          <a:p>
            <a:pPr lvl="1"/>
            <a:r>
              <a:rPr lang="en-US" sz="17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1700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Oriental weather loaches are negatively impacting the Prairie Creek and Grant Creek watersheds at Midewin National Tallgrass Prairie.”</a:t>
            </a:r>
            <a:endParaRPr lang="en-US" sz="17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E4671E-D12D-5146-9664-D6F32DC1D4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77506" y="718947"/>
            <a:ext cx="2971800" cy="2228850"/>
          </a:xfrm>
          <a:prstGeom prst="rect">
            <a:avLst/>
          </a:prstGeom>
        </p:spPr>
      </p:pic>
      <p:pic>
        <p:nvPicPr>
          <p:cNvPr id="5" name="Picture 4" descr="A person holding a small lizard&#10;&#10;Description automatically generated with medium confidence">
            <a:extLst>
              <a:ext uri="{FF2B5EF4-FFF2-40B4-BE49-F238E27FC236}">
                <a16:creationId xmlns:a16="http://schemas.microsoft.com/office/drawing/2014/main" id="{11DE846F-9C57-D943-8247-4BBCC9EC27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205" y="3566160"/>
            <a:ext cx="39624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312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75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4B0828-F900-9D47-9C47-CB60D349C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351" y="433545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Methods</a:t>
            </a:r>
          </a:p>
        </p:txBody>
      </p:sp>
      <p:cxnSp>
        <p:nvCxnSpPr>
          <p:cNvPr id="83" name="Straight Connector 77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Picture 59" descr="A picture containing tree, person, outdoor, sport&#10;&#10;Description automatically generated">
            <a:extLst>
              <a:ext uri="{FF2B5EF4-FFF2-40B4-BE49-F238E27FC236}">
                <a16:creationId xmlns:a16="http://schemas.microsoft.com/office/drawing/2014/main" id="{0D471312-0754-C541-8DC5-5E41862FCE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60707" y="2926523"/>
            <a:ext cx="3997637" cy="2998227"/>
          </a:xfrm>
          <a:prstGeom prst="rect">
            <a:avLst/>
          </a:prstGeom>
        </p:spPr>
      </p:pic>
      <p:cxnSp>
        <p:nvCxnSpPr>
          <p:cNvPr id="84" name="Straight Connector 79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Picture 61" descr="A picture containing green, person, outdoor, vegetable&#10;&#10;Description automatically generated">
            <a:extLst>
              <a:ext uri="{FF2B5EF4-FFF2-40B4-BE49-F238E27FC236}">
                <a16:creationId xmlns:a16="http://schemas.microsoft.com/office/drawing/2014/main" id="{35BFEEEA-9965-AD48-A012-9BF7526C78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74213" y="2926523"/>
            <a:ext cx="3997637" cy="2998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585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7BD1E9-FA29-C649-8B0C-5A5D6EECC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Prairie Creek’s wetland (left) yielded a higher diversity of species than Grant Creek’s wetland (right)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04551E2-0F6D-CC40-B7FC-07F9D72A2E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817478"/>
              </p:ext>
            </p:extLst>
          </p:nvPr>
        </p:nvGraphicFramePr>
        <p:xfrm>
          <a:off x="0" y="1945546"/>
          <a:ext cx="6447020" cy="4912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7B59AED-71FA-AA49-8D62-499C345698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7339568"/>
              </p:ext>
            </p:extLst>
          </p:nvPr>
        </p:nvGraphicFramePr>
        <p:xfrm>
          <a:off x="6248400" y="1945547"/>
          <a:ext cx="5943600" cy="4912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14623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C4028FD-8BAA-4A19-BFDE-594D991B75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F63ACE-E0CD-AC48-AA67-D9600D73D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6995"/>
            <a:ext cx="10515600" cy="1133693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Grant Creek’s wetland consists almost entirely of crayfish</a:t>
            </a: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77B1991D-9123-E54B-B64A-9E60B3B236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963358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27292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3BE72-5C84-1C4D-9E3B-39B1C5F5B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Prairie Creek’s creek (left) yielded a higher diversity of species than Grant Creek’s creek (right)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3027B01-1463-6747-B4E1-4B78550123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7713090"/>
              </p:ext>
            </p:extLst>
          </p:nvPr>
        </p:nvGraphicFramePr>
        <p:xfrm>
          <a:off x="0" y="1690688"/>
          <a:ext cx="5943600" cy="5167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34BB7AC-FFC7-D046-AF60-9EB25E9C2B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1261408"/>
              </p:ext>
            </p:extLst>
          </p:nvPr>
        </p:nvGraphicFramePr>
        <p:xfrm>
          <a:off x="5943600" y="1690688"/>
          <a:ext cx="6248400" cy="5167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41391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12A180-9863-714B-AC82-DA47E8E86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805"/>
            <a:ext cx="10515600" cy="150588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Prairie Creek’s creek contained more fish and crayfish than Grant Creek’s creek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D7EBA71E-E8CD-E24D-B12B-EC90D488D10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2551982"/>
              </p:ext>
            </p:extLst>
          </p:nvPr>
        </p:nvGraphicFramePr>
        <p:xfrm>
          <a:off x="838200" y="1845426"/>
          <a:ext cx="10512547" cy="44503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598046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2227</TotalTime>
  <Words>1341</Words>
  <Application>Microsoft Office PowerPoint</Application>
  <PresentationFormat>Widescreen</PresentationFormat>
  <Paragraphs>86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Tw Cen MT</vt:lpstr>
      <vt:lpstr>Office Theme</vt:lpstr>
      <vt:lpstr>Impact Analysis on the Invasive Oriental Weather Loach (Misgurnus anguillicaudatus) in the Grant Creek and Prairie Creek Watersheds at Midewin National Tallgrass Prairie</vt:lpstr>
      <vt:lpstr>What is an Oriental weather loach?</vt:lpstr>
      <vt:lpstr>Midewin National Tallgrass Prairie</vt:lpstr>
      <vt:lpstr>Objective</vt:lpstr>
      <vt:lpstr>Methods</vt:lpstr>
      <vt:lpstr>Prairie Creek’s wetland (left) yielded a higher diversity of species than Grant Creek’s wetland (right)</vt:lpstr>
      <vt:lpstr>Grant Creek’s wetland consists almost entirely of crayfish</vt:lpstr>
      <vt:lpstr>Prairie Creek’s creek (left) yielded a higher diversity of species than Grant Creek’s creek (right)</vt:lpstr>
      <vt:lpstr>Prairie Creek’s creek contained more fish and crayfish than Grant Creek’s creek</vt:lpstr>
      <vt:lpstr>Dissection Results</vt:lpstr>
      <vt:lpstr>The wide variety of prey items support the idea that Weather loaches are opportunistic feeders</vt:lpstr>
      <vt:lpstr>Implications</vt:lpstr>
      <vt:lpstr>Acknowledgements</vt:lpstr>
      <vt:lpstr>References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Impact Analysis on the Invasive Oriental Weather Loach (Misgurnus anguillicaudatus) in the Grant Creek and Prairie Creek Watersheds at Midewin National Tallgrass Prairie</dc:title>
  <dc:creator>Adam Vanhaitsma</dc:creator>
  <cp:lastModifiedBy>Lisa McGrady</cp:lastModifiedBy>
  <cp:revision>37</cp:revision>
  <dcterms:created xsi:type="dcterms:W3CDTF">2021-04-15T01:26:04Z</dcterms:created>
  <dcterms:modified xsi:type="dcterms:W3CDTF">2021-04-21T16:07:48Z</dcterms:modified>
</cp:coreProperties>
</file>