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60" r:id="rId4"/>
    <p:sldId id="276" r:id="rId5"/>
    <p:sldId id="267" r:id="rId6"/>
    <p:sldId id="277" r:id="rId7"/>
    <p:sldId id="280" r:id="rId8"/>
    <p:sldId id="275" r:id="rId9"/>
    <p:sldId id="279" r:id="rId10"/>
    <p:sldId id="285" r:id="rId11"/>
    <p:sldId id="287" r:id="rId12"/>
    <p:sldId id="284" r:id="rId13"/>
    <p:sldId id="286" r:id="rId14"/>
    <p:sldId id="281" r:id="rId15"/>
    <p:sldId id="28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60" autoAdjust="0"/>
    <p:restoredTop sz="94660"/>
  </p:normalViewPr>
  <p:slideViewPr>
    <p:cSldViewPr snapToGrid="0">
      <p:cViewPr varScale="1">
        <p:scale>
          <a:sx n="45" d="100"/>
          <a:sy n="45" d="100"/>
        </p:scale>
        <p:origin x="17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E1DB94-0B35-4CDF-A5AA-4DB39F796A6C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A5BE6-62CB-46C3-A39B-74B0B7B0F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92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>
            <a:extLst>
              <a:ext uri="{FF2B5EF4-FFF2-40B4-BE49-F238E27FC236}">
                <a16:creationId xmlns:a16="http://schemas.microsoft.com/office/drawing/2014/main" id="{459E5B9B-7620-43A5-B424-20DE689C13D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>
            <a:extLst>
              <a:ext uri="{FF2B5EF4-FFF2-40B4-BE49-F238E27FC236}">
                <a16:creationId xmlns:a16="http://schemas.microsoft.com/office/drawing/2014/main" id="{71F0CC34-4D6A-4E30-AA59-CA25CD07527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>
            <a:extLst>
              <a:ext uri="{FF2B5EF4-FFF2-40B4-BE49-F238E27FC236}">
                <a16:creationId xmlns:a16="http://schemas.microsoft.com/office/drawing/2014/main" id="{B29993EC-E0B4-4875-B256-E74A57BC23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E3104C5-2B7A-41D4-83C5-EFB064B1FC93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325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01784" y="2040673"/>
            <a:ext cx="5766216" cy="146929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01784" y="3602038"/>
            <a:ext cx="5766216" cy="1438313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12F65C7-7B5E-45B3-A7C6-E4D26CFBDF73}" type="datetime1">
              <a:rPr lang="en-US" smtClean="0"/>
              <a:t>4/9/2019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25F245-5F07-498C-AA1D-88BEB9775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380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29D12EB4-DA24-486C-B7DF-1B2EBE20B4D0}" type="datetime1">
              <a:rPr lang="en-US" smtClean="0"/>
              <a:t>4/9/2019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725F245-5F07-498C-AA1D-88BEB9775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05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 b="1">
                <a:solidFill>
                  <a:srgbClr val="40315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863436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9AF8617-8B30-4612-BC2A-9E53506AFA5A}" type="datetime1">
              <a:rPr lang="en-US" smtClean="0"/>
              <a:t>4/9/2019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8326" y="6356350"/>
            <a:ext cx="4791175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725F245-5F07-498C-AA1D-88BEB9775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859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/>
          <a:p>
            <a:fld id="{ADB8AAB8-5891-4760-8A6D-CC081B2D0C02}" type="datetime1">
              <a:rPr lang="en-US" smtClean="0"/>
              <a:t>4/9/2019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/>
          <a:p>
            <a:fld id="{F725F245-5F07-498C-AA1D-88BEB9775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827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6518" y="2068643"/>
            <a:ext cx="6040931" cy="2173573"/>
          </a:xfrm>
        </p:spPr>
        <p:txBody>
          <a:bodyPr anchor="b"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6518" y="4242216"/>
            <a:ext cx="6040932" cy="79448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D55E58-CB38-4F3E-858B-7D67A4DC88E4}" type="datetime1">
              <a:rPr lang="en-US" smtClean="0"/>
              <a:t>4/9/2019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25F245-5F07-498C-AA1D-88BEB9775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700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/>
          <a:p>
            <a:fld id="{5E34114A-D72F-4B01-BDD5-EDEDF28E78F8}" type="datetime1">
              <a:rPr lang="en-US" smtClean="0"/>
              <a:t>4/9/2019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/>
          <a:p>
            <a:fld id="{F725F245-5F07-498C-AA1D-88BEB9775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651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7158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0315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0315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854AD1C-9F73-48FE-998D-3AD258522559}" type="datetime1">
              <a:rPr lang="en-US" smtClean="0"/>
              <a:t>4/9/2019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725F245-5F07-498C-AA1D-88BEB9775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88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0BF668EA-B023-4183-BF98-CECDA2F090BF}" type="datetime1">
              <a:rPr lang="en-US" smtClean="0"/>
              <a:t>4/9/2019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725F245-5F07-498C-AA1D-88BEB9775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217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863436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69B60DFB-6E7B-44F4-9703-BB9F8BC54B3F}" type="datetime1">
              <a:rPr lang="en-US" smtClean="0"/>
              <a:t>4/9/2019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8326" y="6356350"/>
            <a:ext cx="4791175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725F245-5F07-498C-AA1D-88BEB9775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280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solidFill>
                  <a:srgbClr val="40315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rgbClr val="403152"/>
                </a:solidFill>
              </a:defRPr>
            </a:lvl1pPr>
            <a:lvl2pPr>
              <a:defRPr sz="2800">
                <a:solidFill>
                  <a:srgbClr val="403152"/>
                </a:solidFill>
              </a:defRPr>
            </a:lvl2pPr>
            <a:lvl3pPr>
              <a:defRPr sz="2400">
                <a:solidFill>
                  <a:srgbClr val="403152"/>
                </a:solidFill>
              </a:defRPr>
            </a:lvl3pPr>
            <a:lvl4pPr>
              <a:defRPr sz="2000">
                <a:solidFill>
                  <a:srgbClr val="403152"/>
                </a:solidFill>
              </a:defRPr>
            </a:lvl4pPr>
            <a:lvl5pPr>
              <a:defRPr sz="2000">
                <a:solidFill>
                  <a:srgbClr val="40315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40315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863436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8B42B07-D71F-4A89-8547-D9FD7BA596BC}" type="datetime1">
              <a:rPr lang="en-US" smtClean="0"/>
              <a:t>4/9/2019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8326" y="6356350"/>
            <a:ext cx="4791175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725F245-5F07-498C-AA1D-88BEB9775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70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solidFill>
                  <a:srgbClr val="40315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rgbClr val="40315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40315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863436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E39C30D-D1CB-432C-A504-F0D83701439A}" type="datetime1">
              <a:rPr lang="en-US" smtClean="0"/>
              <a:t>4/9/2019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8326" y="6356350"/>
            <a:ext cx="4791175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725F245-5F07-498C-AA1D-88BEB9775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492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98535-13D9-4C0E-97DE-8C876AE77624}" type="datetime1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5F245-5F07-498C-AA1D-88BEB9775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639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4C3C4B34-6318-4A63-9238-BFA9AD20CDA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181600" y="2209800"/>
            <a:ext cx="5334000" cy="1371600"/>
          </a:xfrm>
        </p:spPr>
        <p:txBody>
          <a:bodyPr anchor="ctr"/>
          <a:lstStyle/>
          <a:p>
            <a:pPr eaLnBrk="1" hangingPunct="1"/>
            <a:r>
              <a:rPr lang="en-US" altLang="en-US" sz="2800" dirty="0">
                <a:latin typeface="Calibri" panose="020F0502020204030204" pitchFamily="34" charset="0"/>
              </a:rPr>
              <a:t>Generating Spectra using PCA-Based Mixture Models</a:t>
            </a:r>
          </a:p>
        </p:txBody>
      </p:sp>
      <p:sp>
        <p:nvSpPr>
          <p:cNvPr id="3075" name="Rectangle 4">
            <a:extLst>
              <a:ext uri="{FF2B5EF4-FFF2-40B4-BE49-F238E27FC236}">
                <a16:creationId xmlns:a16="http://schemas.microsoft.com/office/drawing/2014/main" id="{E835E75C-5C9D-4B95-B3B2-6F3E95CCBB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3505200"/>
            <a:ext cx="53340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969696"/>
                </a:solidFill>
                <a:latin typeface="Calibri" panose="020F0502020204030204" pitchFamily="34" charset="0"/>
              </a:rPr>
              <a:t>April 9, 2019</a:t>
            </a:r>
            <a:br>
              <a:rPr lang="en-US" altLang="en-US" sz="2800" dirty="0">
                <a:solidFill>
                  <a:srgbClr val="969696"/>
                </a:solidFill>
                <a:latin typeface="Calibri" panose="020F0502020204030204" pitchFamily="34" charset="0"/>
              </a:rPr>
            </a:br>
            <a:r>
              <a:rPr lang="en-US" altLang="en-US" sz="2800" i="1" dirty="0">
                <a:solidFill>
                  <a:srgbClr val="969696"/>
                </a:solidFill>
                <a:latin typeface="Calibri" panose="020F0502020204030204" pitchFamily="34" charset="0"/>
              </a:rPr>
              <a:t>Joseph S. </a:t>
            </a:r>
            <a:r>
              <a:rPr lang="en-US" altLang="en-US" sz="2800" i="1" dirty="0" err="1">
                <a:solidFill>
                  <a:srgbClr val="969696"/>
                </a:solidFill>
                <a:latin typeface="Calibri" panose="020F0502020204030204" pitchFamily="34" charset="0"/>
              </a:rPr>
              <a:t>Makarewicz</a:t>
            </a:r>
            <a:br>
              <a:rPr lang="en-US" altLang="en-US" sz="2800" i="1" dirty="0">
                <a:solidFill>
                  <a:srgbClr val="969696"/>
                </a:solidFill>
                <a:latin typeface="Calibri" panose="020F0502020204030204" pitchFamily="34" charset="0"/>
              </a:rPr>
            </a:br>
            <a:r>
              <a:rPr lang="en-US" altLang="en-US" sz="2800" i="1" dirty="0">
                <a:solidFill>
                  <a:srgbClr val="969696"/>
                </a:solidFill>
                <a:latin typeface="Calibri" panose="020F0502020204030204" pitchFamily="34" charset="0"/>
              </a:rPr>
              <a:t>Heather D. </a:t>
            </a:r>
            <a:r>
              <a:rPr lang="en-US" altLang="en-US" sz="2800" i="1" dirty="0" err="1">
                <a:solidFill>
                  <a:srgbClr val="969696"/>
                </a:solidFill>
                <a:latin typeface="Calibri" panose="020F0502020204030204" pitchFamily="34" charset="0"/>
              </a:rPr>
              <a:t>Makarewicz</a:t>
            </a:r>
            <a:endParaRPr lang="en-US" altLang="en-US" sz="2800" i="1" dirty="0">
              <a:solidFill>
                <a:srgbClr val="96969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69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9E2F4-EA82-4182-B7B9-51178D55C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Binary Mixture Models – Gypsum-Quartz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5BA9EB-5AF5-4254-BBE9-9824658C3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10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143D89E-28EA-49C6-80CE-9F10360348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9" r="74922"/>
          <a:stretch/>
        </p:blipFill>
        <p:spPr>
          <a:xfrm>
            <a:off x="642937" y="1662113"/>
            <a:ext cx="5143461" cy="51394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C33376-0436-4D06-8594-97D1CD2B11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44" t="8252" r="25117"/>
          <a:stretch/>
        </p:blipFill>
        <p:spPr>
          <a:xfrm>
            <a:off x="5872176" y="2471747"/>
            <a:ext cx="6100763" cy="304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794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A23E5-0D8F-4194-B046-3CA2583D6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90% Gypsum – 10% Quartz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69B9D40-09C3-49EE-8BF8-60BB8F7290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38" t="8471"/>
          <a:stretch/>
        </p:blipFill>
        <p:spPr>
          <a:xfrm>
            <a:off x="3438345" y="1498433"/>
            <a:ext cx="5315309" cy="5223042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4AD55F-E326-4E37-9BE1-61FB88F74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15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9E2F4-EA82-4182-B7B9-51178D55C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Binary Mixture Models – Gypsum-Dolomite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A451F03-86DD-4672-B616-7D61EC257E91}"/>
              </a:ext>
            </a:extLst>
          </p:cNvPr>
          <p:cNvSpPr/>
          <p:nvPr/>
        </p:nvSpPr>
        <p:spPr>
          <a:xfrm>
            <a:off x="9385393" y="5484217"/>
            <a:ext cx="25708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%GYP = 50.7 – 21.9 × PC1 value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5BA9EB-5AF5-4254-BBE9-9824658C3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A36303-EE06-40FC-AEA8-A55E9F274B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" t="2273" r="4099" b="2120"/>
          <a:stretch/>
        </p:blipFill>
        <p:spPr>
          <a:xfrm>
            <a:off x="628648" y="1516515"/>
            <a:ext cx="5229210" cy="52986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271B6AD-8CEC-4FB3-B253-B410C23C74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635" y="2285821"/>
            <a:ext cx="3198395" cy="31983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75BE312-B729-4031-9BF6-FD4FBC723A1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9978" y="2285821"/>
            <a:ext cx="3198395" cy="3198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983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172ED-A5C1-4830-9E60-35FDCBF5F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90% Gypsum – 10% Dolomite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895DF1-9DB9-40E6-9BED-09E381C68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727C85-D673-4820-8000-F1F1A3457F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" t="4793" r="5729" b="2850"/>
          <a:stretch/>
        </p:blipFill>
        <p:spPr>
          <a:xfrm>
            <a:off x="3375447" y="1489450"/>
            <a:ext cx="5303089" cy="523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436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1D99E-7103-40BE-AC08-D5C246E50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6FA96F12-E815-4B9E-98DC-5530DC6139F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Generated Spectra</a:t>
            </a:r>
          </a:p>
          <a:p>
            <a:pPr lvl="1" eaLnBrk="1" hangingPunct="1"/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High frequency noise </a:t>
            </a:r>
          </a:p>
          <a:p>
            <a:pPr lvl="1" eaLnBrk="1" hangingPunct="1"/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Large spike artifact in the lower wavelengths</a:t>
            </a:r>
          </a:p>
          <a:p>
            <a:pPr lvl="1" eaLnBrk="1" hangingPunct="1"/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Could be smooth with median filter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9B385A-5010-430E-B42C-F29A9D0A7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05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EC0F3-E19E-4CA6-B234-AF0864579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D2A6B234-6F58-4B44-81FF-D1D799A227E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Apply algorithm to small sets of binary and tertiary mixtures.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Apply algorithm to larger sets of various minerals for coarse identification of mineral presence.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Variance will increase amongst sample spectra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More principle components vectors and values will need to be retained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PC vectors will represent bands that are unique to different mineral groups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Use models to identify minerals and estimate mineral abundance in lunar and Martian hyper spectral images.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Develop web-based tools for mineral identification.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0CAE57-3BFA-4D6C-9060-4966F93CB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656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6C40A-E76E-4435-B8CA-9EFB0E927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098" name="Rectangle 3">
            <a:extLst>
              <a:ext uri="{FF2B5EF4-FFF2-40B4-BE49-F238E27FC236}">
                <a16:creationId xmlns:a16="http://schemas.microsoft.com/office/drawing/2014/main" id="{1D64DE1D-0FFD-43C7-AEFF-0DC45F66511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Background</a:t>
            </a:r>
          </a:p>
          <a:p>
            <a:pPr lvl="1"/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VNIR Spectrum</a:t>
            </a:r>
          </a:p>
          <a:p>
            <a:pPr lvl="1"/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Mixture Datasets</a:t>
            </a:r>
          </a:p>
          <a:p>
            <a:pPr eaLnBrk="1" hangingPunct="1"/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PCA-Based Spectra Mixture Model</a:t>
            </a:r>
          </a:p>
          <a:p>
            <a:pPr lvl="1"/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Spectra Pre-processing</a:t>
            </a:r>
          </a:p>
          <a:p>
            <a:pPr lvl="1"/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Principle Component Analysis</a:t>
            </a:r>
          </a:p>
          <a:p>
            <a:pPr lvl="1"/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Principle Component Correlation</a:t>
            </a:r>
          </a:p>
          <a:p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Binary Mixture Models</a:t>
            </a:r>
          </a:p>
          <a:p>
            <a:pPr eaLnBrk="1" hangingPunct="1"/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Spectra Generated from a PCA-Based Mixture Model</a:t>
            </a:r>
          </a:p>
          <a:p>
            <a:pPr eaLnBrk="1" hangingPunct="1"/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Discussion</a:t>
            </a:r>
          </a:p>
          <a:p>
            <a:pPr eaLnBrk="1" hangingPunct="1"/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Future Work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201468-AF23-4A60-91E0-A8D5CC918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045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EC3C5-1780-4C78-ABEA-A9AB59032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894A96-DB9D-46D2-B95A-4E61FD7CD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3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9525DFB-1F85-44D8-976D-19E3D94069D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Spectra</a:t>
            </a:r>
          </a:p>
          <a:p>
            <a:pPr lvl="1"/>
            <a:r>
              <a:rPr lang="en-US" dirty="0"/>
              <a:t>A plot of reflective intensity versus wavelength </a:t>
            </a:r>
          </a:p>
          <a:p>
            <a:pPr lvl="2"/>
            <a:r>
              <a:rPr lang="en-US" dirty="0"/>
              <a:t>Green (0.52 - 0.56 µm)</a:t>
            </a:r>
          </a:p>
          <a:p>
            <a:pPr lvl="2"/>
            <a:r>
              <a:rPr lang="en-US" dirty="0"/>
              <a:t>Yellow (0.56 - 0.59 µm)</a:t>
            </a:r>
          </a:p>
          <a:p>
            <a:pPr lvl="2"/>
            <a:r>
              <a:rPr lang="en-US" dirty="0"/>
              <a:t>Orange (0.59 - 0.635 µm)</a:t>
            </a:r>
          </a:p>
          <a:p>
            <a:pPr lvl="2"/>
            <a:r>
              <a:rPr lang="en-US" dirty="0"/>
              <a:t>Red (0.635 - 0.7 µm)</a:t>
            </a:r>
          </a:p>
          <a:p>
            <a:pPr lvl="2"/>
            <a:r>
              <a:rPr lang="en-US" dirty="0"/>
              <a:t>Infrared</a:t>
            </a:r>
          </a:p>
          <a:p>
            <a:pPr lvl="1"/>
            <a:r>
              <a:rPr lang="en-US" dirty="0"/>
              <a:t>Acquired with a spectrometer </a:t>
            </a:r>
          </a:p>
          <a:p>
            <a:pPr lvl="1"/>
            <a:r>
              <a:rPr lang="en-US" dirty="0"/>
              <a:t>Large spectral libraries available</a:t>
            </a:r>
          </a:p>
          <a:p>
            <a:pPr lvl="2"/>
            <a:r>
              <a:rPr lang="en-US" dirty="0"/>
              <a:t>USGS</a:t>
            </a:r>
          </a:p>
          <a:p>
            <a:pPr lvl="2"/>
            <a:r>
              <a:rPr lang="en-US" dirty="0"/>
              <a:t>RELAB</a:t>
            </a:r>
          </a:p>
          <a:p>
            <a:r>
              <a:rPr lang="en-US" dirty="0"/>
              <a:t>Mixture Datasets</a:t>
            </a:r>
          </a:p>
          <a:p>
            <a:pPr lvl="1"/>
            <a:r>
              <a:rPr lang="en-US" dirty="0"/>
              <a:t>Minerals are mixed to understand how spectral features change with mineral composition.</a:t>
            </a: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422F0B7-9625-40E5-87BD-C9AB3537C79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" t="2273" r="4099" b="2120"/>
          <a:stretch/>
        </p:blipFill>
        <p:spPr>
          <a:xfrm>
            <a:off x="6530780" y="1594437"/>
            <a:ext cx="2596679" cy="26311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CED304E-0202-4350-927C-8663F58AA5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06" r="7146" b="6369"/>
          <a:stretch/>
        </p:blipFill>
        <p:spPr>
          <a:xfrm>
            <a:off x="9300645" y="1577184"/>
            <a:ext cx="2823647" cy="263114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3D5FC4-EF25-4BD1-A35A-D43ACDFAC7D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9" r="6598"/>
          <a:stretch/>
        </p:blipFill>
        <p:spPr>
          <a:xfrm>
            <a:off x="9433116" y="4225583"/>
            <a:ext cx="2622158" cy="26311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85D8C50-BCD4-4877-81FA-AC2396BF9B7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9" r="74922"/>
          <a:stretch/>
        </p:blipFill>
        <p:spPr>
          <a:xfrm>
            <a:off x="6549015" y="4225583"/>
            <a:ext cx="2633194" cy="2631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999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2593E-82C8-4804-8273-DA5762F03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Spectra Pre-processing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4A004F-215D-4179-9BAC-D933A45165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70714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Crop</a:t>
            </a:r>
          </a:p>
          <a:p>
            <a:pPr lvl="1"/>
            <a:r>
              <a:rPr lang="en-US" dirty="0"/>
              <a:t>All spectra must have the same range of wavelengths.</a:t>
            </a:r>
          </a:p>
          <a:p>
            <a:pPr lvl="1"/>
            <a:r>
              <a:rPr lang="en-US" dirty="0"/>
              <a:t>0.4 um to 2.6 um</a:t>
            </a:r>
          </a:p>
          <a:p>
            <a:r>
              <a:rPr lang="en-US" dirty="0"/>
              <a:t>Resample</a:t>
            </a:r>
          </a:p>
          <a:p>
            <a:pPr lvl="1"/>
            <a:r>
              <a:rPr lang="en-US" dirty="0"/>
              <a:t>Fine enough to resolve spectral features</a:t>
            </a:r>
          </a:p>
          <a:p>
            <a:pPr lvl="1"/>
            <a:r>
              <a:rPr lang="en-US" dirty="0"/>
              <a:t>0.002 um</a:t>
            </a:r>
          </a:p>
          <a:p>
            <a:r>
              <a:rPr lang="en-US" dirty="0"/>
              <a:t>Normalize</a:t>
            </a:r>
          </a:p>
          <a:p>
            <a:pPr lvl="1"/>
            <a:r>
              <a:rPr lang="en-US" dirty="0"/>
              <a:t>Area under spectrum equal </a:t>
            </a:r>
          </a:p>
          <a:p>
            <a:pPr lvl="1"/>
            <a:r>
              <a:rPr lang="en-US" dirty="0"/>
              <a:t>500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5EAFA5-0EB0-45FE-843A-C2E941A86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4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36788A8-8640-49DD-BCD8-94A39BF4E5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" t="2273" r="4099" b="2120"/>
          <a:stretch/>
        </p:blipFill>
        <p:spPr>
          <a:xfrm>
            <a:off x="6797613" y="1497403"/>
            <a:ext cx="4517132" cy="4577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91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B8676-F9B2-4676-9E03-BFFEBB6A4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 Component Analysis</a:t>
            </a:r>
          </a:p>
        </p:txBody>
      </p:sp>
      <p:sp>
        <p:nvSpPr>
          <p:cNvPr id="15362" name="Rectangle 2">
            <a:extLst>
              <a:ext uri="{FF2B5EF4-FFF2-40B4-BE49-F238E27FC236}">
                <a16:creationId xmlns:a16="http://schemas.microsoft.com/office/drawing/2014/main" id="{7D7B9115-7825-40EF-B345-30E9F14C110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1" y="1825625"/>
            <a:ext cx="3862388" cy="43513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Subtract the Mean Normalized Spectrum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Similar to 50% Gypsum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Features from all sample spectra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Computed Using Singular Value Decomposition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A set of PC vectors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>
                <a:solidFill>
                  <a:srgbClr val="361446"/>
                </a:solidFill>
                <a:latin typeface="Calibri" panose="020F0502020204030204" pitchFamily="34" charset="0"/>
              </a:rPr>
              <a:t>Sets of PC values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3DB401-04A3-423F-B93A-D20FB8A0F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4F5839-1BD8-4F99-8FC4-FEF9F55494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2" r="5661" b="3295"/>
          <a:stretch/>
        </p:blipFill>
        <p:spPr>
          <a:xfrm>
            <a:off x="6702725" y="1567707"/>
            <a:ext cx="4556191" cy="4452504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3F3DE56-9C59-4E6D-A17A-025BD9F4FD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07407"/>
              </p:ext>
            </p:extLst>
          </p:nvPr>
        </p:nvGraphicFramePr>
        <p:xfrm>
          <a:off x="4730094" y="2197411"/>
          <a:ext cx="1781874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8058">
                  <a:extLst>
                    <a:ext uri="{9D8B030D-6E8A-4147-A177-3AD203B41FA5}">
                      <a16:colId xmlns:a16="http://schemas.microsoft.com/office/drawing/2014/main" val="2666612854"/>
                    </a:ext>
                  </a:extLst>
                </a:gridCol>
                <a:gridCol w="1063816">
                  <a:extLst>
                    <a:ext uri="{9D8B030D-6E8A-4147-A177-3AD203B41FA5}">
                      <a16:colId xmlns:a16="http://schemas.microsoft.com/office/drawing/2014/main" val="8583813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%GYP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PC1 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89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-2.5226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651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-1.7431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089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-1.4178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702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0.6028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7364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1.2478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8433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1.5290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5893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2.3038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12329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8601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7AD71-22AE-4815-8136-1ED778EC7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 Component Correlation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D12FB8-6C0C-4252-AC23-0FAC269926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44193" cy="4351338"/>
          </a:xfrm>
        </p:spPr>
        <p:txBody>
          <a:bodyPr/>
          <a:lstStyle/>
          <a:p>
            <a:r>
              <a:rPr lang="en-US" dirty="0"/>
              <a:t>First Principle Component was correlated with Percent Gypsum</a:t>
            </a:r>
          </a:p>
          <a:p>
            <a:r>
              <a:rPr lang="en-US" dirty="0"/>
              <a:t>Linear Regression</a:t>
            </a:r>
          </a:p>
          <a:p>
            <a:pPr lvl="1"/>
            <a:r>
              <a:rPr lang="en-US" dirty="0"/>
              <a:t>%GYP = 50.7 + 21.9 × PC1 value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7A348C-518F-4E84-9631-073A61698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6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ED6C09E-9D15-4553-BC04-6FE7290621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9" r="5737" b="2245"/>
          <a:stretch/>
        </p:blipFill>
        <p:spPr>
          <a:xfrm>
            <a:off x="6686558" y="1620832"/>
            <a:ext cx="4596497" cy="449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451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2D38B-9339-4C20-819A-A9EBC05E3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8229" y="365125"/>
            <a:ext cx="9278777" cy="1325563"/>
          </a:xfrm>
        </p:spPr>
        <p:txBody>
          <a:bodyPr/>
          <a:lstStyle/>
          <a:p>
            <a:r>
              <a:rPr lang="en-US" dirty="0"/>
              <a:t>Binary Mixture Models – Clinopyroxene-Orthopyroxene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85DE0B-D047-4E99-A6A5-3C52C9A53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7" descr="pyroxene_mixture_set_eigenvectors">
            <a:extLst>
              <a:ext uri="{FF2B5EF4-FFF2-40B4-BE49-F238E27FC236}">
                <a16:creationId xmlns:a16="http://schemas.microsoft.com/office/drawing/2014/main" id="{ADF755C3-7C82-4CCB-B4B9-2699A9D26B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632" y="2406042"/>
            <a:ext cx="312420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pyroxene_mixture_set_45um">
            <a:extLst>
              <a:ext uri="{FF2B5EF4-FFF2-40B4-BE49-F238E27FC236}">
                <a16:creationId xmlns:a16="http://schemas.microsoft.com/office/drawing/2014/main" id="{CAC318EB-F79A-4252-B7CF-5B1A040955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73"/>
          <a:stretch/>
        </p:blipFill>
        <p:spPr bwMode="auto">
          <a:xfrm>
            <a:off x="880441" y="1738991"/>
            <a:ext cx="4853631" cy="4188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9">
            <a:extLst>
              <a:ext uri="{FF2B5EF4-FFF2-40B4-BE49-F238E27FC236}">
                <a16:creationId xmlns:a16="http://schemas.microsoft.com/office/drawing/2014/main" id="{BE0DAFB6-882B-43B4-9F70-73E5E0627B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0306" y="5027006"/>
            <a:ext cx="185730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 dirty="0"/>
              <a:t>Wavelength in Microns</a:t>
            </a:r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FFE69791-0EB9-46A7-AA1A-1CAA02E9A22E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5052332" y="3663342"/>
            <a:ext cx="15700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/>
              <a:t>Scaled Reflectance</a:t>
            </a:r>
          </a:p>
        </p:txBody>
      </p:sp>
      <p:sp>
        <p:nvSpPr>
          <p:cNvPr id="9" name="Text Box 12">
            <a:extLst>
              <a:ext uri="{FF2B5EF4-FFF2-40B4-BE49-F238E27FC236}">
                <a16:creationId xmlns:a16="http://schemas.microsoft.com/office/drawing/2014/main" id="{E9746A16-E009-4488-AA38-645EC7E499E5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27216" y="3680618"/>
            <a:ext cx="15700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 dirty="0"/>
              <a:t>Scaled Reflectance</a:t>
            </a:r>
          </a:p>
        </p:txBody>
      </p:sp>
      <p:sp>
        <p:nvSpPr>
          <p:cNvPr id="10" name="Text Box 13">
            <a:extLst>
              <a:ext uri="{FF2B5EF4-FFF2-40B4-BE49-F238E27FC236}">
                <a16:creationId xmlns:a16="http://schemas.microsoft.com/office/drawing/2014/main" id="{E1059C83-52CE-4702-9C05-77E94F4990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8854" y="2381550"/>
            <a:ext cx="506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 dirty="0"/>
              <a:t>OPX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4DD60196-9A97-40DC-9BD9-01EB6FBE4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0600" y="4017090"/>
            <a:ext cx="4968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 dirty="0"/>
              <a:t>CPX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1D02CD-4B1F-4A5D-9428-590A05A4B28D}"/>
              </a:ext>
            </a:extLst>
          </p:cNvPr>
          <p:cNvSpPr txBox="1"/>
          <p:nvPr/>
        </p:nvSpPr>
        <p:spPr>
          <a:xfrm>
            <a:off x="7955553" y="4326282"/>
            <a:ext cx="632545" cy="415498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rIns="0" bIns="0" rtlCol="0">
            <a:spAutoFit/>
          </a:bodyPr>
          <a:lstStyle/>
          <a:p>
            <a:r>
              <a:rPr lang="en-US" sz="900" dirty="0"/>
              <a:t>Mean</a:t>
            </a:r>
          </a:p>
          <a:p>
            <a:r>
              <a:rPr lang="en-US" sz="900" dirty="0"/>
              <a:t>PC Vector 1</a:t>
            </a:r>
            <a:br>
              <a:rPr lang="en-US" sz="900" dirty="0"/>
            </a:br>
            <a:r>
              <a:rPr lang="en-US" sz="900" dirty="0"/>
              <a:t>PC Vector 2</a:t>
            </a:r>
          </a:p>
        </p:txBody>
      </p:sp>
      <p:sp>
        <p:nvSpPr>
          <p:cNvPr id="13" name="Text Box 9">
            <a:extLst>
              <a:ext uri="{FF2B5EF4-FFF2-40B4-BE49-F238E27FC236}">
                <a16:creationId xmlns:a16="http://schemas.microsoft.com/office/drawing/2014/main" id="{3F18D86A-843B-4CA7-A61D-D960DA9587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604" y="5755432"/>
            <a:ext cx="185730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 dirty="0"/>
              <a:t>Wavelength in Microns</a:t>
            </a:r>
          </a:p>
        </p:txBody>
      </p:sp>
      <p:sp>
        <p:nvSpPr>
          <p:cNvPr id="14" name="Text Box 8">
            <a:extLst>
              <a:ext uri="{FF2B5EF4-FFF2-40B4-BE49-F238E27FC236}">
                <a16:creationId xmlns:a16="http://schemas.microsoft.com/office/drawing/2014/main" id="{9FC96C79-2964-4928-953F-160F786106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4870" y="5027006"/>
            <a:ext cx="92801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 dirty="0"/>
              <a:t>PC1 Value</a:t>
            </a:r>
          </a:p>
        </p:txBody>
      </p:sp>
      <p:pic>
        <p:nvPicPr>
          <p:cNvPr id="16" name="Picture 10" descr="PC1 Lines">
            <a:extLst>
              <a:ext uri="{FF2B5EF4-FFF2-40B4-BE49-F238E27FC236}">
                <a16:creationId xmlns:a16="http://schemas.microsoft.com/office/drawing/2014/main" id="{961CDB4A-6468-4292-88A1-784FB6C048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64"/>
          <a:stretch/>
        </p:blipFill>
        <p:spPr bwMode="auto">
          <a:xfrm>
            <a:off x="8991715" y="2577881"/>
            <a:ext cx="3200286" cy="2510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9">
            <a:extLst>
              <a:ext uri="{FF2B5EF4-FFF2-40B4-BE49-F238E27FC236}">
                <a16:creationId xmlns:a16="http://schemas.microsoft.com/office/drawing/2014/main" id="{305A55F1-75B9-4F12-BAE9-3EFF356595AD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8675802" y="3661738"/>
            <a:ext cx="631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 dirty="0"/>
              <a:t>%CPX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B8D924-52AC-4E4F-AEE9-9F2C75F236C2}"/>
              </a:ext>
            </a:extLst>
          </p:cNvPr>
          <p:cNvSpPr/>
          <p:nvPr/>
        </p:nvSpPr>
        <p:spPr>
          <a:xfrm>
            <a:off x="9205779" y="5300656"/>
            <a:ext cx="2866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&lt;45um:   %CPX = 50 + 10 × PC1 value </a:t>
            </a:r>
          </a:p>
          <a:p>
            <a:pPr marL="0"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&gt;45um:   %CPX = 50 + 5 × PC1 value</a:t>
            </a:r>
          </a:p>
        </p:txBody>
      </p:sp>
    </p:spTree>
    <p:extLst>
      <p:ext uri="{BB962C8B-B14F-4D97-AF65-F5344CB8AC3E}">
        <p14:creationId xmlns:p14="http://schemas.microsoft.com/office/powerpoint/2010/main" val="3387393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9E2F4-EA82-4182-B7B9-51178D55C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Binary Mixture Models – Kaolinite-Montmorillonite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636132-3EEE-472D-9F05-6FCFB474A2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578" y="2397162"/>
            <a:ext cx="6247870" cy="312393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FF1CCA7-F5A1-4B05-80B2-411BA7080C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06" r="7146" b="6369"/>
          <a:stretch/>
        </p:blipFill>
        <p:spPr>
          <a:xfrm>
            <a:off x="571501" y="1460252"/>
            <a:ext cx="5153064" cy="480175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4170D14-E760-4CCA-836A-440C93013544}"/>
              </a:ext>
            </a:extLst>
          </p:cNvPr>
          <p:cNvSpPr/>
          <p:nvPr/>
        </p:nvSpPr>
        <p:spPr>
          <a:xfrm>
            <a:off x="9385393" y="5484217"/>
            <a:ext cx="235484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%SWY-2 = 56 + 52 × PC1 value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3A10EB-A096-4C4F-A835-06CE7B05E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95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9E2F4-EA82-4182-B7B9-51178D55C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Binary Mixture Models – Nontronite-Ferrihydrite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EDC91F-7E0E-4890-9433-733CF87F3B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875" y="2408465"/>
            <a:ext cx="6225262" cy="31126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A19D72E-6A54-4259-93B1-8648FE3B5E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9" r="6598"/>
          <a:stretch/>
        </p:blipFill>
        <p:spPr>
          <a:xfrm>
            <a:off x="629943" y="1559381"/>
            <a:ext cx="5142208" cy="515983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A451F03-86DD-4672-B616-7D61EC257E91}"/>
              </a:ext>
            </a:extLst>
          </p:cNvPr>
          <p:cNvSpPr/>
          <p:nvPr/>
        </p:nvSpPr>
        <p:spPr>
          <a:xfrm>
            <a:off x="9385393" y="5484217"/>
            <a:ext cx="235484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%Nau-1 = 62 - 48 × PC1 value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5BA9EB-5AF5-4254-BBE9-9824658C3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977554"/>
      </p:ext>
    </p:extLst>
  </p:cSld>
  <p:clrMapOvr>
    <a:masterClrMapping/>
  </p:clrMapOvr>
</p:sld>
</file>

<file path=ppt/theme/theme1.xml><?xml version="1.0" encoding="utf-8"?>
<a:theme xmlns:a="http://schemas.openxmlformats.org/drawingml/2006/main" name="NewOlivetENGNW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OlivetENGNWS" id="{CD8D99B8-D973-49C5-A51D-544A70F82F23}" vid="{DF1C480A-9B81-42BE-8CC8-327D4BD33B3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NewOlivetENGNWS</Template>
  <TotalTime>3790</TotalTime>
  <Words>437</Words>
  <Application>Microsoft Office PowerPoint</Application>
  <PresentationFormat>Widescreen</PresentationFormat>
  <Paragraphs>115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NewOlivetENGNWS</vt:lpstr>
      <vt:lpstr>Generating Spectra using PCA-Based Mixture Models</vt:lpstr>
      <vt:lpstr>Outline</vt:lpstr>
      <vt:lpstr>Background</vt:lpstr>
      <vt:lpstr>Spectra Pre-processing</vt:lpstr>
      <vt:lpstr>Principle Component Analysis</vt:lpstr>
      <vt:lpstr>Principle Component Correlation</vt:lpstr>
      <vt:lpstr>Binary Mixture Models – Clinopyroxene-Orthopyroxene</vt:lpstr>
      <vt:lpstr>Binary Mixture Models – Kaolinite-Montmorillonite</vt:lpstr>
      <vt:lpstr>Binary Mixture Models – Nontronite-Ferrihydrite</vt:lpstr>
      <vt:lpstr>Binary Mixture Models – Gypsum-Quartz</vt:lpstr>
      <vt:lpstr>90% Gypsum – 10% Quartz </vt:lpstr>
      <vt:lpstr>Binary Mixture Models – Gypsum-Dolomite</vt:lpstr>
      <vt:lpstr>90% Gypsum – 10% Dolomite </vt:lpstr>
      <vt:lpstr>Discussion</vt:lpstr>
      <vt:lpstr>Future 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jmakarew</dc:creator>
  <cp:lastModifiedBy>jmakarew</cp:lastModifiedBy>
  <cp:revision>64</cp:revision>
  <dcterms:created xsi:type="dcterms:W3CDTF">2016-01-07T02:54:11Z</dcterms:created>
  <dcterms:modified xsi:type="dcterms:W3CDTF">2019-04-09T17:25:11Z</dcterms:modified>
</cp:coreProperties>
</file>