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63" r:id="rId4"/>
    <p:sldId id="268" r:id="rId5"/>
    <p:sldId id="271" r:id="rId6"/>
    <p:sldId id="269" r:id="rId7"/>
    <p:sldId id="270" r:id="rId8"/>
    <p:sldId id="272" r:id="rId9"/>
    <p:sldId id="273" r:id="rId10"/>
    <p:sldId id="274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882F0-D6CE-4CF9-81BC-1C0953B29B7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ABC17-8CAC-4DE0-AF0C-A1D4C174F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30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980C1-A5B8-B24D-8AB0-0550DA7010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97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srgbClr val="E5E6DA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srgbClr val="E5E6D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9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38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srgbClr val="E5E6D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srgbClr val="E5E6D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4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00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62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7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7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8896" y="2465294"/>
            <a:ext cx="5389895" cy="439270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6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81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7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/>
          <a:lstStyle/>
          <a:p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/>
          <a:lstStyle/>
          <a:p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srgbClr val="E5E6DA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/>
          <a:lstStyle/>
          <a:p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9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srgbClr val="E5E6DA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2CCFE9AC-F15C-4FA0-A6F1-298829FA691D}" type="datetimeFigureOut">
              <a:rPr lang="en-US">
                <a:solidFill>
                  <a:srgbClr val="3C4743">
                    <a:tint val="75000"/>
                  </a:srgbClr>
                </a:solidFill>
              </a:rPr>
              <a:pPr defTabSz="914400"/>
              <a:t>4/10/2019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>
              <a:solidFill>
                <a:srgbClr val="3C474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D266BE7-899D-4075-917F-DBDE33B6B692}" type="slidenum">
              <a:rPr>
                <a:solidFill>
                  <a:srgbClr val="3C4743">
                    <a:tint val="75000"/>
                  </a:srgbClr>
                </a:solidFill>
              </a:rPr>
              <a:pPr defTabSz="914400"/>
              <a:t>‹#›</a:t>
            </a:fld>
            <a:endParaRPr>
              <a:solidFill>
                <a:srgbClr val="3C474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8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video" Target="https://www.youtube.com/embed/FWScSJKjn1A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560" y="2673759"/>
            <a:ext cx="7396344" cy="22685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Impact of a Trauma Informed  Teacher Training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4942318"/>
            <a:ext cx="5357600" cy="474414"/>
          </a:xfrm>
        </p:spPr>
        <p:txBody>
          <a:bodyPr/>
          <a:lstStyle/>
          <a:p>
            <a:r>
              <a:rPr lang="en-US" dirty="0" smtClean="0"/>
              <a:t>A mid-way report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-1560240" y="6087495"/>
            <a:ext cx="5357600" cy="474414"/>
          </a:xfrm>
          <a:prstGeom prst="rect">
            <a:avLst/>
          </a:prstGeom>
        </p:spPr>
        <p:txBody>
          <a:bodyPr vert="horz" lIns="91440" tIns="0" rIns="91440" bIns="45720" rtlCol="0" anchor="b">
            <a:norm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Brian Stipp, Ed. 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53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32653">
            <a:off x="2989210" y="1078958"/>
            <a:ext cx="5779040" cy="577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48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87" y="0"/>
            <a:ext cx="11650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90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E-mail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3038"/>
            <a:ext cx="11943878" cy="461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4505149"/>
            <a:ext cx="9144000" cy="2376278"/>
          </a:xfrm>
          <a:prstGeom prst="rect">
            <a:avLst/>
          </a:prstGeom>
          <a:solidFill>
            <a:srgbClr val="450765"/>
          </a:solidFill>
          <a:ln>
            <a:solidFill>
              <a:srgbClr val="45076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868726"/>
            <a:ext cx="8229600" cy="1143000"/>
          </a:xfrm>
        </p:spPr>
        <p:txBody>
          <a:bodyPr>
            <a:noAutofit/>
          </a:bodyPr>
          <a:lstStyle/>
          <a:p>
            <a:r>
              <a:rPr lang="en-US" sz="6300" dirty="0">
                <a:ea typeface="ＭＳ Ｐゴシック" charset="0"/>
                <a:cs typeface="Arial"/>
                <a:sym typeface="Futura" charset="0"/>
              </a:rPr>
              <a:t>Understanding TBRI</a:t>
            </a:r>
            <a:r>
              <a:rPr lang="en-US" sz="6300" baseline="32000" dirty="0">
                <a:ea typeface="ＭＳ Ｐゴシック" charset="0"/>
                <a:cs typeface="Arial"/>
                <a:sym typeface="Futura" charset="0"/>
              </a:rPr>
              <a:t>®</a:t>
            </a:r>
            <a:endParaRPr lang="en-US" sz="6300" dirty="0"/>
          </a:p>
        </p:txBody>
      </p:sp>
      <p:pic>
        <p:nvPicPr>
          <p:cNvPr id="8" name="Picture 7" descr="TBRI_logo_practitioner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437" y="90351"/>
            <a:ext cx="1195233" cy="8217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76298" y="211849"/>
            <a:ext cx="7591703" cy="457200"/>
          </a:xfrm>
          <a:prstGeom prst="rect">
            <a:avLst/>
          </a:prstGeom>
          <a:solidFill>
            <a:srgbClr val="450765"/>
          </a:solidFill>
          <a:ln>
            <a:solidFill>
              <a:srgbClr val="45076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FWScSJKjn1A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71939" y="-34823"/>
            <a:ext cx="10902461" cy="613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59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9973" y="158572"/>
            <a:ext cx="7958331" cy="10772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Treatment #1: </a:t>
            </a:r>
            <a:br>
              <a:rPr lang="en-US" dirty="0" smtClean="0"/>
            </a:br>
            <a:r>
              <a:rPr lang="en-US" dirty="0" smtClean="0"/>
              <a:t>Kennedy (Gr. 4-6)</a:t>
            </a:r>
            <a:br>
              <a:rPr lang="en-US" dirty="0" smtClean="0"/>
            </a:br>
            <a:r>
              <a:rPr lang="en-US" dirty="0" smtClean="0"/>
              <a:t>Taft (Gr. 1)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624981"/>
              </p:ext>
            </p:extLst>
          </p:nvPr>
        </p:nvGraphicFramePr>
        <p:xfrm>
          <a:off x="112113" y="1459832"/>
          <a:ext cx="4596245" cy="519753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369042">
                  <a:extLst>
                    <a:ext uri="{9D8B030D-6E8A-4147-A177-3AD203B41FA5}">
                      <a16:colId xmlns:a16="http://schemas.microsoft.com/office/drawing/2014/main" val="252912358"/>
                    </a:ext>
                  </a:extLst>
                </a:gridCol>
                <a:gridCol w="3227203">
                  <a:extLst>
                    <a:ext uri="{9D8B030D-6E8A-4147-A177-3AD203B41FA5}">
                      <a16:colId xmlns:a16="http://schemas.microsoft.com/office/drawing/2014/main" val="2300470027"/>
                    </a:ext>
                  </a:extLst>
                </a:gridCol>
              </a:tblGrid>
              <a:tr h="275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Session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Topics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9648870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August 29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Understanding TBRI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Where to Begin?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52764159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October 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Connecting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7044688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December 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Empowering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Sensory Issues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8941815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+mn-ea"/>
                          <a:cs typeface="+mn-cs"/>
                        </a:rPr>
                        <a:t>February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13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Correcting – Proactive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60767336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March 13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+mn-ea"/>
                          <a:cs typeface="+mn-cs"/>
                        </a:rPr>
                        <a:t>Correcting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- Responding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5715608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April 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Infant Attachment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9977282"/>
                  </a:ext>
                </a:extLst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9866605"/>
              </p:ext>
            </p:extLst>
          </p:nvPr>
        </p:nvGraphicFramePr>
        <p:xfrm>
          <a:off x="6216134" y="1459832"/>
          <a:ext cx="4596245" cy="35361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369042">
                  <a:extLst>
                    <a:ext uri="{9D8B030D-6E8A-4147-A177-3AD203B41FA5}">
                      <a16:colId xmlns:a16="http://schemas.microsoft.com/office/drawing/2014/main" val="252912358"/>
                    </a:ext>
                  </a:extLst>
                </a:gridCol>
                <a:gridCol w="3227203">
                  <a:extLst>
                    <a:ext uri="{9D8B030D-6E8A-4147-A177-3AD203B41FA5}">
                      <a16:colId xmlns:a16="http://schemas.microsoft.com/office/drawing/2014/main" val="2300470027"/>
                    </a:ext>
                  </a:extLst>
                </a:gridCol>
              </a:tblGrid>
              <a:tr h="275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Session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Topics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9648870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Sept.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Understanding TBRI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Where to Begin?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52764159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November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Connecting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7044688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January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Empowering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Sensory Issues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8941815"/>
                  </a:ext>
                </a:extLst>
              </a:tr>
              <a:tr h="8306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Correcting – </a:t>
                      </a:r>
                      <a:r>
                        <a:rPr lang="en-US" sz="2000" dirty="0" smtClean="0">
                          <a:effectLst/>
                        </a:rPr>
                        <a:t>Proactive; Responding 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60767336"/>
                  </a:ext>
                </a:extLst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2598822" y="376991"/>
            <a:ext cx="8036856" cy="120315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Treatment </a:t>
            </a:r>
            <a:r>
              <a:rPr lang="en-US" dirty="0" smtClean="0"/>
              <a:t>#2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KJHS </a:t>
            </a:r>
            <a:r>
              <a:rPr lang="en-US" dirty="0"/>
              <a:t>(Gr. </a:t>
            </a:r>
            <a:r>
              <a:rPr lang="en-US" dirty="0" smtClean="0"/>
              <a:t>7-8)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Edison </a:t>
            </a:r>
            <a:r>
              <a:rPr lang="en-US" dirty="0"/>
              <a:t>(Gr. </a:t>
            </a:r>
            <a:r>
              <a:rPr lang="en-US" dirty="0" smtClean="0"/>
              <a:t>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24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8185" y="370394"/>
            <a:ext cx="3872354" cy="1077229"/>
          </a:xfrm>
        </p:spPr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584983"/>
              </p:ext>
            </p:extLst>
          </p:nvPr>
        </p:nvGraphicFramePr>
        <p:xfrm>
          <a:off x="1883509" y="1139314"/>
          <a:ext cx="8307752" cy="4198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6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6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69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91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Treatment 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Treatment 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Control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1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Schools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Kennedy, Taft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KJHS, Edison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All</a:t>
                      </a:r>
                      <a:r>
                        <a:rPr lang="en-US" baseline="0" dirty="0" smtClean="0"/>
                        <a:t> others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68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Grades Served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, </a:t>
                      </a:r>
                      <a:r>
                        <a:rPr lang="en-US" baseline="0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, 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, 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, 6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3rd, 7th, 8th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PK – 12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68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Hours</a:t>
                      </a:r>
                      <a:r>
                        <a:rPr lang="en-US" baseline="0" dirty="0" smtClean="0"/>
                        <a:t> of TBRI Training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9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Study Participants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baseline="0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104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9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619" y="701763"/>
            <a:ext cx="7958331" cy="10772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</a:t>
            </a:r>
            <a:r>
              <a:rPr lang="en-US" dirty="0" smtClean="0"/>
              <a:t>Questions and Assessment Tools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3431" y="3045786"/>
            <a:ext cx="9066708" cy="1746161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RQ 1: Quantitative</a:t>
            </a:r>
            <a:r>
              <a:rPr lang="en-US" sz="2400" b="1" dirty="0" smtClean="0"/>
              <a:t>: </a:t>
            </a:r>
            <a:r>
              <a:rPr lang="en-US" sz="2400" dirty="0" smtClean="0"/>
              <a:t>What </a:t>
            </a:r>
            <a:r>
              <a:rPr lang="en-US" sz="2400" dirty="0"/>
              <a:t>were the differences between changes </a:t>
            </a:r>
            <a:r>
              <a:rPr lang="en-US" sz="2400" dirty="0">
                <a:solidFill>
                  <a:srgbClr val="00B0F0"/>
                </a:solidFill>
              </a:rPr>
              <a:t>in </a:t>
            </a:r>
            <a:r>
              <a:rPr lang="en-US" sz="2400" b="1" dirty="0">
                <a:solidFill>
                  <a:srgbClr val="00B0F0"/>
                </a:solidFill>
              </a:rPr>
              <a:t>efficacy for classroom </a:t>
            </a:r>
            <a:r>
              <a:rPr lang="en-US" sz="2400" b="1" dirty="0" smtClean="0">
                <a:solidFill>
                  <a:srgbClr val="00B0F0"/>
                </a:solidFill>
              </a:rPr>
              <a:t>management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and </a:t>
            </a:r>
            <a:r>
              <a:rPr lang="en-US" sz="2400" b="1" dirty="0">
                <a:solidFill>
                  <a:srgbClr val="00B0F0"/>
                </a:solidFill>
              </a:rPr>
              <a:t>preparedness for dealing with students’ stress </a:t>
            </a:r>
            <a:r>
              <a:rPr lang="en-US" sz="2400" dirty="0"/>
              <a:t>between the treatment and </a:t>
            </a:r>
            <a:r>
              <a:rPr lang="en-US" sz="2400" dirty="0" smtClean="0"/>
              <a:t>control groups</a:t>
            </a:r>
            <a:r>
              <a:rPr lang="en-US" sz="2400" dirty="0" smtClean="0"/>
              <a:t>?</a:t>
            </a:r>
          </a:p>
          <a:p>
            <a:pPr marL="914400" lvl="2" indent="0">
              <a:buNone/>
            </a:pPr>
            <a:r>
              <a:rPr lang="en-US" sz="2400" b="1" dirty="0">
                <a:solidFill>
                  <a:srgbClr val="FFFF00"/>
                </a:solidFill>
              </a:rPr>
              <a:t>Teachers’ Sense of Preparedness for Dealing with Students’ Stress</a:t>
            </a:r>
          </a:p>
          <a:p>
            <a:pPr marL="914400" lvl="2" indent="0">
              <a:buNone/>
            </a:pPr>
            <a:r>
              <a:rPr lang="en-US" sz="2400" b="1" dirty="0">
                <a:solidFill>
                  <a:srgbClr val="FFFF00"/>
                </a:solidFill>
              </a:rPr>
              <a:t>Teachers Sense of Self-Efficacy for Classroom Management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FFFF00"/>
                </a:solidFill>
              </a:rPr>
              <a:t>	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6547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619" y="701763"/>
            <a:ext cx="7958331" cy="10772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</a:t>
            </a:r>
            <a:r>
              <a:rPr lang="en-US" dirty="0" smtClean="0"/>
              <a:t>Questions and Assessment Tools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3431" y="3045786"/>
            <a:ext cx="9066708" cy="17461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RQ2: </a:t>
            </a:r>
            <a:r>
              <a:rPr lang="en-US" sz="2400" dirty="0" smtClean="0"/>
              <a:t>Qualitative</a:t>
            </a:r>
            <a:r>
              <a:rPr lang="en-US" sz="2400" dirty="0"/>
              <a:t>: In what ways were the participants’ knowledge of SEL techniques 	impacted through the course?</a:t>
            </a:r>
          </a:p>
          <a:p>
            <a:pPr marL="914400" lvl="2" indent="0">
              <a:buNone/>
            </a:pPr>
            <a:r>
              <a:rPr lang="en-US" sz="2400" b="1" dirty="0" smtClean="0">
                <a:solidFill>
                  <a:srgbClr val="FFFF00"/>
                </a:solidFill>
              </a:rPr>
              <a:t>Vignette Responses </a:t>
            </a:r>
            <a:r>
              <a:rPr lang="en-US" sz="2400" dirty="0"/>
              <a:t>(</a:t>
            </a:r>
            <a:r>
              <a:rPr lang="en-US" sz="2400" i="1" dirty="0"/>
              <a:t>n = 75)</a:t>
            </a:r>
            <a:endParaRPr lang="en-US" sz="2400" dirty="0"/>
          </a:p>
          <a:p>
            <a:pPr marL="914400" lvl="2" indent="0">
              <a:buNone/>
            </a:pPr>
            <a:endParaRPr lang="en-US" sz="14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FFFF00"/>
                </a:solidFill>
              </a:rPr>
              <a:t>	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770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619" y="701763"/>
            <a:ext cx="7958331" cy="10772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</a:t>
            </a:r>
            <a:r>
              <a:rPr lang="en-US" dirty="0" smtClean="0"/>
              <a:t>Questions and Assessment Tools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3431" y="3045786"/>
            <a:ext cx="9066708" cy="1746161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RQ 3: Qualitative: </a:t>
            </a:r>
            <a:r>
              <a:rPr lang="en-US" sz="2400" dirty="0"/>
              <a:t>To what experiences do individual training participants attribute their changes in teacher efficacy for managing the classroom and sense of preparedness for handling student stress?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FFFF00"/>
                </a:solidFill>
              </a:rPr>
              <a:t>	Participant Interviews </a:t>
            </a:r>
            <a:r>
              <a:rPr lang="en-US" sz="2400" dirty="0" smtClean="0"/>
              <a:t>(</a:t>
            </a:r>
            <a:r>
              <a:rPr lang="en-US" sz="2400" i="1" dirty="0" smtClean="0"/>
              <a:t>n </a:t>
            </a:r>
            <a:r>
              <a:rPr lang="en-US" sz="2400" i="1" dirty="0"/>
              <a:t>= </a:t>
            </a:r>
            <a:r>
              <a:rPr lang="en-US" sz="2400" i="1" dirty="0" smtClean="0"/>
              <a:t>10)</a:t>
            </a:r>
            <a:endParaRPr lang="en-US" sz="2400" dirty="0"/>
          </a:p>
          <a:p>
            <a:pPr lvl="1"/>
            <a:endParaRPr lang="en-US" sz="16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580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Education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cation_16x9.potx" id="{AA5F22BC-61EA-4F01-AB22-75117871E196}" vid="{BD0EB374-1DDC-4F15-88A9-D386288C58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1506</TotalTime>
  <Words>250</Words>
  <Application>Microsoft Office PowerPoint</Application>
  <PresentationFormat>Widescreen</PresentationFormat>
  <Paragraphs>70</Paragraphs>
  <Slides>10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ＭＳ Ｐゴシック</vt:lpstr>
      <vt:lpstr>Arial</vt:lpstr>
      <vt:lpstr>Calibri</vt:lpstr>
      <vt:lpstr>Futura</vt:lpstr>
      <vt:lpstr>MS Shell Dlg 2</vt:lpstr>
      <vt:lpstr>Times New Roman</vt:lpstr>
      <vt:lpstr>Wingdings</vt:lpstr>
      <vt:lpstr>Wingdings 3</vt:lpstr>
      <vt:lpstr>Madison</vt:lpstr>
      <vt:lpstr>Education 16x9</vt:lpstr>
      <vt:lpstr>The Impact of a Trauma Informed  Teacher Training</vt:lpstr>
      <vt:lpstr>PowerPoint Presentation</vt:lpstr>
      <vt:lpstr>Recent E-mail</vt:lpstr>
      <vt:lpstr>Understanding TBRI®</vt:lpstr>
      <vt:lpstr>Treatment #1:  Kennedy (Gr. 4-6) Taft (Gr. 1)</vt:lpstr>
      <vt:lpstr>Participants</vt:lpstr>
      <vt:lpstr>Research Questions and Assessment Tools </vt:lpstr>
      <vt:lpstr>Research Questions and Assessment Tools </vt:lpstr>
      <vt:lpstr>Research Questions and Assessment Tools </vt:lpstr>
      <vt:lpstr>Preliminary Results</vt:lpstr>
    </vt:vector>
  </TitlesOfParts>
  <Company>Olivet Nazarene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TBRI for In-Service Teachers</dc:title>
  <dc:creator>Brian Stipp</dc:creator>
  <cp:lastModifiedBy>Brian Stipp</cp:lastModifiedBy>
  <cp:revision>14</cp:revision>
  <dcterms:created xsi:type="dcterms:W3CDTF">2019-04-08T14:39:34Z</dcterms:created>
  <dcterms:modified xsi:type="dcterms:W3CDTF">2019-04-10T22:00:38Z</dcterms:modified>
</cp:coreProperties>
</file>