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7" r:id="rId1"/>
  </p:sldMasterIdLst>
  <p:notesMasterIdLst>
    <p:notesMasterId r:id="rId15"/>
  </p:notesMasterIdLst>
  <p:sldIdLst>
    <p:sldId id="294" r:id="rId2"/>
    <p:sldId id="277" r:id="rId3"/>
    <p:sldId id="257" r:id="rId4"/>
    <p:sldId id="258" r:id="rId5"/>
    <p:sldId id="299" r:id="rId6"/>
    <p:sldId id="305" r:id="rId7"/>
    <p:sldId id="306" r:id="rId8"/>
    <p:sldId id="307" r:id="rId9"/>
    <p:sldId id="295" r:id="rId10"/>
    <p:sldId id="296" r:id="rId11"/>
    <p:sldId id="297" r:id="rId12"/>
    <p:sldId id="298" r:id="rId13"/>
    <p:sldId id="293"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Garamond" panose="02020404030301010803" pitchFamily="18"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33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 name="Google Shape;5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02291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1150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389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 name="Google Shape;6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1685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838200" y="365126"/>
            <a:ext cx="8559188" cy="107574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48206E"/>
              </a:buClr>
              <a:buSzPts val="4400"/>
              <a:buFont typeface="Century Gothic"/>
              <a:buNone/>
              <a:defRPr sz="44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3"/>
          <p:cNvSpPr txBox="1">
            <a:spLocks noGrp="1"/>
          </p:cNvSpPr>
          <p:nvPr>
            <p:ph type="body" idx="1"/>
          </p:nvPr>
        </p:nvSpPr>
        <p:spPr>
          <a:xfrm>
            <a:off x="838200" y="1825625"/>
            <a:ext cx="9958330" cy="34512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atin typeface="Garamond"/>
                <a:ea typeface="Garamond"/>
                <a:cs typeface="Garamond"/>
                <a:sym typeface="Garamond"/>
              </a:defRPr>
            </a:lvl1pPr>
            <a:lvl2pPr marL="914400" lvl="1" indent="-406400" algn="l">
              <a:lnSpc>
                <a:spcPct val="90000"/>
              </a:lnSpc>
              <a:spcBef>
                <a:spcPts val="500"/>
              </a:spcBef>
              <a:spcAft>
                <a:spcPts val="0"/>
              </a:spcAft>
              <a:buClr>
                <a:schemeClr val="dk1"/>
              </a:buClr>
              <a:buSzPts val="2800"/>
              <a:buChar char="•"/>
              <a:defRPr sz="2800">
                <a:latin typeface="Garamond"/>
                <a:ea typeface="Garamond"/>
                <a:cs typeface="Garamond"/>
                <a:sym typeface="Garamond"/>
              </a:defRPr>
            </a:lvl2pPr>
            <a:lvl3pPr marL="1371600" lvl="2" indent="-381000" algn="l">
              <a:lnSpc>
                <a:spcPct val="90000"/>
              </a:lnSpc>
              <a:spcBef>
                <a:spcPts val="500"/>
              </a:spcBef>
              <a:spcAft>
                <a:spcPts val="0"/>
              </a:spcAft>
              <a:buClr>
                <a:schemeClr val="dk1"/>
              </a:buClr>
              <a:buSzPts val="2400"/>
              <a:buChar char="•"/>
              <a:defRPr sz="2400">
                <a:latin typeface="Garamond"/>
                <a:ea typeface="Garamond"/>
                <a:cs typeface="Garamond"/>
                <a:sym typeface="Garamond"/>
              </a:defRPr>
            </a:lvl3pPr>
            <a:lvl4pPr marL="1828800" lvl="3" indent="-355600" algn="l">
              <a:lnSpc>
                <a:spcPct val="90000"/>
              </a:lnSpc>
              <a:spcBef>
                <a:spcPts val="500"/>
              </a:spcBef>
              <a:spcAft>
                <a:spcPts val="0"/>
              </a:spcAft>
              <a:buClr>
                <a:schemeClr val="dk1"/>
              </a:buClr>
              <a:buSzPts val="2000"/>
              <a:buChar char="•"/>
              <a:defRPr sz="2000">
                <a:latin typeface="Garamond"/>
                <a:ea typeface="Garamond"/>
                <a:cs typeface="Garamond"/>
                <a:sym typeface="Garamond"/>
              </a:defRPr>
            </a:lvl4pPr>
            <a:lvl5pPr marL="2286000" lvl="4" indent="-355600" algn="l">
              <a:lnSpc>
                <a:spcPct val="90000"/>
              </a:lnSpc>
              <a:spcBef>
                <a:spcPts val="500"/>
              </a:spcBef>
              <a:spcAft>
                <a:spcPts val="0"/>
              </a:spcAft>
              <a:buClr>
                <a:schemeClr val="dk1"/>
              </a:buClr>
              <a:buSzPts val="2000"/>
              <a:buChar char="•"/>
              <a:defRPr sz="2000">
                <a:latin typeface="Garamond"/>
                <a:ea typeface="Garamond"/>
                <a:cs typeface="Garamond"/>
                <a:sym typeface="Garamond"/>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 name="Google Shape;15;p3"/>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52400" y="1459635"/>
            <a:ext cx="6497782"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4800"/>
              <a:buFont typeface="Century Gothic"/>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4"/>
          <p:cNvSpPr txBox="1">
            <a:spLocks noGrp="1"/>
          </p:cNvSpPr>
          <p:nvPr>
            <p:ph type="body" idx="1"/>
          </p:nvPr>
        </p:nvSpPr>
        <p:spPr>
          <a:xfrm>
            <a:off x="152400" y="4409354"/>
            <a:ext cx="6497782" cy="1215592"/>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F2F2F2"/>
              </a:buClr>
              <a:buSzPts val="2000"/>
              <a:buNone/>
              <a:defRPr sz="2000">
                <a:solidFill>
                  <a:srgbClr val="F2F2F2"/>
                </a:solidFill>
                <a:latin typeface="Century Gothic"/>
                <a:ea typeface="Century Gothic"/>
                <a:cs typeface="Century Gothic"/>
                <a:sym typeface="Century Gothic"/>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838200" y="365126"/>
            <a:ext cx="8559188" cy="107574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48206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839788" y="365125"/>
            <a:ext cx="10515600" cy="104803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48206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rgbClr val="48206E"/>
              </a:buClr>
              <a:buSzPts val="2400"/>
              <a:buNone/>
              <a:defRPr sz="2400" b="1">
                <a:solidFill>
                  <a:srgbClr val="48206E"/>
                </a:solidFill>
                <a:latin typeface="Century Gothic"/>
                <a:ea typeface="Century Gothic"/>
                <a:cs typeface="Century Gothic"/>
                <a:sym typeface="Century Gothic"/>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7" name="Google Shape;27;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Garamond"/>
                <a:ea typeface="Garamond"/>
                <a:cs typeface="Garamond"/>
                <a:sym typeface="Garamond"/>
              </a:defRPr>
            </a:lvl1pPr>
            <a:lvl2pPr marL="914400" lvl="1" indent="-381000" algn="l">
              <a:lnSpc>
                <a:spcPct val="90000"/>
              </a:lnSpc>
              <a:spcBef>
                <a:spcPts val="500"/>
              </a:spcBef>
              <a:spcAft>
                <a:spcPts val="0"/>
              </a:spcAft>
              <a:buClr>
                <a:schemeClr val="dk1"/>
              </a:buClr>
              <a:buSzPts val="2400"/>
              <a:buChar char="•"/>
              <a:defRPr>
                <a:latin typeface="Garamond"/>
                <a:ea typeface="Garamond"/>
                <a:cs typeface="Garamond"/>
                <a:sym typeface="Garamond"/>
              </a:defRPr>
            </a:lvl2pPr>
            <a:lvl3pPr marL="1371600" lvl="2" indent="-355600" algn="l">
              <a:lnSpc>
                <a:spcPct val="90000"/>
              </a:lnSpc>
              <a:spcBef>
                <a:spcPts val="500"/>
              </a:spcBef>
              <a:spcAft>
                <a:spcPts val="0"/>
              </a:spcAft>
              <a:buClr>
                <a:schemeClr val="dk1"/>
              </a:buClr>
              <a:buSzPts val="2000"/>
              <a:buChar char="•"/>
              <a:defRPr>
                <a:latin typeface="Garamond"/>
                <a:ea typeface="Garamond"/>
                <a:cs typeface="Garamond"/>
                <a:sym typeface="Garamond"/>
              </a:defRPr>
            </a:lvl3pPr>
            <a:lvl4pPr marL="1828800" lvl="3" indent="-342900" algn="l">
              <a:lnSpc>
                <a:spcPct val="90000"/>
              </a:lnSpc>
              <a:spcBef>
                <a:spcPts val="500"/>
              </a:spcBef>
              <a:spcAft>
                <a:spcPts val="0"/>
              </a:spcAft>
              <a:buClr>
                <a:schemeClr val="dk1"/>
              </a:buClr>
              <a:buSzPts val="1800"/>
              <a:buChar char="•"/>
              <a:defRPr>
                <a:latin typeface="Garamond"/>
                <a:ea typeface="Garamond"/>
                <a:cs typeface="Garamond"/>
                <a:sym typeface="Garamond"/>
              </a:defRPr>
            </a:lvl4pPr>
            <a:lvl5pPr marL="2286000" lvl="4" indent="-342900" algn="l">
              <a:lnSpc>
                <a:spcPct val="90000"/>
              </a:lnSpc>
              <a:spcBef>
                <a:spcPts val="500"/>
              </a:spcBef>
              <a:spcAft>
                <a:spcPts val="0"/>
              </a:spcAft>
              <a:buClr>
                <a:schemeClr val="dk1"/>
              </a:buClr>
              <a:buSzPts val="1800"/>
              <a:buChar char="•"/>
              <a:defRPr>
                <a:latin typeface="Garamond"/>
                <a:ea typeface="Garamond"/>
                <a:cs typeface="Garamond"/>
                <a:sym typeface="Garamond"/>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rgbClr val="48206E"/>
              </a:buClr>
              <a:buSzPts val="2400"/>
              <a:buNone/>
              <a:defRPr sz="2400" b="1">
                <a:solidFill>
                  <a:srgbClr val="48206E"/>
                </a:solidFill>
                <a:latin typeface="Century Gothic"/>
                <a:ea typeface="Century Gothic"/>
                <a:cs typeface="Century Gothic"/>
                <a:sym typeface="Century Gothic"/>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 name="Google Shape;29;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chemeClr val="dk1"/>
              </a:buClr>
              <a:buSzPts val="2800"/>
              <a:buChar char="•"/>
              <a:defRPr>
                <a:latin typeface="Garamond"/>
                <a:ea typeface="Garamond"/>
                <a:cs typeface="Garamond"/>
                <a:sym typeface="Garamond"/>
              </a:defRPr>
            </a:lvl1pPr>
            <a:lvl2pPr marL="914400" lvl="1" indent="-381000" algn="l">
              <a:lnSpc>
                <a:spcPct val="90000"/>
              </a:lnSpc>
              <a:spcBef>
                <a:spcPts val="500"/>
              </a:spcBef>
              <a:spcAft>
                <a:spcPts val="0"/>
              </a:spcAft>
              <a:buClr>
                <a:schemeClr val="dk1"/>
              </a:buClr>
              <a:buSzPts val="2400"/>
              <a:buChar char="•"/>
              <a:defRPr>
                <a:latin typeface="Garamond"/>
                <a:ea typeface="Garamond"/>
                <a:cs typeface="Garamond"/>
                <a:sym typeface="Garamond"/>
              </a:defRPr>
            </a:lvl2pPr>
            <a:lvl3pPr marL="1371600" lvl="2" indent="-355600" algn="l">
              <a:lnSpc>
                <a:spcPct val="90000"/>
              </a:lnSpc>
              <a:spcBef>
                <a:spcPts val="500"/>
              </a:spcBef>
              <a:spcAft>
                <a:spcPts val="0"/>
              </a:spcAft>
              <a:buClr>
                <a:schemeClr val="dk1"/>
              </a:buClr>
              <a:buSzPts val="2000"/>
              <a:buChar char="•"/>
              <a:defRPr>
                <a:latin typeface="Garamond"/>
                <a:ea typeface="Garamond"/>
                <a:cs typeface="Garamond"/>
                <a:sym typeface="Garamond"/>
              </a:defRPr>
            </a:lvl3pPr>
            <a:lvl4pPr marL="1828800" lvl="3" indent="-342900" algn="l">
              <a:lnSpc>
                <a:spcPct val="90000"/>
              </a:lnSpc>
              <a:spcBef>
                <a:spcPts val="500"/>
              </a:spcBef>
              <a:spcAft>
                <a:spcPts val="0"/>
              </a:spcAft>
              <a:buClr>
                <a:schemeClr val="dk1"/>
              </a:buClr>
              <a:buSzPts val="1800"/>
              <a:buChar char="•"/>
              <a:defRPr>
                <a:latin typeface="Garamond"/>
                <a:ea typeface="Garamond"/>
                <a:cs typeface="Garamond"/>
                <a:sym typeface="Garamond"/>
              </a:defRPr>
            </a:lvl4pPr>
            <a:lvl5pPr marL="2286000" lvl="4" indent="-342900" algn="l">
              <a:lnSpc>
                <a:spcPct val="90000"/>
              </a:lnSpc>
              <a:spcBef>
                <a:spcPts val="500"/>
              </a:spcBef>
              <a:spcAft>
                <a:spcPts val="0"/>
              </a:spcAft>
              <a:buClr>
                <a:schemeClr val="dk1"/>
              </a:buClr>
              <a:buSzPts val="1800"/>
              <a:buChar char="•"/>
              <a:defRPr>
                <a:latin typeface="Garamond"/>
                <a:ea typeface="Garamond"/>
                <a:cs typeface="Garamond"/>
                <a:sym typeface="Garamond"/>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6"/>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838200" y="365126"/>
            <a:ext cx="8559188" cy="107574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48206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7"/>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A5A5A5"/>
                </a:solidFill>
                <a:latin typeface="Calibri"/>
                <a:ea typeface="Calibri"/>
                <a:cs typeface="Calibri"/>
                <a:sym typeface="Calibri"/>
              </a:defRPr>
            </a:lvl1pPr>
            <a:lvl2pPr marL="0" lvl="1" indent="0" algn="r">
              <a:spcBef>
                <a:spcPts val="0"/>
              </a:spcBef>
              <a:buNone/>
              <a:defRPr sz="1200" b="0" i="0" u="none" strike="noStrike" cap="none">
                <a:solidFill>
                  <a:srgbClr val="A5A5A5"/>
                </a:solidFill>
                <a:latin typeface="Calibri"/>
                <a:ea typeface="Calibri"/>
                <a:cs typeface="Calibri"/>
                <a:sym typeface="Calibri"/>
              </a:defRPr>
            </a:lvl2pPr>
            <a:lvl3pPr marL="0" lvl="2" indent="0" algn="r">
              <a:spcBef>
                <a:spcPts val="0"/>
              </a:spcBef>
              <a:buNone/>
              <a:defRPr sz="1200" b="0" i="0" u="none" strike="noStrike" cap="none">
                <a:solidFill>
                  <a:srgbClr val="A5A5A5"/>
                </a:solidFill>
                <a:latin typeface="Calibri"/>
                <a:ea typeface="Calibri"/>
                <a:cs typeface="Calibri"/>
                <a:sym typeface="Calibri"/>
              </a:defRPr>
            </a:lvl3pPr>
            <a:lvl4pPr marL="0" lvl="3" indent="0" algn="r">
              <a:spcBef>
                <a:spcPts val="0"/>
              </a:spcBef>
              <a:buNone/>
              <a:defRPr sz="1200" b="0" i="0" u="none" strike="noStrike" cap="none">
                <a:solidFill>
                  <a:srgbClr val="A5A5A5"/>
                </a:solidFill>
                <a:latin typeface="Calibri"/>
                <a:ea typeface="Calibri"/>
                <a:cs typeface="Calibri"/>
                <a:sym typeface="Calibri"/>
              </a:defRPr>
            </a:lvl4pPr>
            <a:lvl5pPr marL="0" lvl="4" indent="0" algn="r">
              <a:spcBef>
                <a:spcPts val="0"/>
              </a:spcBef>
              <a:buNone/>
              <a:defRPr sz="1200" b="0" i="0" u="none" strike="noStrike" cap="none">
                <a:solidFill>
                  <a:srgbClr val="A5A5A5"/>
                </a:solidFill>
                <a:latin typeface="Calibri"/>
                <a:ea typeface="Calibri"/>
                <a:cs typeface="Calibri"/>
                <a:sym typeface="Calibri"/>
              </a:defRPr>
            </a:lvl5pPr>
            <a:lvl6pPr marL="0" lvl="5" indent="0" algn="r">
              <a:spcBef>
                <a:spcPts val="0"/>
              </a:spcBef>
              <a:buNone/>
              <a:defRPr sz="1200" b="0" i="0" u="none" strike="noStrike" cap="none">
                <a:solidFill>
                  <a:srgbClr val="A5A5A5"/>
                </a:solidFill>
                <a:latin typeface="Calibri"/>
                <a:ea typeface="Calibri"/>
                <a:cs typeface="Calibri"/>
                <a:sym typeface="Calibri"/>
              </a:defRPr>
            </a:lvl6pPr>
            <a:lvl7pPr marL="0" lvl="6" indent="0" algn="r">
              <a:spcBef>
                <a:spcPts val="0"/>
              </a:spcBef>
              <a:buNone/>
              <a:defRPr sz="1200" b="0" i="0" u="none" strike="noStrike" cap="none">
                <a:solidFill>
                  <a:srgbClr val="A5A5A5"/>
                </a:solidFill>
                <a:latin typeface="Calibri"/>
                <a:ea typeface="Calibri"/>
                <a:cs typeface="Calibri"/>
                <a:sym typeface="Calibri"/>
              </a:defRPr>
            </a:lvl7pPr>
            <a:lvl8pPr marL="0" lvl="7" indent="0" algn="r">
              <a:spcBef>
                <a:spcPts val="0"/>
              </a:spcBef>
              <a:buNone/>
              <a:defRPr sz="1200" b="0" i="0" u="none" strike="noStrike" cap="none">
                <a:solidFill>
                  <a:srgbClr val="A5A5A5"/>
                </a:solidFill>
                <a:latin typeface="Calibri"/>
                <a:ea typeface="Calibri"/>
                <a:cs typeface="Calibri"/>
                <a:sym typeface="Calibri"/>
              </a:defRPr>
            </a:lvl8pPr>
            <a:lvl9pPr marL="0" lvl="8" indent="0" algn="r">
              <a:spcBef>
                <a:spcPts val="0"/>
              </a:spcBef>
              <a:buNone/>
              <a:defRPr sz="1200" b="0" i="0" u="none" strike="noStrike" cap="none">
                <a:solidFill>
                  <a:srgbClr val="A5A5A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8"/>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839788" y="387928"/>
            <a:ext cx="9329448" cy="1052658"/>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48206E"/>
              </a:buClr>
              <a:buSzPts val="4400"/>
              <a:buFont typeface="Century Gothic"/>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9"/>
          <p:cNvSpPr txBox="1">
            <a:spLocks noGrp="1"/>
          </p:cNvSpPr>
          <p:nvPr>
            <p:ph type="body" idx="1"/>
          </p:nvPr>
        </p:nvSpPr>
        <p:spPr>
          <a:xfrm>
            <a:off x="5181600" y="146165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9" name="Google Shape;39;p9"/>
          <p:cNvSpPr txBox="1">
            <a:spLocks noGrp="1"/>
          </p:cNvSpPr>
          <p:nvPr>
            <p:ph type="body" idx="2"/>
          </p:nvPr>
        </p:nvSpPr>
        <p:spPr>
          <a:xfrm>
            <a:off x="839788" y="1461655"/>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0" name="Google Shape;40;p9"/>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839788" y="464705"/>
            <a:ext cx="9657700" cy="92132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48206E"/>
              </a:buClr>
              <a:buSzPts val="4400"/>
              <a:buFont typeface="Century Gothic"/>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0"/>
          <p:cNvSpPr>
            <a:spLocks noGrp="1"/>
          </p:cNvSpPr>
          <p:nvPr>
            <p:ph type="pic" idx="2"/>
          </p:nvPr>
        </p:nvSpPr>
        <p:spPr>
          <a:xfrm>
            <a:off x="5181600" y="14827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Garamond"/>
                <a:ea typeface="Garamond"/>
                <a:cs typeface="Garamond"/>
                <a:sym typeface="Garamond"/>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Garamond"/>
                <a:ea typeface="Garamond"/>
                <a:cs typeface="Garamond"/>
                <a:sym typeface="Garamond"/>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4" name="Google Shape;44;p10"/>
          <p:cNvSpPr txBox="1">
            <a:spLocks noGrp="1"/>
          </p:cNvSpPr>
          <p:nvPr>
            <p:ph type="body" idx="1"/>
          </p:nvPr>
        </p:nvSpPr>
        <p:spPr>
          <a:xfrm>
            <a:off x="839788" y="1482724"/>
            <a:ext cx="4078576" cy="4873625"/>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5" name="Google Shape;45;p10"/>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0">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6"/>
            <a:ext cx="8559188" cy="1075748"/>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48206E"/>
              </a:buClr>
              <a:buSzPts val="4400"/>
              <a:buFont typeface="Century Gothic"/>
              <a:buNone/>
              <a:defRPr sz="4400" b="1" i="0" u="none" strike="noStrike" cap="none">
                <a:solidFill>
                  <a:srgbClr val="48206E"/>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9958330" cy="3451225"/>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Garamond"/>
                <a:ea typeface="Garamond"/>
                <a:cs typeface="Garamond"/>
                <a:sym typeface="Garamon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Garamond"/>
                <a:ea typeface="Garamond"/>
                <a:cs typeface="Garamond"/>
                <a:sym typeface="Garamond"/>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11353800" y="6314786"/>
            <a:ext cx="706582"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A5A5A5"/>
                </a:solidFill>
                <a:latin typeface="Calibri"/>
                <a:ea typeface="Calibri"/>
                <a:cs typeface="Calibri"/>
                <a:sym typeface="Calibri"/>
              </a:defRPr>
            </a:lvl1pPr>
            <a:lvl2pPr marL="0" marR="0" lvl="1" indent="0" algn="r" rtl="0">
              <a:spcBef>
                <a:spcPts val="0"/>
              </a:spcBef>
              <a:buNone/>
              <a:defRPr sz="1200" b="0" i="0" u="none" strike="noStrike" cap="none">
                <a:solidFill>
                  <a:srgbClr val="A5A5A5"/>
                </a:solidFill>
                <a:latin typeface="Calibri"/>
                <a:ea typeface="Calibri"/>
                <a:cs typeface="Calibri"/>
                <a:sym typeface="Calibri"/>
              </a:defRPr>
            </a:lvl2pPr>
            <a:lvl3pPr marL="0" marR="0" lvl="2" indent="0" algn="r" rtl="0">
              <a:spcBef>
                <a:spcPts val="0"/>
              </a:spcBef>
              <a:buNone/>
              <a:defRPr sz="1200" b="0" i="0" u="none" strike="noStrike" cap="none">
                <a:solidFill>
                  <a:srgbClr val="A5A5A5"/>
                </a:solidFill>
                <a:latin typeface="Calibri"/>
                <a:ea typeface="Calibri"/>
                <a:cs typeface="Calibri"/>
                <a:sym typeface="Calibri"/>
              </a:defRPr>
            </a:lvl3pPr>
            <a:lvl4pPr marL="0" marR="0" lvl="3" indent="0" algn="r" rtl="0">
              <a:spcBef>
                <a:spcPts val="0"/>
              </a:spcBef>
              <a:buNone/>
              <a:defRPr sz="1200" b="0" i="0" u="none" strike="noStrike" cap="none">
                <a:solidFill>
                  <a:srgbClr val="A5A5A5"/>
                </a:solidFill>
                <a:latin typeface="Calibri"/>
                <a:ea typeface="Calibri"/>
                <a:cs typeface="Calibri"/>
                <a:sym typeface="Calibri"/>
              </a:defRPr>
            </a:lvl4pPr>
            <a:lvl5pPr marL="0" marR="0" lvl="4" indent="0" algn="r" rtl="0">
              <a:spcBef>
                <a:spcPts val="0"/>
              </a:spcBef>
              <a:buNone/>
              <a:defRPr sz="1200" b="0" i="0" u="none" strike="noStrike" cap="none">
                <a:solidFill>
                  <a:srgbClr val="A5A5A5"/>
                </a:solidFill>
                <a:latin typeface="Calibri"/>
                <a:ea typeface="Calibri"/>
                <a:cs typeface="Calibri"/>
                <a:sym typeface="Calibri"/>
              </a:defRPr>
            </a:lvl5pPr>
            <a:lvl6pPr marL="0" marR="0" lvl="5" indent="0" algn="r" rtl="0">
              <a:spcBef>
                <a:spcPts val="0"/>
              </a:spcBef>
              <a:buNone/>
              <a:defRPr sz="1200" b="0" i="0" u="none" strike="noStrike" cap="none">
                <a:solidFill>
                  <a:srgbClr val="A5A5A5"/>
                </a:solidFill>
                <a:latin typeface="Calibri"/>
                <a:ea typeface="Calibri"/>
                <a:cs typeface="Calibri"/>
                <a:sym typeface="Calibri"/>
              </a:defRPr>
            </a:lvl6pPr>
            <a:lvl7pPr marL="0" marR="0" lvl="6" indent="0" algn="r" rtl="0">
              <a:spcBef>
                <a:spcPts val="0"/>
              </a:spcBef>
              <a:buNone/>
              <a:defRPr sz="1200" b="0" i="0" u="none" strike="noStrike" cap="none">
                <a:solidFill>
                  <a:srgbClr val="A5A5A5"/>
                </a:solidFill>
                <a:latin typeface="Calibri"/>
                <a:ea typeface="Calibri"/>
                <a:cs typeface="Calibri"/>
                <a:sym typeface="Calibri"/>
              </a:defRPr>
            </a:lvl7pPr>
            <a:lvl8pPr marL="0" marR="0" lvl="7" indent="0" algn="r" rtl="0">
              <a:spcBef>
                <a:spcPts val="0"/>
              </a:spcBef>
              <a:buNone/>
              <a:defRPr sz="1200" b="0" i="0" u="none" strike="noStrike" cap="none">
                <a:solidFill>
                  <a:srgbClr val="A5A5A5"/>
                </a:solidFill>
                <a:latin typeface="Calibri"/>
                <a:ea typeface="Calibri"/>
                <a:cs typeface="Calibri"/>
                <a:sym typeface="Calibri"/>
              </a:defRPr>
            </a:lvl8pPr>
            <a:lvl9pPr marL="0" marR="0" lvl="8" indent="0" algn="r" rtl="0">
              <a:spcBef>
                <a:spcPts val="0"/>
              </a:spcBef>
              <a:buNone/>
              <a:defRPr sz="1200" b="0" i="0" u="none" strike="noStrike" cap="none">
                <a:solidFill>
                  <a:srgbClr val="A5A5A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xmlns:p14="http://schemas.microsoft.com/office/powerpoint/2010/main">
    <mc:Choice Requires="p14">
      <p:transition spd="slow" p14:dur="1200">
        <p:push dir="r"/>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file:///\\baxter.onu-ad.olivet.edu\Users\barmstrong\EDD\ContentServer%20(2).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381AF9-3101-43FD-92DF-6E600BD0AD34}"/>
              </a:ext>
            </a:extLst>
          </p:cNvPr>
          <p:cNvSpPr>
            <a:spLocks noGrp="1"/>
          </p:cNvSpPr>
          <p:nvPr>
            <p:ph type="title"/>
          </p:nvPr>
        </p:nvSpPr>
        <p:spPr>
          <a:xfrm>
            <a:off x="470064" y="581890"/>
            <a:ext cx="9873343" cy="4168239"/>
          </a:xfrm>
        </p:spPr>
        <p:txBody>
          <a:bodyPr/>
          <a:lstStyle/>
          <a:p>
            <a:r>
              <a:rPr lang="en-US" dirty="0">
                <a:latin typeface="Times New Roman" panose="02020603050405020304" pitchFamily="18" charset="0"/>
                <a:cs typeface="Times New Roman" panose="02020603050405020304" pitchFamily="18" charset="0"/>
              </a:rPr>
              <a:t>Advocating for the Middle Manager: An Explication of Chair Perceptions on Overcoming Emotion at Work</a:t>
            </a:r>
            <a:endParaRPr lang="en-US" dirty="0"/>
          </a:p>
        </p:txBody>
      </p:sp>
      <p:sp>
        <p:nvSpPr>
          <p:cNvPr id="6" name="TextBox 5">
            <a:extLst>
              <a:ext uri="{FF2B5EF4-FFF2-40B4-BE49-F238E27FC236}">
                <a16:creationId xmlns:a16="http://schemas.microsoft.com/office/drawing/2014/main" id="{6B656732-230B-4B8E-B27E-679943B6458F}"/>
              </a:ext>
            </a:extLst>
          </p:cNvPr>
          <p:cNvSpPr txBox="1"/>
          <p:nvPr/>
        </p:nvSpPr>
        <p:spPr>
          <a:xfrm>
            <a:off x="5406735" y="4426963"/>
            <a:ext cx="6638307"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Brittany W. Armstrong</a:t>
            </a:r>
          </a:p>
        </p:txBody>
      </p:sp>
    </p:spTree>
    <p:extLst>
      <p:ext uri="{BB962C8B-B14F-4D97-AF65-F5344CB8AC3E}">
        <p14:creationId xmlns:p14="http://schemas.microsoft.com/office/powerpoint/2010/main" val="3800064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3" name="Title 2">
            <a:extLst>
              <a:ext uri="{FF2B5EF4-FFF2-40B4-BE49-F238E27FC236}">
                <a16:creationId xmlns:a16="http://schemas.microsoft.com/office/drawing/2014/main" id="{D631442B-0626-B34D-AAB3-AF93C769B3CA}"/>
              </a:ext>
            </a:extLst>
          </p:cNvPr>
          <p:cNvSpPr>
            <a:spLocks noGrp="1"/>
          </p:cNvSpPr>
          <p:nvPr>
            <p:ph type="title"/>
          </p:nvPr>
        </p:nvSpPr>
        <p:spPr>
          <a:xfrm>
            <a:off x="838199" y="365126"/>
            <a:ext cx="9089571" cy="1075748"/>
          </a:xfrm>
        </p:spPr>
        <p:txBody>
          <a:bodyPr/>
          <a:lstStyle/>
          <a:p>
            <a:r>
              <a:rPr lang="en-US" sz="3600" dirty="0">
                <a:latin typeface="Times New Roman" panose="02020603050405020304" pitchFamily="18" charset="0"/>
                <a:cs typeface="Times New Roman" panose="02020603050405020304" pitchFamily="18" charset="0"/>
              </a:rPr>
              <a:t>EQ Implications and Recommendations</a:t>
            </a:r>
          </a:p>
        </p:txBody>
      </p:sp>
      <p:graphicFrame>
        <p:nvGraphicFramePr>
          <p:cNvPr id="2" name="Table 1">
            <a:extLst>
              <a:ext uri="{FF2B5EF4-FFF2-40B4-BE49-F238E27FC236}">
                <a16:creationId xmlns:a16="http://schemas.microsoft.com/office/drawing/2014/main" id="{C0F4D3BE-DF91-45EB-A226-4C645F882EB5}"/>
              </a:ext>
            </a:extLst>
          </p:cNvPr>
          <p:cNvGraphicFramePr>
            <a:graphicFrameLocks noGrp="1"/>
          </p:cNvGraphicFramePr>
          <p:nvPr>
            <p:extLst>
              <p:ext uri="{D42A27DB-BD31-4B8C-83A1-F6EECF244321}">
                <p14:modId xmlns:p14="http://schemas.microsoft.com/office/powerpoint/2010/main" val="611572180"/>
              </p:ext>
            </p:extLst>
          </p:nvPr>
        </p:nvGraphicFramePr>
        <p:xfrm>
          <a:off x="614578" y="1303712"/>
          <a:ext cx="9313192" cy="4328160"/>
        </p:xfrm>
        <a:graphic>
          <a:graphicData uri="http://schemas.openxmlformats.org/drawingml/2006/table">
            <a:tbl>
              <a:tblPr firstRow="1" bandRow="1">
                <a:tableStyleId>{5C22544A-7EE6-4342-B048-85BDC9FD1C3A}</a:tableStyleId>
              </a:tblPr>
              <a:tblGrid>
                <a:gridCol w="4656596">
                  <a:extLst>
                    <a:ext uri="{9D8B030D-6E8A-4147-A177-3AD203B41FA5}">
                      <a16:colId xmlns:a16="http://schemas.microsoft.com/office/drawing/2014/main" val="2296963678"/>
                    </a:ext>
                  </a:extLst>
                </a:gridCol>
                <a:gridCol w="4656596">
                  <a:extLst>
                    <a:ext uri="{9D8B030D-6E8A-4147-A177-3AD203B41FA5}">
                      <a16:colId xmlns:a16="http://schemas.microsoft.com/office/drawing/2014/main" val="3934866319"/>
                    </a:ext>
                  </a:extLst>
                </a:gridCol>
              </a:tblGrid>
              <a:tr h="329655">
                <a:tc>
                  <a:txBody>
                    <a:bodyPr/>
                    <a:lstStyle/>
                    <a:p>
                      <a:r>
                        <a:rPr lang="en-US" sz="2000" dirty="0"/>
                        <a:t>IMPLICATIONS</a:t>
                      </a:r>
                    </a:p>
                  </a:txBody>
                  <a:tcPr>
                    <a:solidFill>
                      <a:srgbClr val="7030A0"/>
                    </a:solidFill>
                  </a:tcPr>
                </a:tc>
                <a:tc>
                  <a:txBody>
                    <a:bodyPr/>
                    <a:lstStyle/>
                    <a:p>
                      <a:r>
                        <a:rPr lang="en-US" sz="2000" dirty="0"/>
                        <a:t>RECOMMENDATIONS</a:t>
                      </a:r>
                    </a:p>
                  </a:txBody>
                  <a:tcPr>
                    <a:solidFill>
                      <a:srgbClr val="7030A0"/>
                    </a:solidFill>
                  </a:tcPr>
                </a:tc>
                <a:extLst>
                  <a:ext uri="{0D108BD9-81ED-4DB2-BD59-A6C34878D82A}">
                    <a16:rowId xmlns:a16="http://schemas.microsoft.com/office/drawing/2014/main" val="3427344639"/>
                  </a:ext>
                </a:extLst>
              </a:tr>
              <a:tr h="836816">
                <a:tc>
                  <a:txBody>
                    <a:bodyPr/>
                    <a:lstStyle/>
                    <a:p>
                      <a:r>
                        <a:rPr lang="en-US" sz="1800" b="1" dirty="0"/>
                        <a:t>REFLECTIVE PRACTICE OF DEPARTMENT CHAIR</a:t>
                      </a:r>
                    </a:p>
                    <a:p>
                      <a:pPr marL="342900" indent="-342900">
                        <a:buFont typeface="Arial" panose="020B0604020202020204" pitchFamily="34" charset="0"/>
                        <a:buChar char="•"/>
                      </a:pPr>
                      <a:r>
                        <a:rPr lang="en-US" sz="1800" b="1" dirty="0">
                          <a:solidFill>
                            <a:srgbClr val="7030A0"/>
                          </a:solidFill>
                        </a:rPr>
                        <a:t>self-awareness</a:t>
                      </a:r>
                    </a:p>
                  </a:txBody>
                  <a:tcPr>
                    <a:solidFill>
                      <a:schemeClr val="bg1"/>
                    </a:solidFill>
                  </a:tcPr>
                </a:tc>
                <a:tc>
                  <a:txBody>
                    <a:bodyPr/>
                    <a:lstStyle/>
                    <a:p>
                      <a:r>
                        <a:rPr lang="en-US" sz="2000" b="1" dirty="0"/>
                        <a:t>RELATIONSHIP BETWEEN INFORMAL AND FORMAL ORGANIZATIONAL SUPPORT</a:t>
                      </a:r>
                    </a:p>
                  </a:txBody>
                  <a:tcPr>
                    <a:solidFill>
                      <a:schemeClr val="bg1"/>
                    </a:solidFill>
                  </a:tcPr>
                </a:tc>
                <a:extLst>
                  <a:ext uri="{0D108BD9-81ED-4DB2-BD59-A6C34878D82A}">
                    <a16:rowId xmlns:a16="http://schemas.microsoft.com/office/drawing/2014/main" val="667737662"/>
                  </a:ext>
                </a:extLst>
              </a:tr>
              <a:tr h="836816">
                <a:tc>
                  <a:txBody>
                    <a:bodyPr/>
                    <a:lstStyle/>
                    <a:p>
                      <a:r>
                        <a:rPr lang="en-US" sz="1800" b="1" dirty="0"/>
                        <a:t>ROLE MODELING FOR DEPARTMENT CHAIR</a:t>
                      </a:r>
                    </a:p>
                    <a:p>
                      <a:pPr marL="342900" indent="-342900">
                        <a:buFont typeface="Arial" panose="020B0604020202020204" pitchFamily="34" charset="0"/>
                        <a:buChar char="•"/>
                      </a:pPr>
                      <a:r>
                        <a:rPr lang="en-US" sz="1800" b="1" dirty="0">
                          <a:solidFill>
                            <a:srgbClr val="7030A0"/>
                          </a:solidFill>
                        </a:rPr>
                        <a:t>Leadership accountability</a:t>
                      </a:r>
                    </a:p>
                  </a:txBody>
                  <a:tcPr>
                    <a:solidFill>
                      <a:schemeClr val="bg1"/>
                    </a:solidFill>
                  </a:tcPr>
                </a:tc>
                <a:tc>
                  <a:txBody>
                    <a:bodyPr/>
                    <a:lstStyle/>
                    <a:p>
                      <a:r>
                        <a:rPr lang="en-US" sz="2000" b="1" dirty="0"/>
                        <a:t>COMMUNICATION AND CAPACITIES AS EMOTIONAL LABOR</a:t>
                      </a:r>
                    </a:p>
                  </a:txBody>
                  <a:tcPr>
                    <a:solidFill>
                      <a:schemeClr val="bg1"/>
                    </a:solidFill>
                  </a:tcPr>
                </a:tc>
                <a:extLst>
                  <a:ext uri="{0D108BD9-81ED-4DB2-BD59-A6C34878D82A}">
                    <a16:rowId xmlns:a16="http://schemas.microsoft.com/office/drawing/2014/main" val="2181049387"/>
                  </a:ext>
                </a:extLst>
              </a:tr>
              <a:tr h="1090397">
                <a:tc>
                  <a:txBody>
                    <a:bodyPr/>
                    <a:lstStyle/>
                    <a:p>
                      <a:r>
                        <a:rPr lang="en-US" sz="1800" b="1" dirty="0"/>
                        <a:t>HEI HUMAN RESOURCE POLICIES</a:t>
                      </a:r>
                    </a:p>
                    <a:p>
                      <a:pPr marL="342900" indent="-342900">
                        <a:buFont typeface="Arial" panose="020B0604020202020204" pitchFamily="34" charset="0"/>
                        <a:buChar char="•"/>
                      </a:pPr>
                      <a:r>
                        <a:rPr lang="en-US" sz="1800" b="1" dirty="0">
                          <a:solidFill>
                            <a:srgbClr val="7030A0"/>
                          </a:solidFill>
                        </a:rPr>
                        <a:t>Support for the shift between individualism and collectivism</a:t>
                      </a:r>
                    </a:p>
                  </a:txBody>
                  <a:tcPr>
                    <a:solidFill>
                      <a:schemeClr val="bg1"/>
                    </a:solidFill>
                  </a:tcPr>
                </a:tc>
                <a:tc>
                  <a:txBody>
                    <a:bodyPr/>
                    <a:lstStyle/>
                    <a:p>
                      <a:r>
                        <a:rPr lang="en-US" sz="2000" b="1" dirty="0"/>
                        <a:t>RELATIONSHIP BETWEEN AUTONOMY AND SOCIO-EMOTIONAL NEEDS OF DEPARTMENT CHAIR</a:t>
                      </a:r>
                    </a:p>
                  </a:txBody>
                  <a:tcPr>
                    <a:solidFill>
                      <a:schemeClr val="bg1"/>
                    </a:solidFill>
                  </a:tcPr>
                </a:tc>
                <a:extLst>
                  <a:ext uri="{0D108BD9-81ED-4DB2-BD59-A6C34878D82A}">
                    <a16:rowId xmlns:a16="http://schemas.microsoft.com/office/drawing/2014/main" val="1505154444"/>
                  </a:ext>
                </a:extLst>
              </a:tr>
              <a:tr h="583236">
                <a:tc>
                  <a:txBody>
                    <a:bodyPr/>
                    <a:lstStyle/>
                    <a:p>
                      <a:r>
                        <a:rPr lang="en-US" sz="1800" b="1" dirty="0"/>
                        <a:t>UPPER ADMINISTRATIVE PRACTICES</a:t>
                      </a:r>
                    </a:p>
                    <a:p>
                      <a:pPr marL="342900" indent="-342900">
                        <a:buFont typeface="Arial" panose="020B0604020202020204" pitchFamily="34" charset="0"/>
                        <a:buChar char="•"/>
                      </a:pPr>
                      <a:r>
                        <a:rPr lang="en-US" sz="1800" b="1" dirty="0">
                          <a:solidFill>
                            <a:srgbClr val="7030A0"/>
                          </a:solidFill>
                        </a:rPr>
                        <a:t>“voluntold”</a:t>
                      </a:r>
                    </a:p>
                  </a:txBody>
                  <a:tcPr>
                    <a:solidFill>
                      <a:schemeClr val="bg1"/>
                    </a:solidFill>
                  </a:tcPr>
                </a:tc>
                <a:tc>
                  <a:txBody>
                    <a:bodyPr/>
                    <a:lstStyle/>
                    <a:p>
                      <a:r>
                        <a:rPr lang="en-US" sz="2000" b="1" dirty="0"/>
                        <a:t>ROLE OF MENTORSHIP PRIOR TO POSITION</a:t>
                      </a:r>
                    </a:p>
                  </a:txBody>
                  <a:tcPr>
                    <a:solidFill>
                      <a:schemeClr val="bg1"/>
                    </a:solidFill>
                  </a:tcPr>
                </a:tc>
                <a:extLst>
                  <a:ext uri="{0D108BD9-81ED-4DB2-BD59-A6C34878D82A}">
                    <a16:rowId xmlns:a16="http://schemas.microsoft.com/office/drawing/2014/main" val="1886203171"/>
                  </a:ext>
                </a:extLst>
              </a:tr>
            </a:tbl>
          </a:graphicData>
        </a:graphic>
      </p:graphicFrame>
    </p:spTree>
    <p:extLst>
      <p:ext uri="{BB962C8B-B14F-4D97-AF65-F5344CB8AC3E}">
        <p14:creationId xmlns:p14="http://schemas.microsoft.com/office/powerpoint/2010/main" val="3817049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2F857-C28B-4E18-ABA5-3480EF3A7FBD}"/>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627B9DF8-F252-4767-969A-503777BCD1D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95691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3" name="Google Shape;63;p13"/>
          <p:cNvSpPr txBox="1">
            <a:spLocks noGrp="1"/>
          </p:cNvSpPr>
          <p:nvPr>
            <p:ph type="body" idx="1"/>
          </p:nvPr>
        </p:nvSpPr>
        <p:spPr>
          <a:xfrm>
            <a:off x="838200" y="1440874"/>
            <a:ext cx="9958200" cy="4591500"/>
          </a:xfrm>
          <a:prstGeom prst="rect">
            <a:avLst/>
          </a:prstGeom>
          <a:noFill/>
          <a:ln>
            <a:noFill/>
          </a:ln>
        </p:spPr>
        <p:txBody>
          <a:bodyPr spcFirstLastPara="1" wrap="square" lIns="91425" tIns="45700" rIns="91425" bIns="45700" anchor="t" anchorCtr="0">
            <a:noAutofit/>
          </a:bodyPr>
          <a:lstStyle/>
          <a:p>
            <a:pPr marL="228600" indent="-228600">
              <a:spcBef>
                <a:spcPts val="0"/>
              </a:spcBef>
            </a:pPr>
            <a:r>
              <a:rPr lang="en-US" dirty="0" err="1"/>
              <a:t>Bikse</a:t>
            </a:r>
            <a:r>
              <a:rPr lang="en-US" dirty="0"/>
              <a:t>, V., </a:t>
            </a:r>
            <a:r>
              <a:rPr lang="en-US" dirty="0" err="1"/>
              <a:t>Lusena-Ezera</a:t>
            </a:r>
            <a:r>
              <a:rPr lang="en-US" dirty="0"/>
              <a:t>, I., </a:t>
            </a:r>
            <a:r>
              <a:rPr lang="en-US" dirty="0" err="1"/>
              <a:t>Rivza</a:t>
            </a:r>
            <a:r>
              <a:rPr lang="en-US" dirty="0"/>
              <a:t>, B., &amp; Volkova, T. (2016). The transformation of traditional universities into entrepreneurial universities to ensure sustainable higher education. </a:t>
            </a:r>
            <a:r>
              <a:rPr lang="en-US" i="1" dirty="0"/>
              <a:t>Journal of Teacher Education for Sustainability</a:t>
            </a:r>
            <a:r>
              <a:rPr lang="en-US" dirty="0"/>
              <a:t>, </a:t>
            </a:r>
            <a:r>
              <a:rPr lang="en-US" i="1" dirty="0"/>
              <a:t>18</a:t>
            </a:r>
            <a:r>
              <a:rPr lang="en-US" dirty="0"/>
              <a:t>(2), 75-88. DOI: 10.1515/jtes-2016-0016</a:t>
            </a:r>
          </a:p>
          <a:p>
            <a:pPr marL="228600" indent="-228600">
              <a:spcBef>
                <a:spcPts val="0"/>
              </a:spcBef>
            </a:pPr>
            <a:r>
              <a:rPr lang="en-US" dirty="0"/>
              <a:t>Winkler, M., </a:t>
            </a:r>
            <a:r>
              <a:rPr lang="en-US" dirty="0" err="1"/>
              <a:t>U’Ren</a:t>
            </a:r>
            <a:r>
              <a:rPr lang="en-US" dirty="0"/>
              <a:t>, B., &amp; </a:t>
            </a:r>
            <a:r>
              <a:rPr lang="en-US" dirty="0" err="1"/>
              <a:t>Fgia</a:t>
            </a:r>
            <a:r>
              <a:rPr lang="en-US" dirty="0"/>
              <a:t>, D. A. (2018). Innovate or die: Insights on entrepreneurial 	leadership. </a:t>
            </a:r>
            <a:r>
              <a:rPr lang="en-US" i="1" dirty="0"/>
              <a:t>Governance Directions</a:t>
            </a:r>
            <a:r>
              <a:rPr lang="en-US" dirty="0"/>
              <a:t>, 723-728. Retrieved May 14, 2020 from </a:t>
            </a:r>
            <a:r>
              <a:rPr lang="en-US" u="sng" dirty="0">
                <a:hlinkClick r:id="rId3"/>
              </a:rPr>
              <a:t>file:///H:/EDD/ContentServer%20(2).pdf</a:t>
            </a:r>
            <a:endParaRPr lang="en-US" dirty="0"/>
          </a:p>
          <a:p>
            <a:pPr marL="228600" indent="-228600">
              <a:spcBef>
                <a:spcPts val="0"/>
              </a:spcBef>
            </a:pPr>
            <a:endParaRPr lang="en-US" dirty="0"/>
          </a:p>
          <a:p>
            <a:pPr marL="228600" lvl="0" indent="-228600" algn="l" rtl="0">
              <a:lnSpc>
                <a:spcPct val="90000"/>
              </a:lnSpc>
              <a:spcBef>
                <a:spcPts val="0"/>
              </a:spcBef>
              <a:spcAft>
                <a:spcPts val="0"/>
              </a:spcAft>
              <a:buClr>
                <a:schemeClr val="dk1"/>
              </a:buClr>
              <a:buSzPts val="3200"/>
              <a:buChar char="•"/>
            </a:pPr>
            <a:endParaRPr dirty="0"/>
          </a:p>
        </p:txBody>
      </p:sp>
      <p:sp>
        <p:nvSpPr>
          <p:cNvPr id="3" name="Title 2">
            <a:extLst>
              <a:ext uri="{FF2B5EF4-FFF2-40B4-BE49-F238E27FC236}">
                <a16:creationId xmlns:a16="http://schemas.microsoft.com/office/drawing/2014/main" id="{D631442B-0626-B34D-AAB3-AF93C769B3CA}"/>
              </a:ext>
            </a:extLst>
          </p:cNvPr>
          <p:cNvSpPr>
            <a:spLocks noGrp="1"/>
          </p:cNvSpPr>
          <p:nvPr>
            <p:ph type="title"/>
          </p:nvPr>
        </p:nvSpPr>
        <p:spPr>
          <a:xfrm>
            <a:off x="838199" y="365126"/>
            <a:ext cx="9089571" cy="1075748"/>
          </a:xfrm>
        </p:spPr>
        <p:txBody>
          <a:bodyPr/>
          <a:lstStyle/>
          <a:p>
            <a:r>
              <a:rPr lang="en-US" sz="3600" dirty="0">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718327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362855" y="2595779"/>
            <a:ext cx="8330595" cy="1666442"/>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4800"/>
              <a:buFont typeface="Century Gothic"/>
              <a:buNone/>
            </a:pPr>
            <a:r>
              <a:rPr lang="en-US" dirty="0">
                <a:latin typeface="Times New Roman" panose="02020603050405020304" pitchFamily="18" charset="0"/>
                <a:cs typeface="Times New Roman" panose="02020603050405020304" pitchFamily="18" charset="0"/>
              </a:rPr>
              <a:t>THANK YOU! </a:t>
            </a:r>
            <a:endParaRP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9207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663CC-5A22-264D-8501-A0691EE0BF75}"/>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Diving into the Dark Ages</a:t>
            </a:r>
          </a:p>
        </p:txBody>
      </p:sp>
      <p:sp>
        <p:nvSpPr>
          <p:cNvPr id="3" name="Text Placeholder 2">
            <a:extLst>
              <a:ext uri="{FF2B5EF4-FFF2-40B4-BE49-F238E27FC236}">
                <a16:creationId xmlns:a16="http://schemas.microsoft.com/office/drawing/2014/main" id="{26700946-8A44-A64C-9299-1F513E7B46B0}"/>
              </a:ext>
            </a:extLst>
          </p:cNvPr>
          <p:cNvSpPr>
            <a:spLocks noGrp="1"/>
          </p:cNvSpPr>
          <p:nvPr>
            <p:ph type="body" idx="1"/>
          </p:nvPr>
        </p:nvSpPr>
        <p:spPr>
          <a:xfrm>
            <a:off x="732367" y="1311577"/>
            <a:ext cx="9958330" cy="4131280"/>
          </a:xfrm>
        </p:spPr>
        <p:txBody>
          <a:bodyPr/>
          <a:lstStyle/>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HEI shift—traditional to entrepreneurial</a:t>
            </a:r>
          </a:p>
          <a:p>
            <a:pPr lvl="1"/>
            <a:r>
              <a:rPr lang="en-US" sz="2400" dirty="0">
                <a:latin typeface="Times New Roman" panose="02020603050405020304" pitchFamily="18" charset="0"/>
                <a:cs typeface="Times New Roman" panose="02020603050405020304" pitchFamily="18" charset="0"/>
              </a:rPr>
              <a:t>Teaching, scholarship, and </a:t>
            </a:r>
            <a:r>
              <a:rPr lang="en-US" sz="2400" b="1" u="sng" dirty="0">
                <a:solidFill>
                  <a:srgbClr val="7030A0"/>
                </a:solidFill>
                <a:latin typeface="Times New Roman" panose="02020603050405020304" pitchFamily="18" charset="0"/>
                <a:cs typeface="Times New Roman" panose="02020603050405020304" pitchFamily="18" charset="0"/>
              </a:rPr>
              <a:t>service</a:t>
            </a:r>
          </a:p>
          <a:p>
            <a:pPr marL="508000" lvl="1" indent="0">
              <a:buNone/>
            </a:pPr>
            <a:endParaRPr lang="en-US" sz="2400" b="1" u="sng" dirty="0">
              <a:solidFill>
                <a:srgbClr val="7030A0"/>
              </a:solidFill>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Divide in acceptance of entrepreneurial education </a:t>
            </a:r>
          </a:p>
          <a:p>
            <a:pPr lvl="1">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Bikse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Lusena-Ezera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Rivza</a:t>
            </a:r>
            <a:r>
              <a:rPr lang="en-US" sz="2400" dirty="0">
                <a:latin typeface="Times New Roman" panose="02020603050405020304" pitchFamily="18" charset="0"/>
                <a:cs typeface="Times New Roman" panose="02020603050405020304" pitchFamily="18" charset="0"/>
              </a:rPr>
              <a:t>, and </a:t>
            </a:r>
            <a:r>
              <a:rPr lang="en-US" sz="2400" dirty="0" err="1">
                <a:latin typeface="Times New Roman" panose="02020603050405020304" pitchFamily="18" charset="0"/>
                <a:cs typeface="Times New Roman" panose="02020603050405020304" pitchFamily="18" charset="0"/>
              </a:rPr>
              <a:t>Volkova</a:t>
            </a:r>
            <a:r>
              <a:rPr lang="en-US" sz="2400" dirty="0">
                <a:latin typeface="Times New Roman" panose="02020603050405020304" pitchFamily="18" charset="0"/>
                <a:cs typeface="Times New Roman" panose="02020603050405020304" pitchFamily="18" charset="0"/>
              </a:rPr>
              <a:t>, 2016, p. 78 &amp; p. 86)</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2272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7" name="Google Shape;57;p12"/>
          <p:cNvSpPr txBox="1">
            <a:spLocks noGrp="1"/>
          </p:cNvSpPr>
          <p:nvPr>
            <p:ph type="body" idx="1"/>
          </p:nvPr>
        </p:nvSpPr>
        <p:spPr>
          <a:xfrm>
            <a:off x="838200" y="1494050"/>
            <a:ext cx="9958200" cy="3734700"/>
          </a:xfrm>
          <a:prstGeom prst="rect">
            <a:avLst/>
          </a:prstGeom>
          <a:noFill/>
          <a:ln>
            <a:noFill/>
          </a:ln>
        </p:spPr>
        <p:txBody>
          <a:bodyPr spcFirstLastPara="1" wrap="square" lIns="91425" tIns="45700" rIns="91425" bIns="45700" anchor="t" anchorCtr="0">
            <a:noAutofit/>
          </a:bodyPr>
          <a:lstStyle/>
          <a:p>
            <a:r>
              <a:rPr lang="en-US" b="1" u="sng" dirty="0">
                <a:solidFill>
                  <a:srgbClr val="7030A0"/>
                </a:solidFill>
              </a:rPr>
              <a:t>Method:</a:t>
            </a:r>
            <a:r>
              <a:rPr lang="en-US" dirty="0"/>
              <a:t> Qualitative</a:t>
            </a:r>
          </a:p>
          <a:p>
            <a:endParaRPr lang="en-US" dirty="0"/>
          </a:p>
          <a:p>
            <a:r>
              <a:rPr lang="en-US" b="1" u="sng" dirty="0">
                <a:solidFill>
                  <a:srgbClr val="7030A0"/>
                </a:solidFill>
              </a:rPr>
              <a:t>Population:</a:t>
            </a:r>
            <a:r>
              <a:rPr lang="en-US" dirty="0"/>
              <a:t> 3 private universities </a:t>
            </a:r>
          </a:p>
          <a:p>
            <a:pPr marL="0" indent="0">
              <a:buNone/>
            </a:pPr>
            <a:endParaRPr lang="en-US" dirty="0"/>
          </a:p>
          <a:p>
            <a:r>
              <a:rPr lang="en-US" b="1" u="sng" dirty="0">
                <a:solidFill>
                  <a:srgbClr val="7030A0"/>
                </a:solidFill>
              </a:rPr>
              <a:t>Sample:</a:t>
            </a:r>
            <a:r>
              <a:rPr lang="en-US" dirty="0"/>
              <a:t> 5 department chairs</a:t>
            </a:r>
          </a:p>
          <a:p>
            <a:pPr lvl="1"/>
            <a:r>
              <a:rPr lang="en-US" dirty="0"/>
              <a:t>Departments: mathematics, business, family and consumer science, education, and modern languages</a:t>
            </a:r>
          </a:p>
          <a:p>
            <a:pPr marL="228600" lvl="0" indent="-228600" algn="l" rtl="0">
              <a:lnSpc>
                <a:spcPct val="90000"/>
              </a:lnSpc>
              <a:spcBef>
                <a:spcPts val="0"/>
              </a:spcBef>
              <a:spcAft>
                <a:spcPts val="0"/>
              </a:spcAft>
              <a:buClr>
                <a:schemeClr val="dk1"/>
              </a:buClr>
              <a:buSzPts val="3200"/>
              <a:buChar char="•"/>
            </a:pPr>
            <a:endParaRPr dirty="0"/>
          </a:p>
        </p:txBody>
      </p:sp>
      <p:sp>
        <p:nvSpPr>
          <p:cNvPr id="3" name="Title 2">
            <a:extLst>
              <a:ext uri="{FF2B5EF4-FFF2-40B4-BE49-F238E27FC236}">
                <a16:creationId xmlns:a16="http://schemas.microsoft.com/office/drawing/2014/main" id="{49F3CA50-C47B-A04C-8FFA-0AF1288BCFE3}"/>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Methodology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3" name="Google Shape;63;p13"/>
          <p:cNvSpPr txBox="1">
            <a:spLocks noGrp="1"/>
          </p:cNvSpPr>
          <p:nvPr>
            <p:ph type="body" idx="1"/>
          </p:nvPr>
        </p:nvSpPr>
        <p:spPr>
          <a:xfrm>
            <a:off x="838200" y="1440874"/>
            <a:ext cx="9958200" cy="4176155"/>
          </a:xfrm>
          <a:prstGeom prst="rect">
            <a:avLst/>
          </a:prstGeom>
          <a:noFill/>
          <a:ln>
            <a:noFill/>
          </a:ln>
        </p:spPr>
        <p:txBody>
          <a:bodyPr spcFirstLastPara="1" wrap="square" lIns="91425" tIns="45700" rIns="91425" bIns="45700" anchor="t" anchorCtr="0">
            <a:noAutofit/>
          </a:bodyPr>
          <a:lstStyle/>
          <a:p>
            <a:pPr indent="-457200">
              <a:spcBef>
                <a:spcPts val="0"/>
              </a:spcBef>
            </a:pPr>
            <a:r>
              <a:rPr lang="en-US" sz="2800" dirty="0"/>
              <a:t>Emotional Challenges:</a:t>
            </a:r>
          </a:p>
          <a:p>
            <a:pPr marL="0" indent="0">
              <a:spcBef>
                <a:spcPts val="0"/>
              </a:spcBef>
              <a:buNone/>
            </a:pPr>
            <a:endParaRPr lang="en-US" sz="2800" dirty="0"/>
          </a:p>
          <a:p>
            <a:pPr lvl="1" indent="-457200">
              <a:spcBef>
                <a:spcPts val="0"/>
              </a:spcBef>
              <a:buSzPts val="3200"/>
            </a:pPr>
            <a:r>
              <a:rPr lang="en-US" dirty="0"/>
              <a:t>Self-perceived as high-stakes decision maker</a:t>
            </a:r>
          </a:p>
          <a:p>
            <a:pPr lvl="1" indent="-457200">
              <a:spcBef>
                <a:spcPts val="0"/>
              </a:spcBef>
              <a:buSzPts val="3200"/>
            </a:pPr>
            <a:r>
              <a:rPr lang="en-US" dirty="0"/>
              <a:t>Self-perceived as lacking autonomy</a:t>
            </a:r>
          </a:p>
          <a:p>
            <a:pPr marL="457200" lvl="1" indent="0">
              <a:spcBef>
                <a:spcPts val="0"/>
              </a:spcBef>
              <a:buSzPts val="3200"/>
              <a:buNone/>
            </a:pPr>
            <a:endParaRPr lang="en-US" dirty="0"/>
          </a:p>
          <a:p>
            <a:pPr marL="457200" lvl="1" indent="0">
              <a:spcBef>
                <a:spcPts val="0"/>
              </a:spcBef>
              <a:buSzPts val="3200"/>
              <a:buNone/>
            </a:pPr>
            <a:endParaRPr lang="en-US" dirty="0"/>
          </a:p>
          <a:p>
            <a:pPr indent="-457200">
              <a:spcBef>
                <a:spcPts val="0"/>
              </a:spcBef>
            </a:pPr>
            <a:r>
              <a:rPr lang="en-US" sz="2800" dirty="0"/>
              <a:t>Emotional Labor:</a:t>
            </a:r>
          </a:p>
          <a:p>
            <a:pPr marL="0" indent="0">
              <a:spcBef>
                <a:spcPts val="0"/>
              </a:spcBef>
              <a:buNone/>
            </a:pPr>
            <a:endParaRPr lang="en-US" sz="2800" dirty="0"/>
          </a:p>
          <a:p>
            <a:pPr lvl="1" indent="-457200">
              <a:spcBef>
                <a:spcPts val="0"/>
              </a:spcBef>
            </a:pPr>
            <a:r>
              <a:rPr lang="en-US" dirty="0"/>
              <a:t>Communication </a:t>
            </a:r>
          </a:p>
          <a:p>
            <a:pPr lvl="1" indent="-457200">
              <a:spcBef>
                <a:spcPts val="0"/>
              </a:spcBef>
            </a:pPr>
            <a:r>
              <a:rPr lang="en-US" dirty="0"/>
              <a:t>Capacities</a:t>
            </a:r>
          </a:p>
          <a:p>
            <a:pPr lvl="1" indent="-457200">
              <a:spcBef>
                <a:spcPts val="0"/>
              </a:spcBef>
            </a:pPr>
            <a:r>
              <a:rPr lang="en-US" dirty="0"/>
              <a:t>Support</a:t>
            </a:r>
          </a:p>
          <a:p>
            <a:pPr lvl="2" indent="-457200">
              <a:spcBef>
                <a:spcPts val="0"/>
              </a:spcBef>
            </a:pPr>
            <a:endParaRPr lang="en-US" dirty="0"/>
          </a:p>
        </p:txBody>
      </p:sp>
      <p:sp>
        <p:nvSpPr>
          <p:cNvPr id="3" name="Title 2">
            <a:extLst>
              <a:ext uri="{FF2B5EF4-FFF2-40B4-BE49-F238E27FC236}">
                <a16:creationId xmlns:a16="http://schemas.microsoft.com/office/drawing/2014/main" id="{D631442B-0626-B34D-AAB3-AF93C769B3CA}"/>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EQ Challenges and Labor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468" y="365126"/>
            <a:ext cx="9102920" cy="1075748"/>
          </a:xfrm>
        </p:spPr>
        <p:txBody>
          <a:bodyPr>
            <a:normAutofit fontScale="90000"/>
          </a:bodyPr>
          <a:lstStyle/>
          <a:p>
            <a:r>
              <a:rPr lang="en-US" dirty="0"/>
              <a:t>Raw Data on Emotional Challenges</a:t>
            </a:r>
          </a:p>
        </p:txBody>
      </p:sp>
      <p:sp>
        <p:nvSpPr>
          <p:cNvPr id="8" name="TextBox 7">
            <a:extLst>
              <a:ext uri="{FF2B5EF4-FFF2-40B4-BE49-F238E27FC236}">
                <a16:creationId xmlns:a16="http://schemas.microsoft.com/office/drawing/2014/main" id="{427B3E36-0D50-4140-BDC5-5671AA7027F4}"/>
              </a:ext>
            </a:extLst>
          </p:cNvPr>
          <p:cNvSpPr txBox="1"/>
          <p:nvPr/>
        </p:nvSpPr>
        <p:spPr>
          <a:xfrm>
            <a:off x="3998562" y="2371241"/>
            <a:ext cx="3859078" cy="523220"/>
          </a:xfrm>
          <a:prstGeom prst="rect">
            <a:avLst/>
          </a:prstGeom>
          <a:noFill/>
        </p:spPr>
        <p:txBody>
          <a:bodyPr wrap="square" rtlCol="0">
            <a:spAutoFit/>
          </a:bodyPr>
          <a:lstStyle/>
          <a:p>
            <a:r>
              <a:rPr lang="en-US" sz="2800" b="1" dirty="0">
                <a:solidFill>
                  <a:schemeClr val="bg1"/>
                </a:solidFill>
                <a:latin typeface="Times New Roman" panose="02020603050405020304" pitchFamily="18" charset="0"/>
                <a:cs typeface="Times New Roman" panose="02020603050405020304" pitchFamily="18" charset="0"/>
              </a:rPr>
              <a:t>SELF-PERCEPTION</a:t>
            </a:r>
          </a:p>
        </p:txBody>
      </p:sp>
      <p:sp>
        <p:nvSpPr>
          <p:cNvPr id="4" name="TextBox 3">
            <a:extLst>
              <a:ext uri="{FF2B5EF4-FFF2-40B4-BE49-F238E27FC236}">
                <a16:creationId xmlns:a16="http://schemas.microsoft.com/office/drawing/2014/main" id="{9180EB85-1EF7-46A2-89D7-46685A224CF9}"/>
              </a:ext>
            </a:extLst>
          </p:cNvPr>
          <p:cNvSpPr txBox="1"/>
          <p:nvPr/>
        </p:nvSpPr>
        <p:spPr>
          <a:xfrm>
            <a:off x="294468" y="1310245"/>
            <a:ext cx="9577952" cy="4462760"/>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P1: “Frustration. Frustration with my limited power of being able to do things. I have power to do </a:t>
            </a:r>
            <a:r>
              <a:rPr lang="en-US" sz="1800" i="1" dirty="0">
                <a:latin typeface="Times New Roman" panose="02020603050405020304" pitchFamily="18" charset="0"/>
                <a:cs typeface="Times New Roman" panose="02020603050405020304" pitchFamily="18" charset="0"/>
              </a:rPr>
              <a:t>some</a:t>
            </a:r>
            <a:r>
              <a:rPr lang="en-US" sz="1800" dirty="0">
                <a:latin typeface="Times New Roman" panose="02020603050405020304" pitchFamily="18" charset="0"/>
                <a:cs typeface="Times New Roman" panose="02020603050405020304" pitchFamily="18" charset="0"/>
              </a:rPr>
              <a:t> things like what adjuncts should be hired, but I don’t have the final say on that. I can’t make it happen.”</a:t>
            </a:r>
          </a:p>
          <a:p>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P3: “There are some ethical, moral decisions that have to be made that bring up, you know, that are emotional because you're working with people. And when you're working with people who are really emotional, or who have really weighty heavy things that are happening to them, then those emotions get kind of passed on to me as a decision maker because the decisions that I often make in those situations will affect that person’s life, for their entire life.”</a:t>
            </a:r>
          </a:p>
          <a:p>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P4: “There's a lot you would like to do, but quite often, not a lot you can.”</a:t>
            </a:r>
          </a:p>
          <a:p>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P2: “I guess stress would come from some of the emotional challenges. Just like, I feel like my day should go a certain way and then, sometimes, my day gets hijacked by other responsibilities or phone calls that I need to make.”</a:t>
            </a:r>
          </a:p>
          <a:p>
            <a:endParaRPr lang="en-US" dirty="0"/>
          </a:p>
        </p:txBody>
      </p:sp>
    </p:spTree>
    <p:extLst>
      <p:ext uri="{BB962C8B-B14F-4D97-AF65-F5344CB8AC3E}">
        <p14:creationId xmlns:p14="http://schemas.microsoft.com/office/powerpoint/2010/main" val="3671075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Raw Data for EQ Labor</a:t>
            </a:r>
          </a:p>
        </p:txBody>
      </p:sp>
      <p:sp>
        <p:nvSpPr>
          <p:cNvPr id="3" name="Content Placeholder 2"/>
          <p:cNvSpPr>
            <a:spLocks noGrp="1"/>
          </p:cNvSpPr>
          <p:nvPr>
            <p:ph idx="1"/>
          </p:nvPr>
        </p:nvSpPr>
        <p:spPr/>
        <p:txBody>
          <a:bodyPr>
            <a:normAutofit fontScale="85000" lnSpcReduction="20000"/>
          </a:bodyPr>
          <a:lstStyle/>
          <a:p>
            <a:r>
              <a:rPr lang="en-US" dirty="0"/>
              <a:t>P4: “Goodness, I guess having support systems, speaking with other faculty. If you get a little depressed or frustrated about a situation, those things that are not necessarily institutionally structured, but tend to be more fluid, more organic as you develop the relationships within and between faculty.”</a:t>
            </a:r>
          </a:p>
          <a:p>
            <a:r>
              <a:rPr lang="en-US" dirty="0"/>
              <a:t>P3: “Because you're working oftentimes with sensitive situations and with those sensitive situations you cannot blow up. You cannot become unprofessional because it makes the situation worse.”</a:t>
            </a:r>
          </a:p>
          <a:p>
            <a:r>
              <a:rPr lang="en-US" dirty="0"/>
              <a:t>P1: “I mean, first of all, I realize that when I come to work, I have to be focused on work.”</a:t>
            </a:r>
          </a:p>
        </p:txBody>
      </p:sp>
    </p:spTree>
    <p:extLst>
      <p:ext uri="{BB962C8B-B14F-4D97-AF65-F5344CB8AC3E}">
        <p14:creationId xmlns:p14="http://schemas.microsoft.com/office/powerpoint/2010/main" val="2155050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EQ Regulation and Strategies</a:t>
            </a:r>
          </a:p>
        </p:txBody>
      </p:sp>
      <p:sp>
        <p:nvSpPr>
          <p:cNvPr id="3" name="Content Placeholder 2"/>
          <p:cNvSpPr>
            <a:spLocks noGrp="1"/>
          </p:cNvSpPr>
          <p:nvPr>
            <p:ph idx="1"/>
          </p:nvPr>
        </p:nvSpPr>
        <p:spPr/>
        <p:txBody>
          <a:bodyPr>
            <a:normAutofit/>
          </a:bodyPr>
          <a:lstStyle/>
          <a:p>
            <a:r>
              <a:rPr lang="en-US" dirty="0"/>
              <a:t>Cognitive approach:</a:t>
            </a:r>
          </a:p>
          <a:p>
            <a:pPr lvl="1"/>
            <a:r>
              <a:rPr lang="en-US" dirty="0"/>
              <a:t>Discourse</a:t>
            </a:r>
          </a:p>
          <a:p>
            <a:pPr lvl="1"/>
            <a:r>
              <a:rPr lang="en-US" dirty="0"/>
              <a:t>Internal support</a:t>
            </a:r>
          </a:p>
          <a:p>
            <a:pPr lvl="1"/>
            <a:r>
              <a:rPr lang="en-US" dirty="0"/>
              <a:t>Professionalism</a:t>
            </a:r>
          </a:p>
          <a:p>
            <a:pPr lvl="1"/>
            <a:r>
              <a:rPr lang="en-US" dirty="0"/>
              <a:t>Maturity/Experience and Professional Development</a:t>
            </a:r>
          </a:p>
          <a:p>
            <a:pPr lvl="1"/>
            <a:r>
              <a:rPr lang="en-US" dirty="0"/>
              <a:t>Acceptance of Merging Identities</a:t>
            </a:r>
          </a:p>
        </p:txBody>
      </p:sp>
    </p:spTree>
    <p:extLst>
      <p:ext uri="{BB962C8B-B14F-4D97-AF65-F5344CB8AC3E}">
        <p14:creationId xmlns:p14="http://schemas.microsoft.com/office/powerpoint/2010/main" val="4263236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83" y="317625"/>
            <a:ext cx="9958329" cy="1075748"/>
          </a:xfrm>
        </p:spPr>
        <p:txBody>
          <a:bodyPr>
            <a:noAutofit/>
          </a:bodyPr>
          <a:lstStyle/>
          <a:p>
            <a:r>
              <a:rPr lang="en-US" sz="3600" dirty="0"/>
              <a:t>Raw Data on EQ Regulation and Strategies</a:t>
            </a:r>
          </a:p>
        </p:txBody>
      </p:sp>
      <p:sp>
        <p:nvSpPr>
          <p:cNvPr id="3" name="Content Placeholder 2"/>
          <p:cNvSpPr>
            <a:spLocks noGrp="1"/>
          </p:cNvSpPr>
          <p:nvPr>
            <p:ph idx="1"/>
          </p:nvPr>
        </p:nvSpPr>
        <p:spPr>
          <a:xfrm>
            <a:off x="470065" y="1393373"/>
            <a:ext cx="9958330" cy="4520539"/>
          </a:xfrm>
        </p:spPr>
        <p:txBody>
          <a:bodyPr>
            <a:normAutofit fontScale="40000" lnSpcReduction="20000"/>
          </a:bodyPr>
          <a:lstStyle/>
          <a:p>
            <a:pPr marL="25400" indent="0">
              <a:buNone/>
            </a:pPr>
            <a:r>
              <a:rPr lang="en-US" sz="4000" b="1" dirty="0"/>
              <a:t>P5: “I think is something that’s changed from when I was very, very young and just starting to be a teacher or professor. You know, I had something to prove. I don’t have anything to prove anymore. It’s not about me. It’s about the students. It’s about them learning. It’s about my faculty being able to do their jobs really well, and it’s about the programs being viable and having enough enrollment and just being able to work with people in a very cohesive and friendly and productive way.”</a:t>
            </a:r>
          </a:p>
          <a:p>
            <a:pPr marL="25400" indent="0">
              <a:buNone/>
            </a:pPr>
            <a:r>
              <a:rPr lang="en-US" sz="4000" b="1" dirty="0"/>
              <a:t>P1: “I mean, first of all, I realize that when I come to work, I have to be focused on work. So, I can’t be on the phone with my wife all day long, trying to figure out things. There’s plenty of things we can talk about when I get home. There’s this sense of, ‘I don’t bring all of my problems to work and try to deal with them at work.’ But also, there are times when, you know, it is becoming more common, especially since the pandemic came on, that we are realizing more and more that we need to give ourselves a break.”</a:t>
            </a:r>
          </a:p>
          <a:p>
            <a:pPr marL="25400" indent="0">
              <a:buNone/>
            </a:pPr>
            <a:r>
              <a:rPr lang="en-US" sz="4000" b="1" dirty="0"/>
              <a:t>P3: “I have great colleagues who are friends, who are really supportive. And I would say that their job isn't emotional support, and I would probably say that they're not providing emotional support. They're just providing friendship.”</a:t>
            </a:r>
          </a:p>
          <a:p>
            <a:pPr marL="25400" indent="0">
              <a:buNone/>
            </a:pPr>
            <a:r>
              <a:rPr lang="en-US" sz="4000" b="1" dirty="0"/>
              <a:t>P1: “The adjunct who’s in person, she teaches 9 hours for us, and she and I have a pretty close relationship, a pretty close work relationship anyway. We both spend time in each other’s offices sharing frustrations and concerns. That’s probably the main sources of support there.”</a:t>
            </a:r>
          </a:p>
          <a:p>
            <a:pPr marL="25400" indent="0">
              <a:buNone/>
            </a:pPr>
            <a:r>
              <a:rPr lang="en-US" sz="4000" b="1" dirty="0"/>
              <a:t>P4: “My colleagues, who are teaching faculty, other chairs, we do tend to support one another, listen to one another, ask one another questions. Bounce ideas off one another. We have this both in a structured and unstructured fashion at [U2].”</a:t>
            </a:r>
          </a:p>
          <a:p>
            <a:endParaRPr lang="en-US" dirty="0"/>
          </a:p>
          <a:p>
            <a:endParaRPr lang="en-US" dirty="0"/>
          </a:p>
        </p:txBody>
      </p:sp>
    </p:spTree>
    <p:extLst>
      <p:ext uri="{BB962C8B-B14F-4D97-AF65-F5344CB8AC3E}">
        <p14:creationId xmlns:p14="http://schemas.microsoft.com/office/powerpoint/2010/main" val="2823438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3" name="Google Shape;63;p13"/>
          <p:cNvSpPr txBox="1">
            <a:spLocks noGrp="1"/>
          </p:cNvSpPr>
          <p:nvPr>
            <p:ph type="body" idx="1"/>
          </p:nvPr>
        </p:nvSpPr>
        <p:spPr>
          <a:xfrm>
            <a:off x="351311" y="1440874"/>
            <a:ext cx="11002489" cy="45915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3200"/>
              <a:buChar char="•"/>
            </a:pPr>
            <a:r>
              <a:rPr lang="en-US" sz="2800" dirty="0"/>
              <a:t>Socio-emotional Needs—link between sustainability and autonomy (Winkler, 2018)</a:t>
            </a:r>
          </a:p>
          <a:p>
            <a:pPr marL="0" lvl="0" indent="0" algn="l" rtl="0">
              <a:lnSpc>
                <a:spcPct val="90000"/>
              </a:lnSpc>
              <a:spcBef>
                <a:spcPts val="0"/>
              </a:spcBef>
              <a:spcAft>
                <a:spcPts val="0"/>
              </a:spcAft>
              <a:buClr>
                <a:schemeClr val="dk1"/>
              </a:buClr>
              <a:buSzPts val="3200"/>
              <a:buNone/>
            </a:pPr>
            <a:endParaRPr lang="en-US" sz="2800" dirty="0"/>
          </a:p>
          <a:p>
            <a:pPr marL="228600" lvl="0" indent="-228600">
              <a:spcBef>
                <a:spcPts val="0"/>
              </a:spcBef>
            </a:pPr>
            <a:r>
              <a:rPr lang="en-US" sz="2800" dirty="0"/>
              <a:t>Emotional Labor—lack of formal EQ leadership development</a:t>
            </a:r>
          </a:p>
          <a:p>
            <a:pPr marL="0" lvl="0" indent="0" algn="l" rtl="0">
              <a:lnSpc>
                <a:spcPct val="90000"/>
              </a:lnSpc>
              <a:spcBef>
                <a:spcPts val="0"/>
              </a:spcBef>
              <a:spcAft>
                <a:spcPts val="0"/>
              </a:spcAft>
              <a:buClr>
                <a:schemeClr val="dk1"/>
              </a:buClr>
              <a:buSzPts val="3200"/>
              <a:buNone/>
            </a:pPr>
            <a:endParaRPr lang="en-US" sz="2800" dirty="0"/>
          </a:p>
          <a:p>
            <a:pPr marL="228600" lvl="0" indent="-228600" algn="l" rtl="0">
              <a:lnSpc>
                <a:spcPct val="90000"/>
              </a:lnSpc>
              <a:spcBef>
                <a:spcPts val="0"/>
              </a:spcBef>
              <a:spcAft>
                <a:spcPts val="0"/>
              </a:spcAft>
              <a:buClr>
                <a:schemeClr val="dk1"/>
              </a:buClr>
              <a:buSzPts val="3200"/>
              <a:buChar char="•"/>
            </a:pPr>
            <a:r>
              <a:rPr lang="en-US" sz="2800" dirty="0"/>
              <a:t>Emotional Regulation as Ability—bringing in previous capacities when stepping into the role; opportunity to develop additional capacities as contexts vary across departments</a:t>
            </a:r>
          </a:p>
          <a:p>
            <a:pPr marL="0" lvl="0" indent="0" algn="l" rtl="0">
              <a:lnSpc>
                <a:spcPct val="90000"/>
              </a:lnSpc>
              <a:spcBef>
                <a:spcPts val="0"/>
              </a:spcBef>
              <a:spcAft>
                <a:spcPts val="0"/>
              </a:spcAft>
              <a:buClr>
                <a:schemeClr val="dk1"/>
              </a:buClr>
              <a:buSzPts val="3200"/>
              <a:buNone/>
            </a:pPr>
            <a:endParaRPr lang="en-US" sz="2800" dirty="0"/>
          </a:p>
          <a:p>
            <a:pPr marL="228600" lvl="0" indent="-228600" algn="l" rtl="0">
              <a:lnSpc>
                <a:spcPct val="90000"/>
              </a:lnSpc>
              <a:spcBef>
                <a:spcPts val="0"/>
              </a:spcBef>
              <a:spcAft>
                <a:spcPts val="0"/>
              </a:spcAft>
              <a:buClr>
                <a:schemeClr val="dk1"/>
              </a:buClr>
              <a:buSzPts val="3200"/>
              <a:buChar char="•"/>
            </a:pPr>
            <a:r>
              <a:rPr lang="en-US" sz="2800" dirty="0"/>
              <a:t>Emotional Support as Acceptance—seen as more than organizational members</a:t>
            </a:r>
          </a:p>
          <a:p>
            <a:pPr marL="228600" lvl="0" indent="-228600" algn="l" rtl="0">
              <a:lnSpc>
                <a:spcPct val="90000"/>
              </a:lnSpc>
              <a:spcBef>
                <a:spcPts val="0"/>
              </a:spcBef>
              <a:spcAft>
                <a:spcPts val="0"/>
              </a:spcAft>
              <a:buClr>
                <a:schemeClr val="dk1"/>
              </a:buClr>
              <a:buSzPts val="3200"/>
              <a:buChar char="•"/>
            </a:pPr>
            <a:endParaRPr dirty="0"/>
          </a:p>
        </p:txBody>
      </p:sp>
      <p:sp>
        <p:nvSpPr>
          <p:cNvPr id="3" name="Title 2">
            <a:extLst>
              <a:ext uri="{FF2B5EF4-FFF2-40B4-BE49-F238E27FC236}">
                <a16:creationId xmlns:a16="http://schemas.microsoft.com/office/drawing/2014/main" id="{D631442B-0626-B34D-AAB3-AF93C769B3CA}"/>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EQ Discussion</a:t>
            </a:r>
          </a:p>
        </p:txBody>
      </p:sp>
    </p:spTree>
    <p:extLst>
      <p:ext uri="{BB962C8B-B14F-4D97-AF65-F5344CB8AC3E}">
        <p14:creationId xmlns:p14="http://schemas.microsoft.com/office/powerpoint/2010/main" val="3058819997"/>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48206E"/>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4433</TotalTime>
  <Words>1058</Words>
  <Application>Microsoft Office PowerPoint</Application>
  <PresentationFormat>Widescreen</PresentationFormat>
  <Paragraphs>82</Paragraphs>
  <Slides>13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Century Gothic</vt:lpstr>
      <vt:lpstr>Arial</vt:lpstr>
      <vt:lpstr>Times New Roman</vt:lpstr>
      <vt:lpstr>Garamond</vt:lpstr>
      <vt:lpstr>Calibri</vt:lpstr>
      <vt:lpstr>Office Theme</vt:lpstr>
      <vt:lpstr>Advocating for the Middle Manager: An Explication of Chair Perceptions on Overcoming Emotion at Work</vt:lpstr>
      <vt:lpstr>Diving into the Dark Ages</vt:lpstr>
      <vt:lpstr>Methodology</vt:lpstr>
      <vt:lpstr>EQ Challenges and Labor</vt:lpstr>
      <vt:lpstr>Raw Data on Emotional Challenges</vt:lpstr>
      <vt:lpstr>Raw Data for EQ Labor</vt:lpstr>
      <vt:lpstr>EQ Regulation and Strategies</vt:lpstr>
      <vt:lpstr>Raw Data on EQ Regulation and Strategies</vt:lpstr>
      <vt:lpstr>EQ Discussion</vt:lpstr>
      <vt:lpstr>EQ Implications and Recommendations</vt:lpstr>
      <vt:lpstr>References</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department chair perspectives: A deeper look into neoliberalism, self-awareness, and emotion</dc:title>
  <dc:creator>Brittany Armstrong</dc:creator>
  <cp:lastModifiedBy>Jasmine Cieszynski</cp:lastModifiedBy>
  <cp:revision>24</cp:revision>
  <cp:lastPrinted>2022-04-06T16:10:04Z</cp:lastPrinted>
  <dcterms:modified xsi:type="dcterms:W3CDTF">2022-04-06T16:21:04Z</dcterms:modified>
</cp:coreProperties>
</file>