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Calibri" panose="020F0502020204030204" pitchFamily="34" charset="0"/>
      <p:regular r:id="rId16"/>
      <p:bold r:id="rId17"/>
      <p:italic r:id="rId18"/>
      <p:boldItalic r:id="rId19"/>
    </p:embeddedFont>
    <p:embeddedFont>
      <p:font typeface="Canva Sans" panose="020B0604020202020204" charset="0"/>
      <p:regular r:id="rId20"/>
    </p:embeddedFont>
    <p:embeddedFont>
      <p:font typeface="Canva Sans Italics" panose="020B0604020202020204" charset="0"/>
      <p:regular r:id="rId21"/>
    </p:embeddedFont>
    <p:embeddedFont>
      <p:font typeface="Forum" panose="020B0604020202020204" charset="0"/>
      <p:regular r:id="rId22"/>
    </p:embeddedFont>
    <p:embeddedFont>
      <p:font typeface="Overpass" panose="020B0604020202020204" charset="0"/>
      <p:regular r:id="rId23"/>
    </p:embeddedFont>
    <p:embeddedFont>
      <p:font typeface="Overpass Bold" panose="020B0604020202020204" charset="0"/>
      <p:regular r:id="rId24"/>
    </p:embeddedFont>
    <p:embeddedFont>
      <p:font typeface="Overpass Italics" panose="020B0604020202020204" charset="0"/>
      <p:regular r:id="rId25"/>
    </p:embeddedFont>
    <p:embeddedFont>
      <p:font typeface="Overpass Light" panose="020B0604020202020204" charset="0"/>
      <p:regular r:id="rId26"/>
    </p:embeddedFont>
    <p:embeddedFont>
      <p:font typeface="Overpass Light Bold" panose="020B0604020202020204" charset="0"/>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1" d="100"/>
          <a:sy n="41" d="100"/>
        </p:scale>
        <p:origin x="83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8.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4/18/2023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93.svg"/><Relationship Id="rId3" Type="http://schemas.openxmlformats.org/officeDocument/2006/relationships/image" Target="../media/image87.svg"/><Relationship Id="rId7" Type="http://schemas.openxmlformats.org/officeDocument/2006/relationships/image" Target="../media/image89.svg"/><Relationship Id="rId12" Type="http://schemas.openxmlformats.org/officeDocument/2006/relationships/image" Target="../media/image92.png"/><Relationship Id="rId2"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1.svg"/><Relationship Id="rId5" Type="http://schemas.openxmlformats.org/officeDocument/2006/relationships/image" Target="../media/image55.svg"/><Relationship Id="rId15" Type="http://schemas.openxmlformats.org/officeDocument/2006/relationships/image" Target="../media/image64.svg"/><Relationship Id="rId10" Type="http://schemas.openxmlformats.org/officeDocument/2006/relationships/image" Target="../media/image90.png"/><Relationship Id="rId4" Type="http://schemas.openxmlformats.org/officeDocument/2006/relationships/image" Target="../media/image54.png"/><Relationship Id="rId9" Type="http://schemas.openxmlformats.org/officeDocument/2006/relationships/image" Target="../media/image51.svg"/><Relationship Id="rId14" Type="http://schemas.openxmlformats.org/officeDocument/2006/relationships/image" Target="../media/image63.png"/></Relationships>
</file>

<file path=ppt/slides/_rels/slide11.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3.svg"/><Relationship Id="rId3" Type="http://schemas.openxmlformats.org/officeDocument/2006/relationships/image" Target="../media/image95.svg"/><Relationship Id="rId7" Type="http://schemas.openxmlformats.org/officeDocument/2006/relationships/image" Target="../media/image99.svg"/><Relationship Id="rId12" Type="http://schemas.openxmlformats.org/officeDocument/2006/relationships/image" Target="../media/image102.png"/><Relationship Id="rId2" Type="http://schemas.openxmlformats.org/officeDocument/2006/relationships/image" Target="../media/image94.png"/><Relationship Id="rId1" Type="http://schemas.openxmlformats.org/officeDocument/2006/relationships/slideLayout" Target="../slideLayouts/slideLayout7.xml"/><Relationship Id="rId6" Type="http://schemas.openxmlformats.org/officeDocument/2006/relationships/image" Target="../media/image98.png"/><Relationship Id="rId11" Type="http://schemas.openxmlformats.org/officeDocument/2006/relationships/image" Target="../media/image12.svg"/><Relationship Id="rId5" Type="http://schemas.openxmlformats.org/officeDocument/2006/relationships/image" Target="../media/image97.svg"/><Relationship Id="rId15" Type="http://schemas.openxmlformats.org/officeDocument/2006/relationships/image" Target="../media/image105.svg"/><Relationship Id="rId10" Type="http://schemas.openxmlformats.org/officeDocument/2006/relationships/image" Target="../media/image11.png"/><Relationship Id="rId4" Type="http://schemas.openxmlformats.org/officeDocument/2006/relationships/image" Target="../media/image96.png"/><Relationship Id="rId9" Type="http://schemas.openxmlformats.org/officeDocument/2006/relationships/image" Target="../media/image101.svg"/><Relationship Id="rId14" Type="http://schemas.openxmlformats.org/officeDocument/2006/relationships/image" Target="../media/image104.png"/></Relationships>
</file>

<file path=ppt/slides/_rels/slide12.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4.svg"/><Relationship Id="rId3" Type="http://schemas.openxmlformats.org/officeDocument/2006/relationships/image" Target="../media/image4.svg"/><Relationship Id="rId7" Type="http://schemas.openxmlformats.org/officeDocument/2006/relationships/image" Target="../media/image107.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6.png"/><Relationship Id="rId11" Type="http://schemas.openxmlformats.org/officeDocument/2006/relationships/image" Target="../media/image111.svg"/><Relationship Id="rId5" Type="http://schemas.openxmlformats.org/officeDocument/2006/relationships/image" Target="../media/image101.svg"/><Relationship Id="rId10" Type="http://schemas.openxmlformats.org/officeDocument/2006/relationships/image" Target="../media/image110.png"/><Relationship Id="rId4" Type="http://schemas.openxmlformats.org/officeDocument/2006/relationships/image" Target="../media/image100.png"/><Relationship Id="rId9" Type="http://schemas.openxmlformats.org/officeDocument/2006/relationships/image" Target="../media/image109.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3" Type="http://schemas.openxmlformats.org/officeDocument/2006/relationships/image" Target="../media/image115.sv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image" Target="../media/image41.svg"/><Relationship Id="rId21" Type="http://schemas.openxmlformats.org/officeDocument/2006/relationships/image" Target="../media/image34.svg"/><Relationship Id="rId7" Type="http://schemas.openxmlformats.org/officeDocument/2006/relationships/image" Target="../media/image6.svg"/><Relationship Id="rId12" Type="http://schemas.openxmlformats.org/officeDocument/2006/relationships/image" Target="../media/image114.png"/><Relationship Id="rId17" Type="http://schemas.openxmlformats.org/officeDocument/2006/relationships/image" Target="../media/image64.svg"/><Relationship Id="rId25" Type="http://schemas.openxmlformats.org/officeDocument/2006/relationships/image" Target="../media/image30.svg"/><Relationship Id="rId33" Type="http://schemas.openxmlformats.org/officeDocument/2006/relationships/image" Target="../media/image12.svg"/><Relationship Id="rId2" Type="http://schemas.openxmlformats.org/officeDocument/2006/relationships/image" Target="../media/image40.png"/><Relationship Id="rId16" Type="http://schemas.openxmlformats.org/officeDocument/2006/relationships/image" Target="../media/image63.png"/><Relationship Id="rId20" Type="http://schemas.openxmlformats.org/officeDocument/2006/relationships/image" Target="../media/image33.png"/><Relationship Id="rId29" Type="http://schemas.openxmlformats.org/officeDocument/2006/relationships/image" Target="../media/image26.sv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4.svg"/><Relationship Id="rId24" Type="http://schemas.openxmlformats.org/officeDocument/2006/relationships/image" Target="../media/image29.png"/><Relationship Id="rId32" Type="http://schemas.openxmlformats.org/officeDocument/2006/relationships/image" Target="../media/image11.png"/><Relationship Id="rId5" Type="http://schemas.openxmlformats.org/officeDocument/2006/relationships/image" Target="../media/image55.svg"/><Relationship Id="rId15" Type="http://schemas.openxmlformats.org/officeDocument/2006/relationships/image" Target="../media/image103.svg"/><Relationship Id="rId23" Type="http://schemas.openxmlformats.org/officeDocument/2006/relationships/image" Target="../media/image117.svg"/><Relationship Id="rId28" Type="http://schemas.openxmlformats.org/officeDocument/2006/relationships/image" Target="../media/image25.png"/><Relationship Id="rId10" Type="http://schemas.openxmlformats.org/officeDocument/2006/relationships/image" Target="../media/image13.png"/><Relationship Id="rId19" Type="http://schemas.openxmlformats.org/officeDocument/2006/relationships/image" Target="../media/image16.svg"/><Relationship Id="rId31" Type="http://schemas.openxmlformats.org/officeDocument/2006/relationships/image" Target="../media/image2.svg"/><Relationship Id="rId4" Type="http://schemas.openxmlformats.org/officeDocument/2006/relationships/image" Target="../media/image54.png"/><Relationship Id="rId9" Type="http://schemas.openxmlformats.org/officeDocument/2006/relationships/image" Target="../media/image113.svg"/><Relationship Id="rId14" Type="http://schemas.openxmlformats.org/officeDocument/2006/relationships/image" Target="../media/image102.png"/><Relationship Id="rId22" Type="http://schemas.openxmlformats.org/officeDocument/2006/relationships/image" Target="../media/image116.png"/><Relationship Id="rId27" Type="http://schemas.openxmlformats.org/officeDocument/2006/relationships/image" Target="../media/image24.svg"/><Relationship Id="rId30" Type="http://schemas.openxmlformats.org/officeDocument/2006/relationships/image" Target="../media/image1.png"/><Relationship Id="rId8" Type="http://schemas.openxmlformats.org/officeDocument/2006/relationships/image" Target="../media/image112.png"/></Relationships>
</file>

<file path=ppt/slides/_rels/slide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14.svg"/><Relationship Id="rId5" Type="http://schemas.openxmlformats.org/officeDocument/2006/relationships/image" Target="../media/image24.svg"/><Relationship Id="rId10" Type="http://schemas.openxmlformats.org/officeDocument/2006/relationships/image" Target="../media/image13.png"/><Relationship Id="rId4" Type="http://schemas.openxmlformats.org/officeDocument/2006/relationships/image" Target="../media/image23.png"/><Relationship Id="rId9" Type="http://schemas.openxmlformats.org/officeDocument/2006/relationships/image" Target="../media/image28.sv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10.svg"/><Relationship Id="rId7" Type="http://schemas.openxmlformats.org/officeDocument/2006/relationships/image" Target="../media/image32.svg"/><Relationship Id="rId12" Type="http://schemas.openxmlformats.org/officeDocument/2006/relationships/image" Target="../media/image37.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sv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svg"/><Relationship Id="rId14" Type="http://schemas.openxmlformats.org/officeDocument/2006/relationships/image" Target="../media/image39.sv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9.svg"/><Relationship Id="rId3" Type="http://schemas.openxmlformats.org/officeDocument/2006/relationships/image" Target="../media/image41.svg"/><Relationship Id="rId7" Type="http://schemas.openxmlformats.org/officeDocument/2006/relationships/image" Target="../media/image45.svg"/><Relationship Id="rId12" Type="http://schemas.openxmlformats.org/officeDocument/2006/relationships/image" Target="../media/image48.pn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47.svg"/><Relationship Id="rId5" Type="http://schemas.openxmlformats.org/officeDocument/2006/relationships/image" Target="../media/image43.svg"/><Relationship Id="rId15" Type="http://schemas.openxmlformats.org/officeDocument/2006/relationships/image" Target="../media/image34.svg"/><Relationship Id="rId10" Type="http://schemas.openxmlformats.org/officeDocument/2006/relationships/image" Target="../media/image46.png"/><Relationship Id="rId4" Type="http://schemas.openxmlformats.org/officeDocument/2006/relationships/image" Target="../media/image42.png"/><Relationship Id="rId9" Type="http://schemas.openxmlformats.org/officeDocument/2006/relationships/image" Target="../media/image16.svg"/><Relationship Id="rId14"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28.svg"/><Relationship Id="rId18" Type="http://schemas.openxmlformats.org/officeDocument/2006/relationships/image" Target="../media/image56.png"/><Relationship Id="rId3" Type="http://schemas.openxmlformats.org/officeDocument/2006/relationships/image" Target="../media/image51.svg"/><Relationship Id="rId21" Type="http://schemas.openxmlformats.org/officeDocument/2006/relationships/image" Target="../media/image59.svg"/><Relationship Id="rId7" Type="http://schemas.openxmlformats.org/officeDocument/2006/relationships/image" Target="../media/image20.svg"/><Relationship Id="rId12" Type="http://schemas.openxmlformats.org/officeDocument/2006/relationships/image" Target="../media/image27.png"/><Relationship Id="rId17" Type="http://schemas.openxmlformats.org/officeDocument/2006/relationships/image" Target="../media/image55.svg"/><Relationship Id="rId2" Type="http://schemas.openxmlformats.org/officeDocument/2006/relationships/image" Target="../media/image50.png"/><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16.svg"/><Relationship Id="rId5" Type="http://schemas.openxmlformats.org/officeDocument/2006/relationships/image" Target="../media/image53.svg"/><Relationship Id="rId15" Type="http://schemas.openxmlformats.org/officeDocument/2006/relationships/image" Target="../media/image6.svg"/><Relationship Id="rId10" Type="http://schemas.openxmlformats.org/officeDocument/2006/relationships/image" Target="../media/image15.png"/><Relationship Id="rId19" Type="http://schemas.openxmlformats.org/officeDocument/2006/relationships/image" Target="../media/image57.svg"/><Relationship Id="rId4" Type="http://schemas.openxmlformats.org/officeDocument/2006/relationships/image" Target="../media/image52.png"/><Relationship Id="rId9" Type="http://schemas.openxmlformats.org/officeDocument/2006/relationships/image" Target="../media/image43.svg"/><Relationship Id="rId1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4.svg"/><Relationship Id="rId7" Type="http://schemas.openxmlformats.org/officeDocument/2006/relationships/image" Target="../media/image42.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jpeg"/><Relationship Id="rId10" Type="http://schemas.openxmlformats.org/officeDocument/2006/relationships/image" Target="../media/image71.svg"/><Relationship Id="rId4" Type="http://schemas.openxmlformats.org/officeDocument/2006/relationships/image" Target="../media/image67.jpeg"/><Relationship Id="rId9" Type="http://schemas.openxmlformats.org/officeDocument/2006/relationships/image" Target="../media/image70.png"/></Relationships>
</file>

<file path=ppt/slides/_rels/slide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81.svg"/><Relationship Id="rId3" Type="http://schemas.openxmlformats.org/officeDocument/2006/relationships/image" Target="../media/image73.svg"/><Relationship Id="rId7" Type="http://schemas.openxmlformats.org/officeDocument/2006/relationships/image" Target="../media/image77.svg"/><Relationship Id="rId12" Type="http://schemas.openxmlformats.org/officeDocument/2006/relationships/image" Target="../media/image80.png"/><Relationship Id="rId2"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79.svg"/><Relationship Id="rId5" Type="http://schemas.openxmlformats.org/officeDocument/2006/relationships/image" Target="../media/image75.svg"/><Relationship Id="rId10" Type="http://schemas.openxmlformats.org/officeDocument/2006/relationships/image" Target="../media/image78.png"/><Relationship Id="rId4" Type="http://schemas.openxmlformats.org/officeDocument/2006/relationships/image" Target="../media/image74.png"/><Relationship Id="rId9" Type="http://schemas.openxmlformats.org/officeDocument/2006/relationships/image" Target="../media/image59.sv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14.svg"/><Relationship Id="rId3" Type="http://schemas.openxmlformats.org/officeDocument/2006/relationships/image" Target="../media/image28.svg"/><Relationship Id="rId7" Type="http://schemas.openxmlformats.org/officeDocument/2006/relationships/image" Target="../media/image53.svg"/><Relationship Id="rId12" Type="http://schemas.openxmlformats.org/officeDocument/2006/relationships/image" Target="../media/image13.png"/><Relationship Id="rId17" Type="http://schemas.openxmlformats.org/officeDocument/2006/relationships/image" Target="../media/image85.svg"/><Relationship Id="rId2" Type="http://schemas.openxmlformats.org/officeDocument/2006/relationships/image" Target="../media/image27.png"/><Relationship Id="rId16"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24.svg"/><Relationship Id="rId5" Type="http://schemas.openxmlformats.org/officeDocument/2006/relationships/image" Target="../media/image4.svg"/><Relationship Id="rId15" Type="http://schemas.openxmlformats.org/officeDocument/2006/relationships/image" Target="../media/image83.svg"/><Relationship Id="rId10"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26.svg"/><Relationship Id="rId14" Type="http://schemas.openxmlformats.org/officeDocument/2006/relationships/image" Target="../media/image8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93C3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430336">
            <a:off x="13993196" y="6551588"/>
            <a:ext cx="4742725" cy="5411824"/>
          </a:xfrm>
          <a:prstGeom prst="rect">
            <a:avLst/>
          </a:prstGeom>
        </p:spPr>
      </p:pic>
      <p:grpSp>
        <p:nvGrpSpPr>
          <p:cNvPr id="3" name="Group 3"/>
          <p:cNvGrpSpPr/>
          <p:nvPr/>
        </p:nvGrpSpPr>
        <p:grpSpPr>
          <a:xfrm>
            <a:off x="2888380" y="2207401"/>
            <a:ext cx="12511241" cy="5872198"/>
            <a:chOff x="0" y="0"/>
            <a:chExt cx="16681654" cy="7829597"/>
          </a:xfrm>
        </p:grpSpPr>
        <p:sp>
          <p:nvSpPr>
            <p:cNvPr id="4" name="TextBox 4"/>
            <p:cNvSpPr txBox="1"/>
            <p:nvPr/>
          </p:nvSpPr>
          <p:spPr>
            <a:xfrm>
              <a:off x="0" y="171450"/>
              <a:ext cx="16681654" cy="6551112"/>
            </a:xfrm>
            <a:prstGeom prst="rect">
              <a:avLst/>
            </a:prstGeom>
          </p:spPr>
          <p:txBody>
            <a:bodyPr lIns="0" tIns="0" rIns="0" bIns="0" rtlCol="0" anchor="t">
              <a:spAutoFit/>
            </a:bodyPr>
            <a:lstStyle/>
            <a:p>
              <a:pPr algn="ctr">
                <a:lnSpc>
                  <a:spcPts val="9500"/>
                </a:lnSpc>
              </a:pPr>
              <a:r>
                <a:rPr lang="en-US" sz="9500">
                  <a:solidFill>
                    <a:srgbClr val="FEF1EB"/>
                  </a:solidFill>
                  <a:latin typeface="Forum"/>
                </a:rPr>
                <a:t>The Effect of Adverse Childhood Experiences on the Self-Esteem of College Students</a:t>
              </a:r>
            </a:p>
          </p:txBody>
        </p:sp>
        <p:sp>
          <p:nvSpPr>
            <p:cNvPr id="5" name="TextBox 5"/>
            <p:cNvSpPr txBox="1"/>
            <p:nvPr/>
          </p:nvSpPr>
          <p:spPr>
            <a:xfrm>
              <a:off x="0" y="6875827"/>
              <a:ext cx="16681654" cy="953771"/>
            </a:xfrm>
            <a:prstGeom prst="rect">
              <a:avLst/>
            </a:prstGeom>
          </p:spPr>
          <p:txBody>
            <a:bodyPr lIns="0" tIns="0" rIns="0" bIns="0" rtlCol="0" anchor="t">
              <a:spAutoFit/>
            </a:bodyPr>
            <a:lstStyle/>
            <a:p>
              <a:pPr algn="ctr">
                <a:lnSpc>
                  <a:spcPts val="5459"/>
                </a:lnSpc>
                <a:spcBef>
                  <a:spcPct val="0"/>
                </a:spcBef>
              </a:pPr>
              <a:r>
                <a:rPr lang="en-US" sz="3899">
                  <a:solidFill>
                    <a:srgbClr val="FEF1EB"/>
                  </a:solidFill>
                  <a:latin typeface="Overpass"/>
                </a:rPr>
                <a:t>Maggie Van Heemst</a:t>
              </a:r>
            </a:p>
          </p:txBody>
        </p:sp>
      </p:gr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73560" y="-2258700"/>
            <a:ext cx="4106193" cy="3800095"/>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800000">
            <a:off x="672205" y="7129787"/>
            <a:ext cx="2216174" cy="349531"/>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283640" y="6170265"/>
            <a:ext cx="2104205" cy="4367218"/>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0569397">
            <a:off x="13052269" y="-698434"/>
            <a:ext cx="6624580" cy="308344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237716" y="7289826"/>
            <a:ext cx="2021584" cy="2158974"/>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452447" y="8508965"/>
            <a:ext cx="1067368" cy="1116069"/>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3614841" y="747629"/>
            <a:ext cx="1398994" cy="562141"/>
          </a:xfrm>
          <a:prstGeom prst="rect">
            <a:avLst/>
          </a:prstGeom>
        </p:spPr>
      </p:pic>
      <p:pic>
        <p:nvPicPr>
          <p:cNvPr id="13" name="Picture 13"/>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13735254" y="7966370"/>
            <a:ext cx="820810" cy="805887"/>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a:off x="223476" y="-1119183"/>
            <a:ext cx="3525309" cy="392493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6D3C2"/>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2894444"/>
            <a:chOff x="0" y="0"/>
            <a:chExt cx="4816593" cy="762323"/>
          </a:xfrm>
        </p:grpSpPr>
        <p:sp>
          <p:nvSpPr>
            <p:cNvPr id="3" name="Freeform 3"/>
            <p:cNvSpPr/>
            <p:nvPr/>
          </p:nvSpPr>
          <p:spPr>
            <a:xfrm>
              <a:off x="0" y="0"/>
              <a:ext cx="4816592" cy="762323"/>
            </a:xfrm>
            <a:custGeom>
              <a:avLst/>
              <a:gdLst/>
              <a:ahLst/>
              <a:cxnLst/>
              <a:rect l="l" t="t" r="r" b="b"/>
              <a:pathLst>
                <a:path w="4816592" h="762323">
                  <a:moveTo>
                    <a:pt x="0" y="0"/>
                  </a:moveTo>
                  <a:lnTo>
                    <a:pt x="4816592" y="0"/>
                  </a:lnTo>
                  <a:lnTo>
                    <a:pt x="4816592" y="762323"/>
                  </a:lnTo>
                  <a:lnTo>
                    <a:pt x="0" y="762323"/>
                  </a:lnTo>
                  <a:close/>
                </a:path>
              </a:pathLst>
            </a:custGeom>
            <a:solidFill>
              <a:srgbClr val="ECBA9F"/>
            </a:solidFill>
          </p:spPr>
        </p:sp>
        <p:sp>
          <p:nvSpPr>
            <p:cNvPr id="4" name="TextBox 4"/>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sp>
        <p:nvSpPr>
          <p:cNvPr id="5" name="TextBox 5"/>
          <p:cNvSpPr txBox="1"/>
          <p:nvPr/>
        </p:nvSpPr>
        <p:spPr>
          <a:xfrm>
            <a:off x="4978357" y="589972"/>
            <a:ext cx="9144000" cy="1543050"/>
          </a:xfrm>
          <a:prstGeom prst="rect">
            <a:avLst/>
          </a:prstGeom>
        </p:spPr>
        <p:txBody>
          <a:bodyPr lIns="0" tIns="0" rIns="0" bIns="0" rtlCol="0" anchor="t">
            <a:spAutoFit/>
          </a:bodyPr>
          <a:lstStyle/>
          <a:p>
            <a:pPr algn="ctr">
              <a:lnSpc>
                <a:spcPts val="12599"/>
              </a:lnSpc>
            </a:pPr>
            <a:r>
              <a:rPr lang="en-US" sz="9000">
                <a:solidFill>
                  <a:srgbClr val="193C36"/>
                </a:solidFill>
                <a:latin typeface="Forum"/>
              </a:rPr>
              <a:t>Descriptive Results</a:t>
            </a:r>
          </a:p>
        </p:txBody>
      </p:sp>
      <p:sp>
        <p:nvSpPr>
          <p:cNvPr id="6" name="TextBox 6"/>
          <p:cNvSpPr txBox="1"/>
          <p:nvPr/>
        </p:nvSpPr>
        <p:spPr>
          <a:xfrm>
            <a:off x="1827237" y="4421504"/>
            <a:ext cx="8796405" cy="2203449"/>
          </a:xfrm>
          <a:prstGeom prst="rect">
            <a:avLst/>
          </a:prstGeom>
        </p:spPr>
        <p:txBody>
          <a:bodyPr lIns="0" tIns="0" rIns="0" bIns="0" rtlCol="0" anchor="t">
            <a:spAutoFit/>
          </a:bodyPr>
          <a:lstStyle/>
          <a:p>
            <a:pPr marL="863606" lvl="1" indent="-431803">
              <a:lnSpc>
                <a:spcPts val="5600"/>
              </a:lnSpc>
              <a:buFont typeface="Arial"/>
              <a:buChar char="•"/>
            </a:pPr>
            <a:r>
              <a:rPr lang="en-US" sz="4000">
                <a:solidFill>
                  <a:srgbClr val="193C36"/>
                </a:solidFill>
                <a:latin typeface="Overpass"/>
              </a:rPr>
              <a:t>Average ACE score = 3.9 </a:t>
            </a:r>
          </a:p>
          <a:p>
            <a:pPr>
              <a:lnSpc>
                <a:spcPts val="5600"/>
              </a:lnSpc>
            </a:pPr>
            <a:endParaRPr lang="en-US" sz="4000">
              <a:solidFill>
                <a:srgbClr val="193C36"/>
              </a:solidFill>
              <a:latin typeface="Overpass"/>
            </a:endParaRPr>
          </a:p>
          <a:p>
            <a:pPr marL="863606" lvl="1" indent="-431803">
              <a:lnSpc>
                <a:spcPts val="5600"/>
              </a:lnSpc>
              <a:buFont typeface="Arial"/>
              <a:buChar char="•"/>
            </a:pPr>
            <a:r>
              <a:rPr lang="en-US" sz="4000">
                <a:solidFill>
                  <a:srgbClr val="193C36"/>
                </a:solidFill>
                <a:latin typeface="Overpass"/>
              </a:rPr>
              <a:t>Average RSES score = 16.8</a:t>
            </a:r>
          </a:p>
        </p:txBody>
      </p:sp>
      <p:sp>
        <p:nvSpPr>
          <p:cNvPr id="7" name="TextBox 7"/>
          <p:cNvSpPr txBox="1"/>
          <p:nvPr/>
        </p:nvSpPr>
        <p:spPr>
          <a:xfrm>
            <a:off x="9217143" y="4421504"/>
            <a:ext cx="7535161" cy="2203449"/>
          </a:xfrm>
          <a:prstGeom prst="rect">
            <a:avLst/>
          </a:prstGeom>
        </p:spPr>
        <p:txBody>
          <a:bodyPr lIns="0" tIns="0" rIns="0" bIns="0" rtlCol="0" anchor="t">
            <a:spAutoFit/>
          </a:bodyPr>
          <a:lstStyle/>
          <a:p>
            <a:pPr marL="863606" lvl="1" indent="-431803">
              <a:lnSpc>
                <a:spcPts val="5600"/>
              </a:lnSpc>
              <a:buFont typeface="Arial"/>
              <a:buChar char="•"/>
            </a:pPr>
            <a:r>
              <a:rPr lang="en-US" sz="4000">
                <a:solidFill>
                  <a:srgbClr val="193C36"/>
                </a:solidFill>
                <a:latin typeface="Overpass"/>
              </a:rPr>
              <a:t>ACE score &gt;4 = 42%</a:t>
            </a:r>
          </a:p>
          <a:p>
            <a:pPr>
              <a:lnSpc>
                <a:spcPts val="5600"/>
              </a:lnSpc>
            </a:pPr>
            <a:endParaRPr lang="en-US" sz="4000">
              <a:solidFill>
                <a:srgbClr val="193C36"/>
              </a:solidFill>
              <a:latin typeface="Overpass"/>
            </a:endParaRPr>
          </a:p>
          <a:p>
            <a:pPr marL="863606" lvl="1" indent="-431803">
              <a:lnSpc>
                <a:spcPts val="5600"/>
              </a:lnSpc>
              <a:buFont typeface="Arial"/>
              <a:buChar char="•"/>
            </a:pPr>
            <a:r>
              <a:rPr lang="en-US" sz="4000">
                <a:solidFill>
                  <a:srgbClr val="193C36"/>
                </a:solidFill>
                <a:latin typeface="Overpass"/>
              </a:rPr>
              <a:t>RSES score &gt;15 = 16%</a:t>
            </a:r>
          </a:p>
        </p:txBody>
      </p:sp>
      <p:sp>
        <p:nvSpPr>
          <p:cNvPr id="8" name="TextBox 8"/>
          <p:cNvSpPr txBox="1"/>
          <p:nvPr/>
        </p:nvSpPr>
        <p:spPr>
          <a:xfrm>
            <a:off x="12542449" y="4349505"/>
            <a:ext cx="442275" cy="885825"/>
          </a:xfrm>
          <a:prstGeom prst="rect">
            <a:avLst/>
          </a:prstGeom>
        </p:spPr>
        <p:txBody>
          <a:bodyPr lIns="0" tIns="0" rIns="0" bIns="0" rtlCol="0" anchor="t">
            <a:spAutoFit/>
          </a:bodyPr>
          <a:lstStyle/>
          <a:p>
            <a:pPr>
              <a:lnSpc>
                <a:spcPts val="6300"/>
              </a:lnSpc>
            </a:pPr>
            <a:r>
              <a:rPr lang="en-US" sz="4500">
                <a:solidFill>
                  <a:srgbClr val="193C36"/>
                </a:solidFill>
                <a:latin typeface="Overpass"/>
              </a:rPr>
              <a:t>_</a:t>
            </a:r>
          </a:p>
        </p:txBody>
      </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47101" y="847809"/>
            <a:ext cx="1131256" cy="1198826"/>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668221" y="7263049"/>
            <a:ext cx="3105336" cy="3990502"/>
          </a:xfrm>
          <a:prstGeom prst="rect">
            <a:avLst/>
          </a:prstGeom>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800000">
            <a:off x="884447" y="8150652"/>
            <a:ext cx="2568018" cy="405023"/>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854553" y="5308355"/>
            <a:ext cx="2443753" cy="5071940"/>
          </a:xfrm>
          <a:prstGeom prst="rect">
            <a:avLst/>
          </a:prstGeom>
        </p:spPr>
      </p:pic>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6752304" y="6624954"/>
            <a:ext cx="1013991" cy="1276190"/>
          </a:xfrm>
          <a:prstGeom prst="rect">
            <a:avLst/>
          </a:prstGeom>
        </p:spPr>
      </p:pic>
      <p:pic>
        <p:nvPicPr>
          <p:cNvPr id="14" name="Picture 1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5002697">
            <a:off x="14376573" y="-1963533"/>
            <a:ext cx="2947267" cy="4566188"/>
          </a:xfrm>
          <a:prstGeom prst="rect">
            <a:avLst/>
          </a:prstGeom>
        </p:spPr>
      </p:pic>
      <p:pic>
        <p:nvPicPr>
          <p:cNvPr id="15"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3295422" y="-2977384"/>
            <a:ext cx="4781008" cy="442460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93C36"/>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902237" y="2768107"/>
          <a:ext cx="9580816" cy="5056496"/>
        </p:xfrm>
        <a:graphic>
          <a:graphicData uri="http://schemas.openxmlformats.org/drawingml/2006/table">
            <a:tbl>
              <a:tblPr/>
              <a:tblGrid>
                <a:gridCol w="2395204">
                  <a:extLst>
                    <a:ext uri="{9D8B030D-6E8A-4147-A177-3AD203B41FA5}">
                      <a16:colId xmlns:a16="http://schemas.microsoft.com/office/drawing/2014/main" val="20000"/>
                    </a:ext>
                  </a:extLst>
                </a:gridCol>
                <a:gridCol w="2395204">
                  <a:extLst>
                    <a:ext uri="{9D8B030D-6E8A-4147-A177-3AD203B41FA5}">
                      <a16:colId xmlns:a16="http://schemas.microsoft.com/office/drawing/2014/main" val="20001"/>
                    </a:ext>
                  </a:extLst>
                </a:gridCol>
                <a:gridCol w="2395204">
                  <a:extLst>
                    <a:ext uri="{9D8B030D-6E8A-4147-A177-3AD203B41FA5}">
                      <a16:colId xmlns:a16="http://schemas.microsoft.com/office/drawing/2014/main" val="20002"/>
                    </a:ext>
                  </a:extLst>
                </a:gridCol>
                <a:gridCol w="2395204">
                  <a:extLst>
                    <a:ext uri="{9D8B030D-6E8A-4147-A177-3AD203B41FA5}">
                      <a16:colId xmlns:a16="http://schemas.microsoft.com/office/drawing/2014/main" val="20003"/>
                    </a:ext>
                  </a:extLst>
                </a:gridCol>
              </a:tblGrid>
              <a:tr h="728208">
                <a:tc>
                  <a:txBody>
                    <a:bodyPr/>
                    <a:lstStyle/>
                    <a:p>
                      <a:pPr algn="ctr">
                        <a:lnSpc>
                          <a:spcPts val="2519"/>
                        </a:lnSpc>
                        <a:defRPr/>
                      </a:pPr>
                      <a:r>
                        <a:rPr lang="en-US" sz="1799">
                          <a:solidFill>
                            <a:srgbClr val="FFFFFF"/>
                          </a:solidFill>
                          <a:latin typeface="Overpass"/>
                        </a:rPr>
                        <a:t> </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519"/>
                        </a:lnSpc>
                        <a:defRPr/>
                      </a:pPr>
                      <a:r>
                        <a:rPr lang="en-US" sz="1799">
                          <a:solidFill>
                            <a:srgbClr val="FFFFFF"/>
                          </a:solidFill>
                          <a:latin typeface="Overpass"/>
                        </a:rPr>
                        <a:t> </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Bold"/>
                        </a:rPr>
                        <a:t>ACE Score</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Bold"/>
                        </a:rPr>
                        <a:t>Rosenberg Score</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728208">
                <a:tc>
                  <a:txBody>
                    <a:bodyPr/>
                    <a:lstStyle/>
                    <a:p>
                      <a:pPr algn="ctr">
                        <a:lnSpc>
                          <a:spcPts val="2939"/>
                        </a:lnSpc>
                        <a:defRPr/>
                      </a:pPr>
                      <a:r>
                        <a:rPr lang="en-US" sz="2099">
                          <a:solidFill>
                            <a:srgbClr val="FFFFFF"/>
                          </a:solidFill>
                          <a:latin typeface="Overpass Bold"/>
                        </a:rPr>
                        <a:t>Rosenberg Score</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Pearson's r</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Bold"/>
                        </a:rPr>
                        <a:t>-0.23</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519"/>
                        </a:lnSpc>
                        <a:defRPr/>
                      </a:pPr>
                      <a:r>
                        <a:rPr lang="en-US" sz="1799">
                          <a:solidFill>
                            <a:srgbClr val="FFFFFF"/>
                          </a:solidFill>
                          <a:latin typeface="Overpass"/>
                        </a:rPr>
                        <a:t>—</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728208">
                <a:tc>
                  <a:txBody>
                    <a:bodyPr/>
                    <a:lstStyle/>
                    <a:p>
                      <a:pPr algn="ctr">
                        <a:lnSpc>
                          <a:spcPts val="2519"/>
                        </a:lnSpc>
                        <a:defRPr/>
                      </a:pPr>
                      <a:r>
                        <a:rPr lang="en-US" sz="1799">
                          <a:solidFill>
                            <a:srgbClr val="FFFFFF"/>
                          </a:solidFill>
                          <a:latin typeface="Overpass"/>
                        </a:rPr>
                        <a:t> </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p-value</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0.06</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519"/>
                        </a:lnSpc>
                        <a:defRPr/>
                      </a:pPr>
                      <a:r>
                        <a:rPr lang="en-US" sz="1799">
                          <a:solidFill>
                            <a:srgbClr val="FFFFFF"/>
                          </a:solidFill>
                          <a:latin typeface="Overpass"/>
                        </a:rPr>
                        <a:t>—</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728208">
                <a:tc>
                  <a:txBody>
                    <a:bodyPr/>
                    <a:lstStyle/>
                    <a:p>
                      <a:pPr algn="ctr">
                        <a:lnSpc>
                          <a:spcPts val="2519"/>
                        </a:lnSpc>
                        <a:defRPr/>
                      </a:pPr>
                      <a:r>
                        <a:rPr lang="en-US" sz="1799">
                          <a:solidFill>
                            <a:srgbClr val="FFFFFF"/>
                          </a:solidFill>
                          <a:latin typeface="Overpass"/>
                        </a:rPr>
                        <a:t> </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95% CI Upper</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0.011</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519"/>
                        </a:lnSpc>
                        <a:defRPr/>
                      </a:pPr>
                      <a:r>
                        <a:rPr lang="en-US" sz="1799">
                          <a:solidFill>
                            <a:srgbClr val="FFFFFF"/>
                          </a:solidFill>
                          <a:latin typeface="Overpass"/>
                        </a:rPr>
                        <a:t>—</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728208">
                <a:tc>
                  <a:txBody>
                    <a:bodyPr/>
                    <a:lstStyle/>
                    <a:p>
                      <a:pPr algn="ctr">
                        <a:lnSpc>
                          <a:spcPts val="2519"/>
                        </a:lnSpc>
                        <a:defRPr/>
                      </a:pPr>
                      <a:r>
                        <a:rPr lang="en-US" sz="1799">
                          <a:solidFill>
                            <a:srgbClr val="FFFFFF"/>
                          </a:solidFill>
                          <a:latin typeface="Overpass"/>
                        </a:rPr>
                        <a:t> </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95% CI Lower</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a:solidFill>
                            <a:srgbClr val="FFFFFF"/>
                          </a:solidFill>
                          <a:latin typeface="Overpass"/>
                        </a:rPr>
                        <a:t>-1.000</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a:txBody>
                    <a:bodyPr/>
                    <a:lstStyle/>
                    <a:p>
                      <a:pPr algn="ctr">
                        <a:lnSpc>
                          <a:spcPts val="2519"/>
                        </a:lnSpc>
                        <a:defRPr/>
                      </a:pPr>
                      <a:r>
                        <a:rPr lang="en-US" sz="1799">
                          <a:solidFill>
                            <a:srgbClr val="FFFFFF"/>
                          </a:solidFill>
                          <a:latin typeface="Overpass"/>
                        </a:rPr>
                        <a:t>—</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r h="728208">
                <a:tc gridSpan="4">
                  <a:txBody>
                    <a:bodyPr/>
                    <a:lstStyle/>
                    <a:p>
                      <a:pPr algn="ctr">
                        <a:lnSpc>
                          <a:spcPts val="2939"/>
                        </a:lnSpc>
                        <a:defRPr/>
                      </a:pPr>
                      <a:r>
                        <a:rPr lang="en-US" sz="2099">
                          <a:solidFill>
                            <a:srgbClr val="FFFFFF"/>
                          </a:solidFill>
                          <a:latin typeface="Overpass"/>
                        </a:rPr>
                        <a:t>Note. Hₐ is negative correlation</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hMerge="1">
                  <a:txBody>
                    <a:bodyPr/>
                    <a:lstStyle/>
                    <a:p>
                      <a:pPr algn="ctr">
                        <a:lnSpc>
                          <a:spcPts val="2939"/>
                        </a:lnSpc>
                        <a:defRPr/>
                      </a:pPr>
                      <a:r>
                        <a:rPr lang="en-US" sz="2099">
                          <a:solidFill>
                            <a:srgbClr val="FFFFFF"/>
                          </a:solidFill>
                          <a:latin typeface="Overpass"/>
                        </a:rPr>
                        <a:t>Note. Hₐ is negative correlation</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hMerge="1">
                  <a:txBody>
                    <a:bodyPr/>
                    <a:lstStyle/>
                    <a:p>
                      <a:pPr algn="ctr">
                        <a:lnSpc>
                          <a:spcPts val="2939"/>
                        </a:lnSpc>
                        <a:defRPr/>
                      </a:pPr>
                      <a:r>
                        <a:rPr lang="en-US" sz="2099">
                          <a:solidFill>
                            <a:srgbClr val="FFFFFF"/>
                          </a:solidFill>
                          <a:latin typeface="Overpass"/>
                        </a:rPr>
                        <a:t>Note. Hₐ is negative correlation</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hMerge="1">
                  <a:txBody>
                    <a:bodyPr/>
                    <a:lstStyle/>
                    <a:p>
                      <a:pPr algn="ctr">
                        <a:lnSpc>
                          <a:spcPts val="2939"/>
                        </a:lnSpc>
                        <a:defRPr/>
                      </a:pPr>
                      <a:r>
                        <a:rPr lang="en-US" sz="2099">
                          <a:solidFill>
                            <a:srgbClr val="FFFFFF"/>
                          </a:solidFill>
                          <a:latin typeface="Overpass"/>
                        </a:rPr>
                        <a:t>Note. Hₐ is negative correlation</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5"/>
                  </a:ext>
                </a:extLst>
              </a:tr>
              <a:tr h="687248">
                <a:tc gridSpan="4">
                  <a:txBody>
                    <a:bodyPr/>
                    <a:lstStyle/>
                    <a:p>
                      <a:pPr algn="ctr">
                        <a:lnSpc>
                          <a:spcPts val="2939"/>
                        </a:lnSpc>
                        <a:defRPr/>
                      </a:pPr>
                      <a:r>
                        <a:rPr lang="en-US" sz="2099">
                          <a:solidFill>
                            <a:srgbClr val="FFFFFF"/>
                          </a:solidFill>
                          <a:latin typeface="Overpass"/>
                        </a:rPr>
                        <a:t>Note. * p &lt; .05, ** p &lt; .01, *** p &lt; .001, one-tailed</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hMerge="1">
                  <a:txBody>
                    <a:bodyPr/>
                    <a:lstStyle/>
                    <a:p>
                      <a:pPr algn="ctr">
                        <a:lnSpc>
                          <a:spcPts val="2939"/>
                        </a:lnSpc>
                        <a:defRPr/>
                      </a:pPr>
                      <a:r>
                        <a:rPr lang="en-US" sz="2099">
                          <a:solidFill>
                            <a:srgbClr val="FFFFFF"/>
                          </a:solidFill>
                          <a:latin typeface="Overpass"/>
                        </a:rPr>
                        <a:t>Note. * p &lt; .05, ** p &lt; .01, *** p &lt; .001, one-tailed</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hMerge="1">
                  <a:txBody>
                    <a:bodyPr/>
                    <a:lstStyle/>
                    <a:p>
                      <a:pPr algn="ctr">
                        <a:lnSpc>
                          <a:spcPts val="2939"/>
                        </a:lnSpc>
                        <a:defRPr/>
                      </a:pPr>
                      <a:r>
                        <a:rPr lang="en-US" sz="2099">
                          <a:solidFill>
                            <a:srgbClr val="FFFFFF"/>
                          </a:solidFill>
                          <a:latin typeface="Overpass"/>
                        </a:rPr>
                        <a:t>Note. * p &lt; .05, ** p &lt; .01, *** p &lt; .001, one-tailed</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tc hMerge="1">
                  <a:txBody>
                    <a:bodyPr/>
                    <a:lstStyle/>
                    <a:p>
                      <a:pPr algn="ctr">
                        <a:lnSpc>
                          <a:spcPts val="2939"/>
                        </a:lnSpc>
                        <a:defRPr/>
                      </a:pPr>
                      <a:r>
                        <a:rPr lang="en-US" sz="2099">
                          <a:solidFill>
                            <a:srgbClr val="FFFFFF"/>
                          </a:solidFill>
                          <a:latin typeface="Overpass"/>
                        </a:rPr>
                        <a:t>Note. * p &lt; .05, ** p &lt; .01, *** p &lt; .001, one-tailed</a:t>
                      </a:r>
                      <a:endParaRPr lang="en-US" sz="1100"/>
                    </a:p>
                  </a:txBody>
                  <a:tcPr marL="47625" marR="47625" marT="47625" marB="47625"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281860" y="3329888"/>
            <a:ext cx="1332534" cy="867813"/>
          </a:xfrm>
          <a:prstGeom prst="rect">
            <a:avLst/>
          </a:prstGeom>
        </p:spPr>
      </p:pic>
      <p:sp>
        <p:nvSpPr>
          <p:cNvPr id="4" name="TextBox 4"/>
          <p:cNvSpPr txBox="1"/>
          <p:nvPr/>
        </p:nvSpPr>
        <p:spPr>
          <a:xfrm>
            <a:off x="4168644" y="1095375"/>
            <a:ext cx="3048000" cy="1160145"/>
          </a:xfrm>
          <a:prstGeom prst="rect">
            <a:avLst/>
          </a:prstGeom>
        </p:spPr>
        <p:txBody>
          <a:bodyPr lIns="0" tIns="0" rIns="0" bIns="0" rtlCol="0" anchor="t">
            <a:spAutoFit/>
          </a:bodyPr>
          <a:lstStyle/>
          <a:p>
            <a:pPr>
              <a:lnSpc>
                <a:spcPts val="8910"/>
              </a:lnSpc>
            </a:pPr>
            <a:r>
              <a:rPr lang="en-US" sz="8100">
                <a:solidFill>
                  <a:srgbClr val="FEF1EB"/>
                </a:solidFill>
                <a:latin typeface="Forum"/>
              </a:rPr>
              <a:t>Results</a:t>
            </a:r>
          </a:p>
        </p:txBody>
      </p:sp>
      <p:grpSp>
        <p:nvGrpSpPr>
          <p:cNvPr id="5" name="Group 5"/>
          <p:cNvGrpSpPr/>
          <p:nvPr/>
        </p:nvGrpSpPr>
        <p:grpSpPr>
          <a:xfrm>
            <a:off x="10861955" y="891067"/>
            <a:ext cx="6064362" cy="3127632"/>
            <a:chOff x="0" y="0"/>
            <a:chExt cx="8085816" cy="4170176"/>
          </a:xfrm>
        </p:grpSpPr>
        <p:sp>
          <p:nvSpPr>
            <p:cNvPr id="6" name="TextBox 6"/>
            <p:cNvSpPr txBox="1"/>
            <p:nvPr/>
          </p:nvSpPr>
          <p:spPr>
            <a:xfrm>
              <a:off x="0" y="-123825"/>
              <a:ext cx="8085816" cy="1419226"/>
            </a:xfrm>
            <a:prstGeom prst="rect">
              <a:avLst/>
            </a:prstGeom>
          </p:spPr>
          <p:txBody>
            <a:bodyPr lIns="0" tIns="0" rIns="0" bIns="0" rtlCol="0" anchor="t">
              <a:spAutoFit/>
            </a:bodyPr>
            <a:lstStyle/>
            <a:p>
              <a:pPr>
                <a:lnSpc>
                  <a:spcPts val="4199"/>
                </a:lnSpc>
                <a:spcBef>
                  <a:spcPct val="0"/>
                </a:spcBef>
              </a:pPr>
              <a:r>
                <a:rPr lang="en-US" sz="2999">
                  <a:solidFill>
                    <a:srgbClr val="FEF1EB"/>
                  </a:solidFill>
                  <a:latin typeface="Overpass Bold"/>
                </a:rPr>
                <a:t>PEARSON CORRELATION COEFFICIENT </a:t>
              </a:r>
            </a:p>
          </p:txBody>
        </p:sp>
        <p:sp>
          <p:nvSpPr>
            <p:cNvPr id="7" name="TextBox 7"/>
            <p:cNvSpPr txBox="1"/>
            <p:nvPr/>
          </p:nvSpPr>
          <p:spPr>
            <a:xfrm>
              <a:off x="0" y="1705529"/>
              <a:ext cx="8085816" cy="2464647"/>
            </a:xfrm>
            <a:prstGeom prst="rect">
              <a:avLst/>
            </a:prstGeom>
          </p:spPr>
          <p:txBody>
            <a:bodyPr lIns="0" tIns="0" rIns="0" bIns="0" rtlCol="0" anchor="t">
              <a:spAutoFit/>
            </a:bodyPr>
            <a:lstStyle/>
            <a:p>
              <a:pPr marL="561339" lvl="1" indent="-280669">
                <a:lnSpc>
                  <a:spcPts val="3639"/>
                </a:lnSpc>
                <a:buFont typeface="Arial"/>
                <a:buChar char="•"/>
              </a:pPr>
              <a:r>
                <a:rPr lang="en-US" sz="2599">
                  <a:solidFill>
                    <a:srgbClr val="FEF1EB"/>
                  </a:solidFill>
                  <a:latin typeface="Overpass Italics"/>
                </a:rPr>
                <a:t>r</a:t>
              </a:r>
              <a:r>
                <a:rPr lang="en-US" sz="2599">
                  <a:solidFill>
                    <a:srgbClr val="FEF1EB"/>
                  </a:solidFill>
                  <a:latin typeface="Overpass"/>
                </a:rPr>
                <a:t>(48) = </a:t>
              </a:r>
              <a:r>
                <a:rPr lang="en-US" sz="2599">
                  <a:solidFill>
                    <a:srgbClr val="FEF1EB"/>
                  </a:solidFill>
                  <a:latin typeface="Overpass Bold"/>
                </a:rPr>
                <a:t>-0.23, </a:t>
              </a:r>
              <a:r>
                <a:rPr lang="en-US" sz="2599">
                  <a:solidFill>
                    <a:srgbClr val="FEF1EB"/>
                  </a:solidFill>
                  <a:latin typeface="Overpass Italics"/>
                </a:rPr>
                <a:t>p</a:t>
              </a:r>
              <a:r>
                <a:rPr lang="en-US" sz="2599">
                  <a:solidFill>
                    <a:srgbClr val="FEF1EB"/>
                  </a:solidFill>
                  <a:latin typeface="Overpass"/>
                </a:rPr>
                <a:t> = 0.06</a:t>
              </a:r>
            </a:p>
            <a:p>
              <a:pPr marL="561339" lvl="1" indent="-280669">
                <a:lnSpc>
                  <a:spcPts val="3639"/>
                </a:lnSpc>
                <a:buFont typeface="Arial"/>
                <a:buChar char="•"/>
              </a:pPr>
              <a:r>
                <a:rPr lang="en-US" sz="2599">
                  <a:solidFill>
                    <a:srgbClr val="FEF1EB"/>
                  </a:solidFill>
                  <a:latin typeface="Overpass"/>
                </a:rPr>
                <a:t>Small negative correlation between ACEs and self-esteem </a:t>
              </a:r>
            </a:p>
            <a:p>
              <a:pPr marL="561339" lvl="1" indent="-280669">
                <a:lnSpc>
                  <a:spcPts val="3639"/>
                </a:lnSpc>
                <a:buFont typeface="Arial"/>
                <a:buChar char="•"/>
              </a:pPr>
              <a:r>
                <a:rPr lang="en-US" sz="2599">
                  <a:solidFill>
                    <a:srgbClr val="FEF1EB"/>
                  </a:solidFill>
                  <a:latin typeface="Overpass"/>
                </a:rPr>
                <a:t>0.10, 0.30, 0.50</a:t>
              </a:r>
            </a:p>
          </p:txBody>
        </p:sp>
      </p:grpSp>
      <p:grpSp>
        <p:nvGrpSpPr>
          <p:cNvPr id="8" name="Group 8"/>
          <p:cNvGrpSpPr/>
          <p:nvPr/>
        </p:nvGrpSpPr>
        <p:grpSpPr>
          <a:xfrm>
            <a:off x="10861955" y="7494268"/>
            <a:ext cx="6064362" cy="2146557"/>
            <a:chOff x="0" y="0"/>
            <a:chExt cx="8085816" cy="2862076"/>
          </a:xfrm>
        </p:grpSpPr>
        <p:sp>
          <p:nvSpPr>
            <p:cNvPr id="9" name="TextBox 9"/>
            <p:cNvSpPr txBox="1"/>
            <p:nvPr/>
          </p:nvSpPr>
          <p:spPr>
            <a:xfrm>
              <a:off x="0" y="-123825"/>
              <a:ext cx="8085816" cy="720726"/>
            </a:xfrm>
            <a:prstGeom prst="rect">
              <a:avLst/>
            </a:prstGeom>
          </p:spPr>
          <p:txBody>
            <a:bodyPr lIns="0" tIns="0" rIns="0" bIns="0" rtlCol="0" anchor="t">
              <a:spAutoFit/>
            </a:bodyPr>
            <a:lstStyle/>
            <a:p>
              <a:pPr>
                <a:lnSpc>
                  <a:spcPts val="4199"/>
                </a:lnSpc>
                <a:spcBef>
                  <a:spcPct val="0"/>
                </a:spcBef>
              </a:pPr>
              <a:r>
                <a:rPr lang="en-US" sz="2999">
                  <a:solidFill>
                    <a:srgbClr val="FEF1EB"/>
                  </a:solidFill>
                  <a:latin typeface="Overpass Bold"/>
                </a:rPr>
                <a:t>TROUBLESHOOTING</a:t>
              </a:r>
            </a:p>
          </p:txBody>
        </p:sp>
        <p:sp>
          <p:nvSpPr>
            <p:cNvPr id="10" name="TextBox 10"/>
            <p:cNvSpPr txBox="1"/>
            <p:nvPr/>
          </p:nvSpPr>
          <p:spPr>
            <a:xfrm>
              <a:off x="0" y="1007029"/>
              <a:ext cx="8085816" cy="1855047"/>
            </a:xfrm>
            <a:prstGeom prst="rect">
              <a:avLst/>
            </a:prstGeom>
          </p:spPr>
          <p:txBody>
            <a:bodyPr lIns="0" tIns="0" rIns="0" bIns="0" rtlCol="0" anchor="t">
              <a:spAutoFit/>
            </a:bodyPr>
            <a:lstStyle/>
            <a:p>
              <a:pPr marL="561337" lvl="1" indent="-280669">
                <a:lnSpc>
                  <a:spcPts val="3639"/>
                </a:lnSpc>
                <a:buFont typeface="Arial"/>
                <a:buChar char="•"/>
              </a:pPr>
              <a:r>
                <a:rPr lang="en-US" sz="2599">
                  <a:solidFill>
                    <a:srgbClr val="FEF1EB"/>
                  </a:solidFill>
                  <a:latin typeface="Overpass"/>
                </a:rPr>
                <a:t>Removed 10 participants due to age being out of range; went from 60 to 50</a:t>
              </a:r>
            </a:p>
          </p:txBody>
        </p:sp>
      </p:grpSp>
      <p:grpSp>
        <p:nvGrpSpPr>
          <p:cNvPr id="11" name="Group 11"/>
          <p:cNvGrpSpPr/>
          <p:nvPr/>
        </p:nvGrpSpPr>
        <p:grpSpPr>
          <a:xfrm>
            <a:off x="10861955" y="4421088"/>
            <a:ext cx="6064362" cy="2603757"/>
            <a:chOff x="0" y="0"/>
            <a:chExt cx="8085816" cy="3471676"/>
          </a:xfrm>
        </p:grpSpPr>
        <p:sp>
          <p:nvSpPr>
            <p:cNvPr id="12" name="TextBox 12"/>
            <p:cNvSpPr txBox="1"/>
            <p:nvPr/>
          </p:nvSpPr>
          <p:spPr>
            <a:xfrm>
              <a:off x="0" y="-123825"/>
              <a:ext cx="8085816" cy="720726"/>
            </a:xfrm>
            <a:prstGeom prst="rect">
              <a:avLst/>
            </a:prstGeom>
          </p:spPr>
          <p:txBody>
            <a:bodyPr lIns="0" tIns="0" rIns="0" bIns="0" rtlCol="0" anchor="t">
              <a:spAutoFit/>
            </a:bodyPr>
            <a:lstStyle/>
            <a:p>
              <a:pPr>
                <a:lnSpc>
                  <a:spcPts val="4199"/>
                </a:lnSpc>
                <a:spcBef>
                  <a:spcPct val="0"/>
                </a:spcBef>
              </a:pPr>
              <a:r>
                <a:rPr lang="en-US" sz="2999">
                  <a:solidFill>
                    <a:srgbClr val="FEF1EB"/>
                  </a:solidFill>
                  <a:latin typeface="Overpass Bold"/>
                </a:rPr>
                <a:t>INTERPRETATION</a:t>
              </a:r>
            </a:p>
          </p:txBody>
        </p:sp>
        <p:sp>
          <p:nvSpPr>
            <p:cNvPr id="13" name="TextBox 13"/>
            <p:cNvSpPr txBox="1"/>
            <p:nvPr/>
          </p:nvSpPr>
          <p:spPr>
            <a:xfrm>
              <a:off x="0" y="1007029"/>
              <a:ext cx="8085816" cy="2464647"/>
            </a:xfrm>
            <a:prstGeom prst="rect">
              <a:avLst/>
            </a:prstGeom>
          </p:spPr>
          <p:txBody>
            <a:bodyPr lIns="0" tIns="0" rIns="0" bIns="0" rtlCol="0" anchor="t">
              <a:spAutoFit/>
            </a:bodyPr>
            <a:lstStyle/>
            <a:p>
              <a:pPr marL="561339" lvl="1" indent="-280669">
                <a:lnSpc>
                  <a:spcPts val="3639"/>
                </a:lnSpc>
                <a:buFont typeface="Arial"/>
                <a:buChar char="•"/>
              </a:pPr>
              <a:r>
                <a:rPr lang="en-US" sz="2599">
                  <a:solidFill>
                    <a:srgbClr val="FEF1EB"/>
                  </a:solidFill>
                  <a:latin typeface="Overpass"/>
                </a:rPr>
                <a:t>Not a statistically significant result  </a:t>
              </a:r>
            </a:p>
            <a:p>
              <a:pPr marL="561339" lvl="1" indent="-280669">
                <a:lnSpc>
                  <a:spcPts val="3639"/>
                </a:lnSpc>
                <a:buFont typeface="Arial"/>
                <a:buChar char="•"/>
              </a:pPr>
              <a:r>
                <a:rPr lang="en-US" sz="2599">
                  <a:solidFill>
                    <a:srgbClr val="FEF1EB"/>
                  </a:solidFill>
                  <a:latin typeface="Overpass"/>
                </a:rPr>
                <a:t>Not sufficient evidence to suggest  a connection, but can say a trend is observed</a:t>
              </a:r>
            </a:p>
          </p:txBody>
        </p:sp>
      </p:grpSp>
      <p:pic>
        <p:nvPicPr>
          <p:cNvPr id="14" name="Picture 1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803213">
            <a:off x="244036" y="-1473642"/>
            <a:ext cx="3653489" cy="4168919"/>
          </a:xfrm>
          <a:prstGeom prst="rect">
            <a:avLst/>
          </a:prstGeom>
        </p:spPr>
      </p:pic>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55195" y="438281"/>
            <a:ext cx="1902939" cy="2016602"/>
          </a:xfrm>
          <a:prstGeom prst="rect">
            <a:avLst/>
          </a:prstGeom>
        </p:spPr>
      </p:pic>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240885">
            <a:off x="6462022" y="8987244"/>
            <a:ext cx="2601199" cy="2896071"/>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0800000">
            <a:off x="8570315" y="9640826"/>
            <a:ext cx="2021584" cy="2158974"/>
          </a:xfrm>
          <a:prstGeom prst="rect">
            <a:avLst/>
          </a:prstGeom>
        </p:spPr>
      </p:pic>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5469238">
            <a:off x="8766664" y="8851794"/>
            <a:ext cx="1448298" cy="2243843"/>
          </a:xfrm>
          <a:prstGeom prst="rect">
            <a:avLst/>
          </a:prstGeom>
        </p:spPr>
      </p:pic>
      <p:pic>
        <p:nvPicPr>
          <p:cNvPr id="19" name="Picture 1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5826909" y="-533153"/>
            <a:ext cx="4618570" cy="514213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EF1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7020439" y="2162271"/>
            <a:ext cx="2667855" cy="2468979"/>
          </a:xfrm>
          <a:prstGeom prst="rect">
            <a:avLst/>
          </a:prstGeom>
        </p:spPr>
      </p:pic>
      <p:sp>
        <p:nvSpPr>
          <p:cNvPr id="3" name="TextBox 3"/>
          <p:cNvSpPr txBox="1"/>
          <p:nvPr/>
        </p:nvSpPr>
        <p:spPr>
          <a:xfrm>
            <a:off x="3413467" y="1321572"/>
            <a:ext cx="11461066" cy="1805305"/>
          </a:xfrm>
          <a:prstGeom prst="rect">
            <a:avLst/>
          </a:prstGeom>
        </p:spPr>
        <p:txBody>
          <a:bodyPr lIns="0" tIns="0" rIns="0" bIns="0" rtlCol="0" anchor="t">
            <a:spAutoFit/>
          </a:bodyPr>
          <a:lstStyle/>
          <a:p>
            <a:pPr algn="ctr">
              <a:lnSpc>
                <a:spcPts val="7039"/>
              </a:lnSpc>
            </a:pPr>
            <a:r>
              <a:rPr lang="en-US" sz="6399">
                <a:solidFill>
                  <a:srgbClr val="193C36"/>
                </a:solidFill>
                <a:latin typeface="Forum"/>
              </a:rPr>
              <a:t>Conclusions and Recommendations</a:t>
            </a:r>
          </a:p>
        </p:txBody>
      </p:sp>
      <p:grpSp>
        <p:nvGrpSpPr>
          <p:cNvPr id="4" name="Group 4"/>
          <p:cNvGrpSpPr/>
          <p:nvPr/>
        </p:nvGrpSpPr>
        <p:grpSpPr>
          <a:xfrm>
            <a:off x="7118781" y="4269311"/>
            <a:ext cx="4050437" cy="4499232"/>
            <a:chOff x="0" y="0"/>
            <a:chExt cx="5400583" cy="5998976"/>
          </a:xfrm>
        </p:grpSpPr>
        <p:sp>
          <p:nvSpPr>
            <p:cNvPr id="5" name="TextBox 5"/>
            <p:cNvSpPr txBox="1"/>
            <p:nvPr/>
          </p:nvSpPr>
          <p:spPr>
            <a:xfrm>
              <a:off x="0" y="-123825"/>
              <a:ext cx="5400583" cy="1419226"/>
            </a:xfrm>
            <a:prstGeom prst="rect">
              <a:avLst/>
            </a:prstGeom>
          </p:spPr>
          <p:txBody>
            <a:bodyPr lIns="0" tIns="0" rIns="0" bIns="0" rtlCol="0" anchor="t">
              <a:spAutoFit/>
            </a:bodyPr>
            <a:lstStyle/>
            <a:p>
              <a:pPr algn="ctr">
                <a:lnSpc>
                  <a:spcPts val="4199"/>
                </a:lnSpc>
                <a:spcBef>
                  <a:spcPct val="0"/>
                </a:spcBef>
              </a:pPr>
              <a:r>
                <a:rPr lang="en-US" sz="2999">
                  <a:solidFill>
                    <a:srgbClr val="193C36"/>
                  </a:solidFill>
                  <a:latin typeface="Overpass Bold"/>
                </a:rPr>
                <a:t>WAS MY HYPOTHESIS ANSWERED?</a:t>
              </a:r>
            </a:p>
          </p:txBody>
        </p:sp>
        <p:sp>
          <p:nvSpPr>
            <p:cNvPr id="6" name="TextBox 6"/>
            <p:cNvSpPr txBox="1"/>
            <p:nvPr/>
          </p:nvSpPr>
          <p:spPr>
            <a:xfrm>
              <a:off x="0" y="1705529"/>
              <a:ext cx="5400583" cy="4293447"/>
            </a:xfrm>
            <a:prstGeom prst="rect">
              <a:avLst/>
            </a:prstGeom>
          </p:spPr>
          <p:txBody>
            <a:bodyPr lIns="0" tIns="0" rIns="0" bIns="0" rtlCol="0" anchor="t">
              <a:spAutoFit/>
            </a:bodyPr>
            <a:lstStyle/>
            <a:p>
              <a:pPr marL="561337" lvl="1" indent="-280669">
                <a:lnSpc>
                  <a:spcPts val="3639"/>
                </a:lnSpc>
                <a:buFont typeface="Arial"/>
                <a:buChar char="•"/>
              </a:pPr>
              <a:r>
                <a:rPr lang="en-US" sz="2599">
                  <a:solidFill>
                    <a:srgbClr val="193C36"/>
                  </a:solidFill>
                  <a:latin typeface="Overpass"/>
                </a:rPr>
                <a:t>Yes and no. </a:t>
              </a:r>
            </a:p>
            <a:p>
              <a:pPr marL="561337" lvl="1" indent="-280669">
                <a:lnSpc>
                  <a:spcPts val="3639"/>
                </a:lnSpc>
                <a:buFont typeface="Arial"/>
                <a:buChar char="•"/>
              </a:pPr>
              <a:r>
                <a:rPr lang="en-US" sz="2599">
                  <a:solidFill>
                    <a:srgbClr val="193C36"/>
                  </a:solidFill>
                  <a:latin typeface="Overpass"/>
                </a:rPr>
                <a:t>My data did not provide evidence to support my hypothesis. </a:t>
              </a:r>
            </a:p>
            <a:p>
              <a:pPr marL="561337" lvl="1" indent="-280669">
                <a:lnSpc>
                  <a:spcPts val="3639"/>
                </a:lnSpc>
                <a:buFont typeface="Arial"/>
                <a:buChar char="•"/>
              </a:pPr>
              <a:r>
                <a:rPr lang="en-US" sz="2599">
                  <a:solidFill>
                    <a:srgbClr val="193C36"/>
                  </a:solidFill>
                  <a:latin typeface="Overpass"/>
                </a:rPr>
                <a:t>However, this doesn't mean a correlation doesn't exist. </a:t>
              </a:r>
            </a:p>
          </p:txBody>
        </p:sp>
      </p:grpSp>
      <p:grpSp>
        <p:nvGrpSpPr>
          <p:cNvPr id="7" name="Group 7"/>
          <p:cNvGrpSpPr/>
          <p:nvPr/>
        </p:nvGrpSpPr>
        <p:grpSpPr>
          <a:xfrm>
            <a:off x="12721794" y="4285821"/>
            <a:ext cx="3909519" cy="2603757"/>
            <a:chOff x="0" y="0"/>
            <a:chExt cx="5212692" cy="3471676"/>
          </a:xfrm>
        </p:grpSpPr>
        <p:sp>
          <p:nvSpPr>
            <p:cNvPr id="8" name="TextBox 8"/>
            <p:cNvSpPr txBox="1"/>
            <p:nvPr/>
          </p:nvSpPr>
          <p:spPr>
            <a:xfrm>
              <a:off x="0" y="-123825"/>
              <a:ext cx="5212692" cy="720726"/>
            </a:xfrm>
            <a:prstGeom prst="rect">
              <a:avLst/>
            </a:prstGeom>
          </p:spPr>
          <p:txBody>
            <a:bodyPr lIns="0" tIns="0" rIns="0" bIns="0" rtlCol="0" anchor="t">
              <a:spAutoFit/>
            </a:bodyPr>
            <a:lstStyle/>
            <a:p>
              <a:pPr algn="ctr">
                <a:lnSpc>
                  <a:spcPts val="4199"/>
                </a:lnSpc>
                <a:spcBef>
                  <a:spcPct val="0"/>
                </a:spcBef>
              </a:pPr>
              <a:r>
                <a:rPr lang="en-US" sz="2999">
                  <a:solidFill>
                    <a:srgbClr val="193C36"/>
                  </a:solidFill>
                  <a:latin typeface="Overpass Bold"/>
                </a:rPr>
                <a:t>FUTURE RESEARCH</a:t>
              </a:r>
            </a:p>
          </p:txBody>
        </p:sp>
        <p:sp>
          <p:nvSpPr>
            <p:cNvPr id="9" name="TextBox 9"/>
            <p:cNvSpPr txBox="1"/>
            <p:nvPr/>
          </p:nvSpPr>
          <p:spPr>
            <a:xfrm>
              <a:off x="0" y="1007029"/>
              <a:ext cx="5212692" cy="2464647"/>
            </a:xfrm>
            <a:prstGeom prst="rect">
              <a:avLst/>
            </a:prstGeom>
          </p:spPr>
          <p:txBody>
            <a:bodyPr lIns="0" tIns="0" rIns="0" bIns="0" rtlCol="0" anchor="t">
              <a:spAutoFit/>
            </a:bodyPr>
            <a:lstStyle/>
            <a:p>
              <a:pPr>
                <a:lnSpc>
                  <a:spcPts val="3639"/>
                </a:lnSpc>
              </a:pPr>
              <a:r>
                <a:rPr lang="en-US" sz="2599">
                  <a:solidFill>
                    <a:srgbClr val="193C36"/>
                  </a:solidFill>
                  <a:latin typeface="Overpass"/>
                </a:rPr>
                <a:t>    I recommend:</a:t>
              </a:r>
            </a:p>
            <a:p>
              <a:pPr marL="561337" lvl="1" indent="-280669">
                <a:lnSpc>
                  <a:spcPts val="3639"/>
                </a:lnSpc>
                <a:buFont typeface="Arial"/>
                <a:buChar char="•"/>
              </a:pPr>
              <a:r>
                <a:rPr lang="en-US" sz="2599">
                  <a:solidFill>
                    <a:srgbClr val="193C36"/>
                  </a:solidFill>
                  <a:latin typeface="Overpass"/>
                </a:rPr>
                <a:t>A larger sample size</a:t>
              </a:r>
            </a:p>
            <a:p>
              <a:pPr marL="561337" lvl="1" indent="-280669">
                <a:lnSpc>
                  <a:spcPts val="3639"/>
                </a:lnSpc>
                <a:buFont typeface="Arial"/>
                <a:buChar char="•"/>
              </a:pPr>
              <a:r>
                <a:rPr lang="en-US" sz="2599">
                  <a:solidFill>
                    <a:srgbClr val="193C36"/>
                  </a:solidFill>
                  <a:latin typeface="Overpass"/>
                </a:rPr>
                <a:t> In-person testing</a:t>
              </a:r>
            </a:p>
            <a:p>
              <a:pPr marL="561337" lvl="1" indent="-280669">
                <a:lnSpc>
                  <a:spcPts val="3639"/>
                </a:lnSpc>
                <a:buFont typeface="Arial"/>
                <a:buChar char="•"/>
              </a:pPr>
              <a:r>
                <a:rPr lang="en-US" sz="2599">
                  <a:solidFill>
                    <a:srgbClr val="193C36"/>
                  </a:solidFill>
                  <a:latin typeface="Overpass"/>
                </a:rPr>
                <a:t>Continued research </a:t>
              </a:r>
            </a:p>
          </p:txBody>
        </p:sp>
      </p:grpSp>
      <p:grpSp>
        <p:nvGrpSpPr>
          <p:cNvPr id="10" name="Group 10"/>
          <p:cNvGrpSpPr/>
          <p:nvPr/>
        </p:nvGrpSpPr>
        <p:grpSpPr>
          <a:xfrm>
            <a:off x="1660472" y="4285821"/>
            <a:ext cx="3909519" cy="3534667"/>
            <a:chOff x="0" y="0"/>
            <a:chExt cx="5212692" cy="4712890"/>
          </a:xfrm>
        </p:grpSpPr>
        <p:sp>
          <p:nvSpPr>
            <p:cNvPr id="11" name="TextBox 11"/>
            <p:cNvSpPr txBox="1"/>
            <p:nvPr/>
          </p:nvSpPr>
          <p:spPr>
            <a:xfrm>
              <a:off x="0" y="-142875"/>
              <a:ext cx="5212692" cy="761789"/>
            </a:xfrm>
            <a:prstGeom prst="rect">
              <a:avLst/>
            </a:prstGeom>
          </p:spPr>
          <p:txBody>
            <a:bodyPr lIns="0" tIns="0" rIns="0" bIns="0" rtlCol="0" anchor="t">
              <a:spAutoFit/>
            </a:bodyPr>
            <a:lstStyle/>
            <a:p>
              <a:pPr algn="ctr">
                <a:lnSpc>
                  <a:spcPts val="4339"/>
                </a:lnSpc>
                <a:spcBef>
                  <a:spcPct val="0"/>
                </a:spcBef>
              </a:pPr>
              <a:r>
                <a:rPr lang="en-US" sz="3099">
                  <a:solidFill>
                    <a:srgbClr val="193C36"/>
                  </a:solidFill>
                  <a:latin typeface="Overpass Bold"/>
                </a:rPr>
                <a:t>CONCLUSIONS</a:t>
              </a:r>
            </a:p>
          </p:txBody>
        </p:sp>
        <p:sp>
          <p:nvSpPr>
            <p:cNvPr id="12" name="TextBox 12"/>
            <p:cNvSpPr txBox="1"/>
            <p:nvPr/>
          </p:nvSpPr>
          <p:spPr>
            <a:xfrm>
              <a:off x="0" y="1029043"/>
              <a:ext cx="5212692" cy="3683847"/>
            </a:xfrm>
            <a:prstGeom prst="rect">
              <a:avLst/>
            </a:prstGeom>
          </p:spPr>
          <p:txBody>
            <a:bodyPr lIns="0" tIns="0" rIns="0" bIns="0" rtlCol="0" anchor="t">
              <a:spAutoFit/>
            </a:bodyPr>
            <a:lstStyle/>
            <a:p>
              <a:pPr marL="561339" lvl="1" indent="-280669">
                <a:lnSpc>
                  <a:spcPts val="3639"/>
                </a:lnSpc>
                <a:buFont typeface="Arial"/>
                <a:buChar char="•"/>
              </a:pPr>
              <a:r>
                <a:rPr lang="en-US" sz="2599">
                  <a:solidFill>
                    <a:srgbClr val="193C36"/>
                  </a:solidFill>
                  <a:latin typeface="Overpass"/>
                </a:rPr>
                <a:t>A significant correlation between ACEs and self-esteem in college students was not found.</a:t>
              </a:r>
            </a:p>
            <a:p>
              <a:pPr>
                <a:lnSpc>
                  <a:spcPts val="3639"/>
                </a:lnSpc>
              </a:pPr>
              <a:endParaRPr lang="en-US" sz="2599">
                <a:solidFill>
                  <a:srgbClr val="193C36"/>
                </a:solidFill>
                <a:latin typeface="Overpass"/>
              </a:endParaRPr>
            </a:p>
          </p:txBody>
        </p:sp>
      </p:gr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240885">
            <a:off x="4266543" y="8838964"/>
            <a:ext cx="2601199" cy="2896071"/>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328527">
            <a:off x="16957843" y="2273532"/>
            <a:ext cx="1821431" cy="2821936"/>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5715302" y="9110361"/>
            <a:ext cx="820810" cy="805887"/>
          </a:xfrm>
          <a:prstGeom prst="rect">
            <a:avLst/>
          </a:prstGeom>
        </p:spPr>
      </p:pic>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700000">
            <a:off x="-523968" y="-234698"/>
            <a:ext cx="3105336" cy="3990502"/>
          </a:xfrm>
          <a:prstGeom prst="rect">
            <a:avLst/>
          </a:prstGeom>
        </p:spPr>
      </p:pic>
      <p:pic>
        <p:nvPicPr>
          <p:cNvPr id="17"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257976" y="2938812"/>
            <a:ext cx="799294" cy="83576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93C36"/>
        </a:solidFill>
        <a:effectLst/>
      </p:bgPr>
    </p:bg>
    <p:spTree>
      <p:nvGrpSpPr>
        <p:cNvPr id="1" name=""/>
        <p:cNvGrpSpPr/>
        <p:nvPr/>
      </p:nvGrpSpPr>
      <p:grpSpPr>
        <a:xfrm>
          <a:off x="0" y="0"/>
          <a:ext cx="0" cy="0"/>
          <a:chOff x="0" y="0"/>
          <a:chExt cx="0" cy="0"/>
        </a:xfrm>
      </p:grpSpPr>
      <p:sp>
        <p:nvSpPr>
          <p:cNvPr id="2" name="TextBox 2"/>
          <p:cNvSpPr txBox="1"/>
          <p:nvPr/>
        </p:nvSpPr>
        <p:spPr>
          <a:xfrm>
            <a:off x="6101485" y="492703"/>
            <a:ext cx="6085030" cy="925291"/>
          </a:xfrm>
          <a:prstGeom prst="rect">
            <a:avLst/>
          </a:prstGeom>
        </p:spPr>
        <p:txBody>
          <a:bodyPr lIns="0" tIns="0" rIns="0" bIns="0" rtlCol="0" anchor="t">
            <a:spAutoFit/>
          </a:bodyPr>
          <a:lstStyle/>
          <a:p>
            <a:pPr algn="ctr">
              <a:lnSpc>
                <a:spcPts val="7040"/>
              </a:lnSpc>
            </a:pPr>
            <a:r>
              <a:rPr lang="en-US" sz="6400">
                <a:solidFill>
                  <a:srgbClr val="FEF1EB"/>
                </a:solidFill>
                <a:latin typeface="Forum"/>
              </a:rPr>
              <a:t>REFERENCES</a:t>
            </a:r>
          </a:p>
        </p:txBody>
      </p:sp>
      <p:sp>
        <p:nvSpPr>
          <p:cNvPr id="3" name="TextBox 3"/>
          <p:cNvSpPr txBox="1"/>
          <p:nvPr/>
        </p:nvSpPr>
        <p:spPr>
          <a:xfrm>
            <a:off x="315169" y="1303694"/>
            <a:ext cx="17657661" cy="9134473"/>
          </a:xfrm>
          <a:prstGeom prst="rect">
            <a:avLst/>
          </a:prstGeom>
        </p:spPr>
        <p:txBody>
          <a:bodyPr lIns="0" tIns="0" rIns="0" bIns="0" rtlCol="0" anchor="t">
            <a:spAutoFit/>
          </a:bodyPr>
          <a:lstStyle/>
          <a:p>
            <a:pPr>
              <a:lnSpc>
                <a:spcPts val="3500"/>
              </a:lnSpc>
            </a:pPr>
            <a:r>
              <a:rPr lang="en-US" sz="2000">
                <a:solidFill>
                  <a:srgbClr val="FEF1EB"/>
                </a:solidFill>
                <a:latin typeface="Canva Sans"/>
              </a:rPr>
              <a:t>Centers for Disease Control and Prevention. (2020). </a:t>
            </a:r>
            <a:r>
              <a:rPr lang="en-US" sz="2000">
                <a:solidFill>
                  <a:srgbClr val="FEF1EB"/>
                </a:solidFill>
                <a:latin typeface="Canva Sans Italics"/>
              </a:rPr>
              <a:t>Preventing adverse childhood experiences|Violence Prevention|Injury Center|CDC</a:t>
            </a:r>
            <a:r>
              <a:rPr lang="en-US" sz="2000">
                <a:solidFill>
                  <a:srgbClr val="FEF1EB"/>
                </a:solidFill>
                <a:latin typeface="Canva Sans"/>
              </a:rPr>
              <a:t>. </a:t>
            </a:r>
          </a:p>
          <a:p>
            <a:pPr>
              <a:lnSpc>
                <a:spcPts val="3500"/>
              </a:lnSpc>
            </a:pPr>
            <a:r>
              <a:rPr lang="en-US" sz="2000">
                <a:solidFill>
                  <a:srgbClr val="FEF1EB"/>
                </a:solidFill>
                <a:latin typeface="Canva Sans"/>
              </a:rPr>
              <a:t>        https://www.cdc.gov/violenceprevention/childabuseandneglect/aces/fastfact.html</a:t>
            </a:r>
          </a:p>
          <a:p>
            <a:pPr>
              <a:lnSpc>
                <a:spcPts val="3500"/>
              </a:lnSpc>
            </a:pPr>
            <a:r>
              <a:rPr lang="en-US" sz="2000">
                <a:solidFill>
                  <a:srgbClr val="FEF1EB"/>
                </a:solidFill>
                <a:latin typeface="Canva Sans"/>
              </a:rPr>
              <a:t>Chandler, G. E., Roberts, S. J., &amp; Chiodo, L. (2015). Resilience intervention for young adults with adverse childhood experiences. </a:t>
            </a:r>
            <a:r>
              <a:rPr lang="en-US" sz="2000">
                <a:solidFill>
                  <a:srgbClr val="FEF1EB"/>
                </a:solidFill>
                <a:latin typeface="Canva Sans Italics"/>
              </a:rPr>
              <a:t>Journal of the </a:t>
            </a:r>
          </a:p>
          <a:p>
            <a:pPr>
              <a:lnSpc>
                <a:spcPts val="3500"/>
              </a:lnSpc>
            </a:pPr>
            <a:r>
              <a:rPr lang="en-US" sz="2000">
                <a:solidFill>
                  <a:srgbClr val="FEF1EB"/>
                </a:solidFill>
                <a:latin typeface="Canva Sans Italics"/>
              </a:rPr>
              <a:t>        American Psychiatric Nurses Association,</a:t>
            </a:r>
            <a:r>
              <a:rPr lang="en-US" sz="2000">
                <a:solidFill>
                  <a:srgbClr val="FEF1EB"/>
                </a:solidFill>
                <a:latin typeface="Canva Sans"/>
              </a:rPr>
              <a:t> </a:t>
            </a:r>
            <a:r>
              <a:rPr lang="en-US" sz="2000">
                <a:solidFill>
                  <a:srgbClr val="FEF1EB"/>
                </a:solidFill>
                <a:latin typeface="Canva Sans Italics"/>
              </a:rPr>
              <a:t>21</a:t>
            </a:r>
            <a:r>
              <a:rPr lang="en-US" sz="2000">
                <a:solidFill>
                  <a:srgbClr val="FEF1EB"/>
                </a:solidFill>
                <a:latin typeface="Canva Sans"/>
              </a:rPr>
              <a:t>(6), 406–416. https://doi.org/10.1177/1078390315620609</a:t>
            </a:r>
          </a:p>
          <a:p>
            <a:pPr>
              <a:lnSpc>
                <a:spcPts val="3500"/>
              </a:lnSpc>
            </a:pPr>
            <a:r>
              <a:rPr lang="en-US" sz="2000">
                <a:solidFill>
                  <a:srgbClr val="FEF1EB"/>
                </a:solidFill>
                <a:latin typeface="Canva Sans"/>
              </a:rPr>
              <a:t>Felitti, V. J., Anda, R. F., Nordenberg, D., Williamson, D. F., Spitz, A. M., Edwards, V., Koss, M.P., &amp; Marks, J. S. (1998). Relationship of childhood </a:t>
            </a:r>
          </a:p>
          <a:p>
            <a:pPr>
              <a:lnSpc>
                <a:spcPts val="3500"/>
              </a:lnSpc>
            </a:pPr>
            <a:r>
              <a:rPr lang="en-US" sz="2000">
                <a:solidFill>
                  <a:srgbClr val="FEF1EB"/>
                </a:solidFill>
                <a:latin typeface="Canva Sans"/>
              </a:rPr>
              <a:t>        abuse and household dysfunction  to many of the leading causes of death in adults: The adverse childhood experiences (ace) study. </a:t>
            </a:r>
          </a:p>
          <a:p>
            <a:pPr>
              <a:lnSpc>
                <a:spcPts val="3500"/>
              </a:lnSpc>
            </a:pPr>
            <a:r>
              <a:rPr lang="en-US" sz="2000">
                <a:solidFill>
                  <a:srgbClr val="FEF1EB"/>
                </a:solidFill>
                <a:latin typeface="Canva Sans"/>
              </a:rPr>
              <a:t>        </a:t>
            </a:r>
            <a:r>
              <a:rPr lang="en-US" sz="2000">
                <a:solidFill>
                  <a:srgbClr val="FEF1EB"/>
                </a:solidFill>
                <a:latin typeface="Canva Sans Italics"/>
              </a:rPr>
              <a:t>American Journal of Preventive Medicine</a:t>
            </a:r>
            <a:r>
              <a:rPr lang="en-US" sz="2000">
                <a:solidFill>
                  <a:srgbClr val="FEF1EB"/>
                </a:solidFill>
                <a:latin typeface="Canva Sans"/>
              </a:rPr>
              <a:t>, </a:t>
            </a:r>
            <a:r>
              <a:rPr lang="en-US" sz="2000">
                <a:solidFill>
                  <a:srgbClr val="FEF1EB"/>
                </a:solidFill>
                <a:latin typeface="Canva Sans Italics"/>
              </a:rPr>
              <a:t>14</a:t>
            </a:r>
            <a:r>
              <a:rPr lang="en-US" sz="2000">
                <a:solidFill>
                  <a:srgbClr val="FEF1EB"/>
                </a:solidFill>
                <a:latin typeface="Canva Sans"/>
              </a:rPr>
              <a:t>(4), 245–258. https://doi.org/10.1016/S0749-3797(98)00017-8</a:t>
            </a:r>
          </a:p>
          <a:p>
            <a:pPr>
              <a:lnSpc>
                <a:spcPts val="3500"/>
              </a:lnSpc>
            </a:pPr>
            <a:r>
              <a:rPr lang="en-US" sz="2000">
                <a:solidFill>
                  <a:srgbClr val="FEF1EB"/>
                </a:solidFill>
                <a:latin typeface="Canva Sans"/>
              </a:rPr>
              <a:t>Giano, Z., Wheeler, D. L., &amp; Hubach, R. D. (2020). The frequencies and disparities of adverse childhood experiences in the U.S. </a:t>
            </a:r>
            <a:r>
              <a:rPr lang="en-US" sz="2000">
                <a:solidFill>
                  <a:srgbClr val="FEF1EB"/>
                </a:solidFill>
                <a:latin typeface="Canva Sans Italics"/>
              </a:rPr>
              <a:t>BMC Public Health,</a:t>
            </a:r>
          </a:p>
          <a:p>
            <a:pPr>
              <a:lnSpc>
                <a:spcPts val="3500"/>
              </a:lnSpc>
            </a:pPr>
            <a:r>
              <a:rPr lang="en-US" sz="2000">
                <a:solidFill>
                  <a:srgbClr val="FEF1EB"/>
                </a:solidFill>
                <a:latin typeface="Canva Sans Italics"/>
              </a:rPr>
              <a:t>         20</a:t>
            </a:r>
            <a:r>
              <a:rPr lang="en-US" sz="2000">
                <a:solidFill>
                  <a:srgbClr val="FEF1EB"/>
                </a:solidFill>
                <a:latin typeface="Canva Sans"/>
              </a:rPr>
              <a:t>, 1–12. http://dx.doi.org/10.1186/s12889-020-09411-z</a:t>
            </a:r>
          </a:p>
          <a:p>
            <a:pPr>
              <a:lnSpc>
                <a:spcPts val="3500"/>
              </a:lnSpc>
            </a:pPr>
            <a:r>
              <a:rPr lang="en-US" sz="2000">
                <a:solidFill>
                  <a:srgbClr val="FEF1EB"/>
                </a:solidFill>
                <a:latin typeface="Canva Sans"/>
              </a:rPr>
              <a:t>Karatekin, C. (2018). Adverse childhood experiences (ACEs), stress and mental health in college students. </a:t>
            </a:r>
            <a:r>
              <a:rPr lang="en-US" sz="2000">
                <a:solidFill>
                  <a:srgbClr val="FEF1EB"/>
                </a:solidFill>
                <a:latin typeface="Canva Sans Italics"/>
              </a:rPr>
              <a:t>Stress and Health: Journal of the </a:t>
            </a:r>
          </a:p>
          <a:p>
            <a:pPr>
              <a:lnSpc>
                <a:spcPts val="3500"/>
              </a:lnSpc>
            </a:pPr>
            <a:r>
              <a:rPr lang="en-US" sz="2000">
                <a:solidFill>
                  <a:srgbClr val="FEF1EB"/>
                </a:solidFill>
                <a:latin typeface="Canva Sans Italics"/>
              </a:rPr>
              <a:t>        International Society for the Investigation of Stress, 34</a:t>
            </a:r>
            <a:r>
              <a:rPr lang="en-US" sz="2000">
                <a:solidFill>
                  <a:srgbClr val="FEF1EB"/>
                </a:solidFill>
                <a:latin typeface="Canva Sans"/>
              </a:rPr>
              <a:t>(1), 36–45. https://doi.org/10.1002/smi.2761</a:t>
            </a:r>
          </a:p>
          <a:p>
            <a:pPr>
              <a:lnSpc>
                <a:spcPts val="3500"/>
              </a:lnSpc>
            </a:pPr>
            <a:r>
              <a:rPr lang="en-US" sz="2000">
                <a:solidFill>
                  <a:srgbClr val="FEF1EB"/>
                </a:solidFill>
                <a:latin typeface="Canva Sans"/>
              </a:rPr>
              <a:t>Kharsah, W. S., &amp; Latada, F. (2016). In </a:t>
            </a:r>
            <a:r>
              <a:rPr lang="en-US" sz="2000">
                <a:solidFill>
                  <a:srgbClr val="FEF1EB"/>
                </a:solidFill>
                <a:latin typeface="Canva Sans Italics"/>
              </a:rPr>
              <a:t>The National Conference for Postgraduate Research</a:t>
            </a:r>
            <a:r>
              <a:rPr lang="en-US" sz="2000">
                <a:solidFill>
                  <a:srgbClr val="FEF1EB"/>
                </a:solidFill>
                <a:latin typeface="Canva Sans"/>
              </a:rPr>
              <a:t> (pp. 200–205). https://core.ac.uk/download/pdf</a:t>
            </a:r>
          </a:p>
          <a:p>
            <a:pPr>
              <a:lnSpc>
                <a:spcPts val="3500"/>
              </a:lnSpc>
            </a:pPr>
            <a:r>
              <a:rPr lang="en-US" sz="2000">
                <a:solidFill>
                  <a:srgbClr val="FEF1EB"/>
                </a:solidFill>
                <a:latin typeface="Canva Sans"/>
              </a:rPr>
              <a:t>        /159190438.pdf. </a:t>
            </a:r>
          </a:p>
          <a:p>
            <a:pPr>
              <a:lnSpc>
                <a:spcPts val="3500"/>
              </a:lnSpc>
            </a:pPr>
            <a:r>
              <a:rPr lang="en-US" sz="2000">
                <a:solidFill>
                  <a:srgbClr val="FEF1EB"/>
                </a:solidFill>
                <a:latin typeface="Canva Sans"/>
              </a:rPr>
              <a:t>Mersky, J. P., Topitzes, J., &amp; Reynolds, A. J. (2013). Impacts of adverse childhood experiences on health, mental health, and substance use in </a:t>
            </a:r>
          </a:p>
          <a:p>
            <a:pPr>
              <a:lnSpc>
                <a:spcPts val="3500"/>
              </a:lnSpc>
            </a:pPr>
            <a:r>
              <a:rPr lang="en-US" sz="2000">
                <a:solidFill>
                  <a:srgbClr val="FEF1EB"/>
                </a:solidFill>
                <a:latin typeface="Canva Sans"/>
              </a:rPr>
              <a:t>        early adulthood: A cohort study of an urban, minority sample in the U.S. </a:t>
            </a:r>
            <a:r>
              <a:rPr lang="en-US" sz="2000">
                <a:solidFill>
                  <a:srgbClr val="FEF1EB"/>
                </a:solidFill>
                <a:latin typeface="Canva Sans Italics"/>
              </a:rPr>
              <a:t>Child Abuse and Neglect, 37</a:t>
            </a:r>
            <a:r>
              <a:rPr lang="en-US" sz="2000">
                <a:solidFill>
                  <a:srgbClr val="FEF1EB"/>
                </a:solidFill>
                <a:latin typeface="Canva Sans"/>
              </a:rPr>
              <a:t>(11), 917-925.</a:t>
            </a:r>
          </a:p>
          <a:p>
            <a:pPr>
              <a:lnSpc>
                <a:spcPts val="3500"/>
              </a:lnSpc>
            </a:pPr>
            <a:r>
              <a:rPr lang="en-US" sz="2000">
                <a:solidFill>
                  <a:srgbClr val="FEF1EB"/>
                </a:solidFill>
                <a:latin typeface="Canva Sans"/>
              </a:rPr>
              <a:t>        https://login.proxy.olivet.edu/login?url=https://search-proquestcom.proxy.olivet.edu/docview/9816008accountid=12974</a:t>
            </a:r>
          </a:p>
          <a:p>
            <a:pPr>
              <a:lnSpc>
                <a:spcPts val="3500"/>
              </a:lnSpc>
            </a:pPr>
            <a:r>
              <a:rPr lang="en-US" sz="2000">
                <a:solidFill>
                  <a:srgbClr val="FEF1EB"/>
                </a:solidFill>
                <a:latin typeface="Canva Sans"/>
              </a:rPr>
              <a:t>Rosenberg, M. (1989). Society and the adolescent self-image. Revised edition. Middletown, CT: Wesleyan University Press.</a:t>
            </a:r>
          </a:p>
          <a:p>
            <a:pPr>
              <a:lnSpc>
                <a:spcPts val="3500"/>
              </a:lnSpc>
            </a:pPr>
            <a:r>
              <a:rPr lang="en-US" sz="2000">
                <a:solidFill>
                  <a:srgbClr val="FEF1EB"/>
                </a:solidFill>
                <a:latin typeface="Canva Sans"/>
              </a:rPr>
              <a:t>Thompson, M. P., Kingree, J. B., &amp; Lamis, D. (2019). Associations of adverse childhood experiences and suicidal behaviors in adulthood in a U.S. </a:t>
            </a:r>
          </a:p>
          <a:p>
            <a:pPr>
              <a:lnSpc>
                <a:spcPts val="3500"/>
              </a:lnSpc>
            </a:pPr>
            <a:r>
              <a:rPr lang="en-US" sz="2000">
                <a:solidFill>
                  <a:srgbClr val="FEF1EB"/>
                </a:solidFill>
                <a:latin typeface="Canva Sans"/>
              </a:rPr>
              <a:t>        nationally representative sample. </a:t>
            </a:r>
            <a:r>
              <a:rPr lang="en-US" sz="2000">
                <a:solidFill>
                  <a:srgbClr val="FEF1EB"/>
                </a:solidFill>
                <a:latin typeface="Canva Sans Italics"/>
              </a:rPr>
              <a:t>Child Care, Health and Development, 45</a:t>
            </a:r>
            <a:r>
              <a:rPr lang="en-US" sz="2000">
                <a:solidFill>
                  <a:srgbClr val="FEF1EB"/>
                </a:solidFill>
                <a:latin typeface="Canva Sans"/>
              </a:rPr>
              <a:t>(1), 121-128. </a:t>
            </a:r>
          </a:p>
          <a:p>
            <a:pPr>
              <a:lnSpc>
                <a:spcPts val="3500"/>
              </a:lnSpc>
            </a:pPr>
            <a:r>
              <a:rPr lang="en-US" sz="2000">
                <a:solidFill>
                  <a:srgbClr val="FEF1EB"/>
                </a:solidFill>
                <a:latin typeface="Canva Sans"/>
              </a:rPr>
              <a:t>        doi:http://dx.doi.org.proxy.olivet.edu/10.1111/cch.12617</a:t>
            </a:r>
          </a:p>
          <a:p>
            <a:pPr>
              <a:lnSpc>
                <a:spcPts val="2800"/>
              </a:lnSpc>
            </a:pPr>
            <a:endParaRPr lang="en-US" sz="2000">
              <a:solidFill>
                <a:srgbClr val="FEF1EB"/>
              </a:solidFill>
              <a:latin typeface="Canv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6D3C2"/>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04027" y="3989660"/>
            <a:ext cx="4933363" cy="526864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33358" y="6353253"/>
            <a:ext cx="3105336" cy="399050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800000">
            <a:off x="1255195" y="7563493"/>
            <a:ext cx="2568018" cy="405023"/>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123866" y="-2225445"/>
            <a:ext cx="4618570" cy="5142132"/>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034559">
            <a:off x="17323549" y="-72261"/>
            <a:ext cx="799294" cy="835764"/>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1240885">
            <a:off x="6462022" y="8987244"/>
            <a:ext cx="2601199" cy="2896071"/>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5469238">
            <a:off x="8766664" y="8851794"/>
            <a:ext cx="1448298" cy="2243843"/>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8681222" y="-2585059"/>
            <a:ext cx="4781008" cy="4424606"/>
          </a:xfrm>
          <a:prstGeom prst="rect">
            <a:avLst/>
          </a:prstGeom>
        </p:spPr>
      </p:pic>
      <p:pic>
        <p:nvPicPr>
          <p:cNvPr id="10" name="Picture 1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16027611" y="7396328"/>
            <a:ext cx="832041" cy="334329"/>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a:off x="15146708" y="3762247"/>
            <a:ext cx="3763586" cy="4190227"/>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rot="10739691">
            <a:off x="7668943" y="-466329"/>
            <a:ext cx="4058405" cy="1889003"/>
          </a:xfrm>
          <a:prstGeom prst="rect">
            <a:avLst/>
          </a:prstGeom>
        </p:spPr>
      </p:pic>
      <p:pic>
        <p:nvPicPr>
          <p:cNvPr id="13" name="Picture 13"/>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a:fillRect/>
          </a:stretch>
        </p:blipFill>
        <p:spPr>
          <a:xfrm>
            <a:off x="9144000" y="571649"/>
            <a:ext cx="874214" cy="914102"/>
          </a:xfrm>
          <a:prstGeom prst="rect">
            <a:avLst/>
          </a:prstGeom>
        </p:spPr>
      </p:pic>
      <p:pic>
        <p:nvPicPr>
          <p:cNvPr id="14" name="Picture 14"/>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rcRect/>
          <a:stretch>
            <a:fillRect/>
          </a:stretch>
        </p:blipFill>
        <p:spPr>
          <a:xfrm rot="1803213">
            <a:off x="244036" y="-1473642"/>
            <a:ext cx="3653489" cy="4168919"/>
          </a:xfrm>
          <a:prstGeom prst="rect">
            <a:avLst/>
          </a:prstGeom>
        </p:spPr>
      </p:pic>
      <p:pic>
        <p:nvPicPr>
          <p:cNvPr id="15" name="Picture 15"/>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1255195" y="438281"/>
            <a:ext cx="1902939" cy="2016602"/>
          </a:xfrm>
          <a:prstGeom prst="rect">
            <a:avLst/>
          </a:prstGeom>
        </p:spPr>
      </p:pic>
      <p:pic>
        <p:nvPicPr>
          <p:cNvPr id="16" name="Picture 16"/>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rot="-9430336">
            <a:off x="13993196" y="6551588"/>
            <a:ext cx="4742725" cy="5411824"/>
          </a:xfrm>
          <a:prstGeom prst="rect">
            <a:avLst/>
          </a:prstGeom>
        </p:spPr>
      </p:pic>
      <p:pic>
        <p:nvPicPr>
          <p:cNvPr id="17" name="Picture 17"/>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rcRect/>
          <a:stretch>
            <a:fillRect/>
          </a:stretch>
        </p:blipFill>
        <p:spPr>
          <a:xfrm rot="-10800000">
            <a:off x="8570315" y="9640826"/>
            <a:ext cx="2021584" cy="2158974"/>
          </a:xfrm>
          <a:prstGeom prst="rect">
            <a:avLst/>
          </a:prstGeom>
        </p:spPr>
      </p:pic>
      <p:sp>
        <p:nvSpPr>
          <p:cNvPr id="18" name="TextBox 18"/>
          <p:cNvSpPr txBox="1"/>
          <p:nvPr/>
        </p:nvSpPr>
        <p:spPr>
          <a:xfrm>
            <a:off x="6513947" y="4286250"/>
            <a:ext cx="5260107" cy="1543050"/>
          </a:xfrm>
          <a:prstGeom prst="rect">
            <a:avLst/>
          </a:prstGeom>
        </p:spPr>
        <p:txBody>
          <a:bodyPr lIns="0" tIns="0" rIns="0" bIns="0" rtlCol="0" anchor="t">
            <a:spAutoFit/>
          </a:bodyPr>
          <a:lstStyle/>
          <a:p>
            <a:pPr algn="ctr">
              <a:lnSpc>
                <a:spcPts val="12599"/>
              </a:lnSpc>
            </a:pPr>
            <a:r>
              <a:rPr lang="en-US" sz="9000">
                <a:solidFill>
                  <a:srgbClr val="000000"/>
                </a:solidFill>
                <a:latin typeface="Forum"/>
              </a:rPr>
              <a:t>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EF1EB"/>
        </a:solidFill>
        <a:effectLst/>
      </p:bgPr>
    </p:bg>
    <p:spTree>
      <p:nvGrpSpPr>
        <p:cNvPr id="1" name=""/>
        <p:cNvGrpSpPr/>
        <p:nvPr/>
      </p:nvGrpSpPr>
      <p:grpSpPr>
        <a:xfrm>
          <a:off x="0" y="0"/>
          <a:ext cx="0" cy="0"/>
          <a:chOff x="0" y="0"/>
          <a:chExt cx="0" cy="0"/>
        </a:xfrm>
      </p:grpSpPr>
      <p:sp>
        <p:nvSpPr>
          <p:cNvPr id="2" name="TextBox 2"/>
          <p:cNvSpPr txBox="1"/>
          <p:nvPr/>
        </p:nvSpPr>
        <p:spPr>
          <a:xfrm>
            <a:off x="6716175" y="2856030"/>
            <a:ext cx="5393953" cy="1205692"/>
          </a:xfrm>
          <a:prstGeom prst="rect">
            <a:avLst/>
          </a:prstGeom>
        </p:spPr>
        <p:txBody>
          <a:bodyPr lIns="0" tIns="0" rIns="0" bIns="0" rtlCol="0" anchor="t">
            <a:spAutoFit/>
          </a:bodyPr>
          <a:lstStyle/>
          <a:p>
            <a:pPr>
              <a:lnSpc>
                <a:spcPts val="9234"/>
              </a:lnSpc>
            </a:pPr>
            <a:r>
              <a:rPr lang="en-US" sz="8395">
                <a:solidFill>
                  <a:srgbClr val="193C36"/>
                </a:solidFill>
                <a:latin typeface="Forum"/>
              </a:rPr>
              <a:t>Background</a:t>
            </a:r>
          </a:p>
        </p:txBody>
      </p:sp>
      <p:sp>
        <p:nvSpPr>
          <p:cNvPr id="3" name="TextBox 3"/>
          <p:cNvSpPr txBox="1"/>
          <p:nvPr/>
        </p:nvSpPr>
        <p:spPr>
          <a:xfrm>
            <a:off x="6716175" y="4216006"/>
            <a:ext cx="5095436" cy="718334"/>
          </a:xfrm>
          <a:prstGeom prst="rect">
            <a:avLst/>
          </a:prstGeom>
        </p:spPr>
        <p:txBody>
          <a:bodyPr lIns="0" tIns="0" rIns="0" bIns="0" rtlCol="0" anchor="t">
            <a:spAutoFit/>
          </a:bodyPr>
          <a:lstStyle/>
          <a:p>
            <a:pPr>
              <a:lnSpc>
                <a:spcPts val="5141"/>
              </a:lnSpc>
              <a:spcBef>
                <a:spcPct val="0"/>
              </a:spcBef>
            </a:pPr>
            <a:r>
              <a:rPr lang="en-US" sz="3672">
                <a:solidFill>
                  <a:srgbClr val="193C36"/>
                </a:solidFill>
                <a:latin typeface="Overpass"/>
              </a:rPr>
              <a:t>What you need to know:</a:t>
            </a:r>
          </a:p>
        </p:txBody>
      </p:sp>
      <p:grpSp>
        <p:nvGrpSpPr>
          <p:cNvPr id="4" name="Group 4"/>
          <p:cNvGrpSpPr/>
          <p:nvPr/>
        </p:nvGrpSpPr>
        <p:grpSpPr>
          <a:xfrm>
            <a:off x="6177873" y="5589033"/>
            <a:ext cx="5932255" cy="3176170"/>
            <a:chOff x="0" y="0"/>
            <a:chExt cx="7909673" cy="4234893"/>
          </a:xfrm>
        </p:grpSpPr>
        <p:sp>
          <p:nvSpPr>
            <p:cNvPr id="5" name="TextBox 5"/>
            <p:cNvSpPr txBox="1"/>
            <p:nvPr/>
          </p:nvSpPr>
          <p:spPr>
            <a:xfrm>
              <a:off x="0" y="-171450"/>
              <a:ext cx="7909673" cy="3696971"/>
            </a:xfrm>
            <a:prstGeom prst="rect">
              <a:avLst/>
            </a:prstGeom>
          </p:spPr>
          <p:txBody>
            <a:bodyPr lIns="0" tIns="0" rIns="0" bIns="0" rtlCol="0" anchor="t">
              <a:spAutoFit/>
            </a:bodyPr>
            <a:lstStyle/>
            <a:p>
              <a:pPr marL="842004" lvl="1" indent="-421002">
                <a:lnSpc>
                  <a:spcPts val="5459"/>
                </a:lnSpc>
                <a:buFont typeface="Arial"/>
                <a:buChar char="•"/>
              </a:pPr>
              <a:r>
                <a:rPr lang="en-US" sz="3899">
                  <a:solidFill>
                    <a:srgbClr val="193C36"/>
                  </a:solidFill>
                  <a:latin typeface="Overpass Bold"/>
                </a:rPr>
                <a:t>Definition of ACEs</a:t>
              </a:r>
            </a:p>
            <a:p>
              <a:pPr marL="842004" lvl="1" indent="-421002">
                <a:lnSpc>
                  <a:spcPts val="5459"/>
                </a:lnSpc>
                <a:buFont typeface="Arial"/>
                <a:buChar char="•"/>
              </a:pPr>
              <a:r>
                <a:rPr lang="en-US" sz="3899">
                  <a:solidFill>
                    <a:srgbClr val="193C36"/>
                  </a:solidFill>
                  <a:latin typeface="Overpass Bold"/>
                </a:rPr>
                <a:t>Prevalence of ACEs </a:t>
              </a:r>
            </a:p>
            <a:p>
              <a:pPr marL="842002" lvl="1" indent="-421001">
                <a:lnSpc>
                  <a:spcPts val="5459"/>
                </a:lnSpc>
                <a:buFont typeface="Arial"/>
                <a:buChar char="•"/>
              </a:pPr>
              <a:r>
                <a:rPr lang="en-US" sz="3899">
                  <a:solidFill>
                    <a:srgbClr val="193C36"/>
                  </a:solidFill>
                  <a:latin typeface="Overpass Bold"/>
                </a:rPr>
                <a:t>ACEs in college students</a:t>
              </a:r>
            </a:p>
          </p:txBody>
        </p:sp>
        <p:sp>
          <p:nvSpPr>
            <p:cNvPr id="6" name="TextBox 6"/>
            <p:cNvSpPr txBox="1"/>
            <p:nvPr/>
          </p:nvSpPr>
          <p:spPr>
            <a:xfrm>
              <a:off x="0" y="3723530"/>
              <a:ext cx="7909673" cy="511363"/>
            </a:xfrm>
            <a:prstGeom prst="rect">
              <a:avLst/>
            </a:prstGeom>
          </p:spPr>
          <p:txBody>
            <a:bodyPr lIns="0" tIns="0" rIns="0" bIns="0" rtlCol="0" anchor="t">
              <a:spAutoFit/>
            </a:bodyPr>
            <a:lstStyle/>
            <a:p>
              <a:pPr>
                <a:lnSpc>
                  <a:spcPts val="2940"/>
                </a:lnSpc>
                <a:spcBef>
                  <a:spcPct val="0"/>
                </a:spcBef>
              </a:pPr>
              <a:endParaRPr/>
            </a:p>
          </p:txBody>
        </p:sp>
      </p:gr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428835" y="4187477"/>
            <a:ext cx="2541521" cy="5274856"/>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478610">
            <a:off x="-286574" y="2724175"/>
            <a:ext cx="3653489" cy="4168919"/>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61217" y="1028700"/>
            <a:ext cx="1902939" cy="2016602"/>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4751965" y="2037001"/>
            <a:ext cx="2153299" cy="1992781"/>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4503365" y="2552075"/>
            <a:ext cx="924706" cy="9668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F1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739691">
            <a:off x="7668943" y="-466329"/>
            <a:ext cx="4058405" cy="1889003"/>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144000" y="571649"/>
            <a:ext cx="874214" cy="91410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025615" y="6877456"/>
            <a:ext cx="4446145" cy="315272"/>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146708" y="3762247"/>
            <a:ext cx="3763586" cy="4190227"/>
          </a:xfrm>
          <a:prstGeom prst="rect">
            <a:avLst/>
          </a:prstGeom>
        </p:spPr>
      </p:pic>
      <p:pic>
        <p:nvPicPr>
          <p:cNvPr id="6" name="Picture 6"/>
          <p:cNvPicPr>
            <a:picLocks noChangeAspect="1"/>
          </p:cNvPicPr>
          <p:nvPr/>
        </p:nvPicPr>
        <p:blipFill>
          <a:blip r:embed="rId10"/>
          <a:srcRect t="47564" b="12979"/>
          <a:stretch>
            <a:fillRect/>
          </a:stretch>
        </p:blipFill>
        <p:spPr>
          <a:xfrm>
            <a:off x="5856372" y="1619014"/>
            <a:ext cx="12431628" cy="3268016"/>
          </a:xfrm>
          <a:prstGeom prst="rect">
            <a:avLst/>
          </a:prstGeom>
        </p:spPr>
      </p:pic>
      <p:pic>
        <p:nvPicPr>
          <p:cNvPr id="7" name="Picture 7"/>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0" y="1619014"/>
            <a:ext cx="8273004" cy="4519129"/>
          </a:xfrm>
          <a:prstGeom prst="rect">
            <a:avLst/>
          </a:prstGeom>
        </p:spPr>
      </p:pic>
      <p:sp>
        <p:nvSpPr>
          <p:cNvPr id="8" name="TextBox 8"/>
          <p:cNvSpPr txBox="1"/>
          <p:nvPr/>
        </p:nvSpPr>
        <p:spPr>
          <a:xfrm>
            <a:off x="250567" y="2592110"/>
            <a:ext cx="6775049" cy="1338576"/>
          </a:xfrm>
          <a:prstGeom prst="rect">
            <a:avLst/>
          </a:prstGeom>
        </p:spPr>
        <p:txBody>
          <a:bodyPr lIns="0" tIns="0" rIns="0" bIns="0" rtlCol="0" anchor="t">
            <a:spAutoFit/>
          </a:bodyPr>
          <a:lstStyle/>
          <a:p>
            <a:pPr>
              <a:lnSpc>
                <a:spcPts val="10339"/>
              </a:lnSpc>
            </a:pPr>
            <a:r>
              <a:rPr lang="en-US" sz="9399">
                <a:solidFill>
                  <a:srgbClr val="193C36"/>
                </a:solidFill>
                <a:latin typeface="Forum"/>
              </a:rPr>
              <a:t>Definition</a:t>
            </a:r>
          </a:p>
        </p:txBody>
      </p:sp>
      <p:sp>
        <p:nvSpPr>
          <p:cNvPr id="9" name="TextBox 9"/>
          <p:cNvSpPr txBox="1"/>
          <p:nvPr/>
        </p:nvSpPr>
        <p:spPr>
          <a:xfrm>
            <a:off x="7222966" y="6112518"/>
            <a:ext cx="3842068" cy="784226"/>
          </a:xfrm>
          <a:prstGeom prst="rect">
            <a:avLst/>
          </a:prstGeom>
        </p:spPr>
        <p:txBody>
          <a:bodyPr lIns="0" tIns="0" rIns="0" bIns="0" rtlCol="0" anchor="t">
            <a:spAutoFit/>
          </a:bodyPr>
          <a:lstStyle/>
          <a:p>
            <a:pPr>
              <a:lnSpc>
                <a:spcPts val="5599"/>
              </a:lnSpc>
              <a:spcBef>
                <a:spcPct val="0"/>
              </a:spcBef>
            </a:pPr>
            <a:r>
              <a:rPr lang="en-US" sz="3999">
                <a:solidFill>
                  <a:srgbClr val="193C36"/>
                </a:solidFill>
                <a:latin typeface="Overpass"/>
              </a:rPr>
              <a:t>What are ACEs?</a:t>
            </a:r>
          </a:p>
        </p:txBody>
      </p:sp>
      <p:sp>
        <p:nvSpPr>
          <p:cNvPr id="10" name="TextBox 10"/>
          <p:cNvSpPr txBox="1"/>
          <p:nvPr/>
        </p:nvSpPr>
        <p:spPr>
          <a:xfrm>
            <a:off x="2765561" y="7212849"/>
            <a:ext cx="4887126" cy="1866265"/>
          </a:xfrm>
          <a:prstGeom prst="rect">
            <a:avLst/>
          </a:prstGeom>
        </p:spPr>
        <p:txBody>
          <a:bodyPr lIns="0" tIns="0" rIns="0" bIns="0" rtlCol="0" anchor="t">
            <a:spAutoFit/>
          </a:bodyPr>
          <a:lstStyle/>
          <a:p>
            <a:pPr>
              <a:lnSpc>
                <a:spcPts val="4759"/>
              </a:lnSpc>
              <a:spcBef>
                <a:spcPct val="0"/>
              </a:spcBef>
            </a:pPr>
            <a:r>
              <a:rPr lang="en-US" sz="3399">
                <a:solidFill>
                  <a:srgbClr val="193C36"/>
                </a:solidFill>
                <a:latin typeface="Overpass Bold"/>
              </a:rPr>
              <a:t>Broadly: </a:t>
            </a:r>
            <a:r>
              <a:rPr lang="en-US" sz="3399">
                <a:solidFill>
                  <a:srgbClr val="193C36"/>
                </a:solidFill>
                <a:latin typeface="Overpass"/>
              </a:rPr>
              <a:t>The childhood experiences of an unsafe environment</a:t>
            </a:r>
          </a:p>
        </p:txBody>
      </p:sp>
      <p:sp>
        <p:nvSpPr>
          <p:cNvPr id="11" name="TextBox 11"/>
          <p:cNvSpPr txBox="1"/>
          <p:nvPr/>
        </p:nvSpPr>
        <p:spPr>
          <a:xfrm>
            <a:off x="11065034" y="7212849"/>
            <a:ext cx="5147559" cy="2392680"/>
          </a:xfrm>
          <a:prstGeom prst="rect">
            <a:avLst/>
          </a:prstGeom>
        </p:spPr>
        <p:txBody>
          <a:bodyPr lIns="0" tIns="0" rIns="0" bIns="0" rtlCol="0" anchor="t">
            <a:spAutoFit/>
          </a:bodyPr>
          <a:lstStyle/>
          <a:p>
            <a:pPr>
              <a:lnSpc>
                <a:spcPts val="4620"/>
              </a:lnSpc>
              <a:spcBef>
                <a:spcPct val="0"/>
              </a:spcBef>
            </a:pPr>
            <a:r>
              <a:rPr lang="en-US" sz="3300">
                <a:solidFill>
                  <a:srgbClr val="193C36"/>
                </a:solidFill>
                <a:latin typeface="Overpass Bold"/>
              </a:rPr>
              <a:t>Specifically: </a:t>
            </a:r>
            <a:r>
              <a:rPr lang="en-US" sz="3300">
                <a:solidFill>
                  <a:srgbClr val="193C36"/>
                </a:solidFill>
                <a:latin typeface="Overpass"/>
              </a:rPr>
              <a:t>Instances where a child is affected or surrounded by violence, abuse, or neglect</a:t>
            </a:r>
          </a:p>
        </p:txBody>
      </p:sp>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0" y="4887030"/>
            <a:ext cx="4536786" cy="2478219"/>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3853432" y="4887030"/>
            <a:ext cx="3399681" cy="1857076"/>
          </a:xfrm>
          <a:prstGeom prst="rect">
            <a:avLst/>
          </a:prstGeom>
        </p:spPr>
      </p:pic>
      <p:pic>
        <p:nvPicPr>
          <p:cNvPr id="14" name="Picture 14"/>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7253113" y="4887030"/>
            <a:ext cx="1254152" cy="685080"/>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7222966" y="5397715"/>
            <a:ext cx="1468532" cy="802186"/>
          </a:xfrm>
          <a:prstGeom prst="rect">
            <a:avLst/>
          </a:prstGeom>
        </p:spPr>
      </p:pic>
      <p:sp>
        <p:nvSpPr>
          <p:cNvPr id="16" name="TextBox 16"/>
          <p:cNvSpPr txBox="1"/>
          <p:nvPr/>
        </p:nvSpPr>
        <p:spPr>
          <a:xfrm>
            <a:off x="0" y="9798051"/>
            <a:ext cx="1785491" cy="488949"/>
          </a:xfrm>
          <a:prstGeom prst="rect">
            <a:avLst/>
          </a:prstGeom>
        </p:spPr>
        <p:txBody>
          <a:bodyPr lIns="0" tIns="0" rIns="0" bIns="0" rtlCol="0" anchor="t">
            <a:spAutoFit/>
          </a:bodyPr>
          <a:lstStyle/>
          <a:p>
            <a:pPr algn="ctr">
              <a:lnSpc>
                <a:spcPts val="3500"/>
              </a:lnSpc>
            </a:pPr>
            <a:r>
              <a:rPr lang="en-US" sz="2500">
                <a:solidFill>
                  <a:srgbClr val="193C36"/>
                </a:solidFill>
                <a:latin typeface="Overpass"/>
              </a:rPr>
              <a:t>(CDC, 2020)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F1EB"/>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7614484" cy="10287000"/>
            <a:chOff x="0" y="0"/>
            <a:chExt cx="2005461" cy="2709333"/>
          </a:xfrm>
        </p:grpSpPr>
        <p:sp>
          <p:nvSpPr>
            <p:cNvPr id="3" name="Freeform 3"/>
            <p:cNvSpPr/>
            <p:nvPr/>
          </p:nvSpPr>
          <p:spPr>
            <a:xfrm>
              <a:off x="0" y="0"/>
              <a:ext cx="2005461" cy="2709333"/>
            </a:xfrm>
            <a:custGeom>
              <a:avLst/>
              <a:gdLst/>
              <a:ahLst/>
              <a:cxnLst/>
              <a:rect l="l" t="t" r="r" b="b"/>
              <a:pathLst>
                <a:path w="2005461" h="2709333">
                  <a:moveTo>
                    <a:pt x="0" y="0"/>
                  </a:moveTo>
                  <a:lnTo>
                    <a:pt x="2005461" y="0"/>
                  </a:lnTo>
                  <a:lnTo>
                    <a:pt x="2005461" y="2709333"/>
                  </a:lnTo>
                  <a:lnTo>
                    <a:pt x="0" y="2709333"/>
                  </a:lnTo>
                  <a:close/>
                </a:path>
              </a:pathLst>
            </a:custGeom>
            <a:solidFill>
              <a:srgbClr val="C6D3C2"/>
            </a:solidFill>
          </p:spPr>
        </p:sp>
        <p:sp>
          <p:nvSpPr>
            <p:cNvPr id="4" name="TextBox 4"/>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04027" y="3989660"/>
            <a:ext cx="4933363" cy="5268640"/>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231375" y="1049741"/>
            <a:ext cx="1062558" cy="1337316"/>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6187160" y="9399292"/>
            <a:ext cx="1618741" cy="950642"/>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5933972" y="9540284"/>
            <a:ext cx="832041" cy="334329"/>
          </a:xfrm>
          <a:prstGeom prst="rect">
            <a:avLst/>
          </a:prstGeom>
        </p:spPr>
      </p:pic>
      <p:grpSp>
        <p:nvGrpSpPr>
          <p:cNvPr id="9" name="Group 9"/>
          <p:cNvGrpSpPr/>
          <p:nvPr/>
        </p:nvGrpSpPr>
        <p:grpSpPr>
          <a:xfrm>
            <a:off x="7614484" y="0"/>
            <a:ext cx="3189453" cy="2911370"/>
            <a:chOff x="0" y="0"/>
            <a:chExt cx="840020" cy="766781"/>
          </a:xfrm>
        </p:grpSpPr>
        <p:sp>
          <p:nvSpPr>
            <p:cNvPr id="10" name="Freeform 10"/>
            <p:cNvSpPr/>
            <p:nvPr/>
          </p:nvSpPr>
          <p:spPr>
            <a:xfrm>
              <a:off x="0" y="0"/>
              <a:ext cx="840020" cy="766781"/>
            </a:xfrm>
            <a:custGeom>
              <a:avLst/>
              <a:gdLst/>
              <a:ahLst/>
              <a:cxnLst/>
              <a:rect l="l" t="t" r="r" b="b"/>
              <a:pathLst>
                <a:path w="840020" h="766781">
                  <a:moveTo>
                    <a:pt x="0" y="0"/>
                  </a:moveTo>
                  <a:lnTo>
                    <a:pt x="840020" y="0"/>
                  </a:lnTo>
                  <a:lnTo>
                    <a:pt x="840020" y="766781"/>
                  </a:lnTo>
                  <a:lnTo>
                    <a:pt x="0" y="766781"/>
                  </a:lnTo>
                  <a:close/>
                </a:path>
              </a:pathLst>
            </a:custGeom>
            <a:solidFill>
              <a:srgbClr val="193C36"/>
            </a:solidFill>
          </p:spPr>
        </p:sp>
        <p:sp>
          <p:nvSpPr>
            <p:cNvPr id="11" name="TextBox 11"/>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pic>
        <p:nvPicPr>
          <p:cNvPr id="12" name="Picture 1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8307912" y="329657"/>
            <a:ext cx="836088" cy="190020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209211" y="329657"/>
            <a:ext cx="834202" cy="1895913"/>
          </a:xfrm>
          <a:prstGeom prst="rect">
            <a:avLst/>
          </a:prstGeom>
        </p:spPr>
      </p:pic>
      <p:pic>
        <p:nvPicPr>
          <p:cNvPr id="14" name="Picture 14"/>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231375" y="-1537881"/>
            <a:ext cx="3525309" cy="3924939"/>
          </a:xfrm>
          <a:prstGeom prst="rect">
            <a:avLst/>
          </a:prstGeom>
        </p:spPr>
      </p:pic>
      <p:sp>
        <p:nvSpPr>
          <p:cNvPr id="15" name="TextBox 15"/>
          <p:cNvSpPr txBox="1"/>
          <p:nvPr/>
        </p:nvSpPr>
        <p:spPr>
          <a:xfrm>
            <a:off x="734631" y="4513582"/>
            <a:ext cx="6145223" cy="1326512"/>
          </a:xfrm>
          <a:prstGeom prst="rect">
            <a:avLst/>
          </a:prstGeom>
        </p:spPr>
        <p:txBody>
          <a:bodyPr lIns="0" tIns="0" rIns="0" bIns="0" rtlCol="0" anchor="t">
            <a:spAutoFit/>
          </a:bodyPr>
          <a:lstStyle/>
          <a:p>
            <a:pPr>
              <a:lnSpc>
                <a:spcPts val="10119"/>
              </a:lnSpc>
            </a:pPr>
            <a:r>
              <a:rPr lang="en-US" sz="9199">
                <a:solidFill>
                  <a:srgbClr val="193C36"/>
                </a:solidFill>
                <a:latin typeface="Forum"/>
              </a:rPr>
              <a:t>Prevalence</a:t>
            </a:r>
          </a:p>
        </p:txBody>
      </p:sp>
      <p:sp>
        <p:nvSpPr>
          <p:cNvPr id="16" name="TextBox 16"/>
          <p:cNvSpPr txBox="1"/>
          <p:nvPr/>
        </p:nvSpPr>
        <p:spPr>
          <a:xfrm>
            <a:off x="11394754" y="897981"/>
            <a:ext cx="5415274" cy="1489076"/>
          </a:xfrm>
          <a:prstGeom prst="rect">
            <a:avLst/>
          </a:prstGeom>
        </p:spPr>
        <p:txBody>
          <a:bodyPr lIns="0" tIns="0" rIns="0" bIns="0" rtlCol="0" anchor="t">
            <a:spAutoFit/>
          </a:bodyPr>
          <a:lstStyle/>
          <a:p>
            <a:pPr>
              <a:lnSpc>
                <a:spcPts val="5599"/>
              </a:lnSpc>
              <a:spcBef>
                <a:spcPct val="0"/>
              </a:spcBef>
            </a:pPr>
            <a:r>
              <a:rPr lang="en-US" sz="3999">
                <a:solidFill>
                  <a:srgbClr val="193C36"/>
                </a:solidFill>
                <a:latin typeface="Overpass Bold"/>
              </a:rPr>
              <a:t>1 in 2 experience at least one ACE</a:t>
            </a:r>
          </a:p>
        </p:txBody>
      </p:sp>
      <p:sp>
        <p:nvSpPr>
          <p:cNvPr id="17" name="TextBox 17"/>
          <p:cNvSpPr txBox="1"/>
          <p:nvPr/>
        </p:nvSpPr>
        <p:spPr>
          <a:xfrm>
            <a:off x="8160318" y="3235029"/>
            <a:ext cx="9980088" cy="4070741"/>
          </a:xfrm>
          <a:prstGeom prst="rect">
            <a:avLst/>
          </a:prstGeom>
        </p:spPr>
        <p:txBody>
          <a:bodyPr lIns="0" tIns="0" rIns="0" bIns="0" rtlCol="0" anchor="t">
            <a:spAutoFit/>
          </a:bodyPr>
          <a:lstStyle/>
          <a:p>
            <a:pPr>
              <a:lnSpc>
                <a:spcPts val="4206"/>
              </a:lnSpc>
              <a:spcBef>
                <a:spcPct val="0"/>
              </a:spcBef>
            </a:pPr>
            <a:endParaRPr/>
          </a:p>
          <a:p>
            <a:pPr>
              <a:lnSpc>
                <a:spcPts val="5648"/>
              </a:lnSpc>
            </a:pPr>
            <a:r>
              <a:rPr lang="en-US" sz="3004">
                <a:solidFill>
                  <a:srgbClr val="193C36"/>
                </a:solidFill>
                <a:latin typeface="Overpass Bold"/>
              </a:rPr>
              <a:t>Since the initial study, research shows that ACEs are  connected with certain factors in adulthood: depression, anxiety, substance use, poor health behaviors, suicidal ideation, and suicidal attempt.</a:t>
            </a:r>
          </a:p>
          <a:p>
            <a:pPr>
              <a:lnSpc>
                <a:spcPts val="5648"/>
              </a:lnSpc>
            </a:pPr>
            <a:endParaRPr lang="en-US" sz="3004">
              <a:solidFill>
                <a:srgbClr val="193C36"/>
              </a:solidFill>
              <a:latin typeface="Overpass Bold"/>
            </a:endParaRPr>
          </a:p>
        </p:txBody>
      </p:sp>
      <p:sp>
        <p:nvSpPr>
          <p:cNvPr id="18" name="TextBox 18"/>
          <p:cNvSpPr txBox="1"/>
          <p:nvPr/>
        </p:nvSpPr>
        <p:spPr>
          <a:xfrm>
            <a:off x="9144000" y="8106116"/>
            <a:ext cx="4958391" cy="1489075"/>
          </a:xfrm>
          <a:prstGeom prst="rect">
            <a:avLst/>
          </a:prstGeom>
        </p:spPr>
        <p:txBody>
          <a:bodyPr lIns="0" tIns="0" rIns="0" bIns="0" rtlCol="0" anchor="t">
            <a:spAutoFit/>
          </a:bodyPr>
          <a:lstStyle/>
          <a:p>
            <a:pPr algn="r">
              <a:lnSpc>
                <a:spcPts val="5599"/>
              </a:lnSpc>
              <a:spcBef>
                <a:spcPct val="0"/>
              </a:spcBef>
            </a:pPr>
            <a:r>
              <a:rPr lang="en-US" sz="3999">
                <a:solidFill>
                  <a:srgbClr val="193C36"/>
                </a:solidFill>
                <a:latin typeface="Overpass Bold"/>
              </a:rPr>
              <a:t>1 in 6 experience four or more ACEs</a:t>
            </a:r>
          </a:p>
        </p:txBody>
      </p:sp>
      <p:grpSp>
        <p:nvGrpSpPr>
          <p:cNvPr id="19" name="Group 19"/>
          <p:cNvGrpSpPr/>
          <p:nvPr/>
        </p:nvGrpSpPr>
        <p:grpSpPr>
          <a:xfrm>
            <a:off x="14997741" y="7075043"/>
            <a:ext cx="3290259" cy="3211957"/>
            <a:chOff x="0" y="0"/>
            <a:chExt cx="866570" cy="845948"/>
          </a:xfrm>
        </p:grpSpPr>
        <p:sp>
          <p:nvSpPr>
            <p:cNvPr id="20" name="Freeform 20"/>
            <p:cNvSpPr/>
            <p:nvPr/>
          </p:nvSpPr>
          <p:spPr>
            <a:xfrm>
              <a:off x="0" y="0"/>
              <a:ext cx="866570" cy="845948"/>
            </a:xfrm>
            <a:custGeom>
              <a:avLst/>
              <a:gdLst/>
              <a:ahLst/>
              <a:cxnLst/>
              <a:rect l="l" t="t" r="r" b="b"/>
              <a:pathLst>
                <a:path w="866570" h="845948">
                  <a:moveTo>
                    <a:pt x="0" y="0"/>
                  </a:moveTo>
                  <a:lnTo>
                    <a:pt x="866570" y="0"/>
                  </a:lnTo>
                  <a:lnTo>
                    <a:pt x="866570" y="845948"/>
                  </a:lnTo>
                  <a:lnTo>
                    <a:pt x="0" y="845948"/>
                  </a:lnTo>
                  <a:close/>
                </a:path>
              </a:pathLst>
            </a:custGeom>
            <a:solidFill>
              <a:srgbClr val="193C36"/>
            </a:solidFill>
          </p:spPr>
        </p:sp>
        <p:sp>
          <p:nvSpPr>
            <p:cNvPr id="21" name="TextBox 21"/>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pic>
        <p:nvPicPr>
          <p:cNvPr id="22" name="Picture 2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514310" y="7254198"/>
            <a:ext cx="530348" cy="1205337"/>
          </a:xfrm>
          <a:prstGeom prst="rect">
            <a:avLst/>
          </a:prstGeom>
        </p:spPr>
      </p:pic>
      <p:pic>
        <p:nvPicPr>
          <p:cNvPr id="23" name="Picture 2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6380800" y="7268303"/>
            <a:ext cx="524142" cy="1191232"/>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7238317" y="7261250"/>
            <a:ext cx="527245" cy="1198284"/>
          </a:xfrm>
          <a:prstGeom prst="rect">
            <a:avLst/>
          </a:prstGeom>
        </p:spPr>
      </p:pic>
      <p:pic>
        <p:nvPicPr>
          <p:cNvPr id="25" name="Picture 2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7238317" y="8616867"/>
            <a:ext cx="527245" cy="1198284"/>
          </a:xfrm>
          <a:prstGeom prst="rect">
            <a:avLst/>
          </a:prstGeom>
        </p:spPr>
      </p:pic>
      <p:pic>
        <p:nvPicPr>
          <p:cNvPr id="26" name="Picture 26"/>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6380800" y="8616867"/>
            <a:ext cx="527245" cy="1198284"/>
          </a:xfrm>
          <a:prstGeom prst="rect">
            <a:avLst/>
          </a:prstGeom>
        </p:spPr>
      </p:pic>
      <p:pic>
        <p:nvPicPr>
          <p:cNvPr id="27" name="Picture 2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517413" y="8616867"/>
            <a:ext cx="527245" cy="1198284"/>
          </a:xfrm>
          <a:prstGeom prst="rect">
            <a:avLst/>
          </a:prstGeom>
        </p:spPr>
      </p:pic>
      <p:sp>
        <p:nvSpPr>
          <p:cNvPr id="28" name="TextBox 28"/>
          <p:cNvSpPr txBox="1"/>
          <p:nvPr/>
        </p:nvSpPr>
        <p:spPr>
          <a:xfrm>
            <a:off x="7805901" y="1937892"/>
            <a:ext cx="2998036" cy="1522755"/>
          </a:xfrm>
          <a:prstGeom prst="rect">
            <a:avLst/>
          </a:prstGeom>
        </p:spPr>
        <p:txBody>
          <a:bodyPr lIns="0" tIns="0" rIns="0" bIns="0" rtlCol="0" anchor="t">
            <a:spAutoFit/>
          </a:bodyPr>
          <a:lstStyle/>
          <a:p>
            <a:pPr>
              <a:lnSpc>
                <a:spcPts val="3372"/>
              </a:lnSpc>
              <a:spcBef>
                <a:spcPct val="0"/>
              </a:spcBef>
            </a:pPr>
            <a:endParaRPr/>
          </a:p>
          <a:p>
            <a:pPr>
              <a:lnSpc>
                <a:spcPts val="4528"/>
              </a:lnSpc>
              <a:spcBef>
                <a:spcPct val="0"/>
              </a:spcBef>
            </a:pPr>
            <a:r>
              <a:rPr lang="en-US" sz="2408">
                <a:solidFill>
                  <a:srgbClr val="FEF1EB"/>
                </a:solidFill>
                <a:latin typeface="Overpass"/>
              </a:rPr>
              <a:t>(Giano et at., 2020)</a:t>
            </a:r>
          </a:p>
          <a:p>
            <a:pPr>
              <a:lnSpc>
                <a:spcPts val="4528"/>
              </a:lnSpc>
            </a:pPr>
            <a:endParaRPr lang="en-US" sz="2408">
              <a:solidFill>
                <a:srgbClr val="FEF1EB"/>
              </a:solidFill>
              <a:latin typeface="Overpass"/>
            </a:endParaRPr>
          </a:p>
        </p:txBody>
      </p:sp>
      <p:sp>
        <p:nvSpPr>
          <p:cNvPr id="29" name="TextBox 29"/>
          <p:cNvSpPr txBox="1"/>
          <p:nvPr/>
        </p:nvSpPr>
        <p:spPr>
          <a:xfrm>
            <a:off x="15930934" y="9347625"/>
            <a:ext cx="1758189" cy="958725"/>
          </a:xfrm>
          <a:prstGeom prst="rect">
            <a:avLst/>
          </a:prstGeom>
        </p:spPr>
        <p:txBody>
          <a:bodyPr lIns="0" tIns="0" rIns="0" bIns="0" rtlCol="0" anchor="t">
            <a:spAutoFit/>
          </a:bodyPr>
          <a:lstStyle/>
          <a:p>
            <a:pPr>
              <a:lnSpc>
                <a:spcPts val="3372"/>
              </a:lnSpc>
              <a:spcBef>
                <a:spcPct val="0"/>
              </a:spcBef>
            </a:pPr>
            <a:endParaRPr/>
          </a:p>
          <a:p>
            <a:pPr>
              <a:lnSpc>
                <a:spcPts val="4528"/>
              </a:lnSpc>
            </a:pPr>
            <a:r>
              <a:rPr lang="en-US" sz="2408">
                <a:solidFill>
                  <a:srgbClr val="FEF1EB"/>
                </a:solidFill>
                <a:latin typeface="Overpass Bold"/>
              </a:rPr>
              <a:t>(</a:t>
            </a:r>
            <a:r>
              <a:rPr lang="en-US" sz="2408">
                <a:solidFill>
                  <a:srgbClr val="FEF1EB"/>
                </a:solidFill>
                <a:latin typeface="Overpass"/>
              </a:rPr>
              <a:t>CDC, 2021)</a:t>
            </a:r>
          </a:p>
        </p:txBody>
      </p:sp>
      <p:sp>
        <p:nvSpPr>
          <p:cNvPr id="30" name="TextBox 30"/>
          <p:cNvSpPr txBox="1"/>
          <p:nvPr/>
        </p:nvSpPr>
        <p:spPr>
          <a:xfrm>
            <a:off x="80590" y="9130284"/>
            <a:ext cx="4434157" cy="1156716"/>
          </a:xfrm>
          <a:prstGeom prst="rect">
            <a:avLst/>
          </a:prstGeom>
        </p:spPr>
        <p:txBody>
          <a:bodyPr lIns="0" tIns="0" rIns="0" bIns="0" rtlCol="0" anchor="t">
            <a:spAutoFit/>
          </a:bodyPr>
          <a:lstStyle/>
          <a:p>
            <a:pPr>
              <a:lnSpc>
                <a:spcPts val="2520"/>
              </a:lnSpc>
              <a:spcBef>
                <a:spcPct val="0"/>
              </a:spcBef>
            </a:pPr>
            <a:endParaRPr/>
          </a:p>
          <a:p>
            <a:pPr>
              <a:lnSpc>
                <a:spcPts val="3383"/>
              </a:lnSpc>
            </a:pPr>
            <a:r>
              <a:rPr lang="en-US" sz="1800">
                <a:solidFill>
                  <a:srgbClr val="FEF1EB"/>
                </a:solidFill>
                <a:latin typeface="Overpass"/>
              </a:rPr>
              <a:t>(Karatekin, 2018; Mersky et al., 2013; Thompson et al., 2019; Windle et al., 2018)</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93C3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800000">
            <a:off x="-967175" y="-1507270"/>
            <a:ext cx="2443753" cy="507194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032386" y="1356956"/>
            <a:ext cx="7271419" cy="6729368"/>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918002" y="644129"/>
            <a:ext cx="4041253" cy="4499371"/>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119311" y="22479"/>
            <a:ext cx="1013991" cy="1276190"/>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6131866" y="1298670"/>
            <a:ext cx="1407342" cy="565495"/>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6505023">
            <a:off x="2202427" y="2153883"/>
            <a:ext cx="7292291" cy="6748684"/>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10800000">
            <a:off x="1255195" y="7563493"/>
            <a:ext cx="2568018" cy="405023"/>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433358" y="6353253"/>
            <a:ext cx="3105336" cy="3990502"/>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rot="5400000">
            <a:off x="14253983" y="8471650"/>
            <a:ext cx="5163108" cy="5513999"/>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rot="8320933">
            <a:off x="7402189" y="5109023"/>
            <a:ext cx="4936836" cy="4568818"/>
          </a:xfrm>
          <a:prstGeom prst="rect">
            <a:avLst/>
          </a:prstGeom>
        </p:spPr>
      </p:pic>
      <p:sp>
        <p:nvSpPr>
          <p:cNvPr id="12" name="TextBox 12"/>
          <p:cNvSpPr txBox="1"/>
          <p:nvPr/>
        </p:nvSpPr>
        <p:spPr>
          <a:xfrm>
            <a:off x="3681613" y="3886045"/>
            <a:ext cx="4873904" cy="3122435"/>
          </a:xfrm>
          <a:prstGeom prst="rect">
            <a:avLst/>
          </a:prstGeom>
        </p:spPr>
        <p:txBody>
          <a:bodyPr lIns="0" tIns="0" rIns="0" bIns="0" rtlCol="0" anchor="t">
            <a:spAutoFit/>
          </a:bodyPr>
          <a:lstStyle/>
          <a:p>
            <a:pPr>
              <a:lnSpc>
                <a:spcPts val="4822"/>
              </a:lnSpc>
            </a:pPr>
            <a:r>
              <a:rPr lang="en-US" sz="3444">
                <a:solidFill>
                  <a:srgbClr val="193C36"/>
                </a:solidFill>
                <a:latin typeface="Overpass"/>
              </a:rPr>
              <a:t>More ACEs are correlated to a greater likelihood of depression, anxiety, and suicidal ideation. </a:t>
            </a:r>
          </a:p>
        </p:txBody>
      </p:sp>
      <p:sp>
        <p:nvSpPr>
          <p:cNvPr id="13" name="TextBox 13"/>
          <p:cNvSpPr txBox="1"/>
          <p:nvPr/>
        </p:nvSpPr>
        <p:spPr>
          <a:xfrm>
            <a:off x="7872127" y="6120892"/>
            <a:ext cx="3996960" cy="2392680"/>
          </a:xfrm>
          <a:prstGeom prst="rect">
            <a:avLst/>
          </a:prstGeom>
        </p:spPr>
        <p:txBody>
          <a:bodyPr lIns="0" tIns="0" rIns="0" bIns="0" rtlCol="0" anchor="t">
            <a:spAutoFit/>
          </a:bodyPr>
          <a:lstStyle/>
          <a:p>
            <a:pPr algn="ctr">
              <a:lnSpc>
                <a:spcPts val="4620"/>
              </a:lnSpc>
            </a:pPr>
            <a:r>
              <a:rPr lang="en-US" sz="3300">
                <a:solidFill>
                  <a:srgbClr val="193C36"/>
                </a:solidFill>
                <a:latin typeface="Overpass"/>
              </a:rPr>
              <a:t>Self-esteem can negatively impact academic performance. </a:t>
            </a:r>
          </a:p>
        </p:txBody>
      </p:sp>
      <p:sp>
        <p:nvSpPr>
          <p:cNvPr id="14" name="TextBox 14"/>
          <p:cNvSpPr txBox="1"/>
          <p:nvPr/>
        </p:nvSpPr>
        <p:spPr>
          <a:xfrm>
            <a:off x="9676523" y="3412270"/>
            <a:ext cx="4385128" cy="2466340"/>
          </a:xfrm>
          <a:prstGeom prst="rect">
            <a:avLst/>
          </a:prstGeom>
        </p:spPr>
        <p:txBody>
          <a:bodyPr lIns="0" tIns="0" rIns="0" bIns="0" rtlCol="0" anchor="t">
            <a:spAutoFit/>
          </a:bodyPr>
          <a:lstStyle/>
          <a:p>
            <a:pPr algn="r">
              <a:lnSpc>
                <a:spcPts val="4759"/>
              </a:lnSpc>
            </a:pPr>
            <a:r>
              <a:rPr lang="en-US" sz="3399">
                <a:solidFill>
                  <a:srgbClr val="193C36"/>
                </a:solidFill>
                <a:latin typeface="Overpass"/>
              </a:rPr>
              <a:t>College students are still young enough for interventions to be effective. </a:t>
            </a:r>
          </a:p>
        </p:txBody>
      </p:sp>
      <p:sp>
        <p:nvSpPr>
          <p:cNvPr id="15" name="TextBox 15"/>
          <p:cNvSpPr txBox="1"/>
          <p:nvPr/>
        </p:nvSpPr>
        <p:spPr>
          <a:xfrm>
            <a:off x="14940103" y="9076056"/>
            <a:ext cx="3347897" cy="1210944"/>
          </a:xfrm>
          <a:prstGeom prst="rect">
            <a:avLst/>
          </a:prstGeom>
        </p:spPr>
        <p:txBody>
          <a:bodyPr lIns="0" tIns="0" rIns="0" bIns="0" rtlCol="0" anchor="t">
            <a:spAutoFit/>
          </a:bodyPr>
          <a:lstStyle/>
          <a:p>
            <a:pPr algn="ctr">
              <a:lnSpc>
                <a:spcPts val="3080"/>
              </a:lnSpc>
            </a:pPr>
            <a:r>
              <a:rPr lang="en-US" sz="2200">
                <a:solidFill>
                  <a:srgbClr val="193C36"/>
                </a:solidFill>
                <a:latin typeface="Overpass"/>
              </a:rPr>
              <a:t>(Chandler, 2015; Karatekin, 2018; Kharsah &amp; Latada, 2016)</a:t>
            </a:r>
          </a:p>
        </p:txBody>
      </p:sp>
      <p:sp>
        <p:nvSpPr>
          <p:cNvPr id="16" name="TextBox 16"/>
          <p:cNvSpPr txBox="1"/>
          <p:nvPr/>
        </p:nvSpPr>
        <p:spPr>
          <a:xfrm>
            <a:off x="3274665" y="38367"/>
            <a:ext cx="11738670" cy="1543050"/>
          </a:xfrm>
          <a:prstGeom prst="rect">
            <a:avLst/>
          </a:prstGeom>
        </p:spPr>
        <p:txBody>
          <a:bodyPr lIns="0" tIns="0" rIns="0" bIns="0" rtlCol="0" anchor="t">
            <a:spAutoFit/>
          </a:bodyPr>
          <a:lstStyle/>
          <a:p>
            <a:pPr algn="ctr">
              <a:lnSpc>
                <a:spcPts val="12599"/>
              </a:lnSpc>
            </a:pPr>
            <a:r>
              <a:rPr lang="en-US" sz="9000">
                <a:solidFill>
                  <a:srgbClr val="FEF1EB"/>
                </a:solidFill>
                <a:latin typeface="Forum"/>
              </a:rPr>
              <a:t>ACEs in College Students</a:t>
            </a:r>
          </a:p>
        </p:txBody>
      </p:sp>
      <p:sp>
        <p:nvSpPr>
          <p:cNvPr id="17" name="TextBox 17"/>
          <p:cNvSpPr txBox="1"/>
          <p:nvPr/>
        </p:nvSpPr>
        <p:spPr>
          <a:xfrm>
            <a:off x="3823212" y="1371867"/>
            <a:ext cx="5051900" cy="935355"/>
          </a:xfrm>
          <a:prstGeom prst="rect">
            <a:avLst/>
          </a:prstGeom>
        </p:spPr>
        <p:txBody>
          <a:bodyPr lIns="0" tIns="0" rIns="0" bIns="0" rtlCol="0" anchor="t">
            <a:spAutoFit/>
          </a:bodyPr>
          <a:lstStyle/>
          <a:p>
            <a:pPr algn="ctr">
              <a:lnSpc>
                <a:spcPts val="6720"/>
              </a:lnSpc>
            </a:pPr>
            <a:r>
              <a:rPr lang="en-US" sz="4800">
                <a:solidFill>
                  <a:srgbClr val="FEF1EB"/>
                </a:solidFill>
                <a:latin typeface="Overpass"/>
              </a:rPr>
              <a:t>STUDIES SHOW:</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B927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2881" r="21812"/>
          <a:stretch>
            <a:fillRect/>
          </a:stretch>
        </p:blipFill>
        <p:spPr>
          <a:xfrm>
            <a:off x="11482434" y="-33965"/>
            <a:ext cx="6805566" cy="10320965"/>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309285" y="323378"/>
            <a:ext cx="4618570" cy="5142132"/>
          </a:xfrm>
          <a:prstGeom prst="rect">
            <a:avLst/>
          </a:prstGeom>
        </p:spPr>
      </p:pic>
      <p:grpSp>
        <p:nvGrpSpPr>
          <p:cNvPr id="4" name="Group 4"/>
          <p:cNvGrpSpPr/>
          <p:nvPr/>
        </p:nvGrpSpPr>
        <p:grpSpPr>
          <a:xfrm>
            <a:off x="1505291" y="286090"/>
            <a:ext cx="8115300" cy="2608354"/>
            <a:chOff x="0" y="0"/>
            <a:chExt cx="2137363" cy="686974"/>
          </a:xfrm>
        </p:grpSpPr>
        <p:sp>
          <p:nvSpPr>
            <p:cNvPr id="5" name="Freeform 5"/>
            <p:cNvSpPr/>
            <p:nvPr/>
          </p:nvSpPr>
          <p:spPr>
            <a:xfrm>
              <a:off x="0" y="0"/>
              <a:ext cx="2137363" cy="686974"/>
            </a:xfrm>
            <a:custGeom>
              <a:avLst/>
              <a:gdLst/>
              <a:ahLst/>
              <a:cxnLst/>
              <a:rect l="l" t="t" r="r" b="b"/>
              <a:pathLst>
                <a:path w="2137363" h="686974">
                  <a:moveTo>
                    <a:pt x="0" y="0"/>
                  </a:moveTo>
                  <a:lnTo>
                    <a:pt x="2137363" y="0"/>
                  </a:lnTo>
                  <a:lnTo>
                    <a:pt x="2137363" y="686974"/>
                  </a:lnTo>
                  <a:lnTo>
                    <a:pt x="0" y="686974"/>
                  </a:lnTo>
                  <a:close/>
                </a:path>
              </a:pathLst>
            </a:custGeom>
            <a:solidFill>
              <a:srgbClr val="E8BB2B"/>
            </a:solidFill>
          </p:spPr>
        </p:sp>
        <p:sp>
          <p:nvSpPr>
            <p:cNvPr id="6" name="TextBox 6"/>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681222" y="-2585059"/>
            <a:ext cx="4781008" cy="4424606"/>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0045969" y="1218847"/>
            <a:ext cx="1011087" cy="1057220"/>
          </a:xfrm>
          <a:prstGeom prst="rect">
            <a:avLst/>
          </a:prstGeom>
        </p:spPr>
      </p:pic>
      <p:sp>
        <p:nvSpPr>
          <p:cNvPr id="9" name="TextBox 9"/>
          <p:cNvSpPr txBox="1"/>
          <p:nvPr/>
        </p:nvSpPr>
        <p:spPr>
          <a:xfrm>
            <a:off x="2309285" y="3939251"/>
            <a:ext cx="6510382" cy="3855720"/>
          </a:xfrm>
          <a:prstGeom prst="rect">
            <a:avLst/>
          </a:prstGeom>
        </p:spPr>
        <p:txBody>
          <a:bodyPr lIns="0" tIns="0" rIns="0" bIns="0" rtlCol="0" anchor="t">
            <a:spAutoFit/>
          </a:bodyPr>
          <a:lstStyle/>
          <a:p>
            <a:pPr algn="ctr">
              <a:lnSpc>
                <a:spcPts val="3779"/>
              </a:lnSpc>
            </a:pPr>
            <a:r>
              <a:rPr lang="en-US" sz="2699">
                <a:solidFill>
                  <a:srgbClr val="193C36"/>
                </a:solidFill>
                <a:latin typeface="Overpass"/>
              </a:rPr>
              <a:t>ACEs are prevalent regardless of class, race, or ethnicity. </a:t>
            </a:r>
          </a:p>
          <a:p>
            <a:pPr algn="ctr">
              <a:lnSpc>
                <a:spcPts val="3779"/>
              </a:lnSpc>
            </a:pPr>
            <a:r>
              <a:rPr lang="en-US" sz="2699">
                <a:solidFill>
                  <a:srgbClr val="193C36"/>
                </a:solidFill>
                <a:latin typeface="Overpass Bold"/>
              </a:rPr>
              <a:t>A N D</a:t>
            </a:r>
          </a:p>
          <a:p>
            <a:pPr algn="ctr">
              <a:lnSpc>
                <a:spcPts val="3779"/>
              </a:lnSpc>
            </a:pPr>
            <a:r>
              <a:rPr lang="en-US" sz="2699">
                <a:solidFill>
                  <a:srgbClr val="193C36"/>
                </a:solidFill>
                <a:latin typeface="Overpass"/>
              </a:rPr>
              <a:t>They have been correlated with negative health and mental health later in life. </a:t>
            </a:r>
          </a:p>
          <a:p>
            <a:pPr algn="ctr">
              <a:lnSpc>
                <a:spcPts val="3779"/>
              </a:lnSpc>
            </a:pPr>
            <a:r>
              <a:rPr lang="en-US" sz="2699">
                <a:solidFill>
                  <a:srgbClr val="193C36"/>
                </a:solidFill>
                <a:latin typeface="Overpass Bold"/>
              </a:rPr>
              <a:t>A N D</a:t>
            </a:r>
          </a:p>
          <a:p>
            <a:pPr algn="ctr">
              <a:lnSpc>
                <a:spcPts val="3779"/>
              </a:lnSpc>
              <a:spcBef>
                <a:spcPct val="0"/>
              </a:spcBef>
            </a:pPr>
            <a:r>
              <a:rPr lang="en-US" sz="2699">
                <a:solidFill>
                  <a:srgbClr val="193C36"/>
                </a:solidFill>
                <a:latin typeface="Overpass"/>
              </a:rPr>
              <a:t>Self-esteem can be predictive of GPA in college students. </a:t>
            </a:r>
          </a:p>
        </p:txBody>
      </p:sp>
      <p:sp>
        <p:nvSpPr>
          <p:cNvPr id="10" name="TextBox 10"/>
          <p:cNvSpPr txBox="1"/>
          <p:nvPr/>
        </p:nvSpPr>
        <p:spPr>
          <a:xfrm>
            <a:off x="2764861" y="733017"/>
            <a:ext cx="5693339" cy="1543050"/>
          </a:xfrm>
          <a:prstGeom prst="rect">
            <a:avLst/>
          </a:prstGeom>
        </p:spPr>
        <p:txBody>
          <a:bodyPr wrap="square" lIns="0" tIns="0" rIns="0" bIns="0" rtlCol="0" anchor="t">
            <a:spAutoFit/>
          </a:bodyPr>
          <a:lstStyle/>
          <a:p>
            <a:pPr algn="ctr">
              <a:lnSpc>
                <a:spcPts val="12599"/>
              </a:lnSpc>
            </a:pPr>
            <a:r>
              <a:rPr lang="en-US" sz="9000" dirty="0">
                <a:solidFill>
                  <a:srgbClr val="193C36"/>
                </a:solidFill>
                <a:latin typeface="Forum"/>
              </a:rPr>
              <a:t>Significance</a:t>
            </a:r>
          </a:p>
        </p:txBody>
      </p:sp>
      <p:sp>
        <p:nvSpPr>
          <p:cNvPr id="11" name="TextBox 11"/>
          <p:cNvSpPr txBox="1"/>
          <p:nvPr/>
        </p:nvSpPr>
        <p:spPr>
          <a:xfrm>
            <a:off x="2285383" y="2989810"/>
            <a:ext cx="6558186" cy="1029970"/>
          </a:xfrm>
          <a:prstGeom prst="rect">
            <a:avLst/>
          </a:prstGeom>
        </p:spPr>
        <p:txBody>
          <a:bodyPr lIns="0" tIns="0" rIns="0" bIns="0" rtlCol="0" anchor="t">
            <a:spAutoFit/>
          </a:bodyPr>
          <a:lstStyle/>
          <a:p>
            <a:pPr algn="ctr">
              <a:lnSpc>
                <a:spcPts val="7279"/>
              </a:lnSpc>
            </a:pPr>
            <a:r>
              <a:rPr lang="en-US" sz="5199">
                <a:solidFill>
                  <a:srgbClr val="193C36"/>
                </a:solidFill>
                <a:latin typeface="Overpass Bold"/>
              </a:rPr>
              <a:t>Why you should care:</a:t>
            </a:r>
          </a:p>
        </p:txBody>
      </p:sp>
      <p:sp>
        <p:nvSpPr>
          <p:cNvPr id="12" name="TextBox 12"/>
          <p:cNvSpPr txBox="1"/>
          <p:nvPr/>
        </p:nvSpPr>
        <p:spPr>
          <a:xfrm>
            <a:off x="669410" y="7893051"/>
            <a:ext cx="9787062" cy="1950720"/>
          </a:xfrm>
          <a:prstGeom prst="rect">
            <a:avLst/>
          </a:prstGeom>
        </p:spPr>
        <p:txBody>
          <a:bodyPr lIns="0" tIns="0" rIns="0" bIns="0" rtlCol="0" anchor="t">
            <a:spAutoFit/>
          </a:bodyPr>
          <a:lstStyle/>
          <a:p>
            <a:pPr algn="ctr">
              <a:lnSpc>
                <a:spcPts val="3780"/>
              </a:lnSpc>
            </a:pPr>
            <a:r>
              <a:rPr lang="en-US" sz="2700">
                <a:solidFill>
                  <a:srgbClr val="193C36"/>
                </a:solidFill>
                <a:latin typeface="Overpass Bold"/>
              </a:rPr>
              <a:t>S O</a:t>
            </a:r>
          </a:p>
          <a:p>
            <a:pPr algn="ctr">
              <a:lnSpc>
                <a:spcPts val="3780"/>
              </a:lnSpc>
            </a:pPr>
            <a:r>
              <a:rPr lang="en-US" sz="2700">
                <a:solidFill>
                  <a:srgbClr val="193C36"/>
                </a:solidFill>
                <a:latin typeface="Overpass"/>
              </a:rPr>
              <a:t>Not only does this likely affect you or someone you know, but the connection between self-esteem and ACEs remains largely unknown.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6D3C2"/>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918505" y="-634688"/>
            <a:ext cx="3458096" cy="3850107"/>
          </a:xfrm>
          <a:prstGeom prst="rect">
            <a:avLst/>
          </a:prstGeom>
        </p:spPr>
      </p:pic>
      <p:pic>
        <p:nvPicPr>
          <p:cNvPr id="3" name="Picture 3"/>
          <p:cNvPicPr>
            <a:picLocks noChangeAspect="1"/>
          </p:cNvPicPr>
          <p:nvPr/>
        </p:nvPicPr>
        <p:blipFill>
          <a:blip r:embed="rId4"/>
          <a:srcRect l="16870" r="16870"/>
          <a:stretch>
            <a:fillRect/>
          </a:stretch>
        </p:blipFill>
        <p:spPr>
          <a:xfrm>
            <a:off x="975605" y="1028700"/>
            <a:ext cx="5098992" cy="5127089"/>
          </a:xfrm>
          <a:prstGeom prst="rect">
            <a:avLst/>
          </a:prstGeom>
        </p:spPr>
      </p:pic>
      <p:pic>
        <p:nvPicPr>
          <p:cNvPr id="4" name="Picture 4"/>
          <p:cNvPicPr>
            <a:picLocks noChangeAspect="1"/>
          </p:cNvPicPr>
          <p:nvPr/>
        </p:nvPicPr>
        <p:blipFill>
          <a:blip r:embed="rId5"/>
          <a:srcRect l="16693" r="16693"/>
          <a:stretch>
            <a:fillRect/>
          </a:stretch>
        </p:blipFill>
        <p:spPr>
          <a:xfrm>
            <a:off x="6647554" y="1082088"/>
            <a:ext cx="5072773" cy="5073701"/>
          </a:xfrm>
          <a:prstGeom prst="rect">
            <a:avLst/>
          </a:prstGeom>
        </p:spPr>
      </p:pic>
      <p:pic>
        <p:nvPicPr>
          <p:cNvPr id="5" name="Picture 5"/>
          <p:cNvPicPr>
            <a:picLocks noChangeAspect="1"/>
          </p:cNvPicPr>
          <p:nvPr/>
        </p:nvPicPr>
        <p:blipFill>
          <a:blip r:embed="rId6"/>
          <a:srcRect t="16187" b="4245"/>
          <a:stretch>
            <a:fillRect/>
          </a:stretch>
        </p:blipFill>
        <p:spPr>
          <a:xfrm>
            <a:off x="12263252" y="1082088"/>
            <a:ext cx="5101348" cy="5073701"/>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786979" y="695912"/>
            <a:ext cx="944642" cy="1188909"/>
          </a:xfrm>
          <a:prstGeom prst="rect">
            <a:avLst/>
          </a:prstGeom>
        </p:spPr>
      </p:pic>
      <p:grpSp>
        <p:nvGrpSpPr>
          <p:cNvPr id="7" name="Group 7"/>
          <p:cNvGrpSpPr/>
          <p:nvPr/>
        </p:nvGrpSpPr>
        <p:grpSpPr>
          <a:xfrm>
            <a:off x="1028700" y="6172200"/>
            <a:ext cx="5045897" cy="3354832"/>
            <a:chOff x="0" y="0"/>
            <a:chExt cx="1328961" cy="883577"/>
          </a:xfrm>
        </p:grpSpPr>
        <p:sp>
          <p:nvSpPr>
            <p:cNvPr id="8" name="Freeform 8"/>
            <p:cNvSpPr/>
            <p:nvPr/>
          </p:nvSpPr>
          <p:spPr>
            <a:xfrm>
              <a:off x="0" y="0"/>
              <a:ext cx="1328961" cy="883577"/>
            </a:xfrm>
            <a:custGeom>
              <a:avLst/>
              <a:gdLst/>
              <a:ahLst/>
              <a:cxnLst/>
              <a:rect l="l" t="t" r="r" b="b"/>
              <a:pathLst>
                <a:path w="1328961" h="883577">
                  <a:moveTo>
                    <a:pt x="0" y="0"/>
                  </a:moveTo>
                  <a:lnTo>
                    <a:pt x="1328961" y="0"/>
                  </a:lnTo>
                  <a:lnTo>
                    <a:pt x="1328961" y="883577"/>
                  </a:lnTo>
                  <a:lnTo>
                    <a:pt x="0" y="883577"/>
                  </a:lnTo>
                  <a:close/>
                </a:path>
              </a:pathLst>
            </a:custGeom>
            <a:solidFill>
              <a:srgbClr val="BB927B"/>
            </a:solidFill>
          </p:spPr>
        </p:sp>
        <p:sp>
          <p:nvSpPr>
            <p:cNvPr id="9" name="TextBox 9"/>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909089">
            <a:off x="311326" y="5398070"/>
            <a:ext cx="1434749" cy="1408662"/>
          </a:xfrm>
          <a:prstGeom prst="rect">
            <a:avLst/>
          </a:prstGeom>
        </p:spPr>
      </p:pic>
      <p:grpSp>
        <p:nvGrpSpPr>
          <p:cNvPr id="11" name="Group 11"/>
          <p:cNvGrpSpPr/>
          <p:nvPr/>
        </p:nvGrpSpPr>
        <p:grpSpPr>
          <a:xfrm>
            <a:off x="1226541" y="6966248"/>
            <a:ext cx="4687588" cy="1706410"/>
            <a:chOff x="0" y="0"/>
            <a:chExt cx="6250117" cy="2275214"/>
          </a:xfrm>
        </p:grpSpPr>
        <p:sp>
          <p:nvSpPr>
            <p:cNvPr id="12" name="TextBox 12"/>
            <p:cNvSpPr txBox="1"/>
            <p:nvPr/>
          </p:nvSpPr>
          <p:spPr>
            <a:xfrm>
              <a:off x="0" y="-142875"/>
              <a:ext cx="6250117" cy="761789"/>
            </a:xfrm>
            <a:prstGeom prst="rect">
              <a:avLst/>
            </a:prstGeom>
          </p:spPr>
          <p:txBody>
            <a:bodyPr lIns="0" tIns="0" rIns="0" bIns="0" rtlCol="0" anchor="t">
              <a:spAutoFit/>
            </a:bodyPr>
            <a:lstStyle/>
            <a:p>
              <a:pPr>
                <a:lnSpc>
                  <a:spcPts val="4339"/>
                </a:lnSpc>
                <a:spcBef>
                  <a:spcPct val="0"/>
                </a:spcBef>
              </a:pPr>
              <a:r>
                <a:rPr lang="en-US" sz="3099">
                  <a:solidFill>
                    <a:srgbClr val="193C36"/>
                  </a:solidFill>
                  <a:latin typeface="Overpass Bold"/>
                </a:rPr>
                <a:t>WHAT IS KNOWN:</a:t>
              </a:r>
            </a:p>
          </p:txBody>
        </p:sp>
        <p:sp>
          <p:nvSpPr>
            <p:cNvPr id="13" name="TextBox 13"/>
            <p:cNvSpPr txBox="1"/>
            <p:nvPr/>
          </p:nvSpPr>
          <p:spPr>
            <a:xfrm>
              <a:off x="0" y="915890"/>
              <a:ext cx="6250117" cy="1359324"/>
            </a:xfrm>
            <a:prstGeom prst="rect">
              <a:avLst/>
            </a:prstGeom>
          </p:spPr>
          <p:txBody>
            <a:bodyPr lIns="0" tIns="0" rIns="0" bIns="0" rtlCol="0" anchor="t">
              <a:spAutoFit/>
            </a:bodyPr>
            <a:lstStyle/>
            <a:p>
              <a:pPr>
                <a:lnSpc>
                  <a:spcPts val="3919"/>
                </a:lnSpc>
                <a:spcBef>
                  <a:spcPct val="0"/>
                </a:spcBef>
              </a:pPr>
              <a:r>
                <a:rPr lang="en-US" sz="2799">
                  <a:solidFill>
                    <a:srgbClr val="193C36"/>
                  </a:solidFill>
                  <a:latin typeface="Overpass"/>
                </a:rPr>
                <a:t>ACEs are correlated with certain factors later in life. </a:t>
              </a:r>
            </a:p>
          </p:txBody>
        </p:sp>
      </p:grpSp>
      <p:grpSp>
        <p:nvGrpSpPr>
          <p:cNvPr id="14" name="Group 14"/>
          <p:cNvGrpSpPr/>
          <p:nvPr/>
        </p:nvGrpSpPr>
        <p:grpSpPr>
          <a:xfrm>
            <a:off x="6647554" y="6172200"/>
            <a:ext cx="5072773" cy="3354832"/>
            <a:chOff x="0" y="0"/>
            <a:chExt cx="1336039" cy="883577"/>
          </a:xfrm>
        </p:grpSpPr>
        <p:sp>
          <p:nvSpPr>
            <p:cNvPr id="15" name="Freeform 15"/>
            <p:cNvSpPr/>
            <p:nvPr/>
          </p:nvSpPr>
          <p:spPr>
            <a:xfrm>
              <a:off x="0" y="0"/>
              <a:ext cx="1336039" cy="883577"/>
            </a:xfrm>
            <a:custGeom>
              <a:avLst/>
              <a:gdLst/>
              <a:ahLst/>
              <a:cxnLst/>
              <a:rect l="l" t="t" r="r" b="b"/>
              <a:pathLst>
                <a:path w="1336039" h="883577">
                  <a:moveTo>
                    <a:pt x="0" y="0"/>
                  </a:moveTo>
                  <a:lnTo>
                    <a:pt x="1336039" y="0"/>
                  </a:lnTo>
                  <a:lnTo>
                    <a:pt x="1336039" y="883577"/>
                  </a:lnTo>
                  <a:lnTo>
                    <a:pt x="0" y="883577"/>
                  </a:lnTo>
                  <a:close/>
                </a:path>
              </a:pathLst>
            </a:custGeom>
            <a:solidFill>
              <a:srgbClr val="ECBA9F"/>
            </a:solidFill>
          </p:spPr>
        </p:sp>
        <p:sp>
          <p:nvSpPr>
            <p:cNvPr id="16" name="TextBox 16"/>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grpSp>
        <p:nvGrpSpPr>
          <p:cNvPr id="17" name="Group 17"/>
          <p:cNvGrpSpPr/>
          <p:nvPr/>
        </p:nvGrpSpPr>
        <p:grpSpPr>
          <a:xfrm>
            <a:off x="12263252" y="6172200"/>
            <a:ext cx="5101348" cy="3354832"/>
            <a:chOff x="0" y="0"/>
            <a:chExt cx="1343565" cy="883577"/>
          </a:xfrm>
        </p:grpSpPr>
        <p:sp>
          <p:nvSpPr>
            <p:cNvPr id="18" name="Freeform 18"/>
            <p:cNvSpPr/>
            <p:nvPr/>
          </p:nvSpPr>
          <p:spPr>
            <a:xfrm>
              <a:off x="0" y="0"/>
              <a:ext cx="1343565" cy="883577"/>
            </a:xfrm>
            <a:custGeom>
              <a:avLst/>
              <a:gdLst/>
              <a:ahLst/>
              <a:cxnLst/>
              <a:rect l="l" t="t" r="r" b="b"/>
              <a:pathLst>
                <a:path w="1343565" h="883577">
                  <a:moveTo>
                    <a:pt x="0" y="0"/>
                  </a:moveTo>
                  <a:lnTo>
                    <a:pt x="1343565" y="0"/>
                  </a:lnTo>
                  <a:lnTo>
                    <a:pt x="1343565" y="883577"/>
                  </a:lnTo>
                  <a:lnTo>
                    <a:pt x="0" y="883577"/>
                  </a:lnTo>
                  <a:close/>
                </a:path>
              </a:pathLst>
            </a:custGeom>
            <a:solidFill>
              <a:srgbClr val="BB927B"/>
            </a:solidFill>
          </p:spPr>
        </p:sp>
        <p:sp>
          <p:nvSpPr>
            <p:cNvPr id="19" name="TextBox 19"/>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grpSp>
        <p:nvGrpSpPr>
          <p:cNvPr id="20" name="Group 20"/>
          <p:cNvGrpSpPr/>
          <p:nvPr/>
        </p:nvGrpSpPr>
        <p:grpSpPr>
          <a:xfrm>
            <a:off x="6840146" y="6909098"/>
            <a:ext cx="4687588" cy="2201710"/>
            <a:chOff x="0" y="0"/>
            <a:chExt cx="6250117" cy="2935613"/>
          </a:xfrm>
        </p:grpSpPr>
        <p:sp>
          <p:nvSpPr>
            <p:cNvPr id="21" name="TextBox 21"/>
            <p:cNvSpPr txBox="1"/>
            <p:nvPr/>
          </p:nvSpPr>
          <p:spPr>
            <a:xfrm>
              <a:off x="0" y="-142875"/>
              <a:ext cx="6250117" cy="761789"/>
            </a:xfrm>
            <a:prstGeom prst="rect">
              <a:avLst/>
            </a:prstGeom>
          </p:spPr>
          <p:txBody>
            <a:bodyPr lIns="0" tIns="0" rIns="0" bIns="0" rtlCol="0" anchor="t">
              <a:spAutoFit/>
            </a:bodyPr>
            <a:lstStyle/>
            <a:p>
              <a:pPr>
                <a:lnSpc>
                  <a:spcPts val="4339"/>
                </a:lnSpc>
                <a:spcBef>
                  <a:spcPct val="0"/>
                </a:spcBef>
              </a:pPr>
              <a:r>
                <a:rPr lang="en-US" sz="3099">
                  <a:solidFill>
                    <a:srgbClr val="193C36"/>
                  </a:solidFill>
                  <a:latin typeface="Overpass Bold"/>
                </a:rPr>
                <a:t>WHAT IS UNKNOWN:</a:t>
              </a:r>
            </a:p>
          </p:txBody>
        </p:sp>
        <p:sp>
          <p:nvSpPr>
            <p:cNvPr id="22" name="TextBox 22"/>
            <p:cNvSpPr txBox="1"/>
            <p:nvPr/>
          </p:nvSpPr>
          <p:spPr>
            <a:xfrm>
              <a:off x="0" y="915890"/>
              <a:ext cx="6250117" cy="2019724"/>
            </a:xfrm>
            <a:prstGeom prst="rect">
              <a:avLst/>
            </a:prstGeom>
          </p:spPr>
          <p:txBody>
            <a:bodyPr lIns="0" tIns="0" rIns="0" bIns="0" rtlCol="0" anchor="t">
              <a:spAutoFit/>
            </a:bodyPr>
            <a:lstStyle/>
            <a:p>
              <a:pPr>
                <a:lnSpc>
                  <a:spcPts val="3919"/>
                </a:lnSpc>
                <a:spcBef>
                  <a:spcPct val="0"/>
                </a:spcBef>
              </a:pPr>
              <a:r>
                <a:rPr lang="en-US" sz="2799">
                  <a:solidFill>
                    <a:srgbClr val="193C36"/>
                  </a:solidFill>
                  <a:latin typeface="Overpass"/>
                </a:rPr>
                <a:t>A lot. Specifically, with the young adult/college student population. </a:t>
              </a:r>
            </a:p>
          </p:txBody>
        </p:sp>
      </p:grpSp>
      <p:grpSp>
        <p:nvGrpSpPr>
          <p:cNvPr id="23" name="Group 23"/>
          <p:cNvGrpSpPr/>
          <p:nvPr/>
        </p:nvGrpSpPr>
        <p:grpSpPr>
          <a:xfrm>
            <a:off x="12482327" y="6909098"/>
            <a:ext cx="4687588" cy="2201710"/>
            <a:chOff x="0" y="0"/>
            <a:chExt cx="6250117" cy="2935613"/>
          </a:xfrm>
        </p:grpSpPr>
        <p:sp>
          <p:nvSpPr>
            <p:cNvPr id="24" name="TextBox 24"/>
            <p:cNvSpPr txBox="1"/>
            <p:nvPr/>
          </p:nvSpPr>
          <p:spPr>
            <a:xfrm>
              <a:off x="0" y="-142875"/>
              <a:ext cx="6250117" cy="761789"/>
            </a:xfrm>
            <a:prstGeom prst="rect">
              <a:avLst/>
            </a:prstGeom>
          </p:spPr>
          <p:txBody>
            <a:bodyPr lIns="0" tIns="0" rIns="0" bIns="0" rtlCol="0" anchor="t">
              <a:spAutoFit/>
            </a:bodyPr>
            <a:lstStyle/>
            <a:p>
              <a:pPr>
                <a:lnSpc>
                  <a:spcPts val="4339"/>
                </a:lnSpc>
                <a:spcBef>
                  <a:spcPct val="0"/>
                </a:spcBef>
              </a:pPr>
              <a:r>
                <a:rPr lang="en-US" sz="3099">
                  <a:solidFill>
                    <a:srgbClr val="193C36"/>
                  </a:solidFill>
                  <a:latin typeface="Overpass Bold"/>
                </a:rPr>
                <a:t>WHAT I WANT TO KNOW:</a:t>
              </a:r>
            </a:p>
          </p:txBody>
        </p:sp>
        <p:sp>
          <p:nvSpPr>
            <p:cNvPr id="25" name="TextBox 25"/>
            <p:cNvSpPr txBox="1"/>
            <p:nvPr/>
          </p:nvSpPr>
          <p:spPr>
            <a:xfrm>
              <a:off x="0" y="915890"/>
              <a:ext cx="6250117" cy="2019724"/>
            </a:xfrm>
            <a:prstGeom prst="rect">
              <a:avLst/>
            </a:prstGeom>
          </p:spPr>
          <p:txBody>
            <a:bodyPr lIns="0" tIns="0" rIns="0" bIns="0" rtlCol="0" anchor="t">
              <a:spAutoFit/>
            </a:bodyPr>
            <a:lstStyle/>
            <a:p>
              <a:pPr>
                <a:lnSpc>
                  <a:spcPts val="3919"/>
                </a:lnSpc>
                <a:spcBef>
                  <a:spcPct val="0"/>
                </a:spcBef>
              </a:pPr>
              <a:r>
                <a:rPr lang="en-US" sz="2799">
                  <a:solidFill>
                    <a:srgbClr val="193C36"/>
                  </a:solidFill>
                  <a:latin typeface="Overpass"/>
                </a:rPr>
                <a:t>Is there a connection between ACEs and self-esteem in college students?</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F1EB"/>
        </a:solidFill>
        <a:effectLst/>
      </p:bgPr>
    </p:bg>
    <p:spTree>
      <p:nvGrpSpPr>
        <p:cNvPr id="1" name=""/>
        <p:cNvGrpSpPr/>
        <p:nvPr/>
      </p:nvGrpSpPr>
      <p:grpSpPr>
        <a:xfrm>
          <a:off x="0" y="0"/>
          <a:ext cx="0" cy="0"/>
          <a:chOff x="0" y="0"/>
          <a:chExt cx="0" cy="0"/>
        </a:xfrm>
      </p:grpSpPr>
      <p:grpSp>
        <p:nvGrpSpPr>
          <p:cNvPr id="2" name="Group 2"/>
          <p:cNvGrpSpPr/>
          <p:nvPr/>
        </p:nvGrpSpPr>
        <p:grpSpPr>
          <a:xfrm>
            <a:off x="-72040" y="5875866"/>
            <a:ext cx="18432081" cy="4411134"/>
            <a:chOff x="0" y="0"/>
            <a:chExt cx="4854540" cy="1161780"/>
          </a:xfrm>
        </p:grpSpPr>
        <p:sp>
          <p:nvSpPr>
            <p:cNvPr id="3" name="Freeform 3"/>
            <p:cNvSpPr/>
            <p:nvPr/>
          </p:nvSpPr>
          <p:spPr>
            <a:xfrm>
              <a:off x="0" y="0"/>
              <a:ext cx="4854540" cy="1161780"/>
            </a:xfrm>
            <a:custGeom>
              <a:avLst/>
              <a:gdLst/>
              <a:ahLst/>
              <a:cxnLst/>
              <a:rect l="l" t="t" r="r" b="b"/>
              <a:pathLst>
                <a:path w="4854540" h="1161780">
                  <a:moveTo>
                    <a:pt x="0" y="0"/>
                  </a:moveTo>
                  <a:lnTo>
                    <a:pt x="4854540" y="0"/>
                  </a:lnTo>
                  <a:lnTo>
                    <a:pt x="4854540" y="1161780"/>
                  </a:lnTo>
                  <a:lnTo>
                    <a:pt x="0" y="1161780"/>
                  </a:lnTo>
                  <a:close/>
                </a:path>
              </a:pathLst>
            </a:custGeom>
            <a:solidFill>
              <a:srgbClr val="ECBA9F"/>
            </a:solidFill>
          </p:spPr>
        </p:sp>
        <p:sp>
          <p:nvSpPr>
            <p:cNvPr id="4" name="TextBox 4"/>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713477" y="4779400"/>
            <a:ext cx="861046" cy="1570142"/>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421689" y="5402191"/>
            <a:ext cx="938738" cy="947351"/>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4931259" y="5276453"/>
            <a:ext cx="1131256" cy="1198826"/>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989895" y="-1745815"/>
            <a:ext cx="4781008" cy="4424606"/>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87656" y="1266800"/>
            <a:ext cx="1020006" cy="1066546"/>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10800000">
            <a:off x="7172554" y="2678791"/>
            <a:ext cx="3942892" cy="767072"/>
          </a:xfrm>
          <a:prstGeom prst="rect">
            <a:avLst/>
          </a:prstGeom>
        </p:spPr>
      </p:pic>
      <p:sp>
        <p:nvSpPr>
          <p:cNvPr id="11" name="TextBox 11"/>
          <p:cNvSpPr txBox="1"/>
          <p:nvPr/>
        </p:nvSpPr>
        <p:spPr>
          <a:xfrm>
            <a:off x="5774340" y="1523450"/>
            <a:ext cx="6739320" cy="1155341"/>
          </a:xfrm>
          <a:prstGeom prst="rect">
            <a:avLst/>
          </a:prstGeom>
        </p:spPr>
        <p:txBody>
          <a:bodyPr lIns="0" tIns="0" rIns="0" bIns="0" rtlCol="0" anchor="t">
            <a:spAutoFit/>
          </a:bodyPr>
          <a:lstStyle/>
          <a:p>
            <a:pPr algn="ctr">
              <a:lnSpc>
                <a:spcPts val="8800"/>
              </a:lnSpc>
            </a:pPr>
            <a:r>
              <a:rPr lang="en-US" sz="8000">
                <a:solidFill>
                  <a:srgbClr val="193C36"/>
                </a:solidFill>
                <a:latin typeface="Forum"/>
              </a:rPr>
              <a:t>Methodology</a:t>
            </a:r>
          </a:p>
        </p:txBody>
      </p:sp>
      <p:sp>
        <p:nvSpPr>
          <p:cNvPr id="12" name="TextBox 12"/>
          <p:cNvSpPr txBox="1"/>
          <p:nvPr/>
        </p:nvSpPr>
        <p:spPr>
          <a:xfrm>
            <a:off x="1282950" y="6643549"/>
            <a:ext cx="3216215" cy="2579873"/>
          </a:xfrm>
          <a:prstGeom prst="rect">
            <a:avLst/>
          </a:prstGeom>
        </p:spPr>
        <p:txBody>
          <a:bodyPr lIns="0" tIns="0" rIns="0" bIns="0" rtlCol="0" anchor="t">
            <a:spAutoFit/>
          </a:bodyPr>
          <a:lstStyle/>
          <a:p>
            <a:pPr algn="ctr">
              <a:lnSpc>
                <a:spcPts val="3499"/>
              </a:lnSpc>
            </a:pPr>
            <a:r>
              <a:rPr lang="en-US" sz="2499" dirty="0">
                <a:solidFill>
                  <a:srgbClr val="193C36"/>
                </a:solidFill>
                <a:latin typeface="Overpass Bold"/>
              </a:rPr>
              <a:t>MY HYPOTHESIS</a:t>
            </a:r>
          </a:p>
          <a:p>
            <a:pPr algn="ctr">
              <a:lnSpc>
                <a:spcPts val="2940"/>
              </a:lnSpc>
            </a:pPr>
            <a:endParaRPr lang="en-US" sz="2499" dirty="0">
              <a:solidFill>
                <a:srgbClr val="193C36"/>
              </a:solidFill>
              <a:latin typeface="Overpass Bold"/>
            </a:endParaRPr>
          </a:p>
          <a:p>
            <a:pPr algn="ctr">
              <a:lnSpc>
                <a:spcPts val="3499"/>
              </a:lnSpc>
              <a:spcBef>
                <a:spcPct val="0"/>
              </a:spcBef>
            </a:pPr>
            <a:r>
              <a:rPr lang="en-US" sz="2499" dirty="0">
                <a:solidFill>
                  <a:srgbClr val="193C36"/>
                </a:solidFill>
                <a:latin typeface="Overpass"/>
              </a:rPr>
              <a:t>I predict a negative correlation between ACEs and self-esteem in college students. </a:t>
            </a:r>
          </a:p>
        </p:txBody>
      </p:sp>
      <p:sp>
        <p:nvSpPr>
          <p:cNvPr id="13" name="TextBox 13"/>
          <p:cNvSpPr txBox="1"/>
          <p:nvPr/>
        </p:nvSpPr>
        <p:spPr>
          <a:xfrm>
            <a:off x="7392323" y="6643549"/>
            <a:ext cx="3723123" cy="2165350"/>
          </a:xfrm>
          <a:prstGeom prst="rect">
            <a:avLst/>
          </a:prstGeom>
        </p:spPr>
        <p:txBody>
          <a:bodyPr lIns="0" tIns="0" rIns="0" bIns="0" rtlCol="0" anchor="t">
            <a:spAutoFit/>
          </a:bodyPr>
          <a:lstStyle/>
          <a:p>
            <a:pPr algn="ctr">
              <a:lnSpc>
                <a:spcPts val="3499"/>
              </a:lnSpc>
            </a:pPr>
            <a:r>
              <a:rPr lang="en-US" sz="2499">
                <a:solidFill>
                  <a:srgbClr val="193C36"/>
                </a:solidFill>
                <a:latin typeface="Overpass Bold"/>
              </a:rPr>
              <a:t>EXPERIMENTAL DESIGN</a:t>
            </a:r>
          </a:p>
          <a:p>
            <a:pPr algn="ctr">
              <a:lnSpc>
                <a:spcPts val="2940"/>
              </a:lnSpc>
            </a:pPr>
            <a:endParaRPr lang="en-US" sz="2499">
              <a:solidFill>
                <a:srgbClr val="193C36"/>
              </a:solidFill>
              <a:latin typeface="Overpass Bold"/>
            </a:endParaRPr>
          </a:p>
          <a:p>
            <a:pPr algn="ctr">
              <a:lnSpc>
                <a:spcPts val="3499"/>
              </a:lnSpc>
              <a:spcBef>
                <a:spcPct val="0"/>
              </a:spcBef>
            </a:pPr>
            <a:r>
              <a:rPr lang="en-US" sz="2499">
                <a:solidFill>
                  <a:srgbClr val="193C36"/>
                </a:solidFill>
                <a:latin typeface="Overpass"/>
              </a:rPr>
              <a:t>I will conduct a correlational study using a survey to collect data. </a:t>
            </a:r>
          </a:p>
        </p:txBody>
      </p:sp>
      <p:sp>
        <p:nvSpPr>
          <p:cNvPr id="14" name="TextBox 14"/>
          <p:cNvSpPr txBox="1"/>
          <p:nvPr/>
        </p:nvSpPr>
        <p:spPr>
          <a:xfrm>
            <a:off x="13227490" y="6643549"/>
            <a:ext cx="4538793" cy="2670175"/>
          </a:xfrm>
          <a:prstGeom prst="rect">
            <a:avLst/>
          </a:prstGeom>
        </p:spPr>
        <p:txBody>
          <a:bodyPr lIns="0" tIns="0" rIns="0" bIns="0" rtlCol="0" anchor="t">
            <a:spAutoFit/>
          </a:bodyPr>
          <a:lstStyle/>
          <a:p>
            <a:pPr algn="ctr">
              <a:lnSpc>
                <a:spcPts val="3499"/>
              </a:lnSpc>
            </a:pPr>
            <a:r>
              <a:rPr lang="en-US" sz="2499">
                <a:solidFill>
                  <a:srgbClr val="193C36"/>
                </a:solidFill>
                <a:latin typeface="Overpass Bold"/>
              </a:rPr>
              <a:t>ANSWERING MY </a:t>
            </a:r>
          </a:p>
          <a:p>
            <a:pPr algn="ctr">
              <a:lnSpc>
                <a:spcPts val="3499"/>
              </a:lnSpc>
            </a:pPr>
            <a:r>
              <a:rPr lang="en-US" sz="2499">
                <a:solidFill>
                  <a:srgbClr val="193C36"/>
                </a:solidFill>
                <a:latin typeface="Overpass Bold"/>
              </a:rPr>
              <a:t>HYPOTHESIS</a:t>
            </a:r>
          </a:p>
          <a:p>
            <a:pPr algn="ctr">
              <a:lnSpc>
                <a:spcPts val="3499"/>
              </a:lnSpc>
            </a:pPr>
            <a:endParaRPr lang="en-US" sz="2499">
              <a:solidFill>
                <a:srgbClr val="193C36"/>
              </a:solidFill>
              <a:latin typeface="Overpass Bold"/>
            </a:endParaRPr>
          </a:p>
          <a:p>
            <a:pPr algn="ctr">
              <a:lnSpc>
                <a:spcPts val="3499"/>
              </a:lnSpc>
              <a:spcBef>
                <a:spcPct val="0"/>
              </a:spcBef>
            </a:pPr>
            <a:r>
              <a:rPr lang="en-US" sz="2499">
                <a:solidFill>
                  <a:srgbClr val="193C36"/>
                </a:solidFill>
                <a:latin typeface="Overpass"/>
              </a:rPr>
              <a:t>I will measure self-esteem and ACEs in college students and use Pearson's r to analyze data.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EF1E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505023">
            <a:off x="-1431799" y="1549970"/>
            <a:ext cx="7292291" cy="6748684"/>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285771">
            <a:off x="10493439" y="-462800"/>
            <a:ext cx="8561060" cy="792287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3295148">
            <a:off x="3534614" y="2124749"/>
            <a:ext cx="10004104" cy="9258343"/>
          </a:xfrm>
          <a:prstGeom prst="rect">
            <a:avLst/>
          </a:prstGeom>
        </p:spPr>
      </p:pic>
      <p:grpSp>
        <p:nvGrpSpPr>
          <p:cNvPr id="5" name="Group 5"/>
          <p:cNvGrpSpPr/>
          <p:nvPr/>
        </p:nvGrpSpPr>
        <p:grpSpPr>
          <a:xfrm>
            <a:off x="604833" y="1028700"/>
            <a:ext cx="7698065" cy="2330346"/>
            <a:chOff x="0" y="0"/>
            <a:chExt cx="2027474" cy="613754"/>
          </a:xfrm>
        </p:grpSpPr>
        <p:sp>
          <p:nvSpPr>
            <p:cNvPr id="6" name="Freeform 6"/>
            <p:cNvSpPr/>
            <p:nvPr/>
          </p:nvSpPr>
          <p:spPr>
            <a:xfrm>
              <a:off x="0" y="0"/>
              <a:ext cx="2027474" cy="613754"/>
            </a:xfrm>
            <a:custGeom>
              <a:avLst/>
              <a:gdLst/>
              <a:ahLst/>
              <a:cxnLst/>
              <a:rect l="l" t="t" r="r" b="b"/>
              <a:pathLst>
                <a:path w="2027474" h="613754">
                  <a:moveTo>
                    <a:pt x="0" y="0"/>
                  </a:moveTo>
                  <a:lnTo>
                    <a:pt x="2027474" y="0"/>
                  </a:lnTo>
                  <a:lnTo>
                    <a:pt x="2027474" y="613754"/>
                  </a:lnTo>
                  <a:lnTo>
                    <a:pt x="0" y="613754"/>
                  </a:lnTo>
                  <a:close/>
                </a:path>
              </a:pathLst>
            </a:custGeom>
            <a:solidFill>
              <a:srgbClr val="193C36"/>
            </a:solidFill>
          </p:spPr>
        </p:sp>
        <p:sp>
          <p:nvSpPr>
            <p:cNvPr id="7" name="TextBox 7"/>
            <p:cNvSpPr txBox="1"/>
            <p:nvPr/>
          </p:nvSpPr>
          <p:spPr>
            <a:xfrm>
              <a:off x="0" y="-95250"/>
              <a:ext cx="812800" cy="908050"/>
            </a:xfrm>
            <a:prstGeom prst="rect">
              <a:avLst/>
            </a:prstGeom>
          </p:spPr>
          <p:txBody>
            <a:bodyPr lIns="50800" tIns="50800" rIns="50800" bIns="50800" rtlCol="0" anchor="ctr"/>
            <a:lstStyle/>
            <a:p>
              <a:pPr algn="ctr">
                <a:lnSpc>
                  <a:spcPts val="2940"/>
                </a:lnSpc>
              </a:pPr>
              <a:endParaRPr/>
            </a:p>
          </p:txBody>
        </p:sp>
      </p:grpSp>
      <p:sp>
        <p:nvSpPr>
          <p:cNvPr id="8" name="TextBox 8"/>
          <p:cNvSpPr txBox="1"/>
          <p:nvPr/>
        </p:nvSpPr>
        <p:spPr>
          <a:xfrm>
            <a:off x="1324621" y="1757945"/>
            <a:ext cx="8835024" cy="919480"/>
          </a:xfrm>
          <a:prstGeom prst="rect">
            <a:avLst/>
          </a:prstGeom>
        </p:spPr>
        <p:txBody>
          <a:bodyPr lIns="0" tIns="0" rIns="0" bIns="0" rtlCol="0" anchor="t">
            <a:spAutoFit/>
          </a:bodyPr>
          <a:lstStyle/>
          <a:p>
            <a:pPr>
              <a:lnSpc>
                <a:spcPts val="7039"/>
              </a:lnSpc>
            </a:pPr>
            <a:r>
              <a:rPr lang="en-US" sz="6399">
                <a:solidFill>
                  <a:srgbClr val="FEF1EB"/>
                </a:solidFill>
                <a:latin typeface="Forum"/>
              </a:rPr>
              <a:t>SURVEY CONTENT</a:t>
            </a:r>
          </a:p>
        </p:txBody>
      </p:sp>
      <p:sp>
        <p:nvSpPr>
          <p:cNvPr id="9" name="TextBox 9"/>
          <p:cNvSpPr txBox="1"/>
          <p:nvPr/>
        </p:nvSpPr>
        <p:spPr>
          <a:xfrm>
            <a:off x="955171" y="4030789"/>
            <a:ext cx="2518350" cy="479425"/>
          </a:xfrm>
          <a:prstGeom prst="rect">
            <a:avLst/>
          </a:prstGeom>
        </p:spPr>
        <p:txBody>
          <a:bodyPr lIns="0" tIns="0" rIns="0" bIns="0" rtlCol="0" anchor="t">
            <a:spAutoFit/>
          </a:bodyPr>
          <a:lstStyle/>
          <a:p>
            <a:pPr>
              <a:lnSpc>
                <a:spcPts val="3499"/>
              </a:lnSpc>
              <a:spcBef>
                <a:spcPct val="0"/>
              </a:spcBef>
            </a:pPr>
            <a:r>
              <a:rPr lang="en-US" sz="2499">
                <a:solidFill>
                  <a:srgbClr val="193C36"/>
                </a:solidFill>
                <a:latin typeface="Overpass Bold"/>
              </a:rPr>
              <a:t>DEMOGRAPHICS</a:t>
            </a:r>
          </a:p>
        </p:txBody>
      </p:sp>
      <p:sp>
        <p:nvSpPr>
          <p:cNvPr id="10" name="TextBox 10"/>
          <p:cNvSpPr txBox="1"/>
          <p:nvPr/>
        </p:nvSpPr>
        <p:spPr>
          <a:xfrm>
            <a:off x="1213521" y="4709604"/>
            <a:ext cx="2001650" cy="1527810"/>
          </a:xfrm>
          <a:prstGeom prst="rect">
            <a:avLst/>
          </a:prstGeom>
        </p:spPr>
        <p:txBody>
          <a:bodyPr lIns="0" tIns="0" rIns="0" bIns="0" rtlCol="0" anchor="t">
            <a:spAutoFit/>
          </a:bodyPr>
          <a:lstStyle/>
          <a:p>
            <a:pPr marL="453388" lvl="1" indent="-226694">
              <a:lnSpc>
                <a:spcPts val="2939"/>
              </a:lnSpc>
              <a:buFont typeface="Arial"/>
              <a:buChar char="•"/>
            </a:pPr>
            <a:r>
              <a:rPr lang="en-US" sz="2099">
                <a:solidFill>
                  <a:srgbClr val="193C36"/>
                </a:solidFill>
                <a:latin typeface="Overpass Light"/>
              </a:rPr>
              <a:t>Age</a:t>
            </a:r>
          </a:p>
          <a:p>
            <a:pPr marL="453388" lvl="1" indent="-226694">
              <a:lnSpc>
                <a:spcPts val="2939"/>
              </a:lnSpc>
              <a:buFont typeface="Arial"/>
              <a:buChar char="•"/>
            </a:pPr>
            <a:r>
              <a:rPr lang="en-US" sz="2099">
                <a:solidFill>
                  <a:srgbClr val="193C36"/>
                </a:solidFill>
                <a:latin typeface="Overpass Light Bold"/>
              </a:rPr>
              <a:t>Sex</a:t>
            </a:r>
          </a:p>
          <a:p>
            <a:pPr marL="453388" lvl="1" indent="-226694">
              <a:lnSpc>
                <a:spcPts val="2939"/>
              </a:lnSpc>
              <a:buFont typeface="Arial"/>
              <a:buChar char="•"/>
            </a:pPr>
            <a:r>
              <a:rPr lang="en-US" sz="2099">
                <a:solidFill>
                  <a:srgbClr val="193C36"/>
                </a:solidFill>
                <a:latin typeface="Overpass Light Bold"/>
              </a:rPr>
              <a:t>Ethnicity</a:t>
            </a:r>
          </a:p>
          <a:p>
            <a:pPr marL="453388" lvl="1" indent="-226694">
              <a:lnSpc>
                <a:spcPts val="2939"/>
              </a:lnSpc>
              <a:buFont typeface="Arial"/>
              <a:buChar char="•"/>
            </a:pPr>
            <a:r>
              <a:rPr lang="en-US" sz="2099">
                <a:solidFill>
                  <a:srgbClr val="193C36"/>
                </a:solidFill>
                <a:latin typeface="Overpass Light Bold"/>
              </a:rPr>
              <a:t>Education</a:t>
            </a:r>
          </a:p>
        </p:txBody>
      </p:sp>
      <p:sp>
        <p:nvSpPr>
          <p:cNvPr id="11" name="TextBox 11"/>
          <p:cNvSpPr txBox="1"/>
          <p:nvPr/>
        </p:nvSpPr>
        <p:spPr>
          <a:xfrm>
            <a:off x="6468307" y="3843464"/>
            <a:ext cx="3669183" cy="479425"/>
          </a:xfrm>
          <a:prstGeom prst="rect">
            <a:avLst/>
          </a:prstGeom>
        </p:spPr>
        <p:txBody>
          <a:bodyPr lIns="0" tIns="0" rIns="0" bIns="0" rtlCol="0" anchor="t">
            <a:spAutoFit/>
          </a:bodyPr>
          <a:lstStyle/>
          <a:p>
            <a:pPr>
              <a:lnSpc>
                <a:spcPts val="3499"/>
              </a:lnSpc>
              <a:spcBef>
                <a:spcPct val="0"/>
              </a:spcBef>
            </a:pPr>
            <a:r>
              <a:rPr lang="en-US" sz="2499">
                <a:solidFill>
                  <a:srgbClr val="193C36"/>
                </a:solidFill>
                <a:latin typeface="Overpass Bold"/>
              </a:rPr>
              <a:t>ACE QUESTIONNAIRE</a:t>
            </a:r>
          </a:p>
        </p:txBody>
      </p:sp>
      <p:sp>
        <p:nvSpPr>
          <p:cNvPr id="12" name="TextBox 12"/>
          <p:cNvSpPr txBox="1"/>
          <p:nvPr/>
        </p:nvSpPr>
        <p:spPr>
          <a:xfrm>
            <a:off x="5325545" y="4532630"/>
            <a:ext cx="5618552" cy="4725670"/>
          </a:xfrm>
          <a:prstGeom prst="rect">
            <a:avLst/>
          </a:prstGeom>
        </p:spPr>
        <p:txBody>
          <a:bodyPr lIns="0" tIns="0" rIns="0" bIns="0" rtlCol="0" anchor="t">
            <a:spAutoFit/>
          </a:bodyPr>
          <a:lstStyle/>
          <a:p>
            <a:pPr>
              <a:lnSpc>
                <a:spcPts val="3079"/>
              </a:lnSpc>
            </a:pPr>
            <a:r>
              <a:rPr lang="en-US" sz="2199">
                <a:solidFill>
                  <a:srgbClr val="193C36"/>
                </a:solidFill>
                <a:latin typeface="Overpass Light Bold"/>
              </a:rPr>
              <a:t>While you were growing up, during the first 18 years of life; Did you often or very often... </a:t>
            </a:r>
          </a:p>
          <a:p>
            <a:pPr marL="474978" lvl="1" indent="-237489">
              <a:lnSpc>
                <a:spcPts val="3079"/>
              </a:lnSpc>
              <a:buFont typeface="Arial"/>
              <a:buChar char="•"/>
            </a:pPr>
            <a:r>
              <a:rPr lang="en-US" sz="2199">
                <a:solidFill>
                  <a:srgbClr val="193C36"/>
                </a:solidFill>
                <a:latin typeface="Overpass Light Bold"/>
              </a:rPr>
              <a:t>Feel that no one in your family loved you or thought you were important or special? or Your family didn’t look out for each other, feel close to each other, or support each other?</a:t>
            </a:r>
          </a:p>
          <a:p>
            <a:pPr marL="474978" lvl="1" indent="-237489">
              <a:lnSpc>
                <a:spcPts val="3079"/>
              </a:lnSpc>
              <a:buFont typeface="Arial"/>
              <a:buChar char="•"/>
            </a:pPr>
            <a:r>
              <a:rPr lang="en-US" sz="2199">
                <a:solidFill>
                  <a:srgbClr val="193C36"/>
                </a:solidFill>
                <a:latin typeface="Overpass Light Bold"/>
              </a:rPr>
              <a:t>Have a parent or other adult in the household swear at you, insult you, put you down, or humiliate you? or Act in a way that made you afraid that you might be physically hurt?</a:t>
            </a:r>
          </a:p>
        </p:txBody>
      </p:sp>
      <p:sp>
        <p:nvSpPr>
          <p:cNvPr id="13" name="TextBox 13"/>
          <p:cNvSpPr txBox="1"/>
          <p:nvPr/>
        </p:nvSpPr>
        <p:spPr>
          <a:xfrm>
            <a:off x="12752453" y="1276298"/>
            <a:ext cx="4043033" cy="917575"/>
          </a:xfrm>
          <a:prstGeom prst="rect">
            <a:avLst/>
          </a:prstGeom>
        </p:spPr>
        <p:txBody>
          <a:bodyPr lIns="0" tIns="0" rIns="0" bIns="0" rtlCol="0" anchor="t">
            <a:spAutoFit/>
          </a:bodyPr>
          <a:lstStyle/>
          <a:p>
            <a:pPr algn="ctr">
              <a:lnSpc>
                <a:spcPts val="3499"/>
              </a:lnSpc>
              <a:spcBef>
                <a:spcPct val="0"/>
              </a:spcBef>
            </a:pPr>
            <a:r>
              <a:rPr lang="en-US" sz="2499">
                <a:solidFill>
                  <a:srgbClr val="193C36"/>
                </a:solidFill>
                <a:latin typeface="Overpass Bold"/>
              </a:rPr>
              <a:t>ROSENBERG SELF-ESTEEM SCALE</a:t>
            </a:r>
          </a:p>
        </p:txBody>
      </p:sp>
      <p:sp>
        <p:nvSpPr>
          <p:cNvPr id="14" name="TextBox 14"/>
          <p:cNvSpPr txBox="1"/>
          <p:nvPr/>
        </p:nvSpPr>
        <p:spPr>
          <a:xfrm>
            <a:off x="11764328" y="2445592"/>
            <a:ext cx="6019282" cy="2359262"/>
          </a:xfrm>
          <a:prstGeom prst="rect">
            <a:avLst/>
          </a:prstGeom>
        </p:spPr>
        <p:txBody>
          <a:bodyPr lIns="0" tIns="0" rIns="0" bIns="0" rtlCol="0" anchor="t">
            <a:spAutoFit/>
          </a:bodyPr>
          <a:lstStyle/>
          <a:p>
            <a:pPr marL="486313" lvl="1" indent="-243157" algn="just">
              <a:lnSpc>
                <a:spcPts val="3153"/>
              </a:lnSpc>
              <a:buFont typeface="Arial"/>
              <a:buChar char="•"/>
            </a:pPr>
            <a:r>
              <a:rPr lang="en-US" sz="2252">
                <a:solidFill>
                  <a:srgbClr val="193C36"/>
                </a:solidFill>
                <a:latin typeface="Overpass Light Bold"/>
              </a:rPr>
              <a:t>I am able to do things as well as most other people.</a:t>
            </a:r>
          </a:p>
          <a:p>
            <a:pPr algn="just">
              <a:lnSpc>
                <a:spcPts val="2853"/>
              </a:lnSpc>
            </a:pPr>
            <a:r>
              <a:rPr lang="en-US" sz="2037">
                <a:solidFill>
                  <a:srgbClr val="193C36"/>
                </a:solidFill>
                <a:latin typeface="Overpass Light Bold"/>
              </a:rPr>
              <a:t>  Strongly agree/Agree/Disagree/Strongly disagree</a:t>
            </a:r>
          </a:p>
          <a:p>
            <a:pPr algn="just">
              <a:lnSpc>
                <a:spcPts val="3153"/>
              </a:lnSpc>
            </a:pPr>
            <a:endParaRPr lang="en-US" sz="2037">
              <a:solidFill>
                <a:srgbClr val="193C36"/>
              </a:solidFill>
              <a:latin typeface="Overpass Light Bold"/>
            </a:endParaRPr>
          </a:p>
          <a:p>
            <a:pPr marL="486313" lvl="1" indent="-243157" algn="just">
              <a:lnSpc>
                <a:spcPts val="3153"/>
              </a:lnSpc>
              <a:buFont typeface="Arial"/>
              <a:buChar char="•"/>
            </a:pPr>
            <a:r>
              <a:rPr lang="en-US" sz="2252">
                <a:solidFill>
                  <a:srgbClr val="193C36"/>
                </a:solidFill>
                <a:latin typeface="Overpass Light Bold"/>
              </a:rPr>
              <a:t>I feel I do not have much to be proud of.</a:t>
            </a:r>
          </a:p>
          <a:p>
            <a:pPr algn="just">
              <a:lnSpc>
                <a:spcPts val="2853"/>
              </a:lnSpc>
            </a:pPr>
            <a:r>
              <a:rPr lang="en-US" sz="2037">
                <a:solidFill>
                  <a:srgbClr val="193C36"/>
                </a:solidFill>
                <a:latin typeface="Overpass Light Bold"/>
              </a:rPr>
              <a:t>  Strongly agree/Agree/Disagree/Strongly disagree</a:t>
            </a: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6567793" y="-2162376"/>
            <a:ext cx="4376304" cy="4637701"/>
          </a:xfrm>
          <a:prstGeom prst="rect">
            <a:avLst/>
          </a:prstGeom>
        </p:spPr>
      </p:pic>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6853382">
            <a:off x="-433981" y="8276779"/>
            <a:ext cx="2594329" cy="2960334"/>
          </a:xfrm>
          <a:prstGeom prst="rect">
            <a:avLst/>
          </a:prstGeom>
        </p:spPr>
      </p:pic>
      <p:pic>
        <p:nvPicPr>
          <p:cNvPr id="17"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8536666" y="-190890"/>
            <a:ext cx="805360" cy="842107"/>
          </a:xfrm>
          <a:prstGeom prst="rect">
            <a:avLst/>
          </a:prstGeom>
        </p:spPr>
      </p:pic>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6851774" y="8478818"/>
            <a:ext cx="2031097" cy="2169133"/>
          </a:xfrm>
          <a:prstGeom prst="rect">
            <a:avLst/>
          </a:prstGeom>
        </p:spPr>
      </p:pic>
      <p:pic>
        <p:nvPicPr>
          <p:cNvPr id="19" name="Picture 19"/>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5878091" y="7472001"/>
            <a:ext cx="1989232" cy="2556256"/>
          </a:xfrm>
          <a:prstGeom prst="rect">
            <a:avLst/>
          </a:prstGeom>
        </p:spPr>
      </p:pic>
      <p:sp>
        <p:nvSpPr>
          <p:cNvPr id="20" name="TextBox 20"/>
          <p:cNvSpPr txBox="1"/>
          <p:nvPr/>
        </p:nvSpPr>
        <p:spPr>
          <a:xfrm>
            <a:off x="15719220" y="5057775"/>
            <a:ext cx="2306973" cy="370840"/>
          </a:xfrm>
          <a:prstGeom prst="rect">
            <a:avLst/>
          </a:prstGeom>
        </p:spPr>
        <p:txBody>
          <a:bodyPr lIns="0" tIns="0" rIns="0" bIns="0" rtlCol="0" anchor="t">
            <a:spAutoFit/>
          </a:bodyPr>
          <a:lstStyle/>
          <a:p>
            <a:pPr>
              <a:lnSpc>
                <a:spcPts val="2659"/>
              </a:lnSpc>
            </a:pPr>
            <a:r>
              <a:rPr lang="en-US" sz="1899">
                <a:solidFill>
                  <a:srgbClr val="193C36"/>
                </a:solidFill>
                <a:latin typeface="Overpass Light Bold"/>
              </a:rPr>
              <a:t>(Rosenberg, 1989)</a:t>
            </a:r>
          </a:p>
        </p:txBody>
      </p:sp>
      <p:sp>
        <p:nvSpPr>
          <p:cNvPr id="21" name="TextBox 21"/>
          <p:cNvSpPr txBox="1"/>
          <p:nvPr/>
        </p:nvSpPr>
        <p:spPr>
          <a:xfrm>
            <a:off x="8755945" y="9221487"/>
            <a:ext cx="2306973" cy="370840"/>
          </a:xfrm>
          <a:prstGeom prst="rect">
            <a:avLst/>
          </a:prstGeom>
        </p:spPr>
        <p:txBody>
          <a:bodyPr lIns="0" tIns="0" rIns="0" bIns="0" rtlCol="0" anchor="t">
            <a:spAutoFit/>
          </a:bodyPr>
          <a:lstStyle/>
          <a:p>
            <a:pPr>
              <a:lnSpc>
                <a:spcPts val="2659"/>
              </a:lnSpc>
            </a:pPr>
            <a:r>
              <a:rPr lang="en-US" sz="1899">
                <a:solidFill>
                  <a:srgbClr val="193C36"/>
                </a:solidFill>
                <a:latin typeface="Overpass Light Bold"/>
              </a:rPr>
              <a:t>(Felitti et al., 1998)</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1299</Words>
  <Application>Microsoft Office PowerPoint</Application>
  <PresentationFormat>Custom</PresentationFormat>
  <Paragraphs>147</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Arial</vt:lpstr>
      <vt:lpstr>Forum</vt:lpstr>
      <vt:lpstr>Overpass</vt:lpstr>
      <vt:lpstr>Canva Sans</vt:lpstr>
      <vt:lpstr>Overpass Italics</vt:lpstr>
      <vt:lpstr>Overpass Light</vt:lpstr>
      <vt:lpstr>Calibri</vt:lpstr>
      <vt:lpstr>Overpass Light Bold</vt:lpstr>
      <vt:lpstr>Overpass Bold</vt:lpstr>
      <vt:lpstr>Canva Sans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MVH Honors Presentation</dc:title>
  <cp:lastModifiedBy>Maggie Van Heemst</cp:lastModifiedBy>
  <cp:revision>2</cp:revision>
  <dcterms:created xsi:type="dcterms:W3CDTF">2006-08-16T00:00:00Z</dcterms:created>
  <dcterms:modified xsi:type="dcterms:W3CDTF">2023-04-18T23:33:35Z</dcterms:modified>
  <dc:identifier>DAFONn38zfE</dc:identifier>
</cp:coreProperties>
</file>