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handoutMasterIdLst>
    <p:handoutMasterId r:id="rId48"/>
  </p:handoutMasterIdLst>
  <p:sldIdLst>
    <p:sldId id="256" r:id="rId2"/>
    <p:sldId id="343" r:id="rId3"/>
    <p:sldId id="257" r:id="rId4"/>
    <p:sldId id="342" r:id="rId5"/>
    <p:sldId id="262" r:id="rId6"/>
    <p:sldId id="335" r:id="rId7"/>
    <p:sldId id="259" r:id="rId8"/>
    <p:sldId id="279" r:id="rId9"/>
    <p:sldId id="344" r:id="rId10"/>
    <p:sldId id="281" r:id="rId11"/>
    <p:sldId id="299" r:id="rId12"/>
    <p:sldId id="300" r:id="rId13"/>
    <p:sldId id="301" r:id="rId14"/>
    <p:sldId id="270" r:id="rId15"/>
    <p:sldId id="303" r:id="rId16"/>
    <p:sldId id="312"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 id="333" r:id="rId31"/>
    <p:sldId id="334" r:id="rId32"/>
    <p:sldId id="338" r:id="rId33"/>
    <p:sldId id="273" r:id="rId34"/>
    <p:sldId id="285" r:id="rId35"/>
    <p:sldId id="286" r:id="rId36"/>
    <p:sldId id="288" r:id="rId37"/>
    <p:sldId id="289" r:id="rId38"/>
    <p:sldId id="290" r:id="rId39"/>
    <p:sldId id="291" r:id="rId40"/>
    <p:sldId id="292" r:id="rId41"/>
    <p:sldId id="293" r:id="rId42"/>
    <p:sldId id="294" r:id="rId43"/>
    <p:sldId id="295" r:id="rId44"/>
    <p:sldId id="296" r:id="rId45"/>
    <p:sldId id="274" r:id="rId4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7">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160" autoAdjust="0"/>
    <p:restoredTop sz="96327" autoAdjust="0"/>
  </p:normalViewPr>
  <p:slideViewPr>
    <p:cSldViewPr>
      <p:cViewPr varScale="1">
        <p:scale>
          <a:sx n="123" d="100"/>
          <a:sy n="123" d="100"/>
        </p:scale>
        <p:origin x="872"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10" d="100"/>
          <a:sy n="110" d="100"/>
        </p:scale>
        <p:origin x="3944" y="-744"/>
      </p:cViewPr>
      <p:guideLst>
        <p:guide orient="horz" pos="2957"/>
        <p:guide pos="223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6EAB2EE7-ABFE-408F-8AB8-A29978B92AFB}" type="datetimeFigureOut">
              <a:rPr lang="en-US" smtClean="0"/>
              <a:t>3/19/22</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98372CE9-F210-4C7B-B751-FAEE64A41326}" type="slidenum">
              <a:rPr lang="en-US" smtClean="0"/>
              <a:t>‹#›</a:t>
            </a:fld>
            <a:endParaRPr lang="en-US"/>
          </a:p>
        </p:txBody>
      </p:sp>
    </p:spTree>
    <p:extLst>
      <p:ext uri="{BB962C8B-B14F-4D97-AF65-F5344CB8AC3E}">
        <p14:creationId xmlns:p14="http://schemas.microsoft.com/office/powerpoint/2010/main" val="15835773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D5ACE6FD-BA74-4AD1-9EB9-EA744DCDD34F}" type="datetimeFigureOut">
              <a:rPr lang="en-US" smtClean="0"/>
              <a:t>3/19/22</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DAE289C9-AC6B-4B36-B156-A5A85A69D10C}" type="slidenum">
              <a:rPr lang="en-US" smtClean="0"/>
              <a:t>‹#›</a:t>
            </a:fld>
            <a:endParaRPr lang="en-US"/>
          </a:p>
        </p:txBody>
      </p:sp>
    </p:spTree>
    <p:extLst>
      <p:ext uri="{BB962C8B-B14F-4D97-AF65-F5344CB8AC3E}">
        <p14:creationId xmlns:p14="http://schemas.microsoft.com/office/powerpoint/2010/main" val="257040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a:lnSpc>
                <a:spcPct val="100000"/>
              </a:lnSpc>
              <a:spcBef>
                <a:spcPts val="0"/>
              </a:spcBef>
              <a:spcAft>
                <a:spcPts val="0"/>
              </a:spcAft>
            </a:pPr>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1</a:t>
            </a:fld>
            <a:endParaRPr lang="en-US"/>
          </a:p>
        </p:txBody>
      </p:sp>
    </p:spTree>
    <p:extLst>
      <p:ext uri="{BB962C8B-B14F-4D97-AF65-F5344CB8AC3E}">
        <p14:creationId xmlns:p14="http://schemas.microsoft.com/office/powerpoint/2010/main" val="2120095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B13F9A"/>
              </a:buClr>
              <a:buSzPct val="73000"/>
              <a:buFont typeface="Wingdings 2"/>
              <a:buNone/>
              <a:tabLst/>
              <a:defRPr/>
            </a:pPr>
            <a:endParaRPr lang="en-US" sz="12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509900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740992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12</a:t>
            </a:fld>
            <a:endParaRPr lang="en-US"/>
          </a:p>
        </p:txBody>
      </p:sp>
    </p:spTree>
    <p:extLst>
      <p:ext uri="{BB962C8B-B14F-4D97-AF65-F5344CB8AC3E}">
        <p14:creationId xmlns:p14="http://schemas.microsoft.com/office/powerpoint/2010/main" val="740992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13</a:t>
            </a:fld>
            <a:endParaRPr lang="en-US"/>
          </a:p>
        </p:txBody>
      </p:sp>
    </p:spTree>
    <p:extLst>
      <p:ext uri="{BB962C8B-B14F-4D97-AF65-F5344CB8AC3E}">
        <p14:creationId xmlns:p14="http://schemas.microsoft.com/office/powerpoint/2010/main" val="740992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14</a:t>
            </a:fld>
            <a:endParaRPr lang="en-US"/>
          </a:p>
        </p:txBody>
      </p:sp>
    </p:spTree>
    <p:extLst>
      <p:ext uri="{BB962C8B-B14F-4D97-AF65-F5344CB8AC3E}">
        <p14:creationId xmlns:p14="http://schemas.microsoft.com/office/powerpoint/2010/main" val="1050234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nSpc>
                <a:spcPct val="100000"/>
              </a:lnSpc>
              <a:spcBef>
                <a:spcPts val="0"/>
              </a:spcBef>
              <a:spcAft>
                <a:spcPts val="0"/>
              </a:spcAft>
            </a:pPr>
            <a:endParaRPr lang="en-US" sz="1400" dirty="0">
              <a:effectLst/>
              <a:latin typeface="+mn-lt"/>
              <a:ea typeface="Times New Roman"/>
              <a:cs typeface="Times New Roman"/>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7409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nSpc>
                <a:spcPct val="100000"/>
              </a:lnSpc>
              <a:spcBef>
                <a:spcPts val="0"/>
              </a:spcBef>
              <a:spcAft>
                <a:spcPts val="0"/>
              </a:spcAft>
            </a:pPr>
            <a:endParaRPr lang="en-US" sz="1400" dirty="0">
              <a:effectLst/>
              <a:latin typeface="+mn-lt"/>
              <a:ea typeface="Times New Roman"/>
              <a:cs typeface="Times New Roman"/>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289C9-AC6B-4B36-B156-A5A85A69D10C}" type="slidenum">
              <a:rPr lang="en-US" smtClean="0"/>
              <a:t>2</a:t>
            </a:fld>
            <a:endParaRPr lang="en-US"/>
          </a:p>
        </p:txBody>
      </p:sp>
    </p:spTree>
    <p:extLst>
      <p:ext uri="{BB962C8B-B14F-4D97-AF65-F5344CB8AC3E}">
        <p14:creationId xmlns:p14="http://schemas.microsoft.com/office/powerpoint/2010/main" val="1829525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nSpc>
                <a:spcPct val="100000"/>
              </a:lnSpc>
              <a:spcBef>
                <a:spcPts val="0"/>
              </a:spcBef>
              <a:spcAft>
                <a:spcPts val="0"/>
              </a:spcAft>
            </a:pPr>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nSpc>
                <a:spcPct val="100000"/>
              </a:lnSpc>
              <a:spcBef>
                <a:spcPts val="0"/>
              </a:spcBef>
              <a:spcAft>
                <a:spcPts val="0"/>
              </a:spcAft>
            </a:pPr>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a:t>
            </a:fld>
            <a:endParaRPr lang="en-US"/>
          </a:p>
        </p:txBody>
      </p:sp>
    </p:spTree>
    <p:extLst>
      <p:ext uri="{BB962C8B-B14F-4D97-AF65-F5344CB8AC3E}">
        <p14:creationId xmlns:p14="http://schemas.microsoft.com/office/powerpoint/2010/main" val="4633372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6546300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33</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34</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35</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36</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37</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38</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39</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289C9-AC6B-4B36-B156-A5A85A69D10C}" type="slidenum">
              <a:rPr lang="en-US" smtClean="0"/>
              <a:t>4</a:t>
            </a:fld>
            <a:endParaRPr lang="en-US"/>
          </a:p>
        </p:txBody>
      </p:sp>
    </p:spTree>
    <p:extLst>
      <p:ext uri="{BB962C8B-B14F-4D97-AF65-F5344CB8AC3E}">
        <p14:creationId xmlns:p14="http://schemas.microsoft.com/office/powerpoint/2010/main" val="20348790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40</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41</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42</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43</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44</a:t>
            </a:fld>
            <a:endParaRPr lang="en-US"/>
          </a:p>
        </p:txBody>
      </p:sp>
    </p:spTree>
    <p:extLst>
      <p:ext uri="{BB962C8B-B14F-4D97-AF65-F5344CB8AC3E}">
        <p14:creationId xmlns:p14="http://schemas.microsoft.com/office/powerpoint/2010/main" val="9198469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45</a:t>
            </a:fld>
            <a:endParaRPr lang="en-US"/>
          </a:p>
        </p:txBody>
      </p:sp>
    </p:spTree>
    <p:extLst>
      <p:ext uri="{BB962C8B-B14F-4D97-AF65-F5344CB8AC3E}">
        <p14:creationId xmlns:p14="http://schemas.microsoft.com/office/powerpoint/2010/main" val="129424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42289">
              <a:spcBef>
                <a:spcPts val="0"/>
              </a:spcBef>
              <a:buClr>
                <a:srgbClr val="2DA2BF"/>
              </a:buClr>
              <a:buSzPct val="68000"/>
              <a:buFont typeface="+mj-lt"/>
              <a:buNone/>
              <a:defRPr/>
            </a:pPr>
            <a:endParaRPr lang="en-US" sz="1400" dirty="0">
              <a:solidFill>
                <a:prstClr val="black"/>
              </a:solidFill>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5</a:t>
            </a:fld>
            <a:endParaRPr lang="en-US"/>
          </a:p>
        </p:txBody>
      </p:sp>
    </p:spTree>
    <p:extLst>
      <p:ext uri="{BB962C8B-B14F-4D97-AF65-F5344CB8AC3E}">
        <p14:creationId xmlns:p14="http://schemas.microsoft.com/office/powerpoint/2010/main" val="2483740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42289">
              <a:spcBef>
                <a:spcPts val="0"/>
              </a:spcBef>
              <a:buClr>
                <a:srgbClr val="2DA2BF"/>
              </a:buClr>
              <a:buSzPct val="68000"/>
              <a:buFont typeface="+mj-lt"/>
              <a:buNone/>
              <a:defRPr/>
            </a:pPr>
            <a:endParaRPr lang="en-US" sz="1400" dirty="0">
              <a:solidFill>
                <a:prstClr val="black"/>
              </a:solidFill>
              <a:latin typeface="+mn-lt"/>
            </a:endParaRPr>
          </a:p>
        </p:txBody>
      </p:sp>
      <p:sp>
        <p:nvSpPr>
          <p:cNvPr id="4" name="Slide Number Placeholder 3"/>
          <p:cNvSpPr>
            <a:spLocks noGrp="1"/>
          </p:cNvSpPr>
          <p:nvPr>
            <p:ph type="sldNum" sz="quarter" idx="10"/>
          </p:nvPr>
        </p:nvSpPr>
        <p:spPr/>
        <p:txBody>
          <a:bodyPr/>
          <a:lstStyle/>
          <a:p>
            <a:fld id="{DAE289C9-AC6B-4B36-B156-A5A85A69D10C}" type="slidenum">
              <a:rPr lang="en-US" smtClean="0"/>
              <a:t>6</a:t>
            </a:fld>
            <a:endParaRPr lang="en-US"/>
          </a:p>
        </p:txBody>
      </p:sp>
    </p:spTree>
    <p:extLst>
      <p:ext uri="{BB962C8B-B14F-4D97-AF65-F5344CB8AC3E}">
        <p14:creationId xmlns:p14="http://schemas.microsoft.com/office/powerpoint/2010/main" val="2483740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t>7</a:t>
            </a:fld>
            <a:endParaRPr lang="en-US"/>
          </a:p>
        </p:txBody>
      </p:sp>
    </p:spTree>
    <p:extLst>
      <p:ext uri="{BB962C8B-B14F-4D97-AF65-F5344CB8AC3E}">
        <p14:creationId xmlns:p14="http://schemas.microsoft.com/office/powerpoint/2010/main" val="3851950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DAE289C9-AC6B-4B36-B156-A5A85A69D10C}"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91039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AE289C9-AC6B-4B36-B156-A5A85A69D10C}" type="slidenum">
              <a:rPr lang="en-US" smtClean="0"/>
              <a:t>9</a:t>
            </a:fld>
            <a:endParaRPr lang="en-US"/>
          </a:p>
        </p:txBody>
      </p:sp>
    </p:spTree>
    <p:extLst>
      <p:ext uri="{BB962C8B-B14F-4D97-AF65-F5344CB8AC3E}">
        <p14:creationId xmlns:p14="http://schemas.microsoft.com/office/powerpoint/2010/main" val="3499446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a:t>Click to edit Master title style</a:t>
            </a:r>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08A5785-9051-4843-99F4-D844AE709077}" type="datetimeFigureOut">
              <a:rPr lang="en-US" smtClean="0"/>
              <a:t>3/19/22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6DBB1F6-D50B-4AED-B816-EE2DDFA1DD0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08A5785-9051-4843-99F4-D844AE709077}" type="datetimeFigureOut">
              <a:rPr lang="en-US" smtClean="0"/>
              <a:t>3/19/22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008A5785-9051-4843-99F4-D844AE709077}" type="datetimeFigureOut">
              <a:rPr lang="en-US" smtClean="0"/>
              <a:t>3/19/22</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6DBB1F6-D50B-4AED-B816-EE2DDFA1DD0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08A5785-9051-4843-99F4-D844AE709077}" type="datetimeFigureOut">
              <a:rPr lang="en-US" smtClean="0"/>
              <a:t>3/19/22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a:t>Click to edit Master title style</a:t>
            </a:r>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08A5785-9051-4843-99F4-D844AE709077}" type="datetimeFigureOut">
              <a:rPr lang="en-US" smtClean="0"/>
              <a:t>3/19/22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D6DBB1F6-D50B-4AED-B816-EE2DDFA1DD0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08A5785-9051-4843-99F4-D844AE709077}" type="datetimeFigureOut">
              <a:rPr lang="en-US" smtClean="0"/>
              <a:t>3/19/22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008A5785-9051-4843-99F4-D844AE709077}" type="datetimeFigureOut">
              <a:rPr lang="en-US" smtClean="0"/>
              <a:t>3/19/22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008A5785-9051-4843-99F4-D844AE709077}" type="datetimeFigureOut">
              <a:rPr lang="en-US" smtClean="0"/>
              <a:t>3/19/22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08A5785-9051-4843-99F4-D844AE709077}" type="datetimeFigureOut">
              <a:rPr lang="en-US" smtClean="0"/>
              <a:t>3/19/22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a:t>Click to edit Master title style</a:t>
            </a:r>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08A5785-9051-4843-99F4-D844AE709077}" type="datetimeFigureOut">
              <a:rPr lang="en-US" smtClean="0"/>
              <a:t>3/19/22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B1F6-D50B-4AED-B816-EE2DDFA1DD0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a:t>Click to edit Master text styles</a:t>
            </a:r>
          </a:p>
        </p:txBody>
      </p:sp>
      <p:sp>
        <p:nvSpPr>
          <p:cNvPr id="5" name="Date Placeholder 4"/>
          <p:cNvSpPr>
            <a:spLocks noGrp="1"/>
          </p:cNvSpPr>
          <p:nvPr>
            <p:ph type="dt" sz="half" idx="10"/>
          </p:nvPr>
        </p:nvSpPr>
        <p:spPr/>
        <p:txBody>
          <a:bodyPr/>
          <a:lstStyle/>
          <a:p>
            <a:fld id="{008A5785-9051-4843-99F4-D844AE709077}" type="datetimeFigureOut">
              <a:rPr lang="en-US" smtClean="0"/>
              <a:t>3/19/22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B1F6-D50B-4AED-B816-EE2DDFA1DD0D}"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a:t>Click to edit Master title style</a:t>
            </a:r>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08A5785-9051-4843-99F4-D844AE709077}" type="datetimeFigureOut">
              <a:rPr lang="en-US" smtClean="0"/>
              <a:t>3/19/22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6DBB1F6-D50B-4AED-B816-EE2DDFA1DD0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8001000" cy="5410200"/>
          </a:xfrm>
        </p:spPr>
        <p:txBody>
          <a:bodyPr>
            <a:noAutofit/>
          </a:bodyPr>
          <a:lstStyle/>
          <a:p>
            <a:pPr marL="0" marR="0" indent="0" algn="ctr">
              <a:lnSpc>
                <a:spcPct val="200000"/>
              </a:lnSpc>
              <a:spcBef>
                <a:spcPts val="0"/>
              </a:spcBef>
              <a:spcAft>
                <a:spcPts val="0"/>
              </a:spcAft>
            </a:pPr>
            <a:r>
              <a:rPr lang="en-US" sz="3200" dirty="0">
                <a:latin typeface="+mn-lt"/>
                <a:ea typeface="Times New Roman"/>
                <a:cs typeface="Times New Roman"/>
              </a:rPr>
              <a:t>A CORRELATIONAL STUDY EXPLORING THE RELATIONSHIP BETWEEN THE TEACHING OF ETHICS IN BUSINESS SCHOOLS AND THE ETHICAL BEHAVIOR OF COLLEGE STUDENTS IN THOSE SCHOOLS</a:t>
            </a:r>
            <a:endParaRPr lang="en-US" sz="3200" dirty="0">
              <a:effectLst/>
              <a:latin typeface="+mn-lt"/>
            </a:endParaRPr>
          </a:p>
        </p:txBody>
      </p:sp>
      <p:sp>
        <p:nvSpPr>
          <p:cNvPr id="3" name="Subtitle 2"/>
          <p:cNvSpPr>
            <a:spLocks noGrp="1"/>
          </p:cNvSpPr>
          <p:nvPr>
            <p:ph type="subTitle" idx="1"/>
          </p:nvPr>
        </p:nvSpPr>
        <p:spPr>
          <a:xfrm flipV="1">
            <a:off x="685800" y="5029199"/>
            <a:ext cx="7924800" cy="45719"/>
          </a:xfrm>
        </p:spPr>
        <p:txBody>
          <a:bodyPr>
            <a:normAutofit fontScale="25000" lnSpcReduction="20000"/>
          </a:bodyPr>
          <a:lstStyle/>
          <a:p>
            <a:pPr algn="ctr"/>
            <a:endParaRPr lang="en-US" sz="2800" dirty="0"/>
          </a:p>
        </p:txBody>
      </p:sp>
      <p:sp>
        <p:nvSpPr>
          <p:cNvPr id="4" name="TextBox 3"/>
          <p:cNvSpPr txBox="1"/>
          <p:nvPr/>
        </p:nvSpPr>
        <p:spPr>
          <a:xfrm>
            <a:off x="533400" y="5943600"/>
            <a:ext cx="4343400" cy="369332"/>
          </a:xfrm>
          <a:prstGeom prst="rect">
            <a:avLst/>
          </a:prstGeom>
          <a:noFill/>
        </p:spPr>
        <p:txBody>
          <a:bodyPr wrap="square" rtlCol="0">
            <a:spAutoFit/>
          </a:bodyPr>
          <a:lstStyle/>
          <a:p>
            <a:r>
              <a:rPr lang="en-US" dirty="0"/>
              <a:t> Jeffrey P. Horwitz, Ed.D. – April 9, 2022</a:t>
            </a:r>
          </a:p>
        </p:txBody>
      </p:sp>
    </p:spTree>
    <p:extLst>
      <p:ext uri="{BB962C8B-B14F-4D97-AF65-F5344CB8AC3E}">
        <p14:creationId xmlns:p14="http://schemas.microsoft.com/office/powerpoint/2010/main" val="391351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Research Question and hypotheses</a:t>
            </a:r>
          </a:p>
        </p:txBody>
      </p:sp>
      <p:sp>
        <p:nvSpPr>
          <p:cNvPr id="2" name="Content Placeholder 1"/>
          <p:cNvSpPr>
            <a:spLocks noGrp="1"/>
          </p:cNvSpPr>
          <p:nvPr>
            <p:ph idx="1"/>
          </p:nvPr>
        </p:nvSpPr>
        <p:spPr/>
        <p:txBody>
          <a:bodyPr>
            <a:normAutofit/>
          </a:bodyPr>
          <a:lstStyle/>
          <a:p>
            <a:pPr marL="0" indent="-457200">
              <a:lnSpc>
                <a:spcPct val="150000"/>
              </a:lnSpc>
              <a:spcBef>
                <a:spcPts val="0"/>
              </a:spcBef>
            </a:pPr>
            <a:r>
              <a:rPr lang="en-US" sz="2800" dirty="0"/>
              <a:t>Is there a relationship between the ethical decisions undergraduate college business students make (like deciding whether to cheat on exams and/or assignments) and the way ethics content was delivered to the students?</a:t>
            </a:r>
          </a:p>
          <a:p>
            <a:pPr marL="0" indent="-457200">
              <a:lnSpc>
                <a:spcPct val="150000"/>
              </a:lnSpc>
              <a:spcBef>
                <a:spcPts val="0"/>
              </a:spcBef>
            </a:pPr>
            <a:r>
              <a:rPr lang="en-US" sz="2800" dirty="0"/>
              <a:t>This led to five hypotheses.</a:t>
            </a:r>
          </a:p>
        </p:txBody>
      </p:sp>
    </p:spTree>
    <p:extLst>
      <p:ext uri="{BB962C8B-B14F-4D97-AF65-F5344CB8AC3E}">
        <p14:creationId xmlns:p14="http://schemas.microsoft.com/office/powerpoint/2010/main" val="612815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Research Design</a:t>
            </a:r>
          </a:p>
        </p:txBody>
      </p:sp>
      <p:sp>
        <p:nvSpPr>
          <p:cNvPr id="2" name="Content Placeholder 1"/>
          <p:cNvSpPr>
            <a:spLocks noGrp="1"/>
          </p:cNvSpPr>
          <p:nvPr>
            <p:ph idx="1"/>
          </p:nvPr>
        </p:nvSpPr>
        <p:spPr/>
        <p:txBody>
          <a:bodyPr>
            <a:normAutofit fontScale="92500"/>
          </a:bodyPr>
          <a:lstStyle/>
          <a:p>
            <a:endParaRPr lang="en-US" sz="2000" dirty="0">
              <a:ea typeface="Times New Roman"/>
            </a:endParaRPr>
          </a:p>
          <a:p>
            <a:pPr marL="0" indent="457200">
              <a:lnSpc>
                <a:spcPct val="160000"/>
              </a:lnSpc>
              <a:spcBef>
                <a:spcPts val="0"/>
              </a:spcBef>
            </a:pPr>
            <a:r>
              <a:rPr lang="en-US" sz="2400" dirty="0">
                <a:ea typeface="Times New Roman"/>
              </a:rPr>
              <a:t>This study used a non-experimental (quasi-experimental) quantitative research design that was accomplished through Likert-type questionnaires utilizing undergraduate business students.  The scales that were used in this research replicated a study from </a:t>
            </a:r>
            <a:r>
              <a:rPr lang="en-US" sz="2400" dirty="0">
                <a:ea typeface="Arial"/>
              </a:rPr>
              <a:t>Ballantine et al. (2018), which </a:t>
            </a:r>
            <a:r>
              <a:rPr lang="en-US" sz="2400" dirty="0">
                <a:ea typeface="Times New Roman"/>
              </a:rPr>
              <a:t>investigated a way to affect business students in the United Kingdom to become moral leaders after graduation. </a:t>
            </a:r>
            <a:endParaRPr lang="en-US" sz="2400" dirty="0"/>
          </a:p>
        </p:txBody>
      </p:sp>
    </p:spTree>
    <p:extLst>
      <p:ext uri="{BB962C8B-B14F-4D97-AF65-F5344CB8AC3E}">
        <p14:creationId xmlns:p14="http://schemas.microsoft.com/office/powerpoint/2010/main" val="2394280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Research limitations</a:t>
            </a:r>
          </a:p>
        </p:txBody>
      </p:sp>
      <p:sp>
        <p:nvSpPr>
          <p:cNvPr id="2" name="Content Placeholder 1"/>
          <p:cNvSpPr>
            <a:spLocks noGrp="1"/>
          </p:cNvSpPr>
          <p:nvPr>
            <p:ph idx="1"/>
          </p:nvPr>
        </p:nvSpPr>
        <p:spPr/>
        <p:txBody>
          <a:bodyPr>
            <a:noAutofit/>
          </a:bodyPr>
          <a:lstStyle/>
          <a:p>
            <a:pPr marL="0" marR="0" indent="457200">
              <a:lnSpc>
                <a:spcPct val="170000"/>
              </a:lnSpc>
              <a:spcBef>
                <a:spcPts val="0"/>
              </a:spcBef>
              <a:spcAft>
                <a:spcPts val="0"/>
              </a:spcAft>
            </a:pPr>
            <a:r>
              <a:rPr lang="en-US" sz="2400" dirty="0">
                <a:ea typeface="Times New Roman"/>
                <a:cs typeface="Times New Roman"/>
              </a:rPr>
              <a:t>The limitations of this study included the length of time available to complete this research which may have affected the results.</a:t>
            </a:r>
          </a:p>
          <a:p>
            <a:pPr marL="0" marR="0" indent="457200">
              <a:lnSpc>
                <a:spcPct val="170000"/>
              </a:lnSpc>
              <a:spcBef>
                <a:spcPts val="0"/>
              </a:spcBef>
              <a:spcAft>
                <a:spcPts val="0"/>
              </a:spcAft>
            </a:pPr>
            <a:r>
              <a:rPr lang="en-US" sz="2400" dirty="0">
                <a:ea typeface="Times New Roman"/>
                <a:cs typeface="Times New Roman"/>
              </a:rPr>
              <a:t>Additionally, information on the components that make up the research question was limited, which spoke to the need to conduct this study.  </a:t>
            </a:r>
            <a:endParaRPr lang="en-US" sz="2400" dirty="0">
              <a:effectLst/>
              <a:ea typeface="Times New Roman"/>
              <a:cs typeface="Times New Roman"/>
            </a:endParaRPr>
          </a:p>
        </p:txBody>
      </p:sp>
    </p:spTree>
    <p:extLst>
      <p:ext uri="{BB962C8B-B14F-4D97-AF65-F5344CB8AC3E}">
        <p14:creationId xmlns:p14="http://schemas.microsoft.com/office/powerpoint/2010/main" val="3314498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Research limitations (Continued)</a:t>
            </a:r>
          </a:p>
        </p:txBody>
      </p:sp>
      <p:sp>
        <p:nvSpPr>
          <p:cNvPr id="2" name="Content Placeholder 1"/>
          <p:cNvSpPr>
            <a:spLocks noGrp="1"/>
          </p:cNvSpPr>
          <p:nvPr>
            <p:ph idx="1"/>
          </p:nvPr>
        </p:nvSpPr>
        <p:spPr>
          <a:xfrm>
            <a:off x="457200" y="1609416"/>
            <a:ext cx="7467600" cy="4846320"/>
          </a:xfrm>
        </p:spPr>
        <p:txBody>
          <a:bodyPr>
            <a:noAutofit/>
          </a:bodyPr>
          <a:lstStyle/>
          <a:p>
            <a:pPr marL="0" lvl="0" indent="457200">
              <a:lnSpc>
                <a:spcPct val="150000"/>
              </a:lnSpc>
              <a:spcBef>
                <a:spcPts val="0"/>
              </a:spcBef>
              <a:buClr>
                <a:srgbClr val="B13F9A"/>
              </a:buClr>
            </a:pPr>
            <a:r>
              <a:rPr lang="en-US" sz="2400" dirty="0">
                <a:solidFill>
                  <a:prstClr val="black"/>
                </a:solidFill>
                <a:ea typeface="Times New Roman"/>
                <a:cs typeface="Times New Roman"/>
              </a:rPr>
              <a:t>Another limitation was that the results were not generalizable due to the limited sample size and the fact that only one business school was involved in this study. </a:t>
            </a:r>
          </a:p>
          <a:p>
            <a:pPr marL="0" lvl="0" indent="457200">
              <a:lnSpc>
                <a:spcPct val="150000"/>
              </a:lnSpc>
              <a:spcBef>
                <a:spcPts val="0"/>
              </a:spcBef>
              <a:buClr>
                <a:srgbClr val="B13F9A"/>
              </a:buClr>
            </a:pPr>
            <a:r>
              <a:rPr lang="en-US" sz="2400" dirty="0">
                <a:solidFill>
                  <a:prstClr val="black"/>
                </a:solidFill>
                <a:ea typeface="Times New Roman"/>
                <a:cs typeface="Times New Roman"/>
              </a:rPr>
              <a:t>Due to the COVID-19 pandemic, student contact was not possible, so participation was limited to students that chose to complete the survey on their own time. </a:t>
            </a:r>
          </a:p>
        </p:txBody>
      </p:sp>
    </p:spTree>
    <p:extLst>
      <p:ext uri="{BB962C8B-B14F-4D97-AF65-F5344CB8AC3E}">
        <p14:creationId xmlns:p14="http://schemas.microsoft.com/office/powerpoint/2010/main" val="421941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Data Collection</a:t>
            </a:r>
          </a:p>
        </p:txBody>
      </p:sp>
      <p:sp>
        <p:nvSpPr>
          <p:cNvPr id="2" name="Content Placeholder 1"/>
          <p:cNvSpPr>
            <a:spLocks noGrp="1"/>
          </p:cNvSpPr>
          <p:nvPr>
            <p:ph idx="1"/>
          </p:nvPr>
        </p:nvSpPr>
        <p:spPr/>
        <p:txBody>
          <a:bodyPr>
            <a:noAutofit/>
          </a:bodyPr>
          <a:lstStyle/>
          <a:p>
            <a:pPr marL="0" indent="457200">
              <a:lnSpc>
                <a:spcPct val="150000"/>
              </a:lnSpc>
              <a:spcBef>
                <a:spcPts val="0"/>
              </a:spcBef>
              <a:buClr>
                <a:srgbClr val="B13F9A"/>
              </a:buClr>
            </a:pPr>
            <a:r>
              <a:rPr lang="en-US" sz="2400" dirty="0">
                <a:solidFill>
                  <a:prstClr val="black"/>
                </a:solidFill>
                <a:ea typeface="Times New Roman"/>
                <a:cs typeface="Times New Roman"/>
              </a:rPr>
              <a:t>The data for this study were collected directly from the students electronically using Survey Monkey, a requirement based upon existing COVID-19 protocols.  </a:t>
            </a:r>
          </a:p>
          <a:p>
            <a:pPr marL="0" indent="0">
              <a:lnSpc>
                <a:spcPct val="150000"/>
              </a:lnSpc>
              <a:spcBef>
                <a:spcPts val="0"/>
              </a:spcBef>
              <a:buClr>
                <a:srgbClr val="B13F9A"/>
              </a:buClr>
              <a:buNone/>
            </a:pPr>
            <a:endParaRPr lang="en-US" sz="2400" dirty="0">
              <a:solidFill>
                <a:prstClr val="black"/>
              </a:solidFill>
              <a:ea typeface="Times New Roman"/>
              <a:cs typeface="Times New Roman"/>
            </a:endParaRPr>
          </a:p>
          <a:p>
            <a:pPr marL="0" indent="457200">
              <a:lnSpc>
                <a:spcPct val="150000"/>
              </a:lnSpc>
              <a:spcBef>
                <a:spcPts val="0"/>
              </a:spcBef>
              <a:buClr>
                <a:srgbClr val="B13F9A"/>
              </a:buClr>
            </a:pPr>
            <a:r>
              <a:rPr lang="en-US" sz="2400" dirty="0">
                <a:solidFill>
                  <a:prstClr val="black"/>
                </a:solidFill>
                <a:ea typeface="Times New Roman"/>
                <a:cs typeface="Times New Roman"/>
              </a:rPr>
              <a:t>Anonymity and confidentiality were assured since no identifying information was included on the questionnaire.  </a:t>
            </a:r>
          </a:p>
        </p:txBody>
      </p:sp>
    </p:spTree>
    <p:extLst>
      <p:ext uri="{BB962C8B-B14F-4D97-AF65-F5344CB8AC3E}">
        <p14:creationId xmlns:p14="http://schemas.microsoft.com/office/powerpoint/2010/main" val="3883222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Research Participants</a:t>
            </a:r>
          </a:p>
        </p:txBody>
      </p:sp>
      <p:sp>
        <p:nvSpPr>
          <p:cNvPr id="2" name="Content Placeholder 1"/>
          <p:cNvSpPr>
            <a:spLocks noGrp="1"/>
          </p:cNvSpPr>
          <p:nvPr>
            <p:ph idx="1"/>
          </p:nvPr>
        </p:nvSpPr>
        <p:spPr>
          <a:xfrm>
            <a:off x="457200" y="1609416"/>
            <a:ext cx="7467600" cy="5019984"/>
          </a:xfrm>
        </p:spPr>
        <p:txBody>
          <a:bodyPr>
            <a:noAutofit/>
          </a:bodyPr>
          <a:lstStyle/>
          <a:p>
            <a:pPr marL="0" indent="457200">
              <a:lnSpc>
                <a:spcPct val="150000"/>
              </a:lnSpc>
              <a:spcBef>
                <a:spcPts val="0"/>
              </a:spcBef>
            </a:pPr>
            <a:r>
              <a:rPr lang="en-US" sz="2000" dirty="0"/>
              <a:t>The research participants were business students from one public university that agreed to participate.</a:t>
            </a:r>
          </a:p>
          <a:p>
            <a:pPr marL="0" indent="457200">
              <a:lnSpc>
                <a:spcPct val="150000"/>
              </a:lnSpc>
              <a:spcBef>
                <a:spcPts val="0"/>
              </a:spcBef>
            </a:pPr>
            <a:r>
              <a:rPr lang="en-US" sz="2000" dirty="0"/>
              <a:t>They were separated based upon students having only ethics taken as integrated into their coursework and students that have completed a stand-alone ethics course.</a:t>
            </a:r>
          </a:p>
          <a:p>
            <a:pPr marL="0" indent="457200">
              <a:lnSpc>
                <a:spcPct val="150000"/>
              </a:lnSpc>
              <a:spcBef>
                <a:spcPts val="0"/>
              </a:spcBef>
            </a:pPr>
            <a:r>
              <a:rPr lang="en-US" sz="2000" dirty="0"/>
              <a:t>The school was an AACSB member.</a:t>
            </a:r>
          </a:p>
          <a:p>
            <a:pPr marL="0" indent="457200">
              <a:lnSpc>
                <a:spcPct val="150000"/>
              </a:lnSpc>
              <a:spcBef>
                <a:spcPts val="0"/>
              </a:spcBef>
            </a:pPr>
            <a:r>
              <a:rPr lang="en-US" sz="2000" dirty="0"/>
              <a:t>The business students were selected via convenience sampling.</a:t>
            </a:r>
          </a:p>
          <a:p>
            <a:pPr marL="0" indent="457200">
              <a:lnSpc>
                <a:spcPct val="150000"/>
              </a:lnSpc>
              <a:spcBef>
                <a:spcPts val="0"/>
              </a:spcBef>
            </a:pPr>
            <a:r>
              <a:rPr lang="en-US" sz="2000" dirty="0"/>
              <a:t>All IRB approvals were secured with electronically signed informed consent approvals obtained prior to beginning data collection.</a:t>
            </a:r>
          </a:p>
        </p:txBody>
      </p:sp>
    </p:spTree>
    <p:extLst>
      <p:ext uri="{BB962C8B-B14F-4D97-AF65-F5344CB8AC3E}">
        <p14:creationId xmlns:p14="http://schemas.microsoft.com/office/powerpoint/2010/main" val="941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a:t>
            </a:r>
          </a:p>
        </p:txBody>
      </p:sp>
      <p:sp>
        <p:nvSpPr>
          <p:cNvPr id="2" name="Content Placeholder 1"/>
          <p:cNvSpPr>
            <a:spLocks noGrp="1"/>
          </p:cNvSpPr>
          <p:nvPr>
            <p:ph idx="1"/>
          </p:nvPr>
        </p:nvSpPr>
        <p:spPr>
          <a:xfrm>
            <a:off x="457200" y="1609416"/>
            <a:ext cx="7239000" cy="5019984"/>
          </a:xfrm>
        </p:spPr>
        <p:txBody>
          <a:bodyPr>
            <a:noAutofit/>
          </a:bodyPr>
          <a:lstStyle/>
          <a:p>
            <a:pPr marL="0" marR="0" indent="457200">
              <a:lnSpc>
                <a:spcPct val="150000"/>
              </a:lnSpc>
              <a:spcBef>
                <a:spcPts val="0"/>
              </a:spcBef>
              <a:spcAft>
                <a:spcPts val="0"/>
              </a:spcAft>
            </a:pPr>
            <a:r>
              <a:rPr lang="en-US" sz="2000" dirty="0">
                <a:ea typeface="Times New Roman"/>
              </a:rPr>
              <a:t>In the first hypothesis (H</a:t>
            </a:r>
            <a:r>
              <a:rPr lang="en-US" sz="2000" baseline="-25000" dirty="0">
                <a:ea typeface="Times New Roman"/>
              </a:rPr>
              <a:t>1</a:t>
            </a:r>
            <a:r>
              <a:rPr lang="en-US" sz="2000" dirty="0">
                <a:ea typeface="Times New Roman"/>
              </a:rPr>
              <a:t>), the researcher postulated that </a:t>
            </a:r>
            <a:r>
              <a:rPr lang="en-US" sz="2000" dirty="0">
                <a:ea typeface="Arial"/>
              </a:rPr>
              <a:t>students who had received instruction in stand-alone ethics courses were less likely to display cheating behavior in their college careers compared to students who had not received instruction in stand-alone ethics.  </a:t>
            </a:r>
            <a:endParaRPr lang="en-US" sz="2000" dirty="0">
              <a:ea typeface="Times New Roman"/>
            </a:endParaRPr>
          </a:p>
          <a:p>
            <a:pPr marL="0" marR="0" indent="457200">
              <a:lnSpc>
                <a:spcPct val="150000"/>
              </a:lnSpc>
              <a:spcBef>
                <a:spcPts val="0"/>
              </a:spcBef>
              <a:spcAft>
                <a:spcPts val="0"/>
              </a:spcAft>
            </a:pPr>
            <a:r>
              <a:rPr lang="en-US" sz="2000" dirty="0">
                <a:ea typeface="Times New Roman"/>
              </a:rPr>
              <a:t>The research data significantly supported this hypothesis.  Even though this is a small effect size, it can be concluded that stand alone ethics classes do reduce self-reported cheating behavior.  Additionally, it can also be concluded that students who only receive ethics training integrated within their coursework have a higher propensity to cheat. </a:t>
            </a:r>
            <a:endParaRPr lang="en-US" sz="2000" dirty="0"/>
          </a:p>
        </p:txBody>
      </p:sp>
    </p:spTree>
    <p:extLst>
      <p:ext uri="{BB962C8B-B14F-4D97-AF65-F5344CB8AC3E}">
        <p14:creationId xmlns:p14="http://schemas.microsoft.com/office/powerpoint/2010/main" val="2081601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p:txBody>
          <a:bodyPr>
            <a:noAutofit/>
          </a:bodyPr>
          <a:lstStyle/>
          <a:p>
            <a:pPr marL="0" marR="0" indent="457200">
              <a:lnSpc>
                <a:spcPct val="150000"/>
              </a:lnSpc>
              <a:spcBef>
                <a:spcPts val="0"/>
              </a:spcBef>
              <a:spcAft>
                <a:spcPts val="0"/>
              </a:spcAft>
            </a:pPr>
            <a:r>
              <a:rPr lang="en-US" sz="2100" dirty="0">
                <a:ea typeface="Times New Roman"/>
              </a:rPr>
              <a:t>The premise of the second hypothesis (</a:t>
            </a:r>
            <a:r>
              <a:rPr lang="en-US" sz="2100" dirty="0">
                <a:ea typeface="Arial"/>
              </a:rPr>
              <a:t>H</a:t>
            </a:r>
            <a:r>
              <a:rPr lang="en-US" sz="2100" baseline="-25000" dirty="0">
                <a:ea typeface="Arial"/>
              </a:rPr>
              <a:t>2</a:t>
            </a:r>
            <a:r>
              <a:rPr lang="en-US" sz="2100" dirty="0">
                <a:ea typeface="Arial"/>
              </a:rPr>
              <a:t>) was a student’s age, year in school and gender will each predict cheating propensity, with older students, upper-level students and women displaying less cheating behavior than younger students, lower-level students and men.  </a:t>
            </a:r>
          </a:p>
          <a:p>
            <a:pPr marL="0" marR="0" indent="457200">
              <a:lnSpc>
                <a:spcPct val="150000"/>
              </a:lnSpc>
              <a:spcBef>
                <a:spcPts val="0"/>
              </a:spcBef>
              <a:spcAft>
                <a:spcPts val="0"/>
              </a:spcAft>
              <a:buNone/>
            </a:pPr>
            <a:endParaRPr lang="en-US" sz="2100" dirty="0">
              <a:ea typeface="Arial"/>
            </a:endParaRPr>
          </a:p>
          <a:p>
            <a:pPr marL="0" marR="0" indent="457200">
              <a:lnSpc>
                <a:spcPct val="150000"/>
              </a:lnSpc>
              <a:spcBef>
                <a:spcPts val="0"/>
              </a:spcBef>
              <a:spcAft>
                <a:spcPts val="0"/>
              </a:spcAft>
            </a:pPr>
            <a:r>
              <a:rPr lang="en-US" sz="2100" dirty="0">
                <a:ea typeface="Arial"/>
              </a:rPr>
              <a:t>Pearson’s </a:t>
            </a:r>
            <a:r>
              <a:rPr lang="en-US" sz="2100" i="1" dirty="0">
                <a:ea typeface="Arial"/>
              </a:rPr>
              <a:t>r</a:t>
            </a:r>
            <a:r>
              <a:rPr lang="en-US" sz="2100" dirty="0">
                <a:ea typeface="Arial"/>
              </a:rPr>
              <a:t> correlations were used to determine if there was a connection between </a:t>
            </a:r>
            <a:r>
              <a:rPr lang="en-US" sz="2100" dirty="0">
                <a:ea typeface="Times New Roman"/>
              </a:rPr>
              <a:t>age and propensity to cheat, year in school and propensity to cheat, and gender and propensity to cheat. </a:t>
            </a:r>
          </a:p>
          <a:p>
            <a:pPr marL="0" marR="0" indent="0">
              <a:spcBef>
                <a:spcPts val="0"/>
              </a:spcBef>
              <a:spcAft>
                <a:spcPts val="0"/>
              </a:spcAft>
              <a:buNone/>
            </a:pPr>
            <a:endParaRPr lang="en-US" sz="2400" dirty="0">
              <a:latin typeface="Times New Roman"/>
            </a:endParaRPr>
          </a:p>
        </p:txBody>
      </p:sp>
    </p:spTree>
    <p:extLst>
      <p:ext uri="{BB962C8B-B14F-4D97-AF65-F5344CB8AC3E}">
        <p14:creationId xmlns:p14="http://schemas.microsoft.com/office/powerpoint/2010/main" val="246436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p:txBody>
          <a:bodyPr>
            <a:noAutofit/>
          </a:bodyPr>
          <a:lstStyle/>
          <a:p>
            <a:pPr marL="0" marR="0" indent="457200">
              <a:lnSpc>
                <a:spcPct val="150000"/>
              </a:lnSpc>
              <a:spcBef>
                <a:spcPts val="0"/>
              </a:spcBef>
              <a:spcAft>
                <a:spcPts val="0"/>
              </a:spcAft>
            </a:pPr>
            <a:r>
              <a:rPr lang="en-US" sz="2100" dirty="0">
                <a:ea typeface="Times New Roman"/>
              </a:rPr>
              <a:t>The data supported the conclusion in the first part of </a:t>
            </a:r>
            <a:r>
              <a:rPr lang="en-US" sz="2100" dirty="0">
                <a:solidFill>
                  <a:prstClr val="black"/>
                </a:solidFill>
                <a:ea typeface="Times New Roman"/>
              </a:rPr>
              <a:t>H</a:t>
            </a:r>
            <a:r>
              <a:rPr lang="en-US" sz="2100" baseline="-25000" dirty="0">
                <a:solidFill>
                  <a:prstClr val="black"/>
                </a:solidFill>
                <a:ea typeface="Times New Roman"/>
              </a:rPr>
              <a:t>2 </a:t>
            </a:r>
            <a:r>
              <a:rPr lang="en-US" sz="2100" dirty="0">
                <a:ea typeface="Times New Roman"/>
              </a:rPr>
              <a:t>that the older the student, the less likely they were to cheat.</a:t>
            </a:r>
          </a:p>
          <a:p>
            <a:pPr marL="0" marR="0" indent="457200">
              <a:lnSpc>
                <a:spcPct val="150000"/>
              </a:lnSpc>
              <a:spcBef>
                <a:spcPts val="0"/>
              </a:spcBef>
              <a:spcAft>
                <a:spcPts val="0"/>
              </a:spcAft>
            </a:pPr>
            <a:r>
              <a:rPr lang="en-US" sz="2100" dirty="0">
                <a:ea typeface="Times New Roman"/>
              </a:rPr>
              <a:t>The data supported the conclusion in the second part of </a:t>
            </a:r>
            <a:r>
              <a:rPr lang="en-US" sz="2100" dirty="0">
                <a:solidFill>
                  <a:prstClr val="black"/>
                </a:solidFill>
                <a:ea typeface="Times New Roman"/>
              </a:rPr>
              <a:t>H</a:t>
            </a:r>
            <a:r>
              <a:rPr lang="en-US" sz="2100" baseline="-25000" dirty="0">
                <a:solidFill>
                  <a:prstClr val="black"/>
                </a:solidFill>
                <a:ea typeface="Times New Roman"/>
              </a:rPr>
              <a:t>2 </a:t>
            </a:r>
            <a:r>
              <a:rPr lang="en-US" sz="2100" dirty="0">
                <a:ea typeface="Times New Roman"/>
              </a:rPr>
              <a:t>that upper-level students (juniors and seniors) were less likely to cheat than lower-level students (first-year and sophomores). </a:t>
            </a:r>
          </a:p>
          <a:p>
            <a:pPr marL="0" marR="0" indent="457200">
              <a:lnSpc>
                <a:spcPct val="150000"/>
              </a:lnSpc>
              <a:spcBef>
                <a:spcPts val="0"/>
              </a:spcBef>
              <a:spcAft>
                <a:spcPts val="0"/>
              </a:spcAft>
            </a:pPr>
            <a:r>
              <a:rPr lang="en-US" sz="2100" dirty="0">
                <a:ea typeface="Times New Roman"/>
                <a:cs typeface="Times New Roman"/>
              </a:rPr>
              <a:t>The last part of H</a:t>
            </a:r>
            <a:r>
              <a:rPr lang="en-US" sz="2100" baseline="-25000" dirty="0">
                <a:ea typeface="Times New Roman"/>
                <a:cs typeface="Times New Roman"/>
              </a:rPr>
              <a:t>2</a:t>
            </a:r>
            <a:r>
              <a:rPr lang="en-US" sz="2100" dirty="0">
                <a:ea typeface="Times New Roman"/>
                <a:cs typeface="Times New Roman"/>
              </a:rPr>
              <a:t> resulted in the conclusion that the gender of the student made no difference in whether they were likely to cheat.</a:t>
            </a:r>
            <a:endParaRPr lang="en-US" sz="2100" dirty="0">
              <a:latin typeface="Times New Roman"/>
            </a:endParaRPr>
          </a:p>
          <a:p>
            <a:pPr marL="0" marR="0" indent="457200">
              <a:spcBef>
                <a:spcPts val="0"/>
              </a:spcBef>
              <a:spcAft>
                <a:spcPts val="0"/>
              </a:spcAft>
            </a:pPr>
            <a:endParaRPr lang="en-US" sz="2200" dirty="0"/>
          </a:p>
        </p:txBody>
      </p:sp>
    </p:spTree>
    <p:extLst>
      <p:ext uri="{BB962C8B-B14F-4D97-AF65-F5344CB8AC3E}">
        <p14:creationId xmlns:p14="http://schemas.microsoft.com/office/powerpoint/2010/main" val="2473628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p:txBody>
          <a:bodyPr>
            <a:noAutofit/>
          </a:bodyPr>
          <a:lstStyle/>
          <a:p>
            <a:pPr marL="0" marR="0" indent="457200">
              <a:lnSpc>
                <a:spcPct val="150000"/>
              </a:lnSpc>
              <a:spcBef>
                <a:spcPts val="0"/>
              </a:spcBef>
              <a:spcAft>
                <a:spcPts val="0"/>
              </a:spcAft>
            </a:pPr>
            <a:r>
              <a:rPr lang="en-US" sz="2200" dirty="0">
                <a:ea typeface="Arial"/>
              </a:rPr>
              <a:t>The third hypothesis, </a:t>
            </a:r>
            <a:r>
              <a:rPr lang="en-US" sz="2200" dirty="0">
                <a:ea typeface="Times New Roman"/>
              </a:rPr>
              <a:t>H</a:t>
            </a:r>
            <a:r>
              <a:rPr lang="en-US" sz="2200" baseline="-25000" dirty="0">
                <a:ea typeface="Times New Roman"/>
              </a:rPr>
              <a:t>3</a:t>
            </a:r>
            <a:r>
              <a:rPr lang="en-US" sz="2200" dirty="0">
                <a:ea typeface="Times New Roman"/>
              </a:rPr>
              <a:t>, tried to determine if there was a correlation with a deep approach to learning and a propensity to cheat.  A deep approach to learning</a:t>
            </a:r>
            <a:r>
              <a:rPr lang="en-US" sz="2200" dirty="0">
                <a:ea typeface="Arial"/>
              </a:rPr>
              <a:t> involves the motivation and desire to understand the subject</a:t>
            </a:r>
            <a:r>
              <a:rPr lang="en-US" sz="2200" dirty="0">
                <a:ea typeface="Times New Roman"/>
              </a:rPr>
              <a:t> and was not correlated with a propensity to cheat.  </a:t>
            </a:r>
          </a:p>
          <a:p>
            <a:pPr marL="0" marR="0" indent="457200">
              <a:lnSpc>
                <a:spcPct val="150000"/>
              </a:lnSpc>
              <a:spcBef>
                <a:spcPts val="0"/>
              </a:spcBef>
              <a:spcAft>
                <a:spcPts val="0"/>
              </a:spcAft>
            </a:pPr>
            <a:r>
              <a:rPr lang="en-US" sz="2200" dirty="0">
                <a:ea typeface="Times New Roman"/>
              </a:rPr>
              <a:t>Since the data did not support this theory, it can be concluded that cheating behavior is unrelated to a deep approach to learning.</a:t>
            </a:r>
          </a:p>
          <a:p>
            <a:pPr marL="0" marR="0" indent="457200">
              <a:spcBef>
                <a:spcPts val="0"/>
              </a:spcBef>
              <a:spcAft>
                <a:spcPts val="0"/>
              </a:spcAft>
            </a:pPr>
            <a:endParaRPr lang="en-US" sz="2400" dirty="0">
              <a:latin typeface="Times New Roman"/>
            </a:endParaRPr>
          </a:p>
          <a:p>
            <a:pPr marL="0" marR="0" indent="457200">
              <a:spcBef>
                <a:spcPts val="0"/>
              </a:spcBef>
              <a:spcAft>
                <a:spcPts val="0"/>
              </a:spcAft>
            </a:pPr>
            <a:endParaRPr lang="en-US" sz="2200" dirty="0"/>
          </a:p>
        </p:txBody>
      </p:sp>
    </p:spTree>
    <p:extLst>
      <p:ext uri="{BB962C8B-B14F-4D97-AF65-F5344CB8AC3E}">
        <p14:creationId xmlns:p14="http://schemas.microsoft.com/office/powerpoint/2010/main" val="242804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5AFFF-4866-D148-9104-CFE64BB55F38}"/>
              </a:ext>
            </a:extLst>
          </p:cNvPr>
          <p:cNvSpPr>
            <a:spLocks noGrp="1"/>
          </p:cNvSpPr>
          <p:nvPr>
            <p:ph type="title"/>
          </p:nvPr>
        </p:nvSpPr>
        <p:spPr/>
        <p:txBody>
          <a:bodyPr>
            <a:normAutofit fontScale="90000"/>
          </a:bodyPr>
          <a:lstStyle/>
          <a:p>
            <a:pPr algn="ctr"/>
            <a:r>
              <a:rPr lang="en-US" dirty="0"/>
              <a:t>Compelling Story (the why?)</a:t>
            </a:r>
          </a:p>
        </p:txBody>
      </p:sp>
      <p:sp>
        <p:nvSpPr>
          <p:cNvPr id="3" name="Content Placeholder 2">
            <a:extLst>
              <a:ext uri="{FF2B5EF4-FFF2-40B4-BE49-F238E27FC236}">
                <a16:creationId xmlns:a16="http://schemas.microsoft.com/office/drawing/2014/main" id="{6414A9B9-1E4C-7544-B5CE-EE9F2A847279}"/>
              </a:ext>
            </a:extLst>
          </p:cNvPr>
          <p:cNvSpPr>
            <a:spLocks noGrp="1"/>
          </p:cNvSpPr>
          <p:nvPr>
            <p:ph idx="1"/>
          </p:nvPr>
        </p:nvSpPr>
        <p:spPr/>
        <p:txBody>
          <a:bodyPr>
            <a:normAutofit/>
          </a:bodyPr>
          <a:lstStyle/>
          <a:p>
            <a:endParaRPr lang="en-US" sz="3200" dirty="0"/>
          </a:p>
          <a:p>
            <a:r>
              <a:rPr lang="en-US" sz="3200" dirty="0"/>
              <a:t>How can we reduce business scandals?</a:t>
            </a:r>
          </a:p>
          <a:p>
            <a:endParaRPr lang="en-US" sz="3200" dirty="0"/>
          </a:p>
          <a:p>
            <a:r>
              <a:rPr lang="en-US" sz="3200" dirty="0"/>
              <a:t>Is it possible that if you cheat in school, you will cheat at work?</a:t>
            </a:r>
          </a:p>
        </p:txBody>
      </p:sp>
    </p:spTree>
    <p:extLst>
      <p:ext uri="{BB962C8B-B14F-4D97-AF65-F5344CB8AC3E}">
        <p14:creationId xmlns:p14="http://schemas.microsoft.com/office/powerpoint/2010/main" val="4250121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a:xfrm>
            <a:off x="304800" y="1609416"/>
            <a:ext cx="7772400" cy="5019984"/>
          </a:xfrm>
        </p:spPr>
        <p:txBody>
          <a:bodyPr>
            <a:noAutofit/>
          </a:bodyPr>
          <a:lstStyle/>
          <a:p>
            <a:pPr marL="0" marR="0" indent="457200">
              <a:lnSpc>
                <a:spcPct val="150000"/>
              </a:lnSpc>
              <a:spcBef>
                <a:spcPts val="0"/>
              </a:spcBef>
              <a:spcAft>
                <a:spcPts val="0"/>
              </a:spcAft>
            </a:pPr>
            <a:r>
              <a:rPr lang="en-US" sz="2000" dirty="0">
                <a:ea typeface="Arial"/>
                <a:cs typeface="Times New Roman"/>
              </a:rPr>
              <a:t>The fourth premise, </a:t>
            </a:r>
            <a:r>
              <a:rPr lang="en-US" sz="2000" dirty="0">
                <a:ea typeface="Calibri"/>
                <a:cs typeface="Times New Roman"/>
              </a:rPr>
              <a:t>H</a:t>
            </a:r>
            <a:r>
              <a:rPr lang="en-US" sz="2000" baseline="-25000" dirty="0">
                <a:ea typeface="Calibri"/>
                <a:cs typeface="Times New Roman"/>
              </a:rPr>
              <a:t>4</a:t>
            </a:r>
            <a:r>
              <a:rPr lang="en-US" sz="2000" dirty="0">
                <a:ea typeface="Calibri"/>
                <a:cs typeface="Times New Roman"/>
              </a:rPr>
              <a:t>, tried to determine if there was a correlation with a strategic approach to learning and a propensity to cheat.  A strategic approach to learning, </a:t>
            </a:r>
            <a:r>
              <a:rPr lang="en-US" sz="2000" dirty="0">
                <a:ea typeface="Arial"/>
                <a:cs typeface="Times New Roman"/>
              </a:rPr>
              <a:t>which is competitive and used to outperform other students, found</a:t>
            </a:r>
            <a:r>
              <a:rPr lang="en-US" sz="2000" dirty="0">
                <a:ea typeface="Calibri"/>
                <a:cs typeface="Times New Roman"/>
              </a:rPr>
              <a:t> a correlation with a propensity to cheat although it did not meet the standard for statistical significance.  </a:t>
            </a:r>
          </a:p>
          <a:p>
            <a:pPr marL="0" marR="0" indent="457200">
              <a:lnSpc>
                <a:spcPct val="150000"/>
              </a:lnSpc>
              <a:spcBef>
                <a:spcPts val="0"/>
              </a:spcBef>
              <a:spcAft>
                <a:spcPts val="0"/>
              </a:spcAft>
            </a:pPr>
            <a:r>
              <a:rPr lang="en-US" sz="2000" dirty="0">
                <a:ea typeface="Calibri"/>
                <a:cs typeface="Times New Roman"/>
              </a:rPr>
              <a:t>According to Field (2018), the standard for statistical significance is </a:t>
            </a:r>
            <a:r>
              <a:rPr lang="en-US" sz="2000" i="1" dirty="0">
                <a:ea typeface="Calibri"/>
                <a:cs typeface="Times New Roman"/>
              </a:rPr>
              <a:t>p</a:t>
            </a:r>
            <a:r>
              <a:rPr lang="en-US" sz="2000" dirty="0">
                <a:ea typeface="Calibri"/>
                <a:cs typeface="Times New Roman"/>
              </a:rPr>
              <a:t> = .05 meaning the probability of getting this result is 1 time out of 20.  Since the correlation for H</a:t>
            </a:r>
            <a:r>
              <a:rPr lang="en-US" sz="2000" baseline="-25000" dirty="0">
                <a:ea typeface="Calibri"/>
                <a:cs typeface="Times New Roman"/>
              </a:rPr>
              <a:t>4 </a:t>
            </a:r>
            <a:r>
              <a:rPr lang="en-US" sz="2000" dirty="0">
                <a:ea typeface="Calibri"/>
                <a:cs typeface="Times New Roman"/>
              </a:rPr>
              <a:t>was </a:t>
            </a:r>
            <a:r>
              <a:rPr lang="en-US" sz="2000" i="1" dirty="0">
                <a:ea typeface="Calibri"/>
                <a:cs typeface="Times New Roman"/>
              </a:rPr>
              <a:t>p</a:t>
            </a:r>
            <a:r>
              <a:rPr lang="en-US" sz="2000" dirty="0">
                <a:ea typeface="Calibri"/>
                <a:cs typeface="Times New Roman"/>
              </a:rPr>
              <a:t> = .06, the probability of getting this result is 1 time out of 16.65.  Therefore, further investigation into this hypothesis is warranted.</a:t>
            </a:r>
            <a:endParaRPr lang="en-US" sz="2000" dirty="0">
              <a:ea typeface="Times New Roman"/>
              <a:cs typeface="Times New Roman"/>
            </a:endParaRPr>
          </a:p>
          <a:p>
            <a:pPr marL="0" marR="0" indent="457200">
              <a:spcBef>
                <a:spcPts val="0"/>
              </a:spcBef>
              <a:spcAft>
                <a:spcPts val="0"/>
              </a:spcAft>
            </a:pPr>
            <a:endParaRPr lang="en-US" sz="2400" dirty="0"/>
          </a:p>
          <a:p>
            <a:pPr marL="0" marR="0" indent="457200">
              <a:spcBef>
                <a:spcPts val="0"/>
              </a:spcBef>
              <a:spcAft>
                <a:spcPts val="0"/>
              </a:spcAft>
            </a:pPr>
            <a:endParaRPr lang="en-US" sz="2200" dirty="0"/>
          </a:p>
        </p:txBody>
      </p:sp>
    </p:spTree>
    <p:extLst>
      <p:ext uri="{BB962C8B-B14F-4D97-AF65-F5344CB8AC3E}">
        <p14:creationId xmlns:p14="http://schemas.microsoft.com/office/powerpoint/2010/main" val="3363309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p:txBody>
          <a:bodyPr>
            <a:noAutofit/>
          </a:bodyPr>
          <a:lstStyle/>
          <a:p>
            <a:pPr marL="0" marR="0" indent="457200">
              <a:lnSpc>
                <a:spcPct val="150000"/>
              </a:lnSpc>
              <a:spcBef>
                <a:spcPts val="0"/>
              </a:spcBef>
              <a:spcAft>
                <a:spcPts val="0"/>
              </a:spcAft>
            </a:pPr>
            <a:r>
              <a:rPr lang="en-US" sz="2200" dirty="0">
                <a:ea typeface="Calibri"/>
                <a:cs typeface="Times New Roman"/>
              </a:rPr>
              <a:t>The last theory, H</a:t>
            </a:r>
            <a:r>
              <a:rPr lang="en-US" sz="2200" baseline="-25000" dirty="0">
                <a:ea typeface="Calibri"/>
                <a:cs typeface="Times New Roman"/>
              </a:rPr>
              <a:t>5</a:t>
            </a:r>
            <a:r>
              <a:rPr lang="en-US" sz="2200" dirty="0">
                <a:ea typeface="Calibri"/>
                <a:cs typeface="Times New Roman"/>
              </a:rPr>
              <a:t>, tried to determine if there was a correlation with a surface approach to learning and a propensity to cheat.  A surface approach to learning, which </a:t>
            </a:r>
            <a:r>
              <a:rPr lang="en-US" sz="2200" dirty="0">
                <a:ea typeface="Arial"/>
                <a:cs typeface="Times New Roman"/>
              </a:rPr>
              <a:t>involves memorizing the material, </a:t>
            </a:r>
            <a:r>
              <a:rPr lang="en-US" sz="2200" dirty="0">
                <a:ea typeface="Calibri"/>
                <a:cs typeface="Times New Roman"/>
              </a:rPr>
              <a:t>was not correlated with a propensity to cheat.  As found with H</a:t>
            </a:r>
            <a:r>
              <a:rPr lang="en-US" sz="2200" baseline="-25000" dirty="0">
                <a:ea typeface="Calibri"/>
                <a:cs typeface="Times New Roman"/>
              </a:rPr>
              <a:t>3</a:t>
            </a:r>
            <a:r>
              <a:rPr lang="en-US" sz="2200" dirty="0">
                <a:ea typeface="Calibri"/>
                <a:cs typeface="Times New Roman"/>
              </a:rPr>
              <a:t>, the data did not support this premise so it can be concluded that cheating behavior is unrelated to a surface approach to learning.</a:t>
            </a:r>
            <a:endParaRPr lang="en-US" sz="2200" dirty="0">
              <a:ea typeface="Times New Roman"/>
              <a:cs typeface="Times New Roman"/>
            </a:endParaRPr>
          </a:p>
          <a:p>
            <a:pPr marL="0" marR="0" indent="457200">
              <a:spcBef>
                <a:spcPts val="0"/>
              </a:spcBef>
              <a:spcAft>
                <a:spcPts val="0"/>
              </a:spcAft>
            </a:pPr>
            <a:endParaRPr lang="en-US" sz="2400" dirty="0"/>
          </a:p>
          <a:p>
            <a:pPr marL="0" marR="0" indent="0">
              <a:spcBef>
                <a:spcPts val="0"/>
              </a:spcBef>
              <a:spcAft>
                <a:spcPts val="0"/>
              </a:spcAft>
              <a:buNone/>
            </a:pPr>
            <a:endParaRPr lang="en-US" sz="2200" dirty="0"/>
          </a:p>
        </p:txBody>
      </p:sp>
    </p:spTree>
    <p:extLst>
      <p:ext uri="{BB962C8B-B14F-4D97-AF65-F5344CB8AC3E}">
        <p14:creationId xmlns:p14="http://schemas.microsoft.com/office/powerpoint/2010/main" val="13427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81000"/>
            <a:ext cx="7239000" cy="1143000"/>
          </a:xfrm>
        </p:spPr>
        <p:txBody>
          <a:bodyPr>
            <a:normAutofit/>
          </a:bodyPr>
          <a:lstStyle/>
          <a:p>
            <a:pPr algn="ctr"/>
            <a:r>
              <a:rPr lang="en-US" sz="3200" dirty="0">
                <a:latin typeface="+mn-lt"/>
                <a:ea typeface="Times New Roman"/>
                <a:cs typeface="Times New Roman"/>
              </a:rPr>
              <a:t>Findings and Conclusions (continued)</a:t>
            </a:r>
          </a:p>
        </p:txBody>
      </p:sp>
      <p:sp>
        <p:nvSpPr>
          <p:cNvPr id="2" name="Content Placeholder 1"/>
          <p:cNvSpPr>
            <a:spLocks noGrp="1"/>
          </p:cNvSpPr>
          <p:nvPr>
            <p:ph idx="1"/>
          </p:nvPr>
        </p:nvSpPr>
        <p:spPr>
          <a:xfrm>
            <a:off x="457200" y="1609416"/>
            <a:ext cx="7391400" cy="4846320"/>
          </a:xfrm>
        </p:spPr>
        <p:txBody>
          <a:bodyPr>
            <a:noAutofit/>
          </a:bodyPr>
          <a:lstStyle/>
          <a:p>
            <a:pPr marL="0" marR="0" indent="457200">
              <a:lnSpc>
                <a:spcPct val="150000"/>
              </a:lnSpc>
              <a:spcBef>
                <a:spcPts val="0"/>
              </a:spcBef>
              <a:spcAft>
                <a:spcPts val="0"/>
              </a:spcAft>
            </a:pPr>
            <a:r>
              <a:rPr lang="en-US" sz="2000" dirty="0">
                <a:ea typeface="Times New Roman"/>
                <a:cs typeface="Times New Roman"/>
              </a:rPr>
              <a:t>Regarding the last three hypotheses, H</a:t>
            </a:r>
            <a:r>
              <a:rPr lang="en-US" sz="2000" baseline="-25000" dirty="0">
                <a:ea typeface="Times New Roman"/>
                <a:cs typeface="Times New Roman"/>
              </a:rPr>
              <a:t>3</a:t>
            </a:r>
            <a:r>
              <a:rPr lang="en-US" sz="2000" dirty="0">
                <a:ea typeface="Times New Roman"/>
                <a:cs typeface="Times New Roman"/>
              </a:rPr>
              <a:t>,</a:t>
            </a:r>
            <a:r>
              <a:rPr lang="en-US" sz="2000" baseline="-25000" dirty="0">
                <a:ea typeface="Times New Roman"/>
                <a:cs typeface="Times New Roman"/>
              </a:rPr>
              <a:t> </a:t>
            </a:r>
            <a:r>
              <a:rPr lang="en-US" sz="2000" dirty="0">
                <a:ea typeface="Times New Roman"/>
                <a:cs typeface="Times New Roman"/>
              </a:rPr>
              <a:t>H</a:t>
            </a:r>
            <a:r>
              <a:rPr lang="en-US" sz="2000" baseline="-25000" dirty="0">
                <a:ea typeface="Times New Roman"/>
                <a:cs typeface="Times New Roman"/>
              </a:rPr>
              <a:t>4</a:t>
            </a:r>
            <a:r>
              <a:rPr lang="en-US" sz="2000" dirty="0">
                <a:ea typeface="Times New Roman"/>
                <a:cs typeface="Times New Roman"/>
              </a:rPr>
              <a:t>, and</a:t>
            </a:r>
            <a:r>
              <a:rPr lang="en-US" sz="2000" baseline="-25000" dirty="0">
                <a:ea typeface="Times New Roman"/>
                <a:cs typeface="Times New Roman"/>
              </a:rPr>
              <a:t> </a:t>
            </a:r>
            <a:r>
              <a:rPr lang="en-US" sz="2000" dirty="0">
                <a:ea typeface="Times New Roman"/>
                <a:cs typeface="Times New Roman"/>
              </a:rPr>
              <a:t>H</a:t>
            </a:r>
            <a:r>
              <a:rPr lang="en-US" sz="2000" baseline="-25000" dirty="0">
                <a:ea typeface="Times New Roman"/>
                <a:cs typeface="Times New Roman"/>
              </a:rPr>
              <a:t>5</a:t>
            </a:r>
            <a:r>
              <a:rPr lang="en-US" sz="2000" dirty="0">
                <a:ea typeface="Times New Roman"/>
                <a:cs typeface="Times New Roman"/>
              </a:rPr>
              <a:t>, the way students learned the course material (i.e., deep, strategic, or surface) did not predict a propensity to cheat.  Having used the Ballantine et al. (2018) study conducted in the U.K. in 2015 as a model, it is appropriate to compare their findings with that of this research.  Ballantine et al. (2018) found students that resorted to a surface approach to learning were more likely to engage in cheating behavior.  Conversely, students that used deep learning and strategic learning were less likely to engage in cheating behavior (p. 255).  </a:t>
            </a:r>
            <a:endParaRPr lang="en-US" sz="2000" dirty="0"/>
          </a:p>
        </p:txBody>
      </p:sp>
    </p:spTree>
    <p:extLst>
      <p:ext uri="{BB962C8B-B14F-4D97-AF65-F5344CB8AC3E}">
        <p14:creationId xmlns:p14="http://schemas.microsoft.com/office/powerpoint/2010/main" val="39713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implications</a:t>
            </a:r>
          </a:p>
        </p:txBody>
      </p:sp>
      <p:sp>
        <p:nvSpPr>
          <p:cNvPr id="2" name="Content Placeholder 1"/>
          <p:cNvSpPr>
            <a:spLocks noGrp="1"/>
          </p:cNvSpPr>
          <p:nvPr>
            <p:ph idx="1"/>
          </p:nvPr>
        </p:nvSpPr>
        <p:spPr/>
        <p:txBody>
          <a:bodyPr>
            <a:noAutofit/>
          </a:bodyPr>
          <a:lstStyle/>
          <a:p>
            <a:pPr marL="0" marR="0" indent="457200">
              <a:lnSpc>
                <a:spcPct val="150000"/>
              </a:lnSpc>
              <a:spcBef>
                <a:spcPts val="0"/>
              </a:spcBef>
              <a:spcAft>
                <a:spcPts val="0"/>
              </a:spcAft>
            </a:pPr>
            <a:r>
              <a:rPr lang="en-US" sz="2200" dirty="0">
                <a:ea typeface="Times New Roman"/>
                <a:cs typeface="Times New Roman"/>
              </a:rPr>
              <a:t>There are concerns that students graduating with ethics training that was limited to being integrated into their existing course curricula may lead to a greater likelihood of unethical conduct in the workplace.  </a:t>
            </a:r>
          </a:p>
          <a:p>
            <a:pPr marL="0" marR="0" indent="457200">
              <a:lnSpc>
                <a:spcPct val="150000"/>
              </a:lnSpc>
              <a:spcBef>
                <a:spcPts val="0"/>
              </a:spcBef>
              <a:spcAft>
                <a:spcPts val="0"/>
              </a:spcAft>
            </a:pPr>
            <a:r>
              <a:rPr lang="en-US" sz="2200" dirty="0">
                <a:ea typeface="Times New Roman"/>
                <a:cs typeface="Times New Roman"/>
              </a:rPr>
              <a:t>Several research studies including Ballantine et al. (2018) and Floyd et al. (2013) concluded that cheating behavior while undergraduate students increased unethical decisions in the workplace. </a:t>
            </a:r>
            <a:r>
              <a:rPr lang="en-US" sz="2200" dirty="0">
                <a:solidFill>
                  <a:prstClr val="black"/>
                </a:solidFill>
                <a:ea typeface="Times New Roman"/>
                <a:cs typeface="Times New Roman"/>
              </a:rPr>
              <a:t>The result of this research was consistent with those studies. </a:t>
            </a:r>
            <a:endParaRPr lang="en-US" sz="2200" dirty="0">
              <a:effectLst/>
              <a:ea typeface="Times New Roman"/>
              <a:cs typeface="Times New Roman"/>
            </a:endParaRPr>
          </a:p>
        </p:txBody>
      </p:sp>
    </p:spTree>
    <p:extLst>
      <p:ext uri="{BB962C8B-B14F-4D97-AF65-F5344CB8AC3E}">
        <p14:creationId xmlns:p14="http://schemas.microsoft.com/office/powerpoint/2010/main" val="83999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Implications (continued)</a:t>
            </a:r>
          </a:p>
        </p:txBody>
      </p:sp>
      <p:sp>
        <p:nvSpPr>
          <p:cNvPr id="2" name="Content Placeholder 1"/>
          <p:cNvSpPr>
            <a:spLocks noGrp="1"/>
          </p:cNvSpPr>
          <p:nvPr>
            <p:ph idx="1"/>
          </p:nvPr>
        </p:nvSpPr>
        <p:spPr>
          <a:xfrm>
            <a:off x="457200" y="1609416"/>
            <a:ext cx="7391400" cy="5019984"/>
          </a:xfrm>
        </p:spPr>
        <p:txBody>
          <a:bodyPr>
            <a:noAutofit/>
          </a:bodyPr>
          <a:lstStyle/>
          <a:p>
            <a:pPr marL="0" lvl="0" indent="457200">
              <a:lnSpc>
                <a:spcPct val="150000"/>
              </a:lnSpc>
              <a:spcBef>
                <a:spcPts val="0"/>
              </a:spcBef>
              <a:buClr>
                <a:srgbClr val="B13F9A"/>
              </a:buClr>
            </a:pPr>
            <a:r>
              <a:rPr lang="en-US" sz="2200" dirty="0">
                <a:solidFill>
                  <a:prstClr val="black"/>
                </a:solidFill>
                <a:ea typeface="Times New Roman"/>
                <a:cs typeface="Times New Roman"/>
              </a:rPr>
              <a:t>Stand-alone ethics courses increase ethical behavior by exposing students to experiential learning </a:t>
            </a:r>
            <a:r>
              <a:rPr lang="en-US" sz="2200" dirty="0">
                <a:solidFill>
                  <a:prstClr val="black"/>
                </a:solidFill>
                <a:ea typeface="Calibri"/>
                <a:cs typeface="Times New Roman"/>
              </a:rPr>
              <a:t>which helped students’ increase sensitivity to the moral issues they will be faced with in their school and professional life </a:t>
            </a:r>
            <a:r>
              <a:rPr lang="en-US" sz="2200" dirty="0">
                <a:solidFill>
                  <a:prstClr val="black"/>
                </a:solidFill>
                <a:ea typeface="Times New Roman"/>
                <a:cs typeface="Times New Roman"/>
              </a:rPr>
              <a:t>(Ritter, 2006).  </a:t>
            </a:r>
          </a:p>
          <a:p>
            <a:pPr marL="0" lvl="0" indent="457200">
              <a:lnSpc>
                <a:spcPct val="150000"/>
              </a:lnSpc>
              <a:spcBef>
                <a:spcPts val="0"/>
              </a:spcBef>
              <a:buClr>
                <a:srgbClr val="B13F9A"/>
              </a:buClr>
            </a:pPr>
            <a:r>
              <a:rPr lang="en-US" sz="2200" dirty="0">
                <a:solidFill>
                  <a:prstClr val="black"/>
                </a:solidFill>
                <a:ea typeface="Times New Roman"/>
                <a:cs typeface="Times New Roman"/>
              </a:rPr>
              <a:t>Since most business schools have standardized on integrating ethics courses within the business curricula, there was reason for concern that the business scandals that were prevalent in the early part of this century would continue and possibly increase in the future.  </a:t>
            </a:r>
          </a:p>
        </p:txBody>
      </p:sp>
    </p:spTree>
    <p:extLst>
      <p:ext uri="{BB962C8B-B14F-4D97-AF65-F5344CB8AC3E}">
        <p14:creationId xmlns:p14="http://schemas.microsoft.com/office/powerpoint/2010/main" val="2497569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recommendations</a:t>
            </a:r>
          </a:p>
        </p:txBody>
      </p:sp>
      <p:sp>
        <p:nvSpPr>
          <p:cNvPr id="2" name="Content Placeholder 1"/>
          <p:cNvSpPr>
            <a:spLocks noGrp="1"/>
          </p:cNvSpPr>
          <p:nvPr>
            <p:ph idx="1"/>
          </p:nvPr>
        </p:nvSpPr>
        <p:spPr>
          <a:xfrm>
            <a:off x="457200" y="1609416"/>
            <a:ext cx="7543800" cy="4943784"/>
          </a:xfrm>
        </p:spPr>
        <p:txBody>
          <a:bodyPr>
            <a:noAutofit/>
          </a:bodyPr>
          <a:lstStyle/>
          <a:p>
            <a:pPr marL="0" marR="0" indent="457200">
              <a:lnSpc>
                <a:spcPct val="150000"/>
              </a:lnSpc>
              <a:spcBef>
                <a:spcPts val="0"/>
              </a:spcBef>
              <a:spcAft>
                <a:spcPts val="0"/>
              </a:spcAft>
            </a:pPr>
            <a:r>
              <a:rPr lang="en-US" sz="1900" dirty="0">
                <a:ea typeface="Times New Roman"/>
              </a:rPr>
              <a:t>It is recommended that the AACSB revisit </a:t>
            </a:r>
            <a:r>
              <a:rPr lang="en-US" sz="1900" dirty="0">
                <a:ea typeface="Calibri"/>
              </a:rPr>
              <a:t>the </a:t>
            </a:r>
            <a:r>
              <a:rPr lang="en-US" sz="1900" dirty="0">
                <a:ea typeface="Times New Roman"/>
              </a:rPr>
              <a:t>2012 decision where they</a:t>
            </a:r>
            <a:r>
              <a:rPr lang="en-US" sz="1900" dirty="0">
                <a:ea typeface="Calibri"/>
              </a:rPr>
              <a:t> voted to retain the relaxed standards that allowed each member school to set their own curricula thus freeing them to determine the best way to integrate ethics based on the school’s goals</a:t>
            </a:r>
            <a:r>
              <a:rPr lang="en-US" sz="1900" dirty="0">
                <a:ea typeface="Times New Roman"/>
              </a:rPr>
              <a:t> and budgetary constraints (</a:t>
            </a:r>
            <a:r>
              <a:rPr lang="en-US" sz="1900" dirty="0">
                <a:ea typeface="Calibri"/>
              </a:rPr>
              <a:t>Floyd, et al., 2013).  </a:t>
            </a:r>
          </a:p>
          <a:p>
            <a:pPr marL="0" marR="0" indent="457200">
              <a:lnSpc>
                <a:spcPct val="150000"/>
              </a:lnSpc>
              <a:spcBef>
                <a:spcPts val="0"/>
              </a:spcBef>
              <a:spcAft>
                <a:spcPts val="0"/>
              </a:spcAft>
            </a:pPr>
            <a:r>
              <a:rPr lang="en-US" sz="1900" dirty="0">
                <a:ea typeface="Calibri"/>
              </a:rPr>
              <a:t>The results of this research agree with previous studies (Floyd, et al., 2013; </a:t>
            </a:r>
            <a:r>
              <a:rPr lang="en-US" sz="1900" dirty="0">
                <a:ea typeface="Times New Roman"/>
              </a:rPr>
              <a:t>Rutherford et al., 2012).  The relaxed standards regarding stand alone ethics courses were contributing factors in</a:t>
            </a:r>
            <a:r>
              <a:rPr lang="en-US" sz="1900" dirty="0">
                <a:ea typeface="Calibri"/>
              </a:rPr>
              <a:t> business scandals.  The status quo of ethics pedagogy has not changed the number of business scandals that continue to occur.</a:t>
            </a:r>
            <a:endParaRPr lang="en-US" sz="1900" dirty="0">
              <a:effectLst/>
              <a:ea typeface="Times New Roman"/>
            </a:endParaRPr>
          </a:p>
        </p:txBody>
      </p:sp>
    </p:spTree>
    <p:extLst>
      <p:ext uri="{BB962C8B-B14F-4D97-AF65-F5344CB8AC3E}">
        <p14:creationId xmlns:p14="http://schemas.microsoft.com/office/powerpoint/2010/main" val="6354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Recommendations (continued)</a:t>
            </a:r>
          </a:p>
        </p:txBody>
      </p:sp>
      <p:sp>
        <p:nvSpPr>
          <p:cNvPr id="2" name="Content Placeholder 1"/>
          <p:cNvSpPr>
            <a:spLocks noGrp="1"/>
          </p:cNvSpPr>
          <p:nvPr>
            <p:ph idx="1"/>
          </p:nvPr>
        </p:nvSpPr>
        <p:spPr>
          <a:xfrm>
            <a:off x="457200" y="1609416"/>
            <a:ext cx="7315200" cy="4846320"/>
          </a:xfrm>
        </p:spPr>
        <p:txBody>
          <a:bodyPr>
            <a:noAutofit/>
          </a:bodyPr>
          <a:lstStyle/>
          <a:p>
            <a:pPr marL="0" marR="0" indent="457200">
              <a:lnSpc>
                <a:spcPct val="150000"/>
              </a:lnSpc>
              <a:spcBef>
                <a:spcPts val="0"/>
              </a:spcBef>
              <a:spcAft>
                <a:spcPts val="0"/>
              </a:spcAft>
            </a:pPr>
            <a:r>
              <a:rPr lang="en-US" sz="2000" dirty="0">
                <a:ea typeface="Times New Roman"/>
              </a:rPr>
              <a:t>Several study authors including </a:t>
            </a:r>
            <a:r>
              <a:rPr lang="en-US" sz="2000" dirty="0">
                <a:ea typeface="Calibri"/>
              </a:rPr>
              <a:t>Ballantine et al. (2018), </a:t>
            </a:r>
            <a:r>
              <a:rPr lang="en-US" sz="2000" dirty="0">
                <a:ea typeface="Times New Roman"/>
              </a:rPr>
              <a:t>Comer and Schwartz (2017), </a:t>
            </a:r>
            <a:r>
              <a:rPr lang="en-US" sz="2000" dirty="0" err="1">
                <a:ea typeface="Times New Roman"/>
              </a:rPr>
              <a:t>Drumwright</a:t>
            </a:r>
            <a:r>
              <a:rPr lang="en-US" sz="2000" dirty="0">
                <a:ea typeface="Times New Roman"/>
              </a:rPr>
              <a:t> et al. (2015), Edwards and Gallagher (2018), and Floyd et al. (2013) have stated that cheating during the time spent in undergraduate years increases the likelihood of also cheating in the workplace.</a:t>
            </a:r>
          </a:p>
          <a:p>
            <a:pPr marL="0" marR="0" indent="457200">
              <a:lnSpc>
                <a:spcPct val="150000"/>
              </a:lnSpc>
              <a:spcBef>
                <a:spcPts val="0"/>
              </a:spcBef>
              <a:spcAft>
                <a:spcPts val="0"/>
              </a:spcAft>
            </a:pPr>
            <a:r>
              <a:rPr lang="en-US" sz="2000" dirty="0">
                <a:ea typeface="Times New Roman"/>
              </a:rPr>
              <a:t>Since the results of this study conclude that stand-alone ethics classes reduce cheating propensity in school, it is reasonable to deduce that it will also reduce the incidents of decisions that lead to busine</a:t>
            </a:r>
            <a:r>
              <a:rPr lang="en-US" sz="2000" dirty="0">
                <a:ea typeface="Calibri"/>
              </a:rPr>
              <a:t>ss scandals after graduation.</a:t>
            </a:r>
            <a:endParaRPr lang="en-US" sz="2000" dirty="0">
              <a:effectLst/>
              <a:ea typeface="Times New Roman"/>
            </a:endParaRPr>
          </a:p>
        </p:txBody>
      </p:sp>
    </p:spTree>
    <p:extLst>
      <p:ext uri="{BB962C8B-B14F-4D97-AF65-F5344CB8AC3E}">
        <p14:creationId xmlns:p14="http://schemas.microsoft.com/office/powerpoint/2010/main" val="2123854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Recommendations for future study</a:t>
            </a:r>
          </a:p>
        </p:txBody>
      </p:sp>
      <p:sp>
        <p:nvSpPr>
          <p:cNvPr id="2" name="Content Placeholder 1"/>
          <p:cNvSpPr>
            <a:spLocks noGrp="1"/>
          </p:cNvSpPr>
          <p:nvPr>
            <p:ph idx="1"/>
          </p:nvPr>
        </p:nvSpPr>
        <p:spPr>
          <a:xfrm>
            <a:off x="457200" y="1609416"/>
            <a:ext cx="7315200" cy="4846320"/>
          </a:xfrm>
        </p:spPr>
        <p:txBody>
          <a:bodyPr>
            <a:noAutofit/>
          </a:bodyPr>
          <a:lstStyle/>
          <a:p>
            <a:pPr marL="0" marR="0" indent="457200">
              <a:lnSpc>
                <a:spcPct val="150000"/>
              </a:lnSpc>
              <a:spcBef>
                <a:spcPts val="0"/>
              </a:spcBef>
              <a:spcAft>
                <a:spcPts val="0"/>
              </a:spcAft>
            </a:pPr>
            <a:r>
              <a:rPr lang="en-US" sz="2000" dirty="0">
                <a:ea typeface="Times New Roman"/>
              </a:rPr>
              <a:t>Allowing for increased time to collect the data and report the results would allow future researchers to satisfactorily address the length of time that was available to complete this research.</a:t>
            </a:r>
          </a:p>
          <a:p>
            <a:pPr marL="0" marR="0" indent="457200">
              <a:lnSpc>
                <a:spcPct val="150000"/>
              </a:lnSpc>
              <a:spcBef>
                <a:spcPts val="0"/>
              </a:spcBef>
              <a:spcAft>
                <a:spcPts val="0"/>
              </a:spcAft>
            </a:pPr>
            <a:r>
              <a:rPr lang="en-US" sz="2000" dirty="0">
                <a:ea typeface="Times New Roman"/>
              </a:rPr>
              <a:t>Future researchers can build upon this study by including additional AACSB member business schools in multiple geographical areas.</a:t>
            </a:r>
          </a:p>
          <a:p>
            <a:pPr marL="0" marR="0" indent="457200">
              <a:lnSpc>
                <a:spcPct val="150000"/>
              </a:lnSpc>
              <a:spcBef>
                <a:spcPts val="0"/>
              </a:spcBef>
              <a:spcAft>
                <a:spcPts val="0"/>
              </a:spcAft>
            </a:pPr>
            <a:r>
              <a:rPr lang="en-US" sz="2000" dirty="0">
                <a:ea typeface="Times New Roman"/>
              </a:rPr>
              <a:t>Post-pandemic researchers would be able to increase participation by visiting the respective school classrooms to collect the data.</a:t>
            </a:r>
          </a:p>
          <a:p>
            <a:pPr marL="0" marR="0" indent="457200">
              <a:spcBef>
                <a:spcPts val="0"/>
              </a:spcBef>
              <a:spcAft>
                <a:spcPts val="0"/>
              </a:spcAft>
            </a:pPr>
            <a:endParaRPr lang="en-US" sz="2400" dirty="0">
              <a:effectLst/>
              <a:latin typeface="Times New Roman"/>
              <a:ea typeface="Times New Roman"/>
            </a:endParaRPr>
          </a:p>
          <a:p>
            <a:pPr marL="0" marR="0" indent="457200">
              <a:spcBef>
                <a:spcPts val="0"/>
              </a:spcBef>
              <a:spcAft>
                <a:spcPts val="0"/>
              </a:spcAft>
            </a:pPr>
            <a:endParaRPr lang="en-US" sz="2400" dirty="0">
              <a:effectLst/>
              <a:ea typeface="Times New Roman"/>
            </a:endParaRPr>
          </a:p>
        </p:txBody>
      </p:sp>
    </p:spTree>
    <p:extLst>
      <p:ext uri="{BB962C8B-B14F-4D97-AF65-F5344CB8AC3E}">
        <p14:creationId xmlns:p14="http://schemas.microsoft.com/office/powerpoint/2010/main" val="291275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summary</a:t>
            </a:r>
          </a:p>
        </p:txBody>
      </p:sp>
      <p:sp>
        <p:nvSpPr>
          <p:cNvPr id="2" name="Content Placeholder 1"/>
          <p:cNvSpPr>
            <a:spLocks noGrp="1"/>
          </p:cNvSpPr>
          <p:nvPr>
            <p:ph idx="1"/>
          </p:nvPr>
        </p:nvSpPr>
        <p:spPr>
          <a:xfrm>
            <a:off x="457200" y="1609416"/>
            <a:ext cx="7315200" cy="4846320"/>
          </a:xfrm>
        </p:spPr>
        <p:txBody>
          <a:bodyPr>
            <a:noAutofit/>
          </a:bodyPr>
          <a:lstStyle/>
          <a:p>
            <a:pPr marL="0" marR="0" indent="457200">
              <a:lnSpc>
                <a:spcPct val="150000"/>
              </a:lnSpc>
              <a:spcBef>
                <a:spcPts val="0"/>
              </a:spcBef>
              <a:spcAft>
                <a:spcPts val="0"/>
              </a:spcAft>
            </a:pPr>
            <a:r>
              <a:rPr lang="en-US" sz="2400" dirty="0">
                <a:ea typeface="Arial"/>
                <a:cs typeface="Times New Roman"/>
              </a:rPr>
              <a:t>The results of this research study agreed with past research that stand-alone ethics courses reduce cheating behavior in school.  Additionally, </a:t>
            </a:r>
            <a:r>
              <a:rPr lang="en-US" sz="2400" dirty="0">
                <a:ea typeface="Times New Roman"/>
                <a:cs typeface="Times New Roman"/>
              </a:rPr>
              <a:t>the significance of this study was to benefit colleges and universities by demonstrating the need to introduce at least one stand-alone ethics course into their business curricula.  </a:t>
            </a:r>
          </a:p>
          <a:p>
            <a:pPr marL="0" marR="0" indent="457200">
              <a:spcBef>
                <a:spcPts val="0"/>
              </a:spcBef>
              <a:spcAft>
                <a:spcPts val="0"/>
              </a:spcAft>
            </a:pPr>
            <a:endParaRPr lang="en-US" sz="2400" dirty="0">
              <a:latin typeface="Times New Roman"/>
              <a:ea typeface="Arial"/>
              <a:cs typeface="Times New Roman"/>
            </a:endParaRPr>
          </a:p>
          <a:p>
            <a:pPr marL="0" marR="0" indent="457200">
              <a:spcBef>
                <a:spcPts val="0"/>
              </a:spcBef>
              <a:spcAft>
                <a:spcPts val="0"/>
              </a:spcAft>
            </a:pPr>
            <a:endParaRPr lang="en-US" sz="2400" dirty="0">
              <a:effectLst/>
              <a:latin typeface="Times New Roman"/>
              <a:ea typeface="Times New Roman"/>
            </a:endParaRPr>
          </a:p>
          <a:p>
            <a:pPr marL="0" marR="0" indent="457200">
              <a:spcBef>
                <a:spcPts val="0"/>
              </a:spcBef>
              <a:spcAft>
                <a:spcPts val="0"/>
              </a:spcAft>
            </a:pPr>
            <a:endParaRPr lang="en-US" sz="2400" dirty="0">
              <a:effectLst/>
              <a:ea typeface="Times New Roman"/>
            </a:endParaRPr>
          </a:p>
        </p:txBody>
      </p:sp>
    </p:spTree>
    <p:extLst>
      <p:ext uri="{BB962C8B-B14F-4D97-AF65-F5344CB8AC3E}">
        <p14:creationId xmlns:p14="http://schemas.microsoft.com/office/powerpoint/2010/main" val="666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Summary (continued)</a:t>
            </a:r>
          </a:p>
        </p:txBody>
      </p:sp>
      <p:sp>
        <p:nvSpPr>
          <p:cNvPr id="2" name="Content Placeholder 1"/>
          <p:cNvSpPr>
            <a:spLocks noGrp="1"/>
          </p:cNvSpPr>
          <p:nvPr>
            <p:ph idx="1"/>
          </p:nvPr>
        </p:nvSpPr>
        <p:spPr>
          <a:xfrm>
            <a:off x="457200" y="1609416"/>
            <a:ext cx="7543800" cy="5019984"/>
          </a:xfrm>
        </p:spPr>
        <p:txBody>
          <a:bodyPr>
            <a:noAutofit/>
          </a:bodyPr>
          <a:lstStyle/>
          <a:p>
            <a:pPr marL="0" lvl="0" indent="457200">
              <a:lnSpc>
                <a:spcPct val="150000"/>
              </a:lnSpc>
              <a:spcBef>
                <a:spcPts val="0"/>
              </a:spcBef>
              <a:buClr>
                <a:srgbClr val="B13F9A"/>
              </a:buClr>
            </a:pPr>
            <a:r>
              <a:rPr lang="en-US" sz="2000" dirty="0">
                <a:solidFill>
                  <a:prstClr val="black"/>
                </a:solidFill>
                <a:ea typeface="Arial"/>
                <a:cs typeface="Times New Roman"/>
              </a:rPr>
              <a:t>According to previous research (Ballantine et al., 2018; </a:t>
            </a:r>
            <a:r>
              <a:rPr lang="en-US" sz="2000" dirty="0">
                <a:solidFill>
                  <a:prstClr val="black"/>
                </a:solidFill>
                <a:ea typeface="Times New Roman"/>
                <a:cs typeface="Times New Roman"/>
              </a:rPr>
              <a:t>Comer &amp; Schwartz, 2017; </a:t>
            </a:r>
            <a:r>
              <a:rPr lang="en-US" sz="2000" dirty="0" err="1">
                <a:solidFill>
                  <a:prstClr val="black"/>
                </a:solidFill>
                <a:ea typeface="Times New Roman"/>
                <a:cs typeface="Times New Roman"/>
              </a:rPr>
              <a:t>Drumwright</a:t>
            </a:r>
            <a:r>
              <a:rPr lang="en-US" sz="2000" dirty="0">
                <a:solidFill>
                  <a:prstClr val="black"/>
                </a:solidFill>
                <a:ea typeface="Times New Roman"/>
                <a:cs typeface="Times New Roman"/>
              </a:rPr>
              <a:t> et al., 2015; Edwards &amp; Gallagher, 2018; &amp; Floyd et al., 2013</a:t>
            </a:r>
            <a:r>
              <a:rPr lang="en-US" sz="2000" dirty="0">
                <a:solidFill>
                  <a:prstClr val="black"/>
                </a:solidFill>
                <a:ea typeface="Arial"/>
                <a:cs typeface="Times New Roman"/>
              </a:rPr>
              <a:t>), students that cheat in college have a much higher likelihood of cheating in the workplace.  Ethical decisions made in school </a:t>
            </a:r>
            <a:r>
              <a:rPr lang="en-US" sz="2000" dirty="0">
                <a:solidFill>
                  <a:prstClr val="black"/>
                </a:solidFill>
                <a:ea typeface="Times New Roman"/>
                <a:cs typeface="Times New Roman"/>
              </a:rPr>
              <a:t>will result in students and graduates making better ethical decisions in the workplace (</a:t>
            </a:r>
            <a:r>
              <a:rPr lang="en-US" sz="2000" dirty="0">
                <a:solidFill>
                  <a:prstClr val="black"/>
                </a:solidFill>
                <a:ea typeface="Calibri"/>
                <a:cs typeface="Times New Roman"/>
              </a:rPr>
              <a:t>Floyd et al., 2013)</a:t>
            </a:r>
            <a:r>
              <a:rPr lang="en-US" sz="2000" dirty="0">
                <a:solidFill>
                  <a:prstClr val="black"/>
                </a:solidFill>
                <a:ea typeface="Times New Roman"/>
                <a:cs typeface="Times New Roman"/>
              </a:rPr>
              <a:t>.  </a:t>
            </a:r>
            <a:r>
              <a:rPr lang="en-US" sz="2000" dirty="0">
                <a:solidFill>
                  <a:prstClr val="black"/>
                </a:solidFill>
                <a:ea typeface="Arial"/>
                <a:cs typeface="Times New Roman"/>
              </a:rPr>
              <a:t>When combined with previous research, the findings of this research study are consistent and lead to the conclusion that reducing cheating behavior in undergraduate business students can reduce future business scandals.</a:t>
            </a:r>
            <a:endParaRPr lang="en-US" sz="2000" dirty="0">
              <a:solidFill>
                <a:prstClr val="black"/>
              </a:solidFill>
              <a:ea typeface="Times New Roman"/>
              <a:cs typeface="Times New Roman"/>
            </a:endParaRPr>
          </a:p>
          <a:p>
            <a:pPr marL="0" marR="0" indent="457200">
              <a:spcBef>
                <a:spcPts val="0"/>
              </a:spcBef>
              <a:spcAft>
                <a:spcPts val="0"/>
              </a:spcAft>
            </a:pPr>
            <a:endParaRPr lang="en-US" sz="2400" dirty="0">
              <a:latin typeface="Times New Roman"/>
              <a:ea typeface="Arial"/>
              <a:cs typeface="Times New Roman"/>
            </a:endParaRPr>
          </a:p>
          <a:p>
            <a:pPr marL="0" marR="0" indent="457200">
              <a:spcBef>
                <a:spcPts val="0"/>
              </a:spcBef>
              <a:spcAft>
                <a:spcPts val="0"/>
              </a:spcAft>
            </a:pPr>
            <a:endParaRPr lang="en-US" sz="2400" dirty="0">
              <a:effectLst/>
              <a:latin typeface="Times New Roman"/>
              <a:ea typeface="Times New Roman"/>
            </a:endParaRPr>
          </a:p>
          <a:p>
            <a:pPr marL="0" marR="0" indent="457200">
              <a:spcBef>
                <a:spcPts val="0"/>
              </a:spcBef>
              <a:spcAft>
                <a:spcPts val="0"/>
              </a:spcAft>
            </a:pPr>
            <a:endParaRPr lang="en-US" sz="2400" dirty="0">
              <a:effectLst/>
              <a:ea typeface="Times New Roman"/>
            </a:endParaRPr>
          </a:p>
        </p:txBody>
      </p:sp>
    </p:spTree>
    <p:extLst>
      <p:ext uri="{BB962C8B-B14F-4D97-AF65-F5344CB8AC3E}">
        <p14:creationId xmlns:p14="http://schemas.microsoft.com/office/powerpoint/2010/main" val="3112924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7696200" cy="1477962"/>
          </a:xfrm>
        </p:spPr>
        <p:txBody>
          <a:bodyPr>
            <a:noAutofit/>
          </a:bodyPr>
          <a:lstStyle/>
          <a:p>
            <a:pPr algn="ctr"/>
            <a:r>
              <a:rPr lang="en-US" sz="3200" dirty="0">
                <a:latin typeface="+mn-lt"/>
                <a:ea typeface="Times New Roman"/>
                <a:cs typeface="Times New Roman"/>
              </a:rPr>
              <a:t>Can the Proper Response to Ethical Dilemmas be taught to minimize Future Business Scandals?</a:t>
            </a:r>
          </a:p>
        </p:txBody>
      </p:sp>
      <p:sp>
        <p:nvSpPr>
          <p:cNvPr id="2" name="Content Placeholder 1"/>
          <p:cNvSpPr>
            <a:spLocks noGrp="1"/>
          </p:cNvSpPr>
          <p:nvPr>
            <p:ph idx="1"/>
          </p:nvPr>
        </p:nvSpPr>
        <p:spPr>
          <a:xfrm>
            <a:off x="533400" y="2209800"/>
            <a:ext cx="7696200" cy="4525963"/>
          </a:xfrm>
        </p:spPr>
        <p:txBody>
          <a:bodyPr>
            <a:noAutofit/>
          </a:bodyPr>
          <a:lstStyle/>
          <a:p>
            <a:r>
              <a:rPr lang="en-US" sz="2400" dirty="0"/>
              <a:t>“Ethics is a standard of moral behavior accepted by society as right vs. wrong and going further than just legal vs. illegal” (Nickels, McHugh, &amp; McHugh, 2013, p. 91-93).</a:t>
            </a:r>
          </a:p>
          <a:p>
            <a:endParaRPr lang="en-US" sz="2400" dirty="0"/>
          </a:p>
          <a:p>
            <a:r>
              <a:rPr lang="en-US" sz="2400" dirty="0"/>
              <a:t>Over the last two plus decades, business scandals have cost public, private, and government agencies billions of dollars.</a:t>
            </a:r>
          </a:p>
          <a:p>
            <a:endParaRPr lang="en-US" sz="2400" dirty="0"/>
          </a:p>
          <a:p>
            <a:r>
              <a:rPr lang="en-US" sz="2400" dirty="0"/>
              <a:t>Remember Enron, WorldCom, Volkswagen, and Bernie Madoff?</a:t>
            </a:r>
          </a:p>
        </p:txBody>
      </p:sp>
    </p:spTree>
    <p:extLst>
      <p:ext uri="{BB962C8B-B14F-4D97-AF65-F5344CB8AC3E}">
        <p14:creationId xmlns:p14="http://schemas.microsoft.com/office/powerpoint/2010/main" val="768511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Summary (continued)</a:t>
            </a:r>
          </a:p>
        </p:txBody>
      </p:sp>
      <p:sp>
        <p:nvSpPr>
          <p:cNvPr id="2" name="Content Placeholder 1"/>
          <p:cNvSpPr>
            <a:spLocks noGrp="1"/>
          </p:cNvSpPr>
          <p:nvPr>
            <p:ph idx="1"/>
          </p:nvPr>
        </p:nvSpPr>
        <p:spPr>
          <a:xfrm>
            <a:off x="457200" y="1609416"/>
            <a:ext cx="7543800" cy="5019984"/>
          </a:xfrm>
        </p:spPr>
        <p:txBody>
          <a:bodyPr>
            <a:noAutofit/>
          </a:bodyPr>
          <a:lstStyle/>
          <a:p>
            <a:pPr marL="0" lvl="0" indent="457200">
              <a:lnSpc>
                <a:spcPct val="150000"/>
              </a:lnSpc>
              <a:spcBef>
                <a:spcPts val="0"/>
              </a:spcBef>
              <a:buClr>
                <a:srgbClr val="B13F9A"/>
              </a:buClr>
            </a:pPr>
            <a:r>
              <a:rPr lang="en-US" sz="2100" dirty="0">
                <a:solidFill>
                  <a:prstClr val="black"/>
                </a:solidFill>
                <a:ea typeface="Arial"/>
                <a:cs typeface="Times New Roman"/>
              </a:rPr>
              <a:t>Let’s revisit the rhetorical question from the beginning of this dissertation defense:  </a:t>
            </a:r>
          </a:p>
          <a:p>
            <a:pPr marL="0" lvl="0" indent="457200">
              <a:lnSpc>
                <a:spcPct val="150000"/>
              </a:lnSpc>
              <a:spcBef>
                <a:spcPts val="0"/>
              </a:spcBef>
              <a:buClr>
                <a:srgbClr val="B13F9A"/>
              </a:buClr>
            </a:pPr>
            <a:r>
              <a:rPr lang="en-US" sz="2100" dirty="0">
                <a:solidFill>
                  <a:prstClr val="black"/>
                </a:solidFill>
                <a:ea typeface="Arial"/>
                <a:cs typeface="Times New Roman"/>
              </a:rPr>
              <a:t>If you were a part of a multi-group physician practice that developed a procedure that significantly improved patient outcomes, all of which were supported via peer review as well as government agencies like the Food and Drug Administration, would the governing body of physicians, the American Medical Association (AMA), at least recommend that all physicians consider undergoing training in order to implement the procedure in their practices?</a:t>
            </a:r>
          </a:p>
          <a:p>
            <a:pPr marL="0" marR="0" indent="457200">
              <a:spcBef>
                <a:spcPts val="0"/>
              </a:spcBef>
              <a:spcAft>
                <a:spcPts val="0"/>
              </a:spcAft>
            </a:pPr>
            <a:endParaRPr lang="en-US" sz="2400" dirty="0">
              <a:effectLst/>
              <a:ea typeface="Times New Roman"/>
            </a:endParaRPr>
          </a:p>
        </p:txBody>
      </p:sp>
    </p:spTree>
    <p:extLst>
      <p:ext uri="{BB962C8B-B14F-4D97-AF65-F5344CB8AC3E}">
        <p14:creationId xmlns:p14="http://schemas.microsoft.com/office/powerpoint/2010/main" val="4177301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Summary (continued)</a:t>
            </a:r>
          </a:p>
        </p:txBody>
      </p:sp>
      <p:sp>
        <p:nvSpPr>
          <p:cNvPr id="2" name="Content Placeholder 1"/>
          <p:cNvSpPr>
            <a:spLocks noGrp="1"/>
          </p:cNvSpPr>
          <p:nvPr>
            <p:ph idx="1"/>
          </p:nvPr>
        </p:nvSpPr>
        <p:spPr>
          <a:xfrm>
            <a:off x="457200" y="1609416"/>
            <a:ext cx="7543800" cy="5019984"/>
          </a:xfrm>
        </p:spPr>
        <p:txBody>
          <a:bodyPr>
            <a:noAutofit/>
          </a:bodyPr>
          <a:lstStyle/>
          <a:p>
            <a:pPr marL="0" lvl="0" indent="457200">
              <a:lnSpc>
                <a:spcPct val="150000"/>
              </a:lnSpc>
              <a:spcBef>
                <a:spcPts val="0"/>
              </a:spcBef>
              <a:buClr>
                <a:srgbClr val="B13F9A"/>
              </a:buClr>
            </a:pPr>
            <a:r>
              <a:rPr lang="en-US" sz="2400" dirty="0">
                <a:solidFill>
                  <a:prstClr val="black"/>
                </a:solidFill>
                <a:ea typeface="Arial"/>
                <a:cs typeface="Times New Roman"/>
              </a:rPr>
              <a:t>Research has found statistical significance that stand-alone ethics courses taught during the undergraduate years in business school reduce cheating behavior and increase ethical decision-making after graduation leading to reduced business scandals (Ballantine et al., 2018; </a:t>
            </a:r>
            <a:r>
              <a:rPr lang="en-US" sz="2400" dirty="0">
                <a:solidFill>
                  <a:prstClr val="black"/>
                </a:solidFill>
                <a:ea typeface="Times New Roman"/>
                <a:cs typeface="Times New Roman"/>
              </a:rPr>
              <a:t>Comer &amp; Schwartz, 2017; </a:t>
            </a:r>
            <a:r>
              <a:rPr lang="en-US" sz="2400" dirty="0" err="1">
                <a:solidFill>
                  <a:prstClr val="black"/>
                </a:solidFill>
                <a:ea typeface="Times New Roman"/>
                <a:cs typeface="Times New Roman"/>
              </a:rPr>
              <a:t>Drumwright</a:t>
            </a:r>
            <a:r>
              <a:rPr lang="en-US" sz="2400" dirty="0">
                <a:solidFill>
                  <a:prstClr val="black"/>
                </a:solidFill>
                <a:ea typeface="Times New Roman"/>
                <a:cs typeface="Times New Roman"/>
              </a:rPr>
              <a:t> et al., 2015; Edwards &amp; Gallagher, 2018; &amp; Floyd et al., 2013; </a:t>
            </a:r>
            <a:r>
              <a:rPr lang="en-US" sz="2400" dirty="0">
                <a:solidFill>
                  <a:prstClr val="black"/>
                </a:solidFill>
                <a:ea typeface="Arial"/>
                <a:cs typeface="Times New Roman"/>
              </a:rPr>
              <a:t>Trevino, 1986).  </a:t>
            </a:r>
          </a:p>
        </p:txBody>
      </p:sp>
    </p:spTree>
    <p:extLst>
      <p:ext uri="{BB962C8B-B14F-4D97-AF65-F5344CB8AC3E}">
        <p14:creationId xmlns:p14="http://schemas.microsoft.com/office/powerpoint/2010/main" val="415333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Summary (continued)</a:t>
            </a:r>
          </a:p>
        </p:txBody>
      </p:sp>
      <p:sp>
        <p:nvSpPr>
          <p:cNvPr id="2" name="Content Placeholder 1"/>
          <p:cNvSpPr>
            <a:spLocks noGrp="1"/>
          </p:cNvSpPr>
          <p:nvPr>
            <p:ph idx="1"/>
          </p:nvPr>
        </p:nvSpPr>
        <p:spPr>
          <a:xfrm>
            <a:off x="457200" y="1609416"/>
            <a:ext cx="7543800" cy="5019984"/>
          </a:xfrm>
        </p:spPr>
        <p:txBody>
          <a:bodyPr>
            <a:noAutofit/>
          </a:bodyPr>
          <a:lstStyle/>
          <a:p>
            <a:pPr marL="0" lvl="0" indent="457200">
              <a:lnSpc>
                <a:spcPct val="150000"/>
              </a:lnSpc>
              <a:spcBef>
                <a:spcPts val="0"/>
              </a:spcBef>
              <a:buClr>
                <a:srgbClr val="B13F9A"/>
              </a:buClr>
            </a:pPr>
            <a:r>
              <a:rPr lang="en-US" sz="2400" dirty="0">
                <a:solidFill>
                  <a:prstClr val="black"/>
                </a:solidFill>
                <a:ea typeface="Arial"/>
                <a:cs typeface="Times New Roman"/>
              </a:rPr>
              <a:t>So why is the AACSB reluctant to recommend stand-alone ethics courses to their member institutions </a:t>
            </a:r>
            <a:r>
              <a:rPr lang="en-US" sz="2400" dirty="0">
                <a:solidFill>
                  <a:prstClr val="black"/>
                </a:solidFill>
                <a:ea typeface="Calibri"/>
              </a:rPr>
              <a:t>(Floyd, et al., 2013, &amp; </a:t>
            </a:r>
            <a:r>
              <a:rPr lang="en-US" sz="2400" dirty="0">
                <a:solidFill>
                  <a:prstClr val="black"/>
                </a:solidFill>
                <a:ea typeface="Times New Roman"/>
              </a:rPr>
              <a:t>Rutherford et al., 2012) after over 30 years of research and a record number of business scandals</a:t>
            </a:r>
            <a:r>
              <a:rPr lang="en-US" sz="2400" dirty="0">
                <a:solidFill>
                  <a:prstClr val="black"/>
                </a:solidFill>
                <a:ea typeface="Arial"/>
                <a:cs typeface="Times New Roman"/>
              </a:rPr>
              <a:t>?</a:t>
            </a:r>
          </a:p>
        </p:txBody>
      </p:sp>
    </p:spTree>
    <p:extLst>
      <p:ext uri="{BB962C8B-B14F-4D97-AF65-F5344CB8AC3E}">
        <p14:creationId xmlns:p14="http://schemas.microsoft.com/office/powerpoint/2010/main" val="378671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a:t>
            </a:r>
          </a:p>
        </p:txBody>
      </p:sp>
      <p:sp>
        <p:nvSpPr>
          <p:cNvPr id="2" name="Content Placeholder 1"/>
          <p:cNvSpPr>
            <a:spLocks noGrp="1"/>
          </p:cNvSpPr>
          <p:nvPr>
            <p:ph idx="1"/>
          </p:nvPr>
        </p:nvSpPr>
        <p:spPr/>
        <p:txBody>
          <a:bodyPr>
            <a:normAutofit/>
          </a:bodyPr>
          <a:lstStyle/>
          <a:p>
            <a:pPr marL="457200" marR="0" indent="-457200">
              <a:spcBef>
                <a:spcPts val="0"/>
              </a:spcBef>
              <a:spcAft>
                <a:spcPts val="0"/>
              </a:spcAft>
              <a:buNone/>
            </a:pPr>
            <a:r>
              <a:rPr lang="en-US" sz="1300" dirty="0">
                <a:ea typeface="Arial"/>
                <a:cs typeface="Times New Roman"/>
              </a:rPr>
              <a:t>Adams, K. A., &amp; Lawrence, E. K. (2019).</a:t>
            </a:r>
            <a:r>
              <a:rPr lang="en-US" sz="1300" i="1" dirty="0">
                <a:ea typeface="Arial"/>
                <a:cs typeface="Times New Roman"/>
              </a:rPr>
              <a:t> Research methods, statistics, and applications </a:t>
            </a:r>
            <a:r>
              <a:rPr lang="en-US" sz="1300" dirty="0">
                <a:ea typeface="Arial"/>
                <a:cs typeface="Times New Roman"/>
              </a:rPr>
              <a:t>(2</a:t>
            </a:r>
            <a:r>
              <a:rPr lang="en-US" sz="1300" baseline="30000" dirty="0">
                <a:ea typeface="Arial"/>
                <a:cs typeface="Times New Roman"/>
              </a:rPr>
              <a:t>nd</a:t>
            </a:r>
            <a:r>
              <a:rPr lang="en-US" sz="1300" dirty="0">
                <a:ea typeface="Arial"/>
                <a:cs typeface="Times New Roman"/>
              </a:rPr>
              <a:t> ed.). Thousand Oaks, CA: SAGE Publications, Inc.</a:t>
            </a:r>
          </a:p>
          <a:p>
            <a:pPr marL="457200" marR="0" indent="-457200">
              <a:spcBef>
                <a:spcPts val="0"/>
              </a:spcBef>
              <a:spcAft>
                <a:spcPts val="0"/>
              </a:spcAft>
              <a:buNone/>
            </a:pPr>
            <a:endParaRPr lang="en-US" sz="1300" dirty="0">
              <a:ea typeface="Times New Roman"/>
              <a:cs typeface="Times New Roman"/>
            </a:endParaRPr>
          </a:p>
          <a:p>
            <a:pPr marL="457200" marR="0" indent="-457200">
              <a:spcBef>
                <a:spcPts val="0"/>
              </a:spcBef>
              <a:spcAft>
                <a:spcPts val="0"/>
              </a:spcAft>
              <a:buNone/>
            </a:pPr>
            <a:r>
              <a:rPr lang="en-US" sz="1300" dirty="0" err="1">
                <a:ea typeface="Arial"/>
                <a:cs typeface="Times New Roman"/>
              </a:rPr>
              <a:t>Amazeen</a:t>
            </a:r>
            <a:r>
              <a:rPr lang="en-US" sz="1300" dirty="0">
                <a:ea typeface="Arial"/>
                <a:cs typeface="Times New Roman"/>
              </a:rPr>
              <a:t>, M. (2016). Effects of integrating advertising ethics into course instruction. Journal of Advertising Education; Columbia, 20(1/2), 32-43. https://search-proquest-com.proxy.olivet.edu/abicomplete/docview/1812271468/622BAC39B09744DEPQ/102?accountid=12974</a:t>
            </a:r>
          </a:p>
          <a:p>
            <a:pPr marL="457200" marR="0" indent="-457200">
              <a:spcBef>
                <a:spcPts val="0"/>
              </a:spcBef>
              <a:spcAft>
                <a:spcPts val="0"/>
              </a:spcAft>
              <a:buNone/>
            </a:pPr>
            <a:endParaRPr lang="en-US" sz="1300" dirty="0">
              <a:ea typeface="Times New Roman"/>
              <a:cs typeface="Times New Roman"/>
            </a:endParaRPr>
          </a:p>
          <a:p>
            <a:pPr marL="457200" marR="0" indent="-457200">
              <a:spcBef>
                <a:spcPts val="0"/>
              </a:spcBef>
              <a:spcAft>
                <a:spcPts val="0"/>
              </a:spcAft>
              <a:buNone/>
            </a:pPr>
            <a:r>
              <a:rPr lang="en-US" sz="1300" dirty="0">
                <a:ea typeface="Arial"/>
                <a:cs typeface="Times New Roman"/>
              </a:rPr>
              <a:t>Arce, D., &amp; Gentile, M. (2015). Giving Voice to Values as a leverage point in business ethics education. Journal of Education for Business, 131(3), 535-542. doi:10.1007/s10551-014-2470-7</a:t>
            </a:r>
          </a:p>
          <a:p>
            <a:pPr marL="457200" marR="0" indent="-457200">
              <a:spcBef>
                <a:spcPts val="0"/>
              </a:spcBef>
              <a:spcAft>
                <a:spcPts val="0"/>
              </a:spcAft>
              <a:buNone/>
            </a:pPr>
            <a:endParaRPr lang="en-US" sz="1300" dirty="0">
              <a:ea typeface="Arial"/>
              <a:cs typeface="Times New Roman"/>
            </a:endParaRPr>
          </a:p>
          <a:p>
            <a:pPr marL="457200" lvl="0" indent="-457200">
              <a:spcBef>
                <a:spcPts val="0"/>
              </a:spcBef>
              <a:buClr>
                <a:srgbClr val="B13F9A"/>
              </a:buClr>
              <a:buNone/>
              <a:tabLst>
                <a:tab pos="457200" algn="l"/>
              </a:tabLst>
            </a:pPr>
            <a:r>
              <a:rPr lang="en-US" sz="1300" dirty="0">
                <a:solidFill>
                  <a:prstClr val="black"/>
                </a:solidFill>
                <a:ea typeface="Times New Roman"/>
                <a:cs typeface="Times New Roman"/>
              </a:rPr>
              <a:t>Baker, D. (2017). Teaching empathy and ethical decision making in business schools. </a:t>
            </a:r>
            <a:r>
              <a:rPr lang="en-US" sz="1300" i="1" dirty="0">
                <a:solidFill>
                  <a:prstClr val="black"/>
                </a:solidFill>
                <a:ea typeface="Times New Roman"/>
                <a:cs typeface="Times New Roman"/>
              </a:rPr>
              <a:t>Journal of Management Education, 41</a:t>
            </a:r>
            <a:r>
              <a:rPr lang="en-US" sz="1300" dirty="0">
                <a:solidFill>
                  <a:prstClr val="black"/>
                </a:solidFill>
                <a:ea typeface="Times New Roman"/>
                <a:cs typeface="Times New Roman"/>
              </a:rPr>
              <a:t>(4), 575-598. doi.org/10.1177/1052562917699028</a:t>
            </a:r>
          </a:p>
          <a:p>
            <a:pPr marL="457200" lvl="0" indent="-457200">
              <a:spcBef>
                <a:spcPts val="0"/>
              </a:spcBef>
              <a:buClr>
                <a:srgbClr val="B13F9A"/>
              </a:buClr>
              <a:buNone/>
              <a:tabLst>
                <a:tab pos="457200" algn="l"/>
              </a:tabLst>
            </a:pPr>
            <a:endParaRPr lang="en-US" sz="1300" dirty="0">
              <a:solidFill>
                <a:prstClr val="black"/>
              </a:solidFill>
              <a:ea typeface="Times New Roman"/>
              <a:cs typeface="Times New Roman"/>
            </a:endParaRPr>
          </a:p>
          <a:p>
            <a:pPr marL="457200" lvl="0" indent="-457200">
              <a:spcBef>
                <a:spcPts val="0"/>
              </a:spcBef>
              <a:buClr>
                <a:srgbClr val="B13F9A"/>
              </a:buClr>
              <a:buNone/>
              <a:tabLst>
                <a:tab pos="457200" algn="l"/>
              </a:tabLst>
            </a:pPr>
            <a:r>
              <a:rPr lang="en-US" sz="1300" dirty="0">
                <a:solidFill>
                  <a:prstClr val="black"/>
                </a:solidFill>
                <a:ea typeface="Calibri"/>
                <a:cs typeface="Times New Roman"/>
              </a:rPr>
              <a:t>Ballantine, J., </a:t>
            </a:r>
            <a:r>
              <a:rPr lang="en-US" sz="1300" dirty="0" err="1">
                <a:solidFill>
                  <a:prstClr val="black"/>
                </a:solidFill>
                <a:ea typeface="Calibri"/>
                <a:cs typeface="Times New Roman"/>
              </a:rPr>
              <a:t>Guo</a:t>
            </a:r>
            <a:r>
              <a:rPr lang="en-US" sz="1300" dirty="0">
                <a:solidFill>
                  <a:prstClr val="black"/>
                </a:solidFill>
                <a:ea typeface="Calibri"/>
                <a:cs typeface="Times New Roman"/>
              </a:rPr>
              <a:t>, X., &amp; </a:t>
            </a:r>
            <a:r>
              <a:rPr lang="en-US" sz="1300" dirty="0" err="1">
                <a:solidFill>
                  <a:prstClr val="black"/>
                </a:solidFill>
                <a:ea typeface="Calibri"/>
                <a:cs typeface="Times New Roman"/>
              </a:rPr>
              <a:t>Larres</a:t>
            </a:r>
            <a:r>
              <a:rPr lang="en-US" sz="1300" dirty="0">
                <a:solidFill>
                  <a:prstClr val="black"/>
                </a:solidFill>
                <a:ea typeface="Calibri"/>
                <a:cs typeface="Times New Roman"/>
              </a:rPr>
              <a:t>, P. (2018). Can future managers and business executives be influenced to behave more ethically in the workplace? The impact of approaches to learning on business students’ cheating behavior. </a:t>
            </a:r>
            <a:r>
              <a:rPr lang="en-US" sz="1300" i="1" dirty="0">
                <a:solidFill>
                  <a:prstClr val="black"/>
                </a:solidFill>
                <a:ea typeface="Calibri"/>
                <a:cs typeface="Times New Roman"/>
              </a:rPr>
              <a:t>Journal of Business Ethics, 149</a:t>
            </a:r>
            <a:r>
              <a:rPr lang="en-US" sz="1300" dirty="0">
                <a:solidFill>
                  <a:prstClr val="black"/>
                </a:solidFill>
                <a:ea typeface="Calibri"/>
                <a:cs typeface="Times New Roman"/>
              </a:rPr>
              <a:t>(1),</a:t>
            </a:r>
            <a:r>
              <a:rPr lang="en-US" sz="1300" i="1" dirty="0">
                <a:solidFill>
                  <a:prstClr val="black"/>
                </a:solidFill>
                <a:ea typeface="Calibri"/>
                <a:cs typeface="Times New Roman"/>
              </a:rPr>
              <a:t> </a:t>
            </a:r>
            <a:r>
              <a:rPr lang="en-US" sz="1300" dirty="0">
                <a:solidFill>
                  <a:prstClr val="black"/>
                </a:solidFill>
                <a:ea typeface="Calibri"/>
                <a:cs typeface="Times New Roman"/>
              </a:rPr>
              <a:t>245-258. https://doi.org/10.1007/s10551-016-3039-4</a:t>
            </a:r>
          </a:p>
          <a:p>
            <a:pPr marL="457200" lvl="0" indent="-457200">
              <a:spcBef>
                <a:spcPts val="0"/>
              </a:spcBef>
              <a:buClr>
                <a:srgbClr val="B13F9A"/>
              </a:buClr>
              <a:buNone/>
              <a:tabLst>
                <a:tab pos="457200" algn="l"/>
              </a:tabLst>
            </a:pPr>
            <a:endParaRPr lang="en-US" sz="1300" dirty="0">
              <a:solidFill>
                <a:prstClr val="black"/>
              </a:solidFill>
              <a:ea typeface="Calibri"/>
              <a:cs typeface="Times New Roman"/>
            </a:endParaRPr>
          </a:p>
          <a:p>
            <a:pPr marL="457200" lvl="0" indent="-457200">
              <a:spcBef>
                <a:spcPts val="0"/>
              </a:spcBef>
              <a:buClr>
                <a:srgbClr val="B13F9A"/>
              </a:buClr>
              <a:buNone/>
              <a:tabLst>
                <a:tab pos="457200" algn="l"/>
              </a:tabLst>
            </a:pPr>
            <a:r>
              <a:rPr lang="en-US" sz="1300" dirty="0" err="1">
                <a:solidFill>
                  <a:prstClr val="black"/>
                </a:solidFill>
                <a:ea typeface="Calibri"/>
                <a:cs typeface="Times New Roman"/>
              </a:rPr>
              <a:t>Balotsky</a:t>
            </a:r>
            <a:r>
              <a:rPr lang="en-US" sz="1300" dirty="0">
                <a:solidFill>
                  <a:prstClr val="black"/>
                </a:solidFill>
                <a:ea typeface="Calibri"/>
                <a:cs typeface="Times New Roman"/>
              </a:rPr>
              <a:t>, E. R., &amp; </a:t>
            </a:r>
            <a:r>
              <a:rPr lang="en-US" sz="1300" dirty="0" err="1">
                <a:solidFill>
                  <a:prstClr val="black"/>
                </a:solidFill>
                <a:ea typeface="Calibri"/>
                <a:cs typeface="Times New Roman"/>
              </a:rPr>
              <a:t>Steingard</a:t>
            </a:r>
            <a:r>
              <a:rPr lang="en-US" sz="1300" dirty="0">
                <a:solidFill>
                  <a:prstClr val="black"/>
                </a:solidFill>
                <a:ea typeface="Calibri"/>
                <a:cs typeface="Times New Roman"/>
              </a:rPr>
              <a:t>, D. S. (2006). How teaching business ethics makes a difference: Findings from an ethical learning model. Journal of Business Ethics Education 3, 5-34. https://doi.org/10.5840/jbee200632</a:t>
            </a:r>
          </a:p>
          <a:p>
            <a:pPr marL="0" marR="0" indent="0">
              <a:lnSpc>
                <a:spcPct val="200000"/>
              </a:lnSpc>
              <a:spcBef>
                <a:spcPts val="0"/>
              </a:spcBef>
              <a:spcAft>
                <a:spcPts val="0"/>
              </a:spcAft>
              <a:buNone/>
            </a:pPr>
            <a:endParaRPr lang="en-US" sz="2000" dirty="0">
              <a:effectLst/>
              <a:latin typeface="Times New Roman"/>
              <a:ea typeface="Times New Roman"/>
              <a:cs typeface="Times New Roman"/>
            </a:endParaRPr>
          </a:p>
        </p:txBody>
      </p:sp>
    </p:spTree>
    <p:extLst>
      <p:ext uri="{BB962C8B-B14F-4D97-AF65-F5344CB8AC3E}">
        <p14:creationId xmlns:p14="http://schemas.microsoft.com/office/powerpoint/2010/main" val="377966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a:bodyPr>
          <a:lstStyle/>
          <a:p>
            <a:pPr marL="457200" indent="-457200">
              <a:spcBef>
                <a:spcPts val="0"/>
              </a:spcBef>
              <a:buNone/>
              <a:tabLst>
                <a:tab pos="457200" algn="l"/>
              </a:tabLst>
            </a:pPr>
            <a:r>
              <a:rPr lang="en-US" sz="1300" dirty="0" err="1">
                <a:ea typeface="Calibri"/>
                <a:cs typeface="Times New Roman"/>
              </a:rPr>
              <a:t>Basile</a:t>
            </a:r>
            <a:r>
              <a:rPr lang="en-US" sz="1300" dirty="0">
                <a:ea typeface="Calibri"/>
                <a:cs typeface="Times New Roman"/>
              </a:rPr>
              <a:t>, A., Handy, S., &amp; Fret, F. (2015). A retrospective look at the Sarbanes-Oxley Act of 2002-has it accomplished its original purpose? The Journal of Applied Business Research 31(2), 585-592. </a:t>
            </a:r>
            <a:r>
              <a:rPr lang="en-US" sz="1300" dirty="0">
                <a:ea typeface="Times New Roman"/>
                <a:cs typeface="Times New Roman"/>
              </a:rPr>
              <a:t>https://doi.org/10.19030/jabr.v31i2.9155</a:t>
            </a:r>
          </a:p>
          <a:p>
            <a:pPr marL="457200" indent="-457200">
              <a:spcBef>
                <a:spcPts val="0"/>
              </a:spcBef>
              <a:buNone/>
              <a:tabLst>
                <a:tab pos="457200" algn="l"/>
              </a:tabLst>
            </a:pPr>
            <a:endParaRPr lang="en-US" sz="1300" dirty="0">
              <a:ea typeface="Times New Roman"/>
              <a:cs typeface="Times New Roman"/>
            </a:endParaRPr>
          </a:p>
          <a:p>
            <a:pPr marL="457200" marR="0" indent="-457200">
              <a:spcBef>
                <a:spcPts val="0"/>
              </a:spcBef>
              <a:spcAft>
                <a:spcPts val="0"/>
              </a:spcAft>
              <a:buNone/>
            </a:pPr>
            <a:r>
              <a:rPr lang="en-US" sz="1300" dirty="0" err="1">
                <a:ea typeface="Calibri"/>
                <a:cs typeface="Times New Roman"/>
              </a:rPr>
              <a:t>Blewitt</a:t>
            </a:r>
            <a:r>
              <a:rPr lang="en-US" sz="1300" dirty="0">
                <a:ea typeface="Calibri"/>
                <a:cs typeface="Times New Roman"/>
              </a:rPr>
              <a:t>, J. C., </a:t>
            </a:r>
            <a:r>
              <a:rPr lang="en-US" sz="1300" dirty="0" err="1">
                <a:ea typeface="Calibri"/>
                <a:cs typeface="Times New Roman"/>
              </a:rPr>
              <a:t>Blewitt</a:t>
            </a:r>
            <a:r>
              <a:rPr lang="en-US" sz="1300" dirty="0">
                <a:ea typeface="Calibri"/>
                <a:cs typeface="Times New Roman"/>
              </a:rPr>
              <a:t>, J. M., &amp; Ryan, J. (2018). Business forums pave the way to ethical decision making: The mediating role of self-efficacy and awareness of a value-based educational institution. </a:t>
            </a:r>
            <a:r>
              <a:rPr lang="en-US" sz="1300" i="1" dirty="0">
                <a:ea typeface="Calibri"/>
                <a:cs typeface="Times New Roman"/>
              </a:rPr>
              <a:t>Journal of Business Ethics, 149</a:t>
            </a:r>
            <a:r>
              <a:rPr lang="en-US" sz="1300" dirty="0">
                <a:ea typeface="Calibri"/>
                <a:cs typeface="Times New Roman"/>
              </a:rPr>
              <a:t>(1),</a:t>
            </a:r>
            <a:r>
              <a:rPr lang="en-US" sz="1300" i="1" dirty="0">
                <a:ea typeface="Calibri"/>
                <a:cs typeface="Times New Roman"/>
              </a:rPr>
              <a:t> </a:t>
            </a:r>
            <a:r>
              <a:rPr lang="en-US" sz="1300" dirty="0">
                <a:ea typeface="Calibri"/>
                <a:cs typeface="Times New Roman"/>
              </a:rPr>
              <a:t>235-244. https://doi.org/10.1007/s10551-016-3103-0</a:t>
            </a:r>
          </a:p>
          <a:p>
            <a:pPr marL="457200" marR="0" indent="-457200">
              <a:spcBef>
                <a:spcPts val="0"/>
              </a:spcBef>
              <a:spcAft>
                <a:spcPts val="0"/>
              </a:spcAft>
              <a:buNone/>
            </a:pPr>
            <a:endParaRPr lang="en-US" sz="1300" dirty="0">
              <a:ea typeface="Calibri"/>
              <a:cs typeface="Times New Roman"/>
            </a:endParaRPr>
          </a:p>
          <a:p>
            <a:pPr marL="457200" lvl="0" indent="-457200">
              <a:spcBef>
                <a:spcPts val="0"/>
              </a:spcBef>
              <a:buClr>
                <a:srgbClr val="B13F9A"/>
              </a:buClr>
              <a:buNone/>
            </a:pPr>
            <a:r>
              <a:rPr lang="en-US" sz="1300" dirty="0" err="1">
                <a:solidFill>
                  <a:prstClr val="black"/>
                </a:solidFill>
                <a:ea typeface="Calibri"/>
                <a:cs typeface="Times New Roman"/>
              </a:rPr>
              <a:t>Celuch</a:t>
            </a:r>
            <a:r>
              <a:rPr lang="en-US" sz="1300" dirty="0">
                <a:solidFill>
                  <a:prstClr val="black"/>
                </a:solidFill>
                <a:ea typeface="Calibri"/>
                <a:cs typeface="Times New Roman"/>
              </a:rPr>
              <a:t>, K., Saxby, C., &amp; </a:t>
            </a:r>
            <a:r>
              <a:rPr lang="en-US" sz="1300" dirty="0" err="1">
                <a:solidFill>
                  <a:prstClr val="black"/>
                </a:solidFill>
                <a:ea typeface="Calibri"/>
                <a:cs typeface="Times New Roman"/>
              </a:rPr>
              <a:t>Oeding</a:t>
            </a:r>
            <a:r>
              <a:rPr lang="en-US" sz="1300" dirty="0">
                <a:solidFill>
                  <a:prstClr val="black"/>
                </a:solidFill>
                <a:ea typeface="Calibri"/>
                <a:cs typeface="Times New Roman"/>
              </a:rPr>
              <a:t>, J. (2015). The influence of counterfactual thinking and regret on ethical decision making. </a:t>
            </a:r>
            <a:r>
              <a:rPr lang="en-US" sz="1300" i="1" dirty="0">
                <a:solidFill>
                  <a:prstClr val="black"/>
                </a:solidFill>
                <a:ea typeface="Calibri"/>
                <a:cs typeface="Times New Roman"/>
              </a:rPr>
              <a:t>Journal of Education for Business, 90</a:t>
            </a:r>
            <a:r>
              <a:rPr lang="en-US" sz="1300" dirty="0">
                <a:solidFill>
                  <a:prstClr val="black"/>
                </a:solidFill>
                <a:ea typeface="Calibri"/>
                <a:cs typeface="Times New Roman"/>
              </a:rPr>
              <a:t>(1),</a:t>
            </a:r>
            <a:r>
              <a:rPr lang="en-US" sz="1300" i="1" dirty="0">
                <a:solidFill>
                  <a:prstClr val="black"/>
                </a:solidFill>
                <a:ea typeface="Calibri"/>
                <a:cs typeface="Times New Roman"/>
              </a:rPr>
              <a:t> </a:t>
            </a:r>
            <a:r>
              <a:rPr lang="en-US" sz="1300" dirty="0">
                <a:solidFill>
                  <a:prstClr val="black"/>
                </a:solidFill>
                <a:ea typeface="Calibri"/>
                <a:cs typeface="Times New Roman"/>
              </a:rPr>
              <a:t>175-181. doi:10.1080/08832323.2015.1014455</a:t>
            </a:r>
          </a:p>
          <a:p>
            <a:pPr marL="457200" lvl="0" indent="-457200">
              <a:spcBef>
                <a:spcPts val="0"/>
              </a:spcBef>
              <a:buClr>
                <a:srgbClr val="B13F9A"/>
              </a:buClr>
              <a:buNone/>
            </a:pPr>
            <a:endParaRPr lang="en-US" sz="1300" dirty="0">
              <a:solidFill>
                <a:prstClr val="black"/>
              </a:solidFill>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Christensen, A., Cote, J., &amp; </a:t>
            </a:r>
            <a:r>
              <a:rPr lang="en-US" sz="1300" dirty="0" err="1">
                <a:solidFill>
                  <a:prstClr val="black"/>
                </a:solidFill>
                <a:ea typeface="Calibri"/>
                <a:cs typeface="Times New Roman"/>
              </a:rPr>
              <a:t>Kamm</a:t>
            </a:r>
            <a:r>
              <a:rPr lang="en-US" sz="1300" dirty="0">
                <a:solidFill>
                  <a:prstClr val="black"/>
                </a:solidFill>
                <a:ea typeface="Calibri"/>
                <a:cs typeface="Times New Roman"/>
              </a:rPr>
              <a:t> Lathan, C. (2018). Developing ethical confidence: The impact of action-oriented ethics instruction in an accounting curriculum. </a:t>
            </a:r>
            <a:r>
              <a:rPr lang="en-US" sz="1300" i="1" dirty="0">
                <a:solidFill>
                  <a:prstClr val="black"/>
                </a:solidFill>
                <a:ea typeface="Calibri"/>
                <a:cs typeface="Times New Roman"/>
              </a:rPr>
              <a:t>Journal of Business Ethics, 153</a:t>
            </a:r>
            <a:r>
              <a:rPr lang="en-US" sz="1300" dirty="0">
                <a:solidFill>
                  <a:prstClr val="black"/>
                </a:solidFill>
                <a:ea typeface="Calibri"/>
                <a:cs typeface="Times New Roman"/>
              </a:rPr>
              <a:t>(4), 1157-1175. https://doi.org/10.1007/s10551-016-3411-4</a:t>
            </a:r>
          </a:p>
          <a:p>
            <a:pPr marL="457200" lvl="0" indent="-457200">
              <a:spcBef>
                <a:spcPts val="0"/>
              </a:spcBef>
              <a:buClr>
                <a:srgbClr val="B13F9A"/>
              </a:buClr>
              <a:buNone/>
            </a:pPr>
            <a:endParaRPr lang="en-US" sz="1300" dirty="0">
              <a:solidFill>
                <a:prstClr val="black"/>
              </a:solidFill>
              <a:ea typeface="Times New Roman"/>
              <a:cs typeface="Times New Roman"/>
            </a:endParaRPr>
          </a:p>
          <a:p>
            <a:pPr marL="457200" lvl="0" indent="-457200">
              <a:spcBef>
                <a:spcPts val="0"/>
              </a:spcBef>
              <a:buClr>
                <a:srgbClr val="B13F9A"/>
              </a:buClr>
              <a:buNone/>
              <a:tabLst>
                <a:tab pos="457200" algn="l"/>
              </a:tabLst>
            </a:pPr>
            <a:r>
              <a:rPr lang="en-US" sz="1300" dirty="0">
                <a:solidFill>
                  <a:prstClr val="black"/>
                </a:solidFill>
                <a:ea typeface="Times New Roman"/>
                <a:cs typeface="Times New Roman"/>
              </a:rPr>
              <a:t>Colby, A., Kohlberg, L., Gibbs, J., &amp; Lieberman, M. (1983). A longitudinal study of moral judgment. </a:t>
            </a:r>
            <a:r>
              <a:rPr lang="en-US" sz="1300" i="1" dirty="0">
                <a:solidFill>
                  <a:prstClr val="black"/>
                </a:solidFill>
                <a:ea typeface="Times New Roman"/>
                <a:cs typeface="Times New Roman"/>
              </a:rPr>
              <a:t>Monographs of the Society for Research in Child Development</a:t>
            </a:r>
            <a:r>
              <a:rPr lang="en-US" sz="1300" dirty="0">
                <a:solidFill>
                  <a:prstClr val="black"/>
                </a:solidFill>
                <a:ea typeface="Times New Roman"/>
                <a:cs typeface="Times New Roman"/>
              </a:rPr>
              <a:t>, </a:t>
            </a:r>
            <a:r>
              <a:rPr lang="en-US" sz="1300" i="1" dirty="0">
                <a:solidFill>
                  <a:prstClr val="black"/>
                </a:solidFill>
                <a:ea typeface="Times New Roman"/>
                <a:cs typeface="Times New Roman"/>
              </a:rPr>
              <a:t>48</a:t>
            </a:r>
            <a:r>
              <a:rPr lang="en-US" sz="1300" dirty="0">
                <a:solidFill>
                  <a:prstClr val="black"/>
                </a:solidFill>
                <a:ea typeface="Times New Roman"/>
                <a:cs typeface="Times New Roman"/>
              </a:rPr>
              <a:t>(1), 1-99. </a:t>
            </a:r>
            <a:r>
              <a:rPr lang="en-US" sz="1300" spc="-25" dirty="0">
                <a:solidFill>
                  <a:prstClr val="black"/>
                </a:solidFill>
                <a:ea typeface="Times New Roman"/>
                <a:cs typeface="Times New Roman"/>
              </a:rPr>
              <a:t>https://doi.org/10.2307/1165935</a:t>
            </a:r>
          </a:p>
          <a:p>
            <a:pPr marL="457200" lvl="0" indent="-457200">
              <a:spcBef>
                <a:spcPts val="0"/>
              </a:spcBef>
              <a:buClr>
                <a:srgbClr val="B13F9A"/>
              </a:buClr>
              <a:buNone/>
              <a:tabLst>
                <a:tab pos="457200" algn="l"/>
              </a:tabLst>
            </a:pPr>
            <a:endParaRPr lang="en-US" sz="1300" spc="-25" dirty="0">
              <a:solidFill>
                <a:prstClr val="black"/>
              </a:solidFill>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Comer, D., &amp; Schwartz, M. (2017). Highlighting moral courage in the business ethics course. </a:t>
            </a:r>
            <a:r>
              <a:rPr lang="en-US" sz="1300" i="1" dirty="0">
                <a:solidFill>
                  <a:prstClr val="black"/>
                </a:solidFill>
                <a:ea typeface="Calibri"/>
                <a:cs typeface="Times New Roman"/>
              </a:rPr>
              <a:t>Journal of Business Ethics, 146</a:t>
            </a:r>
            <a:r>
              <a:rPr lang="en-US" sz="1300" dirty="0">
                <a:solidFill>
                  <a:prstClr val="black"/>
                </a:solidFill>
                <a:ea typeface="Calibri"/>
                <a:cs typeface="Times New Roman"/>
              </a:rPr>
              <a:t>(3),</a:t>
            </a:r>
            <a:r>
              <a:rPr lang="en-US" sz="1300" i="1" dirty="0">
                <a:solidFill>
                  <a:prstClr val="black"/>
                </a:solidFill>
                <a:ea typeface="Calibri"/>
                <a:cs typeface="Times New Roman"/>
              </a:rPr>
              <a:t> </a:t>
            </a:r>
            <a:r>
              <a:rPr lang="en-US" sz="1300" dirty="0">
                <a:solidFill>
                  <a:prstClr val="black"/>
                </a:solidFill>
                <a:ea typeface="Calibri"/>
                <a:cs typeface="Times New Roman"/>
              </a:rPr>
              <a:t>703-723. https://doi.org/10.1007/s10551-015-2919-3</a:t>
            </a:r>
          </a:p>
          <a:p>
            <a:pPr marL="457200" marR="0" indent="-457200">
              <a:spcBef>
                <a:spcPts val="0"/>
              </a:spcBef>
              <a:spcAft>
                <a:spcPts val="0"/>
              </a:spcAft>
              <a:buNone/>
            </a:pPr>
            <a:endParaRPr lang="en-US" sz="1300" dirty="0">
              <a:ea typeface="Times New Roman"/>
              <a:cs typeface="Times New Roman"/>
            </a:endParaRPr>
          </a:p>
          <a:p>
            <a:pPr marL="0" marR="0" indent="0">
              <a:lnSpc>
                <a:spcPct val="200000"/>
              </a:lnSpc>
              <a:spcBef>
                <a:spcPts val="0"/>
              </a:spcBef>
              <a:spcAft>
                <a:spcPts val="0"/>
              </a:spcAft>
              <a:buNone/>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1244570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lnSpcReduction="10000"/>
          </a:bodyPr>
          <a:lstStyle/>
          <a:p>
            <a:pPr marL="457200" indent="-457200">
              <a:spcBef>
                <a:spcPts val="0"/>
              </a:spcBef>
              <a:buNone/>
              <a:tabLst>
                <a:tab pos="285750" algn="l"/>
              </a:tabLst>
            </a:pPr>
            <a:r>
              <a:rPr lang="en-US" sz="1300" dirty="0">
                <a:ea typeface="Calibri"/>
                <a:cs typeface="Times New Roman"/>
              </a:rPr>
              <a:t>Cox, P. L., Friedman, B. A., &amp; Edwards, A-L. (2009). Enron: The smartest guys in the room-using the Enron film to examine student attitudes towards business ethics. </a:t>
            </a:r>
            <a:r>
              <a:rPr lang="en-US" sz="1300" i="1" dirty="0">
                <a:ea typeface="Calibri"/>
                <a:cs typeface="Times New Roman"/>
              </a:rPr>
              <a:t>Journal of  Behavioral and Applied Management; Glendale </a:t>
            </a:r>
            <a:r>
              <a:rPr lang="en-US" sz="1300" dirty="0">
                <a:ea typeface="Calibri"/>
                <a:cs typeface="Times New Roman"/>
              </a:rPr>
              <a:t>10(2), 263-290.  https://ssrn.com/abstract=2513874</a:t>
            </a:r>
          </a:p>
          <a:p>
            <a:pPr marL="457200" indent="-457200">
              <a:spcBef>
                <a:spcPts val="0"/>
              </a:spcBef>
              <a:buNone/>
              <a:tabLst>
                <a:tab pos="285750" algn="l"/>
              </a:tabLst>
            </a:pPr>
            <a:endParaRPr lang="en-US" sz="1300" dirty="0">
              <a:ea typeface="Calibri"/>
              <a:cs typeface="Times New Roman"/>
            </a:endParaRPr>
          </a:p>
          <a:p>
            <a:pPr marL="457200" lvl="0" indent="-457200">
              <a:spcBef>
                <a:spcPts val="0"/>
              </a:spcBef>
              <a:buClr>
                <a:srgbClr val="B13F9A"/>
              </a:buClr>
              <a:buNone/>
              <a:tabLst>
                <a:tab pos="457200" algn="l"/>
              </a:tabLst>
            </a:pPr>
            <a:r>
              <a:rPr lang="en-US" sz="1300" dirty="0">
                <a:solidFill>
                  <a:prstClr val="black"/>
                </a:solidFill>
                <a:ea typeface="Times New Roman"/>
                <a:cs typeface="Times New Roman"/>
              </a:rPr>
              <a:t>Cronbach, L. J. (1951). Coefficient alpha and the internal structure of tests. </a:t>
            </a:r>
            <a:r>
              <a:rPr lang="en-US" sz="1300" i="1" dirty="0" err="1">
                <a:solidFill>
                  <a:prstClr val="black"/>
                </a:solidFill>
                <a:ea typeface="Times New Roman"/>
                <a:cs typeface="Times New Roman"/>
              </a:rPr>
              <a:t>psychometrika</a:t>
            </a:r>
            <a:r>
              <a:rPr lang="en-US" sz="1300" i="1" dirty="0">
                <a:solidFill>
                  <a:prstClr val="black"/>
                </a:solidFill>
                <a:ea typeface="Times New Roman"/>
                <a:cs typeface="Times New Roman"/>
              </a:rPr>
              <a:t>, 16</a:t>
            </a:r>
            <a:r>
              <a:rPr lang="en-US" sz="1300" dirty="0">
                <a:solidFill>
                  <a:prstClr val="black"/>
                </a:solidFill>
                <a:ea typeface="Times New Roman"/>
                <a:cs typeface="Times New Roman"/>
              </a:rPr>
              <a:t>(3), 297-334. https://doi.org/10.1007/BF02310555</a:t>
            </a:r>
          </a:p>
          <a:p>
            <a:pPr marL="457200" lvl="0" indent="-457200">
              <a:spcBef>
                <a:spcPts val="0"/>
              </a:spcBef>
              <a:buClr>
                <a:srgbClr val="B13F9A"/>
              </a:buClr>
              <a:buNone/>
              <a:tabLst>
                <a:tab pos="457200" algn="l"/>
              </a:tabLst>
            </a:pPr>
            <a:endParaRPr lang="en-US" sz="1300" dirty="0">
              <a:solidFill>
                <a:prstClr val="black"/>
              </a:solidFill>
              <a:ea typeface="Times New Roman"/>
              <a:cs typeface="Times New Roman"/>
            </a:endParaRPr>
          </a:p>
          <a:p>
            <a:pPr marL="457200" lvl="0" indent="-457200">
              <a:spcBef>
                <a:spcPts val="0"/>
              </a:spcBef>
              <a:buClr>
                <a:srgbClr val="B13F9A"/>
              </a:buClr>
              <a:buNone/>
              <a:tabLst>
                <a:tab pos="457200" algn="l"/>
              </a:tabLst>
            </a:pPr>
            <a:r>
              <a:rPr lang="en-US" sz="1300" dirty="0">
                <a:solidFill>
                  <a:prstClr val="black"/>
                </a:solidFill>
                <a:ea typeface="Times New Roman"/>
                <a:cs typeface="Times New Roman"/>
              </a:rPr>
              <a:t>Dahl, C. (2004). Pipe dreams: Greed, ego, and the death of Enron/Anatomy of greed: ... The Energy Journal, 25(4), 115-134. https://www.jstor.org/stable/41323360</a:t>
            </a:r>
          </a:p>
          <a:p>
            <a:pPr marL="457200" lvl="0" indent="-457200">
              <a:spcBef>
                <a:spcPts val="0"/>
              </a:spcBef>
              <a:buClr>
                <a:srgbClr val="B13F9A"/>
              </a:buClr>
              <a:buNone/>
              <a:tabLst>
                <a:tab pos="457200" algn="l"/>
              </a:tabLst>
            </a:pPr>
            <a:endParaRPr lang="en-US" sz="1300" dirty="0">
              <a:solidFill>
                <a:prstClr val="black"/>
              </a:solidFill>
              <a:ea typeface="Times New Roman"/>
              <a:cs typeface="Times New Roman"/>
            </a:endParaRPr>
          </a:p>
          <a:p>
            <a:pPr marL="457200" lvl="0" indent="-457200">
              <a:spcBef>
                <a:spcPts val="0"/>
              </a:spcBef>
              <a:buClr>
                <a:srgbClr val="B13F9A"/>
              </a:buClr>
              <a:buNone/>
              <a:tabLst>
                <a:tab pos="457200" algn="l"/>
              </a:tabLst>
            </a:pPr>
            <a:r>
              <a:rPr lang="en-US" sz="1300" dirty="0">
                <a:solidFill>
                  <a:prstClr val="black"/>
                </a:solidFill>
                <a:ea typeface="Times New Roman"/>
                <a:cs typeface="Times New Roman"/>
              </a:rPr>
              <a:t>de </a:t>
            </a:r>
            <a:r>
              <a:rPr lang="en-US" sz="1300" dirty="0" err="1">
                <a:solidFill>
                  <a:prstClr val="black"/>
                </a:solidFill>
                <a:ea typeface="Times New Roman"/>
                <a:cs typeface="Times New Roman"/>
              </a:rPr>
              <a:t>los</a:t>
            </a:r>
            <a:r>
              <a:rPr lang="en-US" sz="1300" dirty="0">
                <a:solidFill>
                  <a:prstClr val="black"/>
                </a:solidFill>
                <a:ea typeface="Times New Roman"/>
                <a:cs typeface="Times New Roman"/>
              </a:rPr>
              <a:t> Reyes, G., Kim, T., &amp; Weaver, G. (2017). Teaching ethics in business schools: A conversation on disciplinary differences, academic provincialism, and the case for integrated pedagogy. </a:t>
            </a:r>
            <a:r>
              <a:rPr lang="en-US" sz="1300" i="1" dirty="0">
                <a:solidFill>
                  <a:prstClr val="black"/>
                </a:solidFill>
                <a:ea typeface="Times New Roman"/>
                <a:cs typeface="Times New Roman"/>
              </a:rPr>
              <a:t>Academy of Management Learning &amp; Education, 16</a:t>
            </a:r>
            <a:r>
              <a:rPr lang="en-US" sz="1300" dirty="0">
                <a:solidFill>
                  <a:prstClr val="black"/>
                </a:solidFill>
                <a:ea typeface="Times New Roman"/>
                <a:cs typeface="Times New Roman"/>
              </a:rPr>
              <a:t>(2), 314-336. https://doi.org/10.5465/amle.2014.0402</a:t>
            </a:r>
          </a:p>
          <a:p>
            <a:pPr marL="457200" lvl="0" indent="-457200">
              <a:spcBef>
                <a:spcPts val="0"/>
              </a:spcBef>
              <a:buClr>
                <a:srgbClr val="B13F9A"/>
              </a:buClr>
              <a:buNone/>
              <a:tabLst>
                <a:tab pos="457200" algn="l"/>
              </a:tabLst>
            </a:pPr>
            <a:endParaRPr lang="en-US" sz="1300" dirty="0">
              <a:solidFill>
                <a:prstClr val="black"/>
              </a:solidFill>
              <a:ea typeface="Times New Roman"/>
              <a:cs typeface="Times New Roman"/>
            </a:endParaRPr>
          </a:p>
          <a:p>
            <a:pPr marL="457200" lvl="0" indent="-457200">
              <a:spcBef>
                <a:spcPts val="0"/>
              </a:spcBef>
              <a:buClr>
                <a:srgbClr val="B13F9A"/>
              </a:buClr>
              <a:buNone/>
              <a:tabLst>
                <a:tab pos="457200" algn="l"/>
              </a:tabLst>
            </a:pPr>
            <a:r>
              <a:rPr lang="en-US" sz="1300" dirty="0" err="1">
                <a:solidFill>
                  <a:prstClr val="black"/>
                </a:solidFill>
                <a:ea typeface="Times New Roman"/>
                <a:cs typeface="Times New Roman"/>
              </a:rPr>
              <a:t>Drumwright</a:t>
            </a:r>
            <a:r>
              <a:rPr lang="en-US" sz="1300" dirty="0">
                <a:solidFill>
                  <a:prstClr val="black"/>
                </a:solidFill>
                <a:ea typeface="Times New Roman"/>
                <a:cs typeface="Times New Roman"/>
              </a:rPr>
              <a:t>, M., Prentice, R., &amp; </a:t>
            </a:r>
            <a:r>
              <a:rPr lang="en-US" sz="1300" dirty="0" err="1">
                <a:solidFill>
                  <a:prstClr val="black"/>
                </a:solidFill>
                <a:ea typeface="Times New Roman"/>
                <a:cs typeface="Times New Roman"/>
              </a:rPr>
              <a:t>Biasucci</a:t>
            </a:r>
            <a:r>
              <a:rPr lang="en-US" sz="1300" dirty="0">
                <a:solidFill>
                  <a:prstClr val="black"/>
                </a:solidFill>
                <a:ea typeface="Times New Roman"/>
                <a:cs typeface="Times New Roman"/>
              </a:rPr>
              <a:t>, C. (2015). Behavioral ethics and teaching ethical decision making. Decision Sciences Journal of Innovative Education, 13(3), 431-458. Retrieved from http://dx.doi.org.proxy.olivet.edu/10.1111./dsji.12071</a:t>
            </a:r>
          </a:p>
          <a:p>
            <a:pPr marL="457200" lvl="0" indent="-457200">
              <a:spcBef>
                <a:spcPts val="0"/>
              </a:spcBef>
              <a:buClr>
                <a:srgbClr val="B13F9A"/>
              </a:buClr>
              <a:buNone/>
              <a:tabLst>
                <a:tab pos="457200" algn="l"/>
              </a:tabLst>
            </a:pPr>
            <a:endParaRPr lang="en-US" sz="1300" dirty="0">
              <a:solidFill>
                <a:prstClr val="black"/>
              </a:solidFill>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Edwards, M., &amp; Gallagher, E. (2018). Oh, behave! Insights and strategies for teaching business ethics to Gen Y students. </a:t>
            </a:r>
            <a:r>
              <a:rPr lang="en-US" sz="1300" i="1" dirty="0">
                <a:solidFill>
                  <a:prstClr val="black"/>
                </a:solidFill>
                <a:ea typeface="Calibri"/>
                <a:cs typeface="Times New Roman"/>
              </a:rPr>
              <a:t>The e-Journal of Business Education &amp; Scholarship of Teaching, 12</a:t>
            </a:r>
            <a:r>
              <a:rPr lang="en-US" sz="1300" dirty="0">
                <a:solidFill>
                  <a:prstClr val="black"/>
                </a:solidFill>
                <a:ea typeface="Calibri"/>
                <a:cs typeface="Times New Roman"/>
              </a:rPr>
              <a:t>(1), 1-18. Retrieved from https://search-proquest-com.proxy.olivet.edu/abicomplete/docview/2086660047/5F3222DBFDAE4891PQ/4?accountid=12974</a:t>
            </a:r>
            <a:endParaRPr lang="en-US" sz="1300" dirty="0">
              <a:solidFill>
                <a:prstClr val="black"/>
              </a:solidFill>
              <a:ea typeface="Times New Roman"/>
              <a:cs typeface="Times New Roman"/>
            </a:endParaRPr>
          </a:p>
          <a:p>
            <a:pPr marL="457200" indent="-457200">
              <a:spcBef>
                <a:spcPts val="0"/>
              </a:spcBef>
              <a:buNone/>
              <a:tabLst>
                <a:tab pos="285750" algn="l"/>
              </a:tabLst>
            </a:pPr>
            <a:endParaRPr lang="en-US" sz="1300" dirty="0">
              <a:ea typeface="Calibri"/>
              <a:cs typeface="Times New Roman"/>
            </a:endParaRPr>
          </a:p>
          <a:p>
            <a:pPr marL="0" marR="0" indent="0">
              <a:lnSpc>
                <a:spcPct val="200000"/>
              </a:lnSpc>
              <a:spcBef>
                <a:spcPts val="0"/>
              </a:spcBef>
              <a:spcAft>
                <a:spcPts val="0"/>
              </a:spcAft>
              <a:buNone/>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4207002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a:bodyPr>
          <a:lstStyle/>
          <a:p>
            <a:pPr marL="457200" indent="-457200">
              <a:spcBef>
                <a:spcPts val="0"/>
              </a:spcBef>
              <a:buNone/>
              <a:tabLst>
                <a:tab pos="457200" algn="dec"/>
              </a:tabLst>
            </a:pPr>
            <a:r>
              <a:rPr lang="en-US" sz="1300" dirty="0">
                <a:ea typeface="Times New Roman"/>
                <a:cs typeface="Times New Roman"/>
              </a:rPr>
              <a:t>Elias, R. Z. (2015). The effect of Machiavellianism on business students’ perception of cheating. </a:t>
            </a:r>
            <a:r>
              <a:rPr lang="en-US" sz="1300" i="1" dirty="0">
                <a:ea typeface="Times New Roman"/>
                <a:cs typeface="Times New Roman"/>
              </a:rPr>
              <a:t>Academy of Educational Leadership Journal; Arden </a:t>
            </a:r>
            <a:r>
              <a:rPr lang="en-US" sz="1300" dirty="0">
                <a:ea typeface="Times New Roman"/>
                <a:cs typeface="Times New Roman"/>
              </a:rPr>
              <a:t>19(1), 175-183. https://search-proquest.com.proxy.olivet.edu/abicomplete/docview/1693219164/622BAC39B09744DEPQ/312?accountid=12974</a:t>
            </a:r>
          </a:p>
          <a:p>
            <a:pPr marL="457200" indent="-457200">
              <a:spcBef>
                <a:spcPts val="0"/>
              </a:spcBef>
              <a:buNone/>
              <a:tabLst>
                <a:tab pos="457200" algn="dec"/>
              </a:tabLst>
            </a:pPr>
            <a:endParaRPr lang="en-US" sz="1300" dirty="0">
              <a:ea typeface="Times New Roman"/>
              <a:cs typeface="Times New Roman"/>
            </a:endParaRPr>
          </a:p>
          <a:p>
            <a:pPr marL="457200" marR="0" indent="-457200">
              <a:spcBef>
                <a:spcPts val="0"/>
              </a:spcBef>
              <a:spcAft>
                <a:spcPts val="0"/>
              </a:spcAft>
              <a:buNone/>
              <a:tabLst>
                <a:tab pos="457200" algn="dec"/>
              </a:tabLst>
            </a:pPr>
            <a:r>
              <a:rPr lang="en-US" sz="1300" dirty="0" err="1">
                <a:ea typeface="Times New Roman"/>
                <a:cs typeface="Times New Roman"/>
              </a:rPr>
              <a:t>Entwistle</a:t>
            </a:r>
            <a:r>
              <a:rPr lang="en-US" sz="1300" dirty="0">
                <a:ea typeface="Times New Roman"/>
                <a:cs typeface="Times New Roman"/>
              </a:rPr>
              <a:t>, N., McCune, V., &amp; Tait, H. (1997). The approaches and study skills inventory for students (ASSIST). </a:t>
            </a:r>
            <a:r>
              <a:rPr lang="en-US" sz="1300" i="1" dirty="0">
                <a:ea typeface="Times New Roman"/>
                <a:cs typeface="Times New Roman"/>
              </a:rPr>
              <a:t>Edinburgh: Centre for Research on Learning and Instruction, University of Edinburgh.</a:t>
            </a:r>
          </a:p>
          <a:p>
            <a:pPr marL="457200" marR="0" indent="-457200">
              <a:spcBef>
                <a:spcPts val="0"/>
              </a:spcBef>
              <a:spcAft>
                <a:spcPts val="0"/>
              </a:spcAft>
              <a:buNone/>
              <a:tabLst>
                <a:tab pos="457200" algn="dec"/>
              </a:tabLst>
            </a:pPr>
            <a:endParaRPr lang="en-US" sz="1300" dirty="0">
              <a:ea typeface="Times New Roman"/>
              <a:cs typeface="Times New Roman"/>
            </a:endParaRPr>
          </a:p>
          <a:p>
            <a:pPr marL="457200" marR="0" indent="-457200">
              <a:spcBef>
                <a:spcPts val="0"/>
              </a:spcBef>
              <a:spcAft>
                <a:spcPts val="0"/>
              </a:spcAft>
              <a:buNone/>
              <a:tabLst>
                <a:tab pos="457200" algn="dec"/>
              </a:tabLst>
            </a:pPr>
            <a:r>
              <a:rPr lang="en-US" sz="1300" dirty="0">
                <a:ea typeface="Times New Roman"/>
                <a:cs typeface="Times New Roman"/>
              </a:rPr>
              <a:t>Felton, E., &amp; Sims, R. (2005). Teaching business ethics: Targeted outputs. </a:t>
            </a:r>
            <a:r>
              <a:rPr lang="en-US" sz="1300" i="1" dirty="0">
                <a:ea typeface="Times New Roman"/>
                <a:cs typeface="Times New Roman"/>
              </a:rPr>
              <a:t>Journal of Business Ethics, 60</a:t>
            </a:r>
            <a:r>
              <a:rPr lang="en-US" sz="1300" dirty="0">
                <a:ea typeface="Times New Roman"/>
                <a:cs typeface="Times New Roman"/>
              </a:rPr>
              <a:t>, 377–391. doi:10.1007/s10551-004-8206-3</a:t>
            </a:r>
          </a:p>
          <a:p>
            <a:pPr marL="457200" marR="0" indent="-457200">
              <a:spcBef>
                <a:spcPts val="0"/>
              </a:spcBef>
              <a:spcAft>
                <a:spcPts val="0"/>
              </a:spcAft>
              <a:buNone/>
              <a:tabLst>
                <a:tab pos="457200" algn="dec"/>
              </a:tabLst>
            </a:pPr>
            <a:endParaRPr lang="en-US" sz="1300" dirty="0">
              <a:ea typeface="Times New Roman"/>
              <a:cs typeface="Times New Roman"/>
            </a:endParaRPr>
          </a:p>
          <a:p>
            <a:pPr marL="457200" marR="0" indent="-457200">
              <a:spcBef>
                <a:spcPts val="0"/>
              </a:spcBef>
              <a:spcAft>
                <a:spcPts val="0"/>
              </a:spcAft>
              <a:buNone/>
            </a:pPr>
            <a:r>
              <a:rPr lang="en-US" sz="1300" dirty="0">
                <a:ea typeface="Times New Roman"/>
                <a:cs typeface="Times New Roman"/>
              </a:rPr>
              <a:t>Field, A. (2018). </a:t>
            </a:r>
            <a:r>
              <a:rPr lang="en-US" sz="1300" i="1" dirty="0">
                <a:ea typeface="Times New Roman"/>
                <a:cs typeface="Times New Roman"/>
              </a:rPr>
              <a:t>Discovering statistics using IBM SPSS Statistics</a:t>
            </a:r>
            <a:r>
              <a:rPr lang="en-US" sz="1300" dirty="0">
                <a:ea typeface="Times New Roman"/>
                <a:cs typeface="Times New Roman"/>
              </a:rPr>
              <a:t>. (5</a:t>
            </a:r>
            <a:r>
              <a:rPr lang="en-US" sz="1300" baseline="30000" dirty="0">
                <a:ea typeface="Times New Roman"/>
                <a:cs typeface="Times New Roman"/>
              </a:rPr>
              <a:t>th</a:t>
            </a:r>
            <a:r>
              <a:rPr lang="en-US" sz="1300" dirty="0">
                <a:ea typeface="Times New Roman"/>
                <a:cs typeface="Times New Roman"/>
              </a:rPr>
              <a:t> ed.). Thousand Oaks, CA: SAGE Publications, Inc.</a:t>
            </a:r>
          </a:p>
          <a:p>
            <a:pPr marL="457200" marR="0" indent="-457200">
              <a:spcBef>
                <a:spcPts val="0"/>
              </a:spcBef>
              <a:spcAft>
                <a:spcPts val="0"/>
              </a:spcAft>
              <a:buNone/>
            </a:pPr>
            <a:endParaRPr lang="en-US" sz="1300" dirty="0">
              <a:ea typeface="Times New Roman"/>
              <a:cs typeface="Times New Roman"/>
            </a:endParaRPr>
          </a:p>
          <a:p>
            <a:pPr marL="457200" indent="-457200">
              <a:spcBef>
                <a:spcPts val="0"/>
              </a:spcBef>
              <a:buNone/>
              <a:tabLst>
                <a:tab pos="285750" algn="l"/>
              </a:tabLst>
            </a:pPr>
            <a:r>
              <a:rPr lang="en-US" sz="1300" dirty="0">
                <a:ea typeface="Times New Roman"/>
                <a:cs typeface="Times New Roman"/>
              </a:rPr>
              <a:t>Floyd, L., Xu, F., Atkins, R., &amp; Caldwell, C. (2013). Ethical outcomes and business ethics: Toward improving business ethics education. </a:t>
            </a:r>
            <a:r>
              <a:rPr lang="en-US" sz="1300" i="1" dirty="0">
                <a:ea typeface="Times New Roman"/>
                <a:cs typeface="Times New Roman"/>
              </a:rPr>
              <a:t>Journal of Business Ethics</a:t>
            </a:r>
            <a:r>
              <a:rPr lang="en-US" sz="1300" dirty="0">
                <a:ea typeface="Times New Roman"/>
                <a:cs typeface="Times New Roman"/>
              </a:rPr>
              <a:t>, 117(4), 753-776. doi:10.1007/s10551-013-1717-z</a:t>
            </a:r>
          </a:p>
          <a:p>
            <a:pPr marL="457200" indent="-457200">
              <a:spcBef>
                <a:spcPts val="0"/>
              </a:spcBef>
              <a:buNone/>
              <a:tabLst>
                <a:tab pos="285750" algn="l"/>
              </a:tabLst>
            </a:pPr>
            <a:endParaRPr lang="en-US" sz="1300" dirty="0">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Gentile, M. (2015). Learning about ethical leadership through the giving voice to values curriculum. </a:t>
            </a:r>
            <a:r>
              <a:rPr lang="en-US" sz="1300" i="1" dirty="0">
                <a:solidFill>
                  <a:prstClr val="black"/>
                </a:solidFill>
                <a:ea typeface="Calibri"/>
                <a:cs typeface="Times New Roman"/>
              </a:rPr>
              <a:t>New Directions for Student Leadership, 2015</a:t>
            </a:r>
            <a:r>
              <a:rPr lang="en-US" sz="1300" dirty="0">
                <a:solidFill>
                  <a:prstClr val="black"/>
                </a:solidFill>
                <a:ea typeface="Calibri"/>
                <a:cs typeface="Times New Roman"/>
              </a:rPr>
              <a:t>(146),</a:t>
            </a:r>
            <a:r>
              <a:rPr lang="en-US" sz="1300" i="1" dirty="0">
                <a:solidFill>
                  <a:prstClr val="black"/>
                </a:solidFill>
                <a:ea typeface="Calibri"/>
                <a:cs typeface="Times New Roman"/>
              </a:rPr>
              <a:t> </a:t>
            </a:r>
            <a:r>
              <a:rPr lang="en-US" sz="1300" dirty="0">
                <a:solidFill>
                  <a:prstClr val="black"/>
                </a:solidFill>
                <a:ea typeface="Calibri"/>
                <a:cs typeface="Times New Roman"/>
              </a:rPr>
              <a:t>35-47. doi:10.1002/yd.20133</a:t>
            </a:r>
          </a:p>
          <a:p>
            <a:pPr marL="457200" marR="0" indent="-466725">
              <a:lnSpc>
                <a:spcPct val="200000"/>
              </a:lnSpc>
              <a:spcBef>
                <a:spcPts val="0"/>
              </a:spcBef>
              <a:spcAft>
                <a:spcPts val="0"/>
              </a:spcAft>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1901771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a:xfrm>
            <a:off x="457200" y="1752600"/>
            <a:ext cx="7467600" cy="4953000"/>
          </a:xfrm>
        </p:spPr>
        <p:txBody>
          <a:bodyPr>
            <a:noAutofit/>
          </a:bodyPr>
          <a:lstStyle/>
          <a:p>
            <a:pPr marL="457200" indent="-457200">
              <a:spcBef>
                <a:spcPts val="0"/>
              </a:spcBef>
              <a:buNone/>
            </a:pPr>
            <a:r>
              <a:rPr lang="en-US" sz="1300" dirty="0" err="1">
                <a:ea typeface="Calibri"/>
                <a:cs typeface="Times New Roman"/>
              </a:rPr>
              <a:t>Griskevicius</a:t>
            </a:r>
            <a:r>
              <a:rPr lang="en-US" sz="1300" dirty="0">
                <a:ea typeface="Calibri"/>
                <a:cs typeface="Times New Roman"/>
              </a:rPr>
              <a:t>, V., Delton, A., Robertson, T., &amp; </a:t>
            </a:r>
            <a:r>
              <a:rPr lang="en-US" sz="1300" dirty="0" err="1">
                <a:ea typeface="Calibri"/>
                <a:cs typeface="Times New Roman"/>
              </a:rPr>
              <a:t>Tybur</a:t>
            </a:r>
            <a:r>
              <a:rPr lang="en-US" sz="1300" dirty="0">
                <a:ea typeface="Calibri"/>
                <a:cs typeface="Times New Roman"/>
              </a:rPr>
              <a:t>, J. (2011a). Environmental contingency in life history strategies: The influence of mortality and socioeconomic status on reproductive timing. </a:t>
            </a:r>
            <a:r>
              <a:rPr lang="en-US" sz="1300" i="1" dirty="0">
                <a:ea typeface="Calibri"/>
                <a:cs typeface="Times New Roman"/>
              </a:rPr>
              <a:t>Journal of Personality and Social Psychology</a:t>
            </a:r>
            <a:r>
              <a:rPr lang="en-US" sz="1300" dirty="0">
                <a:ea typeface="Calibri"/>
                <a:cs typeface="Times New Roman"/>
              </a:rPr>
              <a:t>, 100(2), 241-254. doi:10.1037/a0021082</a:t>
            </a:r>
          </a:p>
          <a:p>
            <a:pPr marL="457200" indent="-457200">
              <a:spcBef>
                <a:spcPts val="0"/>
              </a:spcBef>
              <a:buNone/>
            </a:pPr>
            <a:endParaRPr lang="en-US" sz="1300" dirty="0">
              <a:ea typeface="Calibri"/>
              <a:cs typeface="Times New Roman"/>
            </a:endParaRPr>
          </a:p>
          <a:p>
            <a:pPr marL="457200" marR="0" indent="-457200">
              <a:spcBef>
                <a:spcPts val="0"/>
              </a:spcBef>
              <a:spcAft>
                <a:spcPts val="0"/>
              </a:spcAft>
              <a:buNone/>
            </a:pPr>
            <a:r>
              <a:rPr lang="en-US" sz="1300" dirty="0" err="1">
                <a:ea typeface="Calibri"/>
                <a:cs typeface="Times New Roman"/>
              </a:rPr>
              <a:t>Griskevicius</a:t>
            </a:r>
            <a:r>
              <a:rPr lang="en-US" sz="1300" dirty="0">
                <a:ea typeface="Calibri"/>
                <a:cs typeface="Times New Roman"/>
              </a:rPr>
              <a:t>, V., </a:t>
            </a:r>
            <a:r>
              <a:rPr lang="en-US" sz="1300" dirty="0" err="1">
                <a:ea typeface="Calibri"/>
                <a:cs typeface="Times New Roman"/>
              </a:rPr>
              <a:t>Tybur</a:t>
            </a:r>
            <a:r>
              <a:rPr lang="en-US" sz="1300" dirty="0">
                <a:ea typeface="Calibri"/>
                <a:cs typeface="Times New Roman"/>
              </a:rPr>
              <a:t>, J., Delton, A., &amp; Robertson, T. (2011b). The influence of mortality and socioeconomic status on risk and delayed rewards: A life history theory approach.</a:t>
            </a:r>
            <a:r>
              <a:rPr lang="en-US" sz="1300" i="1" dirty="0">
                <a:ea typeface="Calibri"/>
                <a:cs typeface="Times New Roman"/>
              </a:rPr>
              <a:t> Journal of Personality and Social Psychology</a:t>
            </a:r>
            <a:r>
              <a:rPr lang="en-US" sz="1300" dirty="0">
                <a:ea typeface="Calibri"/>
                <a:cs typeface="Times New Roman"/>
              </a:rPr>
              <a:t>, 100(6), 1015-1026. doi:10.1037/a0022403</a:t>
            </a:r>
          </a:p>
          <a:p>
            <a:pPr marL="457200" marR="0" indent="-457200">
              <a:spcBef>
                <a:spcPts val="0"/>
              </a:spcBef>
              <a:spcAft>
                <a:spcPts val="0"/>
              </a:spcAft>
              <a:buNone/>
            </a:pPr>
            <a:endParaRPr lang="en-US" sz="1300" dirty="0">
              <a:ea typeface="Calibri"/>
              <a:cs typeface="Times New Roman"/>
            </a:endParaRPr>
          </a:p>
          <a:p>
            <a:pPr marL="457200" indent="-457200">
              <a:spcBef>
                <a:spcPts val="0"/>
              </a:spcBef>
              <a:buNone/>
            </a:pPr>
            <a:r>
              <a:rPr lang="en-US" sz="1300" dirty="0">
                <a:ea typeface="Calibri"/>
                <a:cs typeface="Times New Roman"/>
              </a:rPr>
              <a:t>Hazels, T. (2015). Ethics and morality: What should be taught in business law? </a:t>
            </a:r>
            <a:r>
              <a:rPr lang="en-US" sz="1300" i="1" dirty="0">
                <a:ea typeface="Calibri"/>
                <a:cs typeface="Times New Roman"/>
              </a:rPr>
              <a:t>Academy of Educational Leadership Journal; Arden</a:t>
            </a:r>
            <a:r>
              <a:rPr lang="en-US" sz="1300" dirty="0">
                <a:ea typeface="Calibri"/>
                <a:cs typeface="Times New Roman"/>
              </a:rPr>
              <a:t>, 19(2), 77-89. https://search-proquest-com.proxy.olivet.edu/abicomplete/docview/1750973188/622BAC39B09744DEPQ/51?accountid=12974</a:t>
            </a:r>
          </a:p>
          <a:p>
            <a:pPr marL="457200" indent="-457200">
              <a:spcBef>
                <a:spcPts val="0"/>
              </a:spcBef>
              <a:buNone/>
            </a:pPr>
            <a:endParaRPr lang="en-US" sz="1300" dirty="0">
              <a:ea typeface="Calibri"/>
              <a:cs typeface="Times New Roman"/>
            </a:endParaRPr>
          </a:p>
          <a:p>
            <a:pPr marL="457200" lvl="0" indent="-457200">
              <a:lnSpc>
                <a:spcPct val="120000"/>
              </a:lnSpc>
              <a:spcBef>
                <a:spcPts val="0"/>
              </a:spcBef>
              <a:buClr>
                <a:srgbClr val="B13F9A"/>
              </a:buClr>
              <a:buNone/>
            </a:pPr>
            <a:r>
              <a:rPr lang="en-US" sz="1300" dirty="0">
                <a:solidFill>
                  <a:prstClr val="black"/>
                </a:solidFill>
                <a:ea typeface="Calibri"/>
                <a:cs typeface="Times New Roman"/>
              </a:rPr>
              <a:t>Jagger, S., </a:t>
            </a:r>
            <a:r>
              <a:rPr lang="en-US" sz="1300" dirty="0" err="1">
                <a:solidFill>
                  <a:prstClr val="black"/>
                </a:solidFill>
                <a:ea typeface="Calibri"/>
                <a:cs typeface="Times New Roman"/>
              </a:rPr>
              <a:t>Siala</a:t>
            </a:r>
            <a:r>
              <a:rPr lang="en-US" sz="1300" dirty="0">
                <a:solidFill>
                  <a:prstClr val="black"/>
                </a:solidFill>
                <a:ea typeface="Calibri"/>
                <a:cs typeface="Times New Roman"/>
              </a:rPr>
              <a:t>, H., &amp; Sloan, D. (2016). It’s all in the game: A 3D learning model for business ethics. </a:t>
            </a:r>
            <a:r>
              <a:rPr lang="en-US" sz="1300" i="1" dirty="0">
                <a:solidFill>
                  <a:prstClr val="black"/>
                </a:solidFill>
                <a:ea typeface="Calibri"/>
                <a:cs typeface="Times New Roman"/>
              </a:rPr>
              <a:t>Journal of Business Ethics,137</a:t>
            </a:r>
            <a:r>
              <a:rPr lang="en-US" sz="1300" dirty="0">
                <a:solidFill>
                  <a:prstClr val="black"/>
                </a:solidFill>
                <a:ea typeface="Calibri"/>
                <a:cs typeface="Times New Roman"/>
              </a:rPr>
              <a:t>(2), 383-403. doi:10.1007/s10551-015-2557-9</a:t>
            </a:r>
          </a:p>
          <a:p>
            <a:pPr marL="457200" lvl="0" indent="-457200">
              <a:lnSpc>
                <a:spcPct val="120000"/>
              </a:lnSpc>
              <a:spcBef>
                <a:spcPts val="0"/>
              </a:spcBef>
              <a:buClr>
                <a:srgbClr val="B13F9A"/>
              </a:buClr>
              <a:buNone/>
            </a:pPr>
            <a:endParaRPr lang="en-US" sz="1300" dirty="0">
              <a:solidFill>
                <a:prstClr val="black"/>
              </a:solidFill>
              <a:ea typeface="Times New Roman"/>
              <a:cs typeface="Times New Roman"/>
            </a:endParaRPr>
          </a:p>
          <a:p>
            <a:pPr marL="457200" lvl="0" indent="-457200">
              <a:lnSpc>
                <a:spcPct val="120000"/>
              </a:lnSpc>
              <a:spcBef>
                <a:spcPts val="0"/>
              </a:spcBef>
              <a:buClr>
                <a:srgbClr val="B13F9A"/>
              </a:buClr>
              <a:buNone/>
            </a:pPr>
            <a:r>
              <a:rPr lang="en-US" sz="1300" dirty="0">
                <a:solidFill>
                  <a:prstClr val="black"/>
                </a:solidFill>
                <a:ea typeface="Calibri"/>
                <a:cs typeface="Times New Roman"/>
              </a:rPr>
              <a:t>Jonson, E. P., McGuire, L. M., &amp; Cooper, B. (2016). Does teaching ethics do any good? </a:t>
            </a:r>
            <a:r>
              <a:rPr lang="en-US" sz="1300" i="1" dirty="0">
                <a:solidFill>
                  <a:prstClr val="black"/>
                </a:solidFill>
                <a:ea typeface="Calibri"/>
                <a:cs typeface="Times New Roman"/>
              </a:rPr>
              <a:t>Education &amp; Training; London, 58</a:t>
            </a:r>
            <a:r>
              <a:rPr lang="en-US" sz="1300" dirty="0">
                <a:solidFill>
                  <a:prstClr val="black"/>
                </a:solidFill>
                <a:ea typeface="Calibri"/>
                <a:cs typeface="Times New Roman"/>
              </a:rPr>
              <a:t>(4), 439-454. doi:10.1108/ET-11-2015-0110</a:t>
            </a:r>
          </a:p>
          <a:p>
            <a:pPr marL="457200" lvl="0" indent="-457200">
              <a:lnSpc>
                <a:spcPct val="120000"/>
              </a:lnSpc>
              <a:spcBef>
                <a:spcPts val="0"/>
              </a:spcBef>
              <a:buClr>
                <a:srgbClr val="B13F9A"/>
              </a:buClr>
              <a:buNone/>
            </a:pPr>
            <a:endParaRPr lang="en-US" sz="1300" dirty="0">
              <a:solidFill>
                <a:prstClr val="black"/>
              </a:solidFill>
              <a:ea typeface="Times New Roman"/>
              <a:cs typeface="Times New Roman"/>
            </a:endParaRPr>
          </a:p>
          <a:p>
            <a:pPr marL="457200" lvl="0" indent="-457200">
              <a:lnSpc>
                <a:spcPct val="120000"/>
              </a:lnSpc>
              <a:spcBef>
                <a:spcPts val="0"/>
              </a:spcBef>
              <a:buClr>
                <a:srgbClr val="B13F9A"/>
              </a:buClr>
              <a:buNone/>
            </a:pPr>
            <a:r>
              <a:rPr lang="en-US" sz="1300" dirty="0">
                <a:solidFill>
                  <a:prstClr val="black"/>
                </a:solidFill>
                <a:ea typeface="Calibri"/>
                <a:cs typeface="Times New Roman"/>
              </a:rPr>
              <a:t>Jonson, E. P., McGuire, L. M., &amp; O’Neill, D. (2015). Teaching ethics to undergraduate business students in Australia: Comparison of integrated and stand-alone approaches. </a:t>
            </a:r>
            <a:r>
              <a:rPr lang="en-US" sz="1300" i="1" dirty="0">
                <a:solidFill>
                  <a:prstClr val="black"/>
                </a:solidFill>
                <a:ea typeface="Calibri"/>
                <a:cs typeface="Times New Roman"/>
              </a:rPr>
              <a:t>Journal of Business Ethics, 132</a:t>
            </a:r>
            <a:r>
              <a:rPr lang="en-US" sz="1300" dirty="0">
                <a:solidFill>
                  <a:prstClr val="black"/>
                </a:solidFill>
                <a:ea typeface="Calibri"/>
                <a:cs typeface="Times New Roman"/>
              </a:rPr>
              <a:t>(2), 477-491. doi:10.1007/s10551-014-2330-5</a:t>
            </a:r>
          </a:p>
          <a:p>
            <a:pPr marL="457200" indent="-457200">
              <a:spcBef>
                <a:spcPts val="0"/>
              </a:spcBef>
              <a:buNone/>
            </a:pPr>
            <a:endParaRPr lang="en-US" sz="1300" dirty="0">
              <a:ea typeface="Calibri"/>
              <a:cs typeface="Times New Roman"/>
            </a:endParaRPr>
          </a:p>
          <a:p>
            <a:pPr marL="0" marR="0" indent="0">
              <a:spcBef>
                <a:spcPts val="0"/>
              </a:spcBef>
              <a:spcAft>
                <a:spcPts val="0"/>
              </a:spcAft>
              <a:buNone/>
              <a:tabLst>
                <a:tab pos="457200" algn="l"/>
              </a:tabLst>
            </a:pPr>
            <a:endParaRPr lang="en-US" sz="1300" dirty="0">
              <a:ea typeface="Times New Roman"/>
              <a:cs typeface="Times New Roman"/>
            </a:endParaRPr>
          </a:p>
        </p:txBody>
      </p:sp>
    </p:spTree>
    <p:extLst>
      <p:ext uri="{BB962C8B-B14F-4D97-AF65-F5344CB8AC3E}">
        <p14:creationId xmlns:p14="http://schemas.microsoft.com/office/powerpoint/2010/main" val="312929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lnSpcReduction="10000"/>
          </a:bodyPr>
          <a:lstStyle/>
          <a:p>
            <a:pPr marL="457200" marR="0" indent="-457200">
              <a:lnSpc>
                <a:spcPct val="120000"/>
              </a:lnSpc>
              <a:spcBef>
                <a:spcPts val="0"/>
              </a:spcBef>
              <a:spcAft>
                <a:spcPts val="0"/>
              </a:spcAft>
              <a:buNone/>
            </a:pPr>
            <a:r>
              <a:rPr lang="en-US" sz="1300" dirty="0" err="1">
                <a:ea typeface="Times New Roman"/>
                <a:cs typeface="Times New Roman"/>
              </a:rPr>
              <a:t>Kalinoski</a:t>
            </a:r>
            <a:r>
              <a:rPr lang="en-US" sz="1300" dirty="0">
                <a:ea typeface="Times New Roman"/>
                <a:cs typeface="Times New Roman"/>
              </a:rPr>
              <a:t>, Z. (2012). </a:t>
            </a:r>
            <a:r>
              <a:rPr lang="en-US" sz="1300" i="1" dirty="0">
                <a:ea typeface="Times New Roman"/>
                <a:cs typeface="Times New Roman"/>
              </a:rPr>
              <a:t>Recognizing the implicit and explicit aspects of ethical decision making:  Schemas, work climates and counterproductive work behaviors</a:t>
            </a:r>
            <a:r>
              <a:rPr lang="en-US" sz="1300" dirty="0">
                <a:ea typeface="Times New Roman"/>
                <a:cs typeface="Times New Roman"/>
              </a:rPr>
              <a:t> (Doctoral dissertation). Retrieved from https://etd.ohiolink.edu/!etd.send_file?accession=wright1339789100&amp;disposition=inline</a:t>
            </a:r>
          </a:p>
          <a:p>
            <a:pPr marL="457200" marR="0" indent="-457200">
              <a:lnSpc>
                <a:spcPct val="120000"/>
              </a:lnSpc>
              <a:spcBef>
                <a:spcPts val="0"/>
              </a:spcBef>
              <a:spcAft>
                <a:spcPts val="0"/>
              </a:spcAft>
              <a:buNone/>
            </a:pPr>
            <a:endParaRPr lang="en-US" sz="1300" dirty="0">
              <a:ea typeface="Times New Roman"/>
              <a:cs typeface="Times New Roman"/>
            </a:endParaRPr>
          </a:p>
          <a:p>
            <a:pPr marL="457200" indent="-457200">
              <a:lnSpc>
                <a:spcPct val="120000"/>
              </a:lnSpc>
              <a:spcBef>
                <a:spcPts val="0"/>
              </a:spcBef>
              <a:buNone/>
            </a:pPr>
            <a:r>
              <a:rPr lang="en-US" sz="1300" dirty="0">
                <a:ea typeface="Times New Roman"/>
                <a:cs typeface="Times New Roman"/>
              </a:rPr>
              <a:t>Kennedy, J. (2015). Losing control: A test of containment theory and ethical decision making. </a:t>
            </a:r>
            <a:r>
              <a:rPr lang="en-US" sz="1300" i="1" dirty="0">
                <a:ea typeface="Times New Roman"/>
                <a:cs typeface="Times New Roman"/>
              </a:rPr>
              <a:t>International Journal of Criminal Justice Sciences</a:t>
            </a:r>
            <a:r>
              <a:rPr lang="en-US" sz="1300" dirty="0">
                <a:ea typeface="Times New Roman"/>
                <a:cs typeface="Times New Roman"/>
              </a:rPr>
              <a:t>, 10(1), 48-64. Retrieved from http://www.sascv.org/ijcjs/pdfs/kennedyijcjs2015vol10issue1.pdf</a:t>
            </a:r>
          </a:p>
          <a:p>
            <a:pPr marL="457200" indent="-457200">
              <a:lnSpc>
                <a:spcPct val="120000"/>
              </a:lnSpc>
              <a:spcBef>
                <a:spcPts val="0"/>
              </a:spcBef>
              <a:buNone/>
            </a:pPr>
            <a:endParaRPr lang="en-US" sz="1300" dirty="0">
              <a:ea typeface="Times New Roman"/>
              <a:cs typeface="Times New Roman"/>
            </a:endParaRPr>
          </a:p>
          <a:p>
            <a:pPr marL="457200" marR="0" indent="-457200">
              <a:lnSpc>
                <a:spcPct val="120000"/>
              </a:lnSpc>
              <a:spcBef>
                <a:spcPts val="0"/>
              </a:spcBef>
              <a:spcAft>
                <a:spcPts val="0"/>
              </a:spcAft>
              <a:buNone/>
            </a:pPr>
            <a:r>
              <a:rPr lang="en-US" sz="1300" dirty="0" err="1">
                <a:ea typeface="Times New Roman"/>
                <a:cs typeface="Times New Roman"/>
              </a:rPr>
              <a:t>Kreitler</a:t>
            </a:r>
            <a:r>
              <a:rPr lang="en-US" sz="1300" dirty="0">
                <a:ea typeface="Times New Roman"/>
                <a:cs typeface="Times New Roman"/>
              </a:rPr>
              <a:t>, C., </a:t>
            </a:r>
            <a:r>
              <a:rPr lang="en-US" sz="1300" dirty="0" err="1">
                <a:ea typeface="Times New Roman"/>
                <a:cs typeface="Times New Roman"/>
              </a:rPr>
              <a:t>Stenmark</a:t>
            </a:r>
            <a:r>
              <a:rPr lang="en-US" sz="1300" dirty="0">
                <a:ea typeface="Times New Roman"/>
                <a:cs typeface="Times New Roman"/>
              </a:rPr>
              <a:t>, C., </a:t>
            </a:r>
            <a:r>
              <a:rPr lang="en-US" sz="1300" dirty="0" err="1">
                <a:ea typeface="Times New Roman"/>
                <a:cs typeface="Times New Roman"/>
              </a:rPr>
              <a:t>Rodarte</a:t>
            </a:r>
            <a:r>
              <a:rPr lang="en-US" sz="1300" dirty="0">
                <a:ea typeface="Times New Roman"/>
                <a:cs typeface="Times New Roman"/>
              </a:rPr>
              <a:t>, A., &amp; Pinon </a:t>
            </a:r>
            <a:r>
              <a:rPr lang="en-US" sz="1300" dirty="0" err="1">
                <a:ea typeface="Times New Roman"/>
                <a:cs typeface="Times New Roman"/>
              </a:rPr>
              <a:t>DuMond</a:t>
            </a:r>
            <a:r>
              <a:rPr lang="en-US" sz="1300" dirty="0">
                <a:ea typeface="Times New Roman"/>
                <a:cs typeface="Times New Roman"/>
              </a:rPr>
              <a:t>, R. (2014). ACED IT: A tool for improving ethical and moral decision-making. </a:t>
            </a:r>
            <a:r>
              <a:rPr lang="en-US" sz="1300" i="1" dirty="0">
                <a:ea typeface="Times New Roman"/>
                <a:cs typeface="Times New Roman"/>
              </a:rPr>
              <a:t>Journal of Moral Education</a:t>
            </a:r>
            <a:r>
              <a:rPr lang="en-US" sz="1300" dirty="0">
                <a:ea typeface="Times New Roman"/>
                <a:cs typeface="Times New Roman"/>
              </a:rPr>
              <a:t>, 43(4), 447-467. http://dx.doi.org/10.1080/03057240.2014.943166</a:t>
            </a:r>
          </a:p>
          <a:p>
            <a:pPr marL="457200" marR="0" indent="-457200">
              <a:lnSpc>
                <a:spcPct val="120000"/>
              </a:lnSpc>
              <a:spcBef>
                <a:spcPts val="0"/>
              </a:spcBef>
              <a:spcAft>
                <a:spcPts val="0"/>
              </a:spcAft>
              <a:buNone/>
            </a:pPr>
            <a:endParaRPr lang="en-US" sz="1300" dirty="0">
              <a:ea typeface="Times New Roman"/>
              <a:cs typeface="Times New Roman"/>
            </a:endParaRPr>
          </a:p>
          <a:p>
            <a:pPr marL="457200" lvl="0" indent="-457200">
              <a:spcBef>
                <a:spcPts val="0"/>
              </a:spcBef>
              <a:buClr>
                <a:srgbClr val="B13F9A"/>
              </a:buClr>
              <a:buNone/>
            </a:pPr>
            <a:r>
              <a:rPr lang="en-US" sz="1300" dirty="0" err="1">
                <a:solidFill>
                  <a:prstClr val="black"/>
                </a:solidFill>
                <a:ea typeface="Calibri"/>
                <a:cs typeface="Times New Roman"/>
              </a:rPr>
              <a:t>Lawter</a:t>
            </a:r>
            <a:r>
              <a:rPr lang="en-US" sz="1300" dirty="0">
                <a:solidFill>
                  <a:prstClr val="black"/>
                </a:solidFill>
                <a:ea typeface="Calibri"/>
                <a:cs typeface="Times New Roman"/>
              </a:rPr>
              <a:t>, L., </a:t>
            </a:r>
            <a:r>
              <a:rPr lang="en-US" sz="1300" dirty="0" err="1">
                <a:solidFill>
                  <a:prstClr val="black"/>
                </a:solidFill>
                <a:ea typeface="Calibri"/>
                <a:cs typeface="Times New Roman"/>
              </a:rPr>
              <a:t>Rua</a:t>
            </a:r>
            <a:r>
              <a:rPr lang="en-US" sz="1300" dirty="0">
                <a:solidFill>
                  <a:prstClr val="black"/>
                </a:solidFill>
                <a:ea typeface="Calibri"/>
                <a:cs typeface="Times New Roman"/>
              </a:rPr>
              <a:t>, T., &amp; </a:t>
            </a:r>
            <a:r>
              <a:rPr lang="en-US" sz="1300" dirty="0" err="1">
                <a:solidFill>
                  <a:prstClr val="black"/>
                </a:solidFill>
                <a:ea typeface="Calibri"/>
                <a:cs typeface="Times New Roman"/>
              </a:rPr>
              <a:t>Guo</a:t>
            </a:r>
            <a:r>
              <a:rPr lang="en-US" sz="1300" dirty="0">
                <a:solidFill>
                  <a:prstClr val="black"/>
                </a:solidFill>
                <a:ea typeface="Calibri"/>
                <a:cs typeface="Times New Roman"/>
              </a:rPr>
              <a:t>, C. (2014). The interaction between learning styles, ethics education, and ethical climate. </a:t>
            </a:r>
            <a:r>
              <a:rPr lang="en-US" sz="1300" i="1" dirty="0">
                <a:solidFill>
                  <a:prstClr val="black"/>
                </a:solidFill>
                <a:ea typeface="Calibri"/>
                <a:cs typeface="Times New Roman"/>
              </a:rPr>
              <a:t>Journal of Management Development, 3</a:t>
            </a:r>
            <a:r>
              <a:rPr lang="en-US" sz="1300" dirty="0">
                <a:solidFill>
                  <a:prstClr val="black"/>
                </a:solidFill>
                <a:ea typeface="Calibri"/>
                <a:cs typeface="Times New Roman"/>
              </a:rPr>
              <a:t>(6),</a:t>
            </a:r>
            <a:r>
              <a:rPr lang="en-US" sz="1300" i="1" dirty="0">
                <a:solidFill>
                  <a:prstClr val="black"/>
                </a:solidFill>
                <a:ea typeface="Calibri"/>
                <a:cs typeface="Times New Roman"/>
              </a:rPr>
              <a:t> </a:t>
            </a:r>
            <a:r>
              <a:rPr lang="en-US" sz="1300" dirty="0">
                <a:solidFill>
                  <a:prstClr val="black"/>
                </a:solidFill>
                <a:ea typeface="Calibri"/>
                <a:cs typeface="Times New Roman"/>
              </a:rPr>
              <a:t>580-593. doi:10.1108/JMD-04-2014-0030</a:t>
            </a:r>
          </a:p>
          <a:p>
            <a:pPr marL="457200" lvl="0" indent="-457200">
              <a:spcBef>
                <a:spcPts val="0"/>
              </a:spcBef>
              <a:buClr>
                <a:srgbClr val="B13F9A"/>
              </a:buClr>
              <a:buNone/>
            </a:pPr>
            <a:endParaRPr lang="en-US" sz="1300" dirty="0">
              <a:solidFill>
                <a:prstClr val="black"/>
              </a:solidFill>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Lovett, S., &amp; </a:t>
            </a:r>
            <a:r>
              <a:rPr lang="en-US" sz="1300" dirty="0" err="1">
                <a:solidFill>
                  <a:prstClr val="black"/>
                </a:solidFill>
                <a:ea typeface="Calibri"/>
                <a:cs typeface="Times New Roman"/>
              </a:rPr>
              <a:t>Woolard</a:t>
            </a:r>
            <a:r>
              <a:rPr lang="en-US" sz="1300" dirty="0">
                <a:solidFill>
                  <a:prstClr val="black"/>
                </a:solidFill>
                <a:ea typeface="Calibri"/>
                <a:cs typeface="Times New Roman"/>
              </a:rPr>
              <a:t>, N. (2016). The toolkit and the carpenter: Teaching the critical distinction between business ethics and personal morals. </a:t>
            </a:r>
            <a:r>
              <a:rPr lang="en-US" sz="1300" i="1" dirty="0">
                <a:solidFill>
                  <a:prstClr val="black"/>
                </a:solidFill>
                <a:ea typeface="Calibri"/>
                <a:cs typeface="Times New Roman"/>
              </a:rPr>
              <a:t>e-Journal of Business Education &amp; Scholarship of Teaching, 10</a:t>
            </a:r>
            <a:r>
              <a:rPr lang="en-US" sz="1300" dirty="0">
                <a:solidFill>
                  <a:prstClr val="black"/>
                </a:solidFill>
                <a:ea typeface="Calibri"/>
                <a:cs typeface="Times New Roman"/>
              </a:rPr>
              <a:t>(2), 35-46. Retrieved from http://search-proquest-com.proxy.olivet.edu/abicomplete/docview/1856512050/fulltextPDF/DECAD8D112D4455PQ/1?accountid=12974</a:t>
            </a:r>
          </a:p>
          <a:p>
            <a:pPr marL="0" marR="0" indent="0">
              <a:lnSpc>
                <a:spcPct val="200000"/>
              </a:lnSpc>
              <a:spcBef>
                <a:spcPts val="0"/>
              </a:spcBef>
              <a:spcAft>
                <a:spcPts val="0"/>
              </a:spcAft>
              <a:buNone/>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295403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Autofit/>
          </a:bodyPr>
          <a:lstStyle/>
          <a:p>
            <a:pPr marL="457200" marR="0" indent="-457200">
              <a:spcBef>
                <a:spcPts val="0"/>
              </a:spcBef>
              <a:spcAft>
                <a:spcPts val="0"/>
              </a:spcAft>
              <a:buNone/>
            </a:pPr>
            <a:r>
              <a:rPr lang="en-US" sz="1300" dirty="0">
                <a:ea typeface="Calibri"/>
                <a:cs typeface="Times New Roman"/>
              </a:rPr>
              <a:t>Lund Dean, K., &amp; </a:t>
            </a:r>
            <a:r>
              <a:rPr lang="en-US" sz="1300" dirty="0" err="1">
                <a:ea typeface="Calibri"/>
                <a:cs typeface="Times New Roman"/>
              </a:rPr>
              <a:t>Beggs</a:t>
            </a:r>
            <a:r>
              <a:rPr lang="en-US" sz="1300" dirty="0">
                <a:ea typeface="Calibri"/>
                <a:cs typeface="Times New Roman"/>
              </a:rPr>
              <a:t>, J. (2006). University professors and teaching ethics: Conceptualizations and expectations. </a:t>
            </a:r>
            <a:r>
              <a:rPr lang="en-US" sz="1300" i="1" dirty="0">
                <a:ea typeface="Calibri"/>
                <a:cs typeface="Times New Roman"/>
              </a:rPr>
              <a:t>Journal of Management Education, 30</a:t>
            </a:r>
            <a:r>
              <a:rPr lang="en-US" sz="1300" dirty="0">
                <a:ea typeface="Calibri"/>
                <a:cs typeface="Times New Roman"/>
              </a:rPr>
              <a:t>(1), 15-44. doi:10.1177/1052562905280839</a:t>
            </a:r>
          </a:p>
          <a:p>
            <a:pPr marL="457200" marR="0" indent="-457200">
              <a:spcBef>
                <a:spcPts val="0"/>
              </a:spcBef>
              <a:spcAft>
                <a:spcPts val="0"/>
              </a:spcAft>
              <a:buNone/>
            </a:pPr>
            <a:endParaRPr lang="en-US" sz="1300" dirty="0">
              <a:ea typeface="Times New Roman"/>
              <a:cs typeface="Times New Roman"/>
            </a:endParaRPr>
          </a:p>
          <a:p>
            <a:pPr marL="457200" marR="0" indent="-457200">
              <a:spcBef>
                <a:spcPts val="0"/>
              </a:spcBef>
              <a:spcAft>
                <a:spcPts val="0"/>
              </a:spcAft>
              <a:buNone/>
            </a:pPr>
            <a:r>
              <a:rPr lang="en-US" sz="1300" dirty="0">
                <a:ea typeface="Calibri"/>
                <a:cs typeface="Times New Roman"/>
              </a:rPr>
              <a:t>Marques, J. (2016). Shaping morally responsible leaders: Infusing civic engagement into business ethics courses. </a:t>
            </a:r>
            <a:r>
              <a:rPr lang="en-US" sz="1300" i="1" dirty="0">
                <a:ea typeface="Calibri"/>
                <a:cs typeface="Times New Roman"/>
              </a:rPr>
              <a:t>Journal of Business Ethics, 135</a:t>
            </a:r>
            <a:r>
              <a:rPr lang="en-US" sz="1300" dirty="0">
                <a:ea typeface="Calibri"/>
                <a:cs typeface="Times New Roman"/>
              </a:rPr>
              <a:t>(2), 279-291. doi:10.1007/s10551-014-2465-4</a:t>
            </a:r>
          </a:p>
          <a:p>
            <a:pPr marL="457200" marR="0" indent="-457200">
              <a:spcBef>
                <a:spcPts val="0"/>
              </a:spcBef>
              <a:spcAft>
                <a:spcPts val="0"/>
              </a:spcAft>
              <a:buNone/>
            </a:pPr>
            <a:endParaRPr lang="en-US" sz="1300" dirty="0">
              <a:ea typeface="Calibri"/>
              <a:cs typeface="Times New Roman"/>
            </a:endParaRPr>
          </a:p>
          <a:p>
            <a:pPr marL="457200" lvl="0" indent="-457200">
              <a:lnSpc>
                <a:spcPct val="110000"/>
              </a:lnSpc>
              <a:spcBef>
                <a:spcPts val="0"/>
              </a:spcBef>
              <a:buClr>
                <a:srgbClr val="B13F9A"/>
              </a:buClr>
              <a:buNone/>
            </a:pPr>
            <a:r>
              <a:rPr lang="en-US" sz="1300" dirty="0">
                <a:solidFill>
                  <a:prstClr val="black"/>
                </a:solidFill>
                <a:ea typeface="Calibri"/>
                <a:cs typeface="Times New Roman"/>
              </a:rPr>
              <a:t>Mays III, L. (2016). </a:t>
            </a:r>
            <a:r>
              <a:rPr lang="en-US" sz="1300" i="1" dirty="0">
                <a:solidFill>
                  <a:prstClr val="black"/>
                </a:solidFill>
                <a:ea typeface="Calibri"/>
                <a:cs typeface="Times New Roman"/>
              </a:rPr>
              <a:t>Perceptions of business school students about character development and ethical reasoning</a:t>
            </a:r>
            <a:r>
              <a:rPr lang="en-US" sz="1300" dirty="0">
                <a:solidFill>
                  <a:prstClr val="black"/>
                </a:solidFill>
                <a:ea typeface="Calibri"/>
                <a:cs typeface="Times New Roman"/>
              </a:rPr>
              <a:t> (Doctoral dissertation). Retrieved from https://search-proquest-com.proxy.olivet.edu/docview/1780574255/9C85E75685FB411CPQ/2?accountid=12974</a:t>
            </a:r>
          </a:p>
          <a:p>
            <a:pPr marL="457200" lvl="0" indent="-457200">
              <a:lnSpc>
                <a:spcPct val="110000"/>
              </a:lnSpc>
              <a:spcBef>
                <a:spcPts val="0"/>
              </a:spcBef>
              <a:buClr>
                <a:srgbClr val="B13F9A"/>
              </a:buClr>
              <a:buNone/>
            </a:pPr>
            <a:endParaRPr lang="en-US" sz="1300" dirty="0">
              <a:solidFill>
                <a:prstClr val="black"/>
              </a:solidFill>
              <a:ea typeface="Times New Roman"/>
              <a:cs typeface="Times New Roman"/>
            </a:endParaRPr>
          </a:p>
          <a:p>
            <a:pPr marL="457200" lvl="0" indent="-457200">
              <a:lnSpc>
                <a:spcPct val="110000"/>
              </a:lnSpc>
              <a:spcBef>
                <a:spcPts val="0"/>
              </a:spcBef>
              <a:buClr>
                <a:srgbClr val="B13F9A"/>
              </a:buClr>
              <a:buNone/>
            </a:pPr>
            <a:r>
              <a:rPr lang="en-US" sz="1300" dirty="0">
                <a:solidFill>
                  <a:prstClr val="black"/>
                </a:solidFill>
                <a:ea typeface="Calibri"/>
                <a:cs typeface="Times New Roman"/>
              </a:rPr>
              <a:t>McDonald, R. (2015). Leveraging change by learning to work with the wisdom in the room: Educating for responsibility as a collaborative learning model. </a:t>
            </a:r>
            <a:r>
              <a:rPr lang="en-US" sz="1300" i="1" dirty="0">
                <a:solidFill>
                  <a:prstClr val="black"/>
                </a:solidFill>
                <a:ea typeface="Calibri"/>
                <a:cs typeface="Times New Roman"/>
              </a:rPr>
              <a:t>Journal of Business Ethics</a:t>
            </a:r>
            <a:r>
              <a:rPr lang="en-US" sz="1300" dirty="0">
                <a:solidFill>
                  <a:prstClr val="black"/>
                </a:solidFill>
                <a:ea typeface="Calibri"/>
                <a:cs typeface="Times New Roman"/>
              </a:rPr>
              <a:t>, 131(3), 511-518. doi:10.1007/s10551-014-2477-0</a:t>
            </a:r>
          </a:p>
          <a:p>
            <a:pPr marL="457200" lvl="0" indent="-457200">
              <a:lnSpc>
                <a:spcPct val="110000"/>
              </a:lnSpc>
              <a:spcBef>
                <a:spcPts val="0"/>
              </a:spcBef>
              <a:buClr>
                <a:srgbClr val="B13F9A"/>
              </a:buClr>
              <a:buNone/>
            </a:pPr>
            <a:endParaRPr lang="en-US" sz="1300" dirty="0">
              <a:solidFill>
                <a:prstClr val="black"/>
              </a:solidFill>
              <a:ea typeface="Calibri"/>
              <a:cs typeface="Times New Roman"/>
            </a:endParaRPr>
          </a:p>
          <a:p>
            <a:pPr marL="457200" lvl="0" indent="-457200">
              <a:lnSpc>
                <a:spcPct val="110000"/>
              </a:lnSpc>
              <a:spcBef>
                <a:spcPts val="0"/>
              </a:spcBef>
              <a:buClr>
                <a:srgbClr val="B13F9A"/>
              </a:buClr>
              <a:buNone/>
            </a:pPr>
            <a:r>
              <a:rPr lang="en-US" sz="1300" dirty="0">
                <a:solidFill>
                  <a:prstClr val="black"/>
                </a:solidFill>
                <a:ea typeface="Calibri"/>
                <a:cs typeface="Times New Roman"/>
              </a:rPr>
              <a:t>Messina, J., &amp; </a:t>
            </a:r>
            <a:r>
              <a:rPr lang="en-US" sz="1300" dirty="0" err="1">
                <a:solidFill>
                  <a:prstClr val="black"/>
                </a:solidFill>
                <a:ea typeface="Calibri"/>
                <a:cs typeface="Times New Roman"/>
              </a:rPr>
              <a:t>Surprenant</a:t>
            </a:r>
            <a:r>
              <a:rPr lang="en-US" sz="1300" dirty="0">
                <a:solidFill>
                  <a:prstClr val="black"/>
                </a:solidFill>
                <a:ea typeface="Calibri"/>
                <a:cs typeface="Times New Roman"/>
              </a:rPr>
              <a:t> C. (2015). </a:t>
            </a:r>
            <a:r>
              <a:rPr lang="en-US" sz="1300" dirty="0" err="1">
                <a:solidFill>
                  <a:prstClr val="black"/>
                </a:solidFill>
                <a:ea typeface="Calibri"/>
                <a:cs typeface="Times New Roman"/>
              </a:rPr>
              <a:t>Situationism</a:t>
            </a:r>
            <a:r>
              <a:rPr lang="en-US" sz="1300" dirty="0">
                <a:solidFill>
                  <a:prstClr val="black"/>
                </a:solidFill>
                <a:ea typeface="Calibri"/>
                <a:cs typeface="Times New Roman"/>
              </a:rPr>
              <a:t> and the neglect of negative moral education. </a:t>
            </a:r>
            <a:r>
              <a:rPr lang="en-US" sz="1300" i="1" dirty="0">
                <a:solidFill>
                  <a:prstClr val="black"/>
                </a:solidFill>
                <a:ea typeface="Calibri"/>
                <a:cs typeface="Times New Roman"/>
              </a:rPr>
              <a:t>Ethical Theory &amp; Moral Practice, 18</a:t>
            </a:r>
            <a:r>
              <a:rPr lang="en-US" sz="1300" dirty="0">
                <a:solidFill>
                  <a:prstClr val="black"/>
                </a:solidFill>
                <a:ea typeface="Calibri"/>
                <a:cs typeface="Times New Roman"/>
              </a:rPr>
              <a:t>(4),</a:t>
            </a:r>
            <a:r>
              <a:rPr lang="en-US" sz="1300" i="1" dirty="0">
                <a:solidFill>
                  <a:prstClr val="black"/>
                </a:solidFill>
                <a:ea typeface="Calibri"/>
                <a:cs typeface="Times New Roman"/>
              </a:rPr>
              <a:t> </a:t>
            </a:r>
            <a:r>
              <a:rPr lang="en-US" sz="1300" dirty="0">
                <a:solidFill>
                  <a:prstClr val="black"/>
                </a:solidFill>
                <a:ea typeface="Calibri"/>
                <a:cs typeface="Times New Roman"/>
              </a:rPr>
              <a:t>835-849. doi:10.1007/s/10677-014-9558-0</a:t>
            </a:r>
          </a:p>
          <a:p>
            <a:pPr marL="457200" marR="0" indent="-457200">
              <a:lnSpc>
                <a:spcPct val="120000"/>
              </a:lnSpc>
              <a:spcBef>
                <a:spcPts val="0"/>
              </a:spcBef>
              <a:spcAft>
                <a:spcPts val="0"/>
              </a:spcAft>
            </a:pPr>
            <a:endParaRPr lang="en-US" sz="1300" dirty="0">
              <a:ea typeface="Times New Roman"/>
              <a:cs typeface="Times New Roman"/>
            </a:endParaRPr>
          </a:p>
          <a:p>
            <a:pPr marL="457200" marR="0" indent="-466725">
              <a:lnSpc>
                <a:spcPct val="200000"/>
              </a:lnSpc>
              <a:spcBef>
                <a:spcPts val="0"/>
              </a:spcBef>
              <a:spcAft>
                <a:spcPts val="0"/>
              </a:spcAft>
              <a:tabLst>
                <a:tab pos="457200" algn="l"/>
              </a:tabLst>
            </a:pPr>
            <a:endParaRPr lang="en-US" sz="1300" dirty="0">
              <a:latin typeface="Times New Roman"/>
              <a:ea typeface="Times New Roman"/>
              <a:cs typeface="Times New Roman"/>
            </a:endParaRPr>
          </a:p>
        </p:txBody>
      </p:sp>
    </p:spTree>
    <p:extLst>
      <p:ext uri="{BB962C8B-B14F-4D97-AF65-F5344CB8AC3E}">
        <p14:creationId xmlns:p14="http://schemas.microsoft.com/office/powerpoint/2010/main" val="42800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427F9-906B-5C46-BBE9-488E0EBBDC5C}"/>
              </a:ext>
            </a:extLst>
          </p:cNvPr>
          <p:cNvSpPr>
            <a:spLocks noGrp="1"/>
          </p:cNvSpPr>
          <p:nvPr>
            <p:ph type="title"/>
          </p:nvPr>
        </p:nvSpPr>
        <p:spPr/>
        <p:txBody>
          <a:bodyPr>
            <a:normAutofit/>
          </a:bodyPr>
          <a:lstStyle/>
          <a:p>
            <a:r>
              <a:rPr lang="en-US" dirty="0"/>
              <a:t>Important Term Description</a:t>
            </a:r>
          </a:p>
        </p:txBody>
      </p:sp>
      <p:sp>
        <p:nvSpPr>
          <p:cNvPr id="3" name="Content Placeholder 2">
            <a:extLst>
              <a:ext uri="{FF2B5EF4-FFF2-40B4-BE49-F238E27FC236}">
                <a16:creationId xmlns:a16="http://schemas.microsoft.com/office/drawing/2014/main" id="{515FFCBB-03AD-EF40-99E2-E3BAD847B318}"/>
              </a:ext>
            </a:extLst>
          </p:cNvPr>
          <p:cNvSpPr>
            <a:spLocks noGrp="1"/>
          </p:cNvSpPr>
          <p:nvPr>
            <p:ph idx="1"/>
          </p:nvPr>
        </p:nvSpPr>
        <p:spPr/>
        <p:txBody>
          <a:bodyPr>
            <a:normAutofit/>
          </a:bodyPr>
          <a:lstStyle/>
          <a:p>
            <a:endParaRPr lang="en-US" dirty="0"/>
          </a:p>
          <a:p>
            <a:endParaRPr lang="en-US" dirty="0"/>
          </a:p>
          <a:p>
            <a:r>
              <a:rPr lang="en-US" dirty="0"/>
              <a:t>Cheating behavior is classified “into three categories, namely cheating, plagiarism, and falsification of data. . . [and can occur] across three domains, namely education, workplace, and sport” (Ballantine et al., 2018, p. 248).</a:t>
            </a:r>
          </a:p>
          <a:p>
            <a:endParaRPr lang="en-US" dirty="0"/>
          </a:p>
          <a:p>
            <a:endParaRPr lang="en-US" dirty="0"/>
          </a:p>
        </p:txBody>
      </p:sp>
    </p:spTree>
    <p:extLst>
      <p:ext uri="{BB962C8B-B14F-4D97-AF65-F5344CB8AC3E}">
        <p14:creationId xmlns:p14="http://schemas.microsoft.com/office/powerpoint/2010/main" val="3827971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a:xfrm>
            <a:off x="457200" y="1600200"/>
            <a:ext cx="7239000" cy="4846320"/>
          </a:xfrm>
        </p:spPr>
        <p:txBody>
          <a:bodyPr>
            <a:normAutofit/>
          </a:bodyPr>
          <a:lstStyle/>
          <a:p>
            <a:pPr marL="457200" marR="0" indent="-457200">
              <a:lnSpc>
                <a:spcPct val="110000"/>
              </a:lnSpc>
              <a:spcBef>
                <a:spcPts val="0"/>
              </a:spcBef>
              <a:spcAft>
                <a:spcPts val="0"/>
              </a:spcAft>
              <a:buNone/>
            </a:pPr>
            <a:r>
              <a:rPr lang="en-US" sz="1300" dirty="0">
                <a:ea typeface="Times New Roman"/>
                <a:cs typeface="Times New Roman"/>
              </a:rPr>
              <a:t>Mladenovic, R., </a:t>
            </a:r>
            <a:r>
              <a:rPr lang="en-US" sz="1300" dirty="0" err="1">
                <a:ea typeface="Times New Roman"/>
                <a:cs typeface="Times New Roman"/>
              </a:rPr>
              <a:t>Martinov</a:t>
            </a:r>
            <a:r>
              <a:rPr lang="en-US" sz="1300" dirty="0">
                <a:ea typeface="Times New Roman"/>
                <a:cs typeface="Times New Roman"/>
              </a:rPr>
              <a:t>-Bennie, N., &amp; Bell, A. (2019). Business students’ insights into their development of ethical decision-making. </a:t>
            </a:r>
            <a:r>
              <a:rPr lang="en-US" sz="1300" i="1" dirty="0">
                <a:ea typeface="Calibri"/>
                <a:cs typeface="Times New Roman"/>
              </a:rPr>
              <a:t>Journal of Business Ethics, 155</a:t>
            </a:r>
            <a:r>
              <a:rPr lang="en-US" sz="1300" dirty="0">
                <a:ea typeface="Calibri"/>
                <a:cs typeface="Times New Roman"/>
              </a:rPr>
              <a:t>(1), 275-287. doi:10.1007/s10551-017-3523-5</a:t>
            </a:r>
          </a:p>
          <a:p>
            <a:pPr marL="457200" marR="0" indent="-457200">
              <a:lnSpc>
                <a:spcPct val="110000"/>
              </a:lnSpc>
              <a:spcBef>
                <a:spcPts val="0"/>
              </a:spcBef>
              <a:spcAft>
                <a:spcPts val="0"/>
              </a:spcAft>
              <a:buNone/>
            </a:pPr>
            <a:endParaRPr lang="en-US" sz="1300" dirty="0">
              <a:ea typeface="Times New Roman"/>
              <a:cs typeface="Times New Roman"/>
            </a:endParaRPr>
          </a:p>
          <a:p>
            <a:pPr marL="457200" marR="0" indent="-457200">
              <a:lnSpc>
                <a:spcPct val="110000"/>
              </a:lnSpc>
              <a:spcBef>
                <a:spcPts val="0"/>
              </a:spcBef>
              <a:spcAft>
                <a:spcPts val="0"/>
              </a:spcAft>
              <a:buNone/>
            </a:pPr>
            <a:r>
              <a:rPr lang="en-US" sz="1300" dirty="0" err="1">
                <a:ea typeface="Calibri"/>
                <a:cs typeface="Times New Roman"/>
              </a:rPr>
              <a:t>Mowchan</a:t>
            </a:r>
            <a:r>
              <a:rPr lang="en-US" sz="1300" dirty="0">
                <a:ea typeface="Calibri"/>
                <a:cs typeface="Times New Roman"/>
              </a:rPr>
              <a:t>, M., Lowe, D., &amp; </a:t>
            </a:r>
            <a:r>
              <a:rPr lang="en-US" sz="1300" dirty="0" err="1">
                <a:ea typeface="Calibri"/>
                <a:cs typeface="Times New Roman"/>
              </a:rPr>
              <a:t>Reckers</a:t>
            </a:r>
            <a:r>
              <a:rPr lang="en-US" sz="1300" dirty="0">
                <a:ea typeface="Calibri"/>
                <a:cs typeface="Times New Roman"/>
              </a:rPr>
              <a:t>, P. (2015). Antecedents to unethical corporate conduct: Characteristics of the complicit follower. </a:t>
            </a:r>
            <a:r>
              <a:rPr lang="en-US" sz="1300" i="1" dirty="0">
                <a:ea typeface="Calibri"/>
                <a:cs typeface="Times New Roman"/>
              </a:rPr>
              <a:t>Behavioral Research in Accounting, 27</a:t>
            </a:r>
            <a:r>
              <a:rPr lang="en-US" sz="1300" dirty="0">
                <a:ea typeface="Calibri"/>
                <a:cs typeface="Times New Roman"/>
              </a:rPr>
              <a:t>(2),</a:t>
            </a:r>
            <a:r>
              <a:rPr lang="en-US" sz="1300" i="1" dirty="0">
                <a:ea typeface="Calibri"/>
                <a:cs typeface="Times New Roman"/>
              </a:rPr>
              <a:t> </a:t>
            </a:r>
            <a:r>
              <a:rPr lang="en-US" sz="1300" dirty="0">
                <a:ea typeface="Calibri"/>
                <a:cs typeface="Times New Roman"/>
              </a:rPr>
              <a:t>95-126. doi:10.2308/bria-51186</a:t>
            </a:r>
          </a:p>
          <a:p>
            <a:pPr marL="457200" marR="0" indent="-457200">
              <a:lnSpc>
                <a:spcPct val="110000"/>
              </a:lnSpc>
              <a:spcBef>
                <a:spcPts val="0"/>
              </a:spcBef>
              <a:spcAft>
                <a:spcPts val="0"/>
              </a:spcAft>
              <a:buNone/>
            </a:pPr>
            <a:endParaRPr lang="en-US" sz="1300" dirty="0">
              <a:ea typeface="Times New Roman"/>
              <a:cs typeface="Times New Roman"/>
            </a:endParaRPr>
          </a:p>
          <a:p>
            <a:pPr marL="457200" lvl="0" indent="-457200">
              <a:lnSpc>
                <a:spcPct val="120000"/>
              </a:lnSpc>
              <a:spcBef>
                <a:spcPts val="0"/>
              </a:spcBef>
              <a:buClr>
                <a:srgbClr val="B13F9A"/>
              </a:buClr>
              <a:buNone/>
            </a:pPr>
            <a:r>
              <a:rPr lang="en-US" sz="1300" dirty="0">
                <a:ea typeface="Calibri"/>
                <a:cs typeface="Times New Roman"/>
              </a:rPr>
              <a:t>Murillo, D., &amp; </a:t>
            </a:r>
            <a:r>
              <a:rPr lang="en-US" sz="1300" dirty="0" err="1">
                <a:ea typeface="Calibri"/>
                <a:cs typeface="Times New Roman"/>
              </a:rPr>
              <a:t>Vallentin</a:t>
            </a:r>
            <a:r>
              <a:rPr lang="en-US" sz="1300" dirty="0">
                <a:ea typeface="Calibri"/>
                <a:cs typeface="Times New Roman"/>
              </a:rPr>
              <a:t>, S. (2016). The business school’s right to operate: </a:t>
            </a:r>
            <a:r>
              <a:rPr lang="en-US" sz="1300" dirty="0" err="1">
                <a:ea typeface="Calibri"/>
                <a:cs typeface="Times New Roman"/>
              </a:rPr>
              <a:t>Responsibilization</a:t>
            </a:r>
            <a:r>
              <a:rPr lang="en-US" sz="1300" dirty="0">
                <a:ea typeface="Calibri"/>
                <a:cs typeface="Times New Roman"/>
              </a:rPr>
              <a:t> and resistance. </a:t>
            </a:r>
            <a:r>
              <a:rPr lang="en-US" sz="1300" i="1" dirty="0">
                <a:ea typeface="Calibri"/>
                <a:cs typeface="Times New Roman"/>
              </a:rPr>
              <a:t>Journal of Business Ethics, 136</a:t>
            </a:r>
            <a:r>
              <a:rPr lang="en-US" sz="1300" dirty="0">
                <a:ea typeface="Calibri"/>
                <a:cs typeface="Times New Roman"/>
              </a:rPr>
              <a:t>(4),</a:t>
            </a:r>
            <a:r>
              <a:rPr lang="en-US" sz="1300" i="1" dirty="0">
                <a:ea typeface="Calibri"/>
                <a:cs typeface="Times New Roman"/>
              </a:rPr>
              <a:t> </a:t>
            </a:r>
            <a:r>
              <a:rPr lang="en-US" sz="1300" dirty="0">
                <a:ea typeface="Calibri"/>
                <a:cs typeface="Times New Roman"/>
              </a:rPr>
              <a:t>743-757. doi:10.1007/s10551-015-2872-1</a:t>
            </a:r>
            <a:r>
              <a:rPr lang="en-US" sz="1300" dirty="0">
                <a:solidFill>
                  <a:prstClr val="black"/>
                </a:solidFill>
                <a:ea typeface="Calibri"/>
                <a:cs typeface="Times New Roman"/>
              </a:rPr>
              <a:t>Neesham, C., &amp; </a:t>
            </a:r>
            <a:r>
              <a:rPr lang="en-US" sz="1300" dirty="0" err="1">
                <a:solidFill>
                  <a:prstClr val="black"/>
                </a:solidFill>
                <a:ea typeface="Calibri"/>
                <a:cs typeface="Times New Roman"/>
              </a:rPr>
              <a:t>Gu</a:t>
            </a:r>
            <a:r>
              <a:rPr lang="en-US" sz="1300" dirty="0">
                <a:solidFill>
                  <a:prstClr val="black"/>
                </a:solidFill>
                <a:ea typeface="Calibri"/>
                <a:cs typeface="Times New Roman"/>
              </a:rPr>
              <a:t>, J. (2015). Strengthening moral judgement: A moral identity-based leverage strategy in business ethics education. </a:t>
            </a:r>
            <a:r>
              <a:rPr lang="en-US" sz="1300" i="1" dirty="0">
                <a:solidFill>
                  <a:prstClr val="black"/>
                </a:solidFill>
                <a:ea typeface="Calibri"/>
                <a:cs typeface="Times New Roman"/>
              </a:rPr>
              <a:t>Journal of Business Ethics, 131</a:t>
            </a:r>
            <a:r>
              <a:rPr lang="en-US" sz="1300" dirty="0">
                <a:solidFill>
                  <a:prstClr val="black"/>
                </a:solidFill>
                <a:ea typeface="Calibri"/>
                <a:cs typeface="Times New Roman"/>
              </a:rPr>
              <a:t>(3),</a:t>
            </a:r>
            <a:r>
              <a:rPr lang="en-US" sz="1300" i="1" dirty="0">
                <a:solidFill>
                  <a:prstClr val="black"/>
                </a:solidFill>
                <a:ea typeface="Calibri"/>
                <a:cs typeface="Times New Roman"/>
              </a:rPr>
              <a:t> </a:t>
            </a:r>
            <a:r>
              <a:rPr lang="en-US" sz="1300" dirty="0">
                <a:solidFill>
                  <a:prstClr val="black"/>
                </a:solidFill>
                <a:ea typeface="Calibri"/>
                <a:cs typeface="Times New Roman"/>
              </a:rPr>
              <a:t>527-534. doi:10.1007/s10551-014-2483-2</a:t>
            </a:r>
          </a:p>
          <a:p>
            <a:pPr marL="457200" lvl="0" indent="-457200">
              <a:lnSpc>
                <a:spcPct val="120000"/>
              </a:lnSpc>
              <a:spcBef>
                <a:spcPts val="0"/>
              </a:spcBef>
              <a:buClr>
                <a:srgbClr val="B13F9A"/>
              </a:buClr>
              <a:buNone/>
            </a:pPr>
            <a:endParaRPr lang="en-US" sz="1300" dirty="0">
              <a:solidFill>
                <a:prstClr val="black"/>
              </a:solidFill>
              <a:ea typeface="Times New Roman"/>
              <a:cs typeface="Times New Roman"/>
            </a:endParaRPr>
          </a:p>
          <a:p>
            <a:pPr marL="457200" lvl="0" indent="-457200">
              <a:lnSpc>
                <a:spcPct val="120000"/>
              </a:lnSpc>
              <a:spcBef>
                <a:spcPts val="0"/>
              </a:spcBef>
              <a:buClr>
                <a:srgbClr val="B13F9A"/>
              </a:buClr>
              <a:buNone/>
            </a:pPr>
            <a:r>
              <a:rPr lang="en-US" sz="1300" dirty="0">
                <a:solidFill>
                  <a:prstClr val="black"/>
                </a:solidFill>
                <a:ea typeface="Calibri"/>
                <a:cs typeface="Times New Roman"/>
              </a:rPr>
              <a:t>Nelson, J., Smith, L., &amp; Hunt, C. (2014). The migration toward ethical decision making as a core course into B-school: Instructional strategies and approaches for consideration. </a:t>
            </a:r>
            <a:r>
              <a:rPr lang="en-US" sz="1300" i="1" dirty="0">
                <a:solidFill>
                  <a:prstClr val="black"/>
                </a:solidFill>
                <a:ea typeface="Calibri"/>
                <a:cs typeface="Times New Roman"/>
              </a:rPr>
              <a:t>Journal of Education for Business, 89</a:t>
            </a:r>
            <a:r>
              <a:rPr lang="en-US" sz="1300" dirty="0">
                <a:solidFill>
                  <a:prstClr val="black"/>
                </a:solidFill>
                <a:ea typeface="Calibri"/>
                <a:cs typeface="Times New Roman"/>
              </a:rPr>
              <a:t>, 49-56. doi:10.1080/08832323.2012.749205</a:t>
            </a:r>
          </a:p>
          <a:p>
            <a:pPr marL="457200" lvl="0" indent="-457200">
              <a:lnSpc>
                <a:spcPct val="120000"/>
              </a:lnSpc>
              <a:spcBef>
                <a:spcPts val="0"/>
              </a:spcBef>
              <a:buClr>
                <a:srgbClr val="B13F9A"/>
              </a:buClr>
              <a:buNone/>
            </a:pPr>
            <a:endParaRPr lang="en-US" sz="1300" dirty="0">
              <a:solidFill>
                <a:prstClr val="black"/>
              </a:solidFill>
              <a:ea typeface="Times New Roman"/>
              <a:cs typeface="Times New Roman"/>
            </a:endParaRPr>
          </a:p>
          <a:p>
            <a:pPr marL="457200" lvl="0" indent="-457200">
              <a:lnSpc>
                <a:spcPct val="120000"/>
              </a:lnSpc>
              <a:spcBef>
                <a:spcPts val="0"/>
              </a:spcBef>
              <a:buClr>
                <a:srgbClr val="B13F9A"/>
              </a:buClr>
              <a:buNone/>
              <a:tabLst>
                <a:tab pos="285750" algn="l"/>
              </a:tabLst>
            </a:pPr>
            <a:r>
              <a:rPr lang="en-US" sz="1300" dirty="0">
                <a:solidFill>
                  <a:prstClr val="black"/>
                </a:solidFill>
                <a:ea typeface="Calibri"/>
                <a:cs typeface="Times New Roman"/>
              </a:rPr>
              <a:t>Nickels, N., McHugh, J., &amp; McHugh, S. (2013). </a:t>
            </a:r>
            <a:r>
              <a:rPr lang="en-US" sz="1300" i="1" dirty="0">
                <a:solidFill>
                  <a:prstClr val="black"/>
                </a:solidFill>
                <a:ea typeface="Calibri"/>
                <a:cs typeface="Times New Roman"/>
              </a:rPr>
              <a:t>Understanding Business</a:t>
            </a:r>
            <a:r>
              <a:rPr lang="en-US" sz="1300" dirty="0">
                <a:solidFill>
                  <a:prstClr val="black"/>
                </a:solidFill>
                <a:ea typeface="Calibri"/>
                <a:cs typeface="Times New Roman"/>
              </a:rPr>
              <a:t>. (10th ed.). New York, NY: McGraw-Hill Irwin</a:t>
            </a:r>
          </a:p>
          <a:p>
            <a:pPr marL="457200" marR="0" indent="-457200">
              <a:lnSpc>
                <a:spcPct val="110000"/>
              </a:lnSpc>
              <a:spcBef>
                <a:spcPts val="0"/>
              </a:spcBef>
              <a:spcAft>
                <a:spcPts val="0"/>
              </a:spcAft>
              <a:buNone/>
            </a:pPr>
            <a:endParaRPr lang="en-US" sz="1400" dirty="0">
              <a:ea typeface="Calibri"/>
              <a:cs typeface="Times New Roman"/>
            </a:endParaRPr>
          </a:p>
          <a:p>
            <a:pPr marL="457200" marR="0" indent="-457200">
              <a:lnSpc>
                <a:spcPct val="120000"/>
              </a:lnSpc>
              <a:spcBef>
                <a:spcPts val="0"/>
              </a:spcBef>
              <a:spcAft>
                <a:spcPts val="0"/>
              </a:spcAft>
            </a:pPr>
            <a:endParaRPr lang="en-US" sz="1400" dirty="0">
              <a:ea typeface="Times New Roman"/>
              <a:cs typeface="Times New Roman"/>
            </a:endParaRPr>
          </a:p>
          <a:p>
            <a:pPr marL="457200" marR="0" indent="-466725">
              <a:lnSpc>
                <a:spcPct val="200000"/>
              </a:lnSpc>
              <a:spcBef>
                <a:spcPts val="0"/>
              </a:spcBef>
              <a:spcAft>
                <a:spcPts val="0"/>
              </a:spcAft>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395232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fontScale="92500" lnSpcReduction="20000"/>
          </a:bodyPr>
          <a:lstStyle/>
          <a:p>
            <a:pPr marL="457200" marR="0" indent="-457200">
              <a:lnSpc>
                <a:spcPct val="120000"/>
              </a:lnSpc>
              <a:spcBef>
                <a:spcPts val="0"/>
              </a:spcBef>
              <a:spcAft>
                <a:spcPts val="0"/>
              </a:spcAft>
              <a:buNone/>
            </a:pPr>
            <a:r>
              <a:rPr lang="en-US" sz="1400" dirty="0" err="1">
                <a:ea typeface="Calibri"/>
                <a:cs typeface="Times New Roman"/>
              </a:rPr>
              <a:t>Onorato</a:t>
            </a:r>
            <a:r>
              <a:rPr lang="en-US" sz="1400" dirty="0">
                <a:ea typeface="Calibri"/>
                <a:cs typeface="Times New Roman"/>
              </a:rPr>
              <a:t>, M., &amp; Walsh, L. (2016). An empirical study of ethical sensitivity in a business school environment. </a:t>
            </a:r>
            <a:r>
              <a:rPr lang="en-US" sz="1400" i="1" dirty="0">
                <a:ea typeface="Calibri"/>
                <a:cs typeface="Times New Roman"/>
              </a:rPr>
              <a:t>Academy of Business Research Journal, 1</a:t>
            </a:r>
            <a:r>
              <a:rPr lang="en-US" sz="1400" dirty="0">
                <a:ea typeface="Calibri"/>
                <a:cs typeface="Times New Roman"/>
              </a:rPr>
              <a:t>,</a:t>
            </a:r>
            <a:r>
              <a:rPr lang="en-US" sz="1400" i="1" dirty="0">
                <a:ea typeface="Calibri"/>
                <a:cs typeface="Times New Roman"/>
              </a:rPr>
              <a:t> </a:t>
            </a:r>
            <a:r>
              <a:rPr lang="en-US" sz="1400" dirty="0">
                <a:ea typeface="Calibri"/>
                <a:cs typeface="Times New Roman"/>
              </a:rPr>
              <a:t>50-68. Retrieved from https://search-proquest-com.proxy.olivet.edu/abicomplete/docview/1863564355/5F3222DBFDAE4891PQ/1?accountid=12974</a:t>
            </a:r>
          </a:p>
          <a:p>
            <a:pPr marL="457200" marR="0" indent="-457200">
              <a:lnSpc>
                <a:spcPct val="120000"/>
              </a:lnSpc>
              <a:spcBef>
                <a:spcPts val="0"/>
              </a:spcBef>
              <a:spcAft>
                <a:spcPts val="0"/>
              </a:spcAft>
              <a:buNone/>
            </a:pPr>
            <a:endParaRPr lang="en-US" sz="1400" dirty="0">
              <a:ea typeface="Times New Roman"/>
              <a:cs typeface="Times New Roman"/>
            </a:endParaRPr>
          </a:p>
          <a:p>
            <a:pPr marL="457200" marR="0" indent="-457200">
              <a:lnSpc>
                <a:spcPct val="120000"/>
              </a:lnSpc>
              <a:spcBef>
                <a:spcPts val="0"/>
              </a:spcBef>
              <a:spcAft>
                <a:spcPts val="0"/>
              </a:spcAft>
              <a:buNone/>
            </a:pPr>
            <a:r>
              <a:rPr lang="en-US" sz="1400" dirty="0">
                <a:ea typeface="Times New Roman"/>
                <a:cs typeface="Times New Roman"/>
              </a:rPr>
              <a:t>Park, J., &amp; </a:t>
            </a:r>
            <a:r>
              <a:rPr lang="en-US" sz="1400" dirty="0" err="1">
                <a:ea typeface="Times New Roman"/>
                <a:cs typeface="Times New Roman"/>
              </a:rPr>
              <a:t>Elsass</a:t>
            </a:r>
            <a:r>
              <a:rPr lang="en-US" sz="1400" dirty="0">
                <a:ea typeface="Times New Roman"/>
                <a:cs typeface="Times New Roman"/>
              </a:rPr>
              <a:t>, P. (2017). Behavioral ethics and the new landscape in ethics pedagogy in management education. </a:t>
            </a:r>
            <a:r>
              <a:rPr lang="en-US" sz="1400" i="1" dirty="0">
                <a:ea typeface="Times New Roman"/>
                <a:cs typeface="Times New Roman"/>
              </a:rPr>
              <a:t>Journal of Management Education, 41</a:t>
            </a:r>
            <a:r>
              <a:rPr lang="en-US" sz="1400" dirty="0">
                <a:ea typeface="Times New Roman"/>
                <a:cs typeface="Times New Roman"/>
              </a:rPr>
              <a:t>(4), 447-454. doi.org/10.1177/1052562917712308</a:t>
            </a:r>
          </a:p>
          <a:p>
            <a:pPr marL="457200" marR="0" indent="-457200">
              <a:lnSpc>
                <a:spcPct val="120000"/>
              </a:lnSpc>
              <a:spcBef>
                <a:spcPts val="0"/>
              </a:spcBef>
              <a:spcAft>
                <a:spcPts val="0"/>
              </a:spcAft>
              <a:buNone/>
            </a:pPr>
            <a:endParaRPr lang="en-US" sz="1400" dirty="0">
              <a:ea typeface="Times New Roman"/>
              <a:cs typeface="Times New Roman"/>
            </a:endParaRPr>
          </a:p>
          <a:p>
            <a:pPr marL="457200" indent="-457200">
              <a:lnSpc>
                <a:spcPct val="120000"/>
              </a:lnSpc>
              <a:spcBef>
                <a:spcPts val="0"/>
              </a:spcBef>
              <a:buNone/>
            </a:pPr>
            <a:r>
              <a:rPr lang="en-US" sz="1400" dirty="0">
                <a:ea typeface="Times New Roman"/>
                <a:cs typeface="Times New Roman"/>
              </a:rPr>
              <a:t>Price, P. C. (2012). Psychology research methods: Core skills and concepts v. 1.0. </a:t>
            </a:r>
            <a:r>
              <a:rPr lang="en-US" sz="1400" i="1" dirty="0">
                <a:ea typeface="Times New Roman"/>
                <a:cs typeface="Times New Roman"/>
              </a:rPr>
              <a:t>Book Archive</a:t>
            </a:r>
            <a:r>
              <a:rPr lang="en-US" sz="1400" dirty="0">
                <a:ea typeface="Times New Roman"/>
                <a:cs typeface="Times New Roman"/>
              </a:rPr>
              <a:t>.</a:t>
            </a:r>
          </a:p>
          <a:p>
            <a:pPr marL="457200" indent="-457200">
              <a:lnSpc>
                <a:spcPct val="120000"/>
              </a:lnSpc>
              <a:spcBef>
                <a:spcPts val="0"/>
              </a:spcBef>
              <a:buNone/>
            </a:pPr>
            <a:endParaRPr lang="en-US" sz="1400" dirty="0">
              <a:ea typeface="Times New Roman"/>
              <a:cs typeface="Times New Roman"/>
            </a:endParaRPr>
          </a:p>
          <a:p>
            <a:pPr marL="457200" lvl="0" indent="-457200">
              <a:lnSpc>
                <a:spcPct val="120000"/>
              </a:lnSpc>
              <a:spcBef>
                <a:spcPts val="0"/>
              </a:spcBef>
              <a:buClr>
                <a:srgbClr val="B13F9A"/>
              </a:buClr>
              <a:buNone/>
            </a:pPr>
            <a:r>
              <a:rPr lang="en-US" sz="1400" dirty="0" err="1">
                <a:solidFill>
                  <a:prstClr val="black"/>
                </a:solidFill>
                <a:ea typeface="Calibri"/>
                <a:cs typeface="Times New Roman"/>
              </a:rPr>
              <a:t>Rehman</a:t>
            </a:r>
            <a:r>
              <a:rPr lang="en-US" sz="1400" dirty="0">
                <a:solidFill>
                  <a:prstClr val="black"/>
                </a:solidFill>
                <a:ea typeface="Calibri"/>
                <a:cs typeface="Times New Roman"/>
              </a:rPr>
              <a:t>, S. (2017). Teaching ethics in an unethical world. </a:t>
            </a:r>
            <a:r>
              <a:rPr lang="en-US" sz="1400" i="1" dirty="0" err="1">
                <a:solidFill>
                  <a:prstClr val="black"/>
                </a:solidFill>
                <a:ea typeface="Calibri"/>
                <a:cs typeface="Times New Roman"/>
              </a:rPr>
              <a:t>Annales</a:t>
            </a:r>
            <a:r>
              <a:rPr lang="en-US" sz="1400" i="1" dirty="0">
                <a:solidFill>
                  <a:prstClr val="black"/>
                </a:solidFill>
                <a:ea typeface="Calibri"/>
                <a:cs typeface="Times New Roman"/>
              </a:rPr>
              <a:t>. Ethics in Economic Life,  20</a:t>
            </a:r>
            <a:r>
              <a:rPr lang="en-US" sz="1400" dirty="0">
                <a:solidFill>
                  <a:prstClr val="black"/>
                </a:solidFill>
                <a:ea typeface="Calibri"/>
                <a:cs typeface="Times New Roman"/>
              </a:rPr>
              <a:t>(4),</a:t>
            </a:r>
            <a:r>
              <a:rPr lang="en-US" sz="1400" i="1" dirty="0">
                <a:solidFill>
                  <a:prstClr val="black"/>
                </a:solidFill>
                <a:ea typeface="Calibri"/>
                <a:cs typeface="Times New Roman"/>
              </a:rPr>
              <a:t> </a:t>
            </a:r>
            <a:r>
              <a:rPr lang="en-US" sz="1400" dirty="0">
                <a:solidFill>
                  <a:prstClr val="black"/>
                </a:solidFill>
                <a:ea typeface="Calibri"/>
                <a:cs typeface="Times New Roman"/>
              </a:rPr>
              <a:t>7-18. doi:10.18778/1899-2226.20.4.01</a:t>
            </a:r>
          </a:p>
          <a:p>
            <a:pPr marL="457200" lvl="0" indent="-457200">
              <a:lnSpc>
                <a:spcPct val="120000"/>
              </a:lnSpc>
              <a:spcBef>
                <a:spcPts val="0"/>
              </a:spcBef>
              <a:buClr>
                <a:srgbClr val="B13F9A"/>
              </a:buClr>
              <a:buNone/>
            </a:pPr>
            <a:endParaRPr lang="en-US" sz="1400" dirty="0">
              <a:solidFill>
                <a:prstClr val="black"/>
              </a:solidFill>
              <a:ea typeface="Times New Roman"/>
              <a:cs typeface="Times New Roman"/>
            </a:endParaRPr>
          </a:p>
          <a:p>
            <a:pPr marL="457200" lvl="0" indent="-457200">
              <a:lnSpc>
                <a:spcPct val="120000"/>
              </a:lnSpc>
              <a:spcBef>
                <a:spcPts val="0"/>
              </a:spcBef>
              <a:buClr>
                <a:srgbClr val="B13F9A"/>
              </a:buClr>
              <a:buNone/>
            </a:pPr>
            <a:r>
              <a:rPr lang="en-US" sz="1400" dirty="0" err="1">
                <a:solidFill>
                  <a:prstClr val="black"/>
                </a:solidFill>
                <a:ea typeface="Times New Roman"/>
                <a:cs typeface="Times New Roman"/>
              </a:rPr>
              <a:t>Reidenbach</a:t>
            </a:r>
            <a:r>
              <a:rPr lang="en-US" sz="1400" dirty="0">
                <a:solidFill>
                  <a:prstClr val="black"/>
                </a:solidFill>
                <a:ea typeface="Times New Roman"/>
                <a:cs typeface="Times New Roman"/>
              </a:rPr>
              <a:t>, R. E., &amp; Robin, D. P. (1990). Toward the Development of a Multidimensional Scale for Improving Evaluations of Business Ethics. </a:t>
            </a:r>
            <a:r>
              <a:rPr lang="en-US" sz="1400" i="1" dirty="0">
                <a:solidFill>
                  <a:prstClr val="black"/>
                </a:solidFill>
                <a:ea typeface="Calibri"/>
                <a:cs typeface="Times New Roman"/>
              </a:rPr>
              <a:t>Journal of Business Ethics, 9</a:t>
            </a:r>
            <a:r>
              <a:rPr lang="en-US" sz="1400" dirty="0">
                <a:solidFill>
                  <a:prstClr val="black"/>
                </a:solidFill>
                <a:ea typeface="Calibri"/>
                <a:cs typeface="Times New Roman"/>
              </a:rPr>
              <a:t>(8),</a:t>
            </a:r>
            <a:r>
              <a:rPr lang="en-US" sz="1400" i="1" dirty="0">
                <a:solidFill>
                  <a:prstClr val="black"/>
                </a:solidFill>
                <a:ea typeface="Calibri"/>
                <a:cs typeface="Times New Roman"/>
              </a:rPr>
              <a:t> </a:t>
            </a:r>
            <a:r>
              <a:rPr lang="en-US" sz="1400" dirty="0">
                <a:solidFill>
                  <a:prstClr val="black"/>
                </a:solidFill>
                <a:ea typeface="Calibri"/>
                <a:cs typeface="Times New Roman"/>
              </a:rPr>
              <a:t>639-653. </a:t>
            </a:r>
            <a:r>
              <a:rPr lang="en-US" sz="1400" dirty="0">
                <a:solidFill>
                  <a:prstClr val="black"/>
                </a:solidFill>
                <a:ea typeface="Times New Roman"/>
                <a:cs typeface="Times New Roman"/>
              </a:rPr>
              <a:t>https://doi.org/10.1007/BF00383391</a:t>
            </a:r>
          </a:p>
          <a:p>
            <a:pPr marL="457200" lvl="0" indent="-457200">
              <a:lnSpc>
                <a:spcPct val="120000"/>
              </a:lnSpc>
              <a:spcBef>
                <a:spcPts val="0"/>
              </a:spcBef>
              <a:buClr>
                <a:srgbClr val="B13F9A"/>
              </a:buClr>
              <a:buNone/>
            </a:pPr>
            <a:endParaRPr lang="en-US" sz="1400" dirty="0">
              <a:solidFill>
                <a:prstClr val="black"/>
              </a:solidFill>
              <a:ea typeface="Times New Roman"/>
              <a:cs typeface="Times New Roman"/>
            </a:endParaRPr>
          </a:p>
          <a:p>
            <a:pPr marL="457200" lvl="0" indent="-457200">
              <a:lnSpc>
                <a:spcPct val="120000"/>
              </a:lnSpc>
              <a:spcBef>
                <a:spcPts val="0"/>
              </a:spcBef>
              <a:buClr>
                <a:srgbClr val="B13F9A"/>
              </a:buClr>
              <a:buNone/>
              <a:tabLst>
                <a:tab pos="57150" algn="l"/>
              </a:tabLst>
            </a:pPr>
            <a:r>
              <a:rPr lang="en-US" sz="1400" dirty="0" err="1">
                <a:solidFill>
                  <a:prstClr val="black"/>
                </a:solidFill>
                <a:ea typeface="Calibri"/>
                <a:cs typeface="Times New Roman"/>
              </a:rPr>
              <a:t>Revior</a:t>
            </a:r>
            <a:r>
              <a:rPr lang="en-US" sz="1400" dirty="0">
                <a:solidFill>
                  <a:prstClr val="black"/>
                </a:solidFill>
                <a:ea typeface="Calibri"/>
                <a:cs typeface="Times New Roman"/>
              </a:rPr>
              <a:t>, R. (2011). </a:t>
            </a:r>
            <a:r>
              <a:rPr lang="en-US" sz="1400" i="1" dirty="0">
                <a:solidFill>
                  <a:prstClr val="black"/>
                </a:solidFill>
                <a:ea typeface="Calibri"/>
                <a:cs typeface="Times New Roman"/>
              </a:rPr>
              <a:t>Exploring learning during a business ethics simulation</a:t>
            </a:r>
            <a:r>
              <a:rPr lang="en-US" sz="1400" dirty="0">
                <a:solidFill>
                  <a:prstClr val="black"/>
                </a:solidFill>
                <a:ea typeface="Calibri"/>
                <a:cs typeface="Times New Roman"/>
              </a:rPr>
              <a:t> (Doctoral dissertation). Retrieved from http://purl.umn.edu/104781</a:t>
            </a:r>
          </a:p>
          <a:p>
            <a:pPr marL="457200" marR="0" indent="-466725">
              <a:lnSpc>
                <a:spcPct val="200000"/>
              </a:lnSpc>
              <a:spcBef>
                <a:spcPts val="0"/>
              </a:spcBef>
              <a:spcAft>
                <a:spcPts val="0"/>
              </a:spcAft>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383138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rmAutofit/>
          </a:bodyPr>
          <a:lstStyle/>
          <a:p>
            <a:pPr marL="457200" marR="0" indent="-457200">
              <a:lnSpc>
                <a:spcPct val="120000"/>
              </a:lnSpc>
              <a:spcBef>
                <a:spcPts val="0"/>
              </a:spcBef>
              <a:spcAft>
                <a:spcPts val="0"/>
              </a:spcAft>
              <a:buNone/>
              <a:tabLst>
                <a:tab pos="457200" algn="dec"/>
              </a:tabLst>
            </a:pPr>
            <a:r>
              <a:rPr lang="en-US" sz="1300" dirty="0" err="1">
                <a:ea typeface="Calibri"/>
                <a:cs typeface="Times New Roman"/>
              </a:rPr>
              <a:t>Riemenschneider</a:t>
            </a:r>
            <a:r>
              <a:rPr lang="en-US" sz="1300" dirty="0">
                <a:ea typeface="Calibri"/>
                <a:cs typeface="Times New Roman"/>
              </a:rPr>
              <a:t>, C., Manly, T., &amp; Leonard, L. (2016). Using Giving Voice to Values to improve student academic integrity in information technology contexts. </a:t>
            </a:r>
            <a:r>
              <a:rPr lang="en-US" sz="1300" i="1" dirty="0">
                <a:ea typeface="Calibri"/>
                <a:cs typeface="Times New Roman"/>
              </a:rPr>
              <a:t>Journal of Information Systems Education; West Lafayette, 27</a:t>
            </a:r>
            <a:r>
              <a:rPr lang="en-US" sz="1300" dirty="0">
                <a:ea typeface="Calibri"/>
                <a:cs typeface="Times New Roman"/>
              </a:rPr>
              <a:t>(3), 183-195. https://search-proquest-com.proxy.olivet.edu/abicomplete/docview/1928985319/622BAC39B09744DEPQ/303?accountID=12974</a:t>
            </a:r>
          </a:p>
          <a:p>
            <a:pPr marL="457200" marR="0" indent="-457200">
              <a:lnSpc>
                <a:spcPct val="120000"/>
              </a:lnSpc>
              <a:spcBef>
                <a:spcPts val="0"/>
              </a:spcBef>
              <a:spcAft>
                <a:spcPts val="0"/>
              </a:spcAft>
              <a:buNone/>
              <a:tabLst>
                <a:tab pos="457200" algn="dec"/>
              </a:tabLst>
            </a:pPr>
            <a:endParaRPr lang="en-US" sz="1300" dirty="0">
              <a:ea typeface="Times New Roman"/>
              <a:cs typeface="Times New Roman"/>
            </a:endParaRPr>
          </a:p>
          <a:p>
            <a:pPr marL="457200" marR="0" indent="-457200">
              <a:lnSpc>
                <a:spcPct val="120000"/>
              </a:lnSpc>
              <a:spcBef>
                <a:spcPts val="0"/>
              </a:spcBef>
              <a:spcAft>
                <a:spcPts val="0"/>
              </a:spcAft>
              <a:buNone/>
            </a:pPr>
            <a:r>
              <a:rPr lang="en-US" sz="1300" dirty="0">
                <a:ea typeface="Calibri"/>
                <a:cs typeface="Times New Roman"/>
              </a:rPr>
              <a:t>Ritter, B. (2006). </a:t>
            </a:r>
            <a:r>
              <a:rPr lang="en-US" sz="1300" dirty="0">
                <a:ea typeface="Times New Roman"/>
                <a:cs typeface="Times New Roman"/>
              </a:rPr>
              <a:t>Can business ethics be trained? A study of the ethical decision-making process in business students. </a:t>
            </a:r>
            <a:r>
              <a:rPr lang="en-US" sz="1300" i="1" dirty="0">
                <a:ea typeface="Calibri"/>
                <a:cs typeface="Times New Roman"/>
              </a:rPr>
              <a:t>Journal of Business Ethics, 68</a:t>
            </a:r>
            <a:r>
              <a:rPr lang="en-US" sz="1300" dirty="0">
                <a:ea typeface="Calibri"/>
                <a:cs typeface="Times New Roman"/>
              </a:rPr>
              <a:t>,</a:t>
            </a:r>
            <a:r>
              <a:rPr lang="en-US" sz="1300" i="1" dirty="0">
                <a:ea typeface="Calibri"/>
                <a:cs typeface="Times New Roman"/>
              </a:rPr>
              <a:t> </a:t>
            </a:r>
            <a:r>
              <a:rPr lang="en-US" sz="1300" dirty="0">
                <a:ea typeface="Calibri"/>
                <a:cs typeface="Times New Roman"/>
              </a:rPr>
              <a:t>153-164. doi:10.1007/s10551-006-9062-0</a:t>
            </a:r>
          </a:p>
          <a:p>
            <a:pPr marL="457200" marR="0" indent="-457200">
              <a:lnSpc>
                <a:spcPct val="120000"/>
              </a:lnSpc>
              <a:spcBef>
                <a:spcPts val="0"/>
              </a:spcBef>
              <a:spcAft>
                <a:spcPts val="0"/>
              </a:spcAft>
              <a:buNone/>
            </a:pPr>
            <a:endParaRPr lang="en-US" sz="1300" dirty="0">
              <a:ea typeface="Times New Roman"/>
              <a:cs typeface="Times New Roman"/>
            </a:endParaRPr>
          </a:p>
          <a:p>
            <a:pPr marL="457200" marR="0" indent="-457200">
              <a:lnSpc>
                <a:spcPct val="120000"/>
              </a:lnSpc>
              <a:spcBef>
                <a:spcPts val="0"/>
              </a:spcBef>
              <a:spcAft>
                <a:spcPts val="0"/>
              </a:spcAft>
              <a:buNone/>
            </a:pPr>
            <a:r>
              <a:rPr lang="en-US" sz="1300" dirty="0" err="1">
                <a:ea typeface="Calibri"/>
                <a:cs typeface="Times New Roman"/>
              </a:rPr>
              <a:t>Rozuel</a:t>
            </a:r>
            <a:r>
              <a:rPr lang="en-US" sz="1300" dirty="0">
                <a:ea typeface="Calibri"/>
                <a:cs typeface="Times New Roman"/>
              </a:rPr>
              <a:t>, C. (2016). Challenging the ‘million zeros’: The importance of imagination for business ethics education. </a:t>
            </a:r>
            <a:r>
              <a:rPr lang="en-US" sz="1300" i="1" dirty="0">
                <a:ea typeface="Calibri"/>
                <a:cs typeface="Times New Roman"/>
              </a:rPr>
              <a:t>Journal of Business Ethics, 138</a:t>
            </a:r>
            <a:r>
              <a:rPr lang="en-US" sz="1300" dirty="0">
                <a:ea typeface="Calibri"/>
                <a:cs typeface="Times New Roman"/>
              </a:rPr>
              <a:t>(1),</a:t>
            </a:r>
            <a:r>
              <a:rPr lang="en-US" sz="1300" i="1" dirty="0">
                <a:ea typeface="Calibri"/>
                <a:cs typeface="Times New Roman"/>
              </a:rPr>
              <a:t> </a:t>
            </a:r>
            <a:r>
              <a:rPr lang="en-US" sz="1300" dirty="0">
                <a:ea typeface="Calibri"/>
                <a:cs typeface="Times New Roman"/>
              </a:rPr>
              <a:t>39-51. doi:10.1007/s10551-015-2639-8</a:t>
            </a:r>
          </a:p>
          <a:p>
            <a:pPr marL="457200" marR="0" indent="-457200">
              <a:lnSpc>
                <a:spcPct val="120000"/>
              </a:lnSpc>
              <a:spcBef>
                <a:spcPts val="0"/>
              </a:spcBef>
              <a:spcAft>
                <a:spcPts val="0"/>
              </a:spcAft>
              <a:buNone/>
            </a:pPr>
            <a:endParaRPr lang="en-US" sz="1300" dirty="0">
              <a:ea typeface="Times New Roman"/>
              <a:cs typeface="Times New Roman"/>
            </a:endParaRPr>
          </a:p>
          <a:p>
            <a:pPr marL="457200" lvl="0" indent="-457200">
              <a:spcBef>
                <a:spcPts val="0"/>
              </a:spcBef>
              <a:buClr>
                <a:srgbClr val="B13F9A"/>
              </a:buClr>
              <a:buNone/>
            </a:pPr>
            <a:r>
              <a:rPr lang="en-US" sz="1300" dirty="0">
                <a:solidFill>
                  <a:prstClr val="black"/>
                </a:solidFill>
                <a:ea typeface="Calibri"/>
                <a:cs typeface="Times New Roman"/>
              </a:rPr>
              <a:t>Rutherford, M., Parks, L., Cavazos, D., &amp; White, C. (2012). Business ethics as a required course: Investigating the factors impacting the decision to require ethics in the undergraduate business core curriculum. </a:t>
            </a:r>
            <a:r>
              <a:rPr lang="en-US" sz="1300" i="1" dirty="0">
                <a:solidFill>
                  <a:prstClr val="black"/>
                </a:solidFill>
                <a:ea typeface="Calibri"/>
                <a:cs typeface="Times New Roman"/>
              </a:rPr>
              <a:t>Academy of Management Learning &amp; Education</a:t>
            </a:r>
            <a:r>
              <a:rPr lang="en-US" sz="1300" dirty="0">
                <a:solidFill>
                  <a:prstClr val="black"/>
                </a:solidFill>
                <a:ea typeface="Calibri"/>
                <a:cs typeface="Times New Roman"/>
              </a:rPr>
              <a:t>, 11(2), 174–186. http://dx.doi.org/10.5465/amle.2011.0039</a:t>
            </a:r>
          </a:p>
          <a:p>
            <a:pPr marL="457200" marR="0" indent="-466725">
              <a:lnSpc>
                <a:spcPct val="200000"/>
              </a:lnSpc>
              <a:spcBef>
                <a:spcPts val="0"/>
              </a:spcBef>
              <a:spcAft>
                <a:spcPts val="0"/>
              </a:spcAft>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328149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Autofit/>
          </a:bodyPr>
          <a:lstStyle/>
          <a:p>
            <a:pPr marL="457200" marR="0" indent="-457200">
              <a:spcBef>
                <a:spcPts val="0"/>
              </a:spcBef>
              <a:spcAft>
                <a:spcPts val="0"/>
              </a:spcAft>
              <a:buNone/>
            </a:pPr>
            <a:r>
              <a:rPr lang="en-US" sz="1300" dirty="0" err="1">
                <a:ea typeface="Calibri"/>
                <a:cs typeface="Times New Roman"/>
              </a:rPr>
              <a:t>Sigurjonsson</a:t>
            </a:r>
            <a:r>
              <a:rPr lang="en-US" sz="1300" dirty="0">
                <a:ea typeface="Calibri"/>
                <a:cs typeface="Times New Roman"/>
              </a:rPr>
              <a:t>, T., </a:t>
            </a:r>
            <a:r>
              <a:rPr lang="en-US" sz="1300" dirty="0" err="1">
                <a:ea typeface="Calibri"/>
                <a:cs typeface="Times New Roman"/>
              </a:rPr>
              <a:t>Arnardottir</a:t>
            </a:r>
            <a:r>
              <a:rPr lang="en-US" sz="1300" dirty="0">
                <a:ea typeface="Calibri"/>
                <a:cs typeface="Times New Roman"/>
              </a:rPr>
              <a:t>, A., </a:t>
            </a:r>
            <a:r>
              <a:rPr lang="en-US" sz="1300" dirty="0" err="1">
                <a:ea typeface="Calibri"/>
                <a:cs typeface="Times New Roman"/>
              </a:rPr>
              <a:t>Vaiman</a:t>
            </a:r>
            <a:r>
              <a:rPr lang="en-US" sz="1300" dirty="0">
                <a:ea typeface="Calibri"/>
                <a:cs typeface="Times New Roman"/>
              </a:rPr>
              <a:t>, V., &amp; </a:t>
            </a:r>
            <a:r>
              <a:rPr lang="en-US" sz="1300" dirty="0" err="1">
                <a:ea typeface="Calibri"/>
                <a:cs typeface="Times New Roman"/>
              </a:rPr>
              <a:t>Rikhardsson</a:t>
            </a:r>
            <a:r>
              <a:rPr lang="en-US" sz="1300" dirty="0">
                <a:ea typeface="Calibri"/>
                <a:cs typeface="Times New Roman"/>
              </a:rPr>
              <a:t>, P. (2014). Managers’ views on ethics education in business schools: An empirical study. </a:t>
            </a:r>
            <a:r>
              <a:rPr lang="en-US" sz="1300" i="1" dirty="0">
                <a:ea typeface="Calibri"/>
                <a:cs typeface="Times New Roman"/>
              </a:rPr>
              <a:t>Journal of Business Ethics, 130</a:t>
            </a:r>
            <a:r>
              <a:rPr lang="en-US" sz="1300" dirty="0">
                <a:ea typeface="Calibri"/>
                <a:cs typeface="Times New Roman"/>
              </a:rPr>
              <a:t>, 1-13. doi:10.1007/s10551-014-2202-z</a:t>
            </a:r>
          </a:p>
          <a:p>
            <a:pPr marL="457200" marR="0" indent="-457200">
              <a:spcBef>
                <a:spcPts val="0"/>
              </a:spcBef>
              <a:spcAft>
                <a:spcPts val="0"/>
              </a:spcAft>
              <a:buNone/>
            </a:pPr>
            <a:endParaRPr lang="en-US" sz="1300" dirty="0">
              <a:ea typeface="Times New Roman"/>
              <a:cs typeface="Times New Roman"/>
            </a:endParaRPr>
          </a:p>
          <a:p>
            <a:pPr marL="457200" indent="-457200">
              <a:spcBef>
                <a:spcPts val="0"/>
              </a:spcBef>
              <a:buNone/>
              <a:tabLst>
                <a:tab pos="285750" algn="l"/>
              </a:tabLst>
            </a:pPr>
            <a:r>
              <a:rPr lang="en-US" sz="1300" dirty="0" err="1">
                <a:ea typeface="Calibri"/>
                <a:cs typeface="Times New Roman"/>
              </a:rPr>
              <a:t>Soltani</a:t>
            </a:r>
            <a:r>
              <a:rPr lang="en-US" sz="1300" dirty="0">
                <a:ea typeface="Calibri"/>
                <a:cs typeface="Times New Roman"/>
              </a:rPr>
              <a:t>, B. (2014). The anatomy of corporate fraud: A comparative analysis of high profile American and European corporate scandals. </a:t>
            </a:r>
            <a:r>
              <a:rPr lang="en-US" sz="1300" i="1" dirty="0">
                <a:ea typeface="Calibri"/>
                <a:cs typeface="Times New Roman"/>
              </a:rPr>
              <a:t>Journal of Business Ethics</a:t>
            </a:r>
            <a:r>
              <a:rPr lang="en-US" sz="1300" dirty="0">
                <a:ea typeface="Calibri"/>
                <a:cs typeface="Times New Roman"/>
              </a:rPr>
              <a:t>, 117, 251-274. doi:10.1007/s10551-013-1660-z</a:t>
            </a:r>
          </a:p>
          <a:p>
            <a:pPr marL="457200" indent="-457200">
              <a:spcBef>
                <a:spcPts val="0"/>
              </a:spcBef>
              <a:buNone/>
              <a:tabLst>
                <a:tab pos="285750" algn="l"/>
              </a:tabLst>
            </a:pPr>
            <a:endParaRPr lang="en-US" sz="1300" dirty="0">
              <a:ea typeface="Calibri"/>
              <a:cs typeface="Times New Roman"/>
            </a:endParaRPr>
          </a:p>
          <a:p>
            <a:pPr marL="457200" marR="0" indent="-457200">
              <a:spcBef>
                <a:spcPts val="0"/>
              </a:spcBef>
              <a:spcAft>
                <a:spcPts val="0"/>
              </a:spcAft>
              <a:buNone/>
            </a:pPr>
            <a:r>
              <a:rPr lang="en-US" sz="1300" dirty="0">
                <a:ea typeface="Times New Roman"/>
                <a:cs typeface="Times New Roman"/>
              </a:rPr>
              <a:t>Sorensen, D., Miller, S., &amp; </a:t>
            </a:r>
            <a:r>
              <a:rPr lang="en-US" sz="1300" dirty="0" err="1">
                <a:ea typeface="Times New Roman"/>
                <a:cs typeface="Times New Roman"/>
              </a:rPr>
              <a:t>Cabe</a:t>
            </a:r>
            <a:r>
              <a:rPr lang="en-US" sz="1300" dirty="0">
                <a:ea typeface="Times New Roman"/>
                <a:cs typeface="Times New Roman"/>
              </a:rPr>
              <a:t>, K. (2017). Developing and measuring the impact of an accounting ethics course that is based on the moral philosophy of Adam Smith. </a:t>
            </a:r>
            <a:r>
              <a:rPr lang="en-US" sz="1300" i="1" dirty="0">
                <a:ea typeface="Calibri"/>
                <a:cs typeface="Times New Roman"/>
              </a:rPr>
              <a:t>Journal of Business Ethics, 140</a:t>
            </a:r>
            <a:r>
              <a:rPr lang="en-US" sz="1300" dirty="0">
                <a:ea typeface="Calibri"/>
                <a:cs typeface="Times New Roman"/>
              </a:rPr>
              <a:t>(1),</a:t>
            </a:r>
            <a:r>
              <a:rPr lang="en-US" sz="1300" i="1" dirty="0">
                <a:ea typeface="Calibri"/>
                <a:cs typeface="Times New Roman"/>
              </a:rPr>
              <a:t> </a:t>
            </a:r>
            <a:r>
              <a:rPr lang="en-US" sz="1300" dirty="0">
                <a:ea typeface="Calibri"/>
                <a:cs typeface="Times New Roman"/>
              </a:rPr>
              <a:t>175-191. doi:10.1007/s10551-015-2656-7</a:t>
            </a:r>
          </a:p>
          <a:p>
            <a:pPr marL="457200" indent="-457200">
              <a:spcBef>
                <a:spcPts val="0"/>
              </a:spcBef>
              <a:buNone/>
            </a:pPr>
            <a:endParaRPr lang="en-US" sz="1300" dirty="0">
              <a:ea typeface="Times New Roman"/>
              <a:cs typeface="Times New Roman"/>
            </a:endParaRPr>
          </a:p>
          <a:p>
            <a:pPr marL="457200" marR="5080" lvl="0" indent="-457200">
              <a:spcBef>
                <a:spcPts val="0"/>
              </a:spcBef>
              <a:buClr>
                <a:srgbClr val="B13F9A"/>
              </a:buClr>
              <a:buNone/>
            </a:pPr>
            <a:r>
              <a:rPr lang="en-GB" sz="1300" dirty="0">
                <a:solidFill>
                  <a:prstClr val="black"/>
                </a:solidFill>
                <a:ea typeface="Times New Roman"/>
                <a:cs typeface="Times New Roman"/>
              </a:rPr>
              <a:t>Tait, H., </a:t>
            </a:r>
            <a:r>
              <a:rPr lang="en-GB" sz="1300" dirty="0" err="1">
                <a:solidFill>
                  <a:prstClr val="black"/>
                </a:solidFill>
                <a:ea typeface="Times New Roman"/>
                <a:cs typeface="Times New Roman"/>
              </a:rPr>
              <a:t>Entwistle</a:t>
            </a:r>
            <a:r>
              <a:rPr lang="en-GB" sz="1300" dirty="0">
                <a:solidFill>
                  <a:prstClr val="black"/>
                </a:solidFill>
                <a:ea typeface="Times New Roman"/>
                <a:cs typeface="Times New Roman"/>
              </a:rPr>
              <a:t>, N. J., &amp; McCune, V. (1998).  </a:t>
            </a:r>
            <a:r>
              <a:rPr lang="en-GB" sz="1300" i="1" dirty="0">
                <a:solidFill>
                  <a:prstClr val="black"/>
                </a:solidFill>
                <a:ea typeface="Times New Roman"/>
                <a:cs typeface="Times New Roman"/>
              </a:rPr>
              <a:t>ASSIST:</a:t>
            </a:r>
            <a:r>
              <a:rPr lang="en-GB" sz="1300" dirty="0">
                <a:solidFill>
                  <a:prstClr val="black"/>
                </a:solidFill>
                <a:ea typeface="Times New Roman"/>
                <a:cs typeface="Times New Roman"/>
              </a:rPr>
              <a:t> a </a:t>
            </a:r>
            <a:r>
              <a:rPr lang="en-GB" sz="1300" dirty="0" err="1">
                <a:solidFill>
                  <a:prstClr val="black"/>
                </a:solidFill>
                <a:ea typeface="Times New Roman"/>
                <a:cs typeface="Times New Roman"/>
              </a:rPr>
              <a:t>reconceptualisation</a:t>
            </a:r>
            <a:r>
              <a:rPr lang="en-GB" sz="1300" dirty="0">
                <a:solidFill>
                  <a:prstClr val="black"/>
                </a:solidFill>
                <a:ea typeface="Times New Roman"/>
                <a:cs typeface="Times New Roman"/>
              </a:rPr>
              <a:t> of the </a:t>
            </a:r>
            <a:r>
              <a:rPr lang="en-GB" sz="1300" i="1" dirty="0">
                <a:solidFill>
                  <a:prstClr val="black"/>
                </a:solidFill>
                <a:ea typeface="Times New Roman"/>
                <a:cs typeface="Times New Roman"/>
              </a:rPr>
              <a:t>Approaches to Studying Inventory.</a:t>
            </a:r>
            <a:r>
              <a:rPr lang="en-GB" sz="1300" dirty="0">
                <a:solidFill>
                  <a:prstClr val="black"/>
                </a:solidFill>
                <a:ea typeface="Times New Roman"/>
                <a:cs typeface="Times New Roman"/>
              </a:rPr>
              <a:t> In C. Rust (ed.) </a:t>
            </a:r>
            <a:r>
              <a:rPr lang="en-GB" sz="1300" i="1" dirty="0">
                <a:solidFill>
                  <a:prstClr val="black"/>
                </a:solidFill>
                <a:ea typeface="Times New Roman"/>
                <a:cs typeface="Times New Roman"/>
              </a:rPr>
              <a:t>Improving student learning: Improving students as learners,</a:t>
            </a:r>
            <a:r>
              <a:rPr lang="en-US" sz="1300" dirty="0">
                <a:solidFill>
                  <a:srgbClr val="222222"/>
                </a:solidFill>
                <a:ea typeface="Times New Roman"/>
                <a:cs typeface="Times New Roman"/>
              </a:rPr>
              <a:t> 262-271. </a:t>
            </a:r>
            <a:r>
              <a:rPr lang="en-GB" sz="1300" dirty="0">
                <a:solidFill>
                  <a:prstClr val="black"/>
                </a:solidFill>
                <a:ea typeface="Times New Roman"/>
                <a:cs typeface="Times New Roman"/>
              </a:rPr>
              <a:t>Oxford: Oxford Brookes University, The Oxford Centre for Staff and Learning Development.</a:t>
            </a:r>
          </a:p>
          <a:p>
            <a:pPr marL="457200" marR="5080" lvl="0" indent="-457200">
              <a:spcBef>
                <a:spcPts val="0"/>
              </a:spcBef>
              <a:buClr>
                <a:srgbClr val="B13F9A"/>
              </a:buClr>
              <a:buNone/>
            </a:pPr>
            <a:endParaRPr lang="en-US" sz="1300" dirty="0">
              <a:solidFill>
                <a:prstClr val="black"/>
              </a:solidFill>
              <a:ea typeface="Times New Roman"/>
              <a:cs typeface="Times New Roman"/>
            </a:endParaRPr>
          </a:p>
          <a:p>
            <a:pPr marL="457200" marR="5080" lvl="0" indent="-457200">
              <a:spcBef>
                <a:spcPts val="0"/>
              </a:spcBef>
              <a:buClr>
                <a:srgbClr val="B13F9A"/>
              </a:buClr>
              <a:buNone/>
              <a:tabLst>
                <a:tab pos="285750" algn="l"/>
              </a:tabLst>
            </a:pPr>
            <a:r>
              <a:rPr lang="en-US" sz="1300" dirty="0">
                <a:solidFill>
                  <a:prstClr val="black"/>
                </a:solidFill>
                <a:ea typeface="Times New Roman"/>
                <a:cs typeface="Times New Roman"/>
              </a:rPr>
              <a:t>Trevino, L. (1986). Ethical decision making in organizations: A person-situation interactionist model. </a:t>
            </a:r>
            <a:r>
              <a:rPr lang="en-US" sz="1300" i="1" dirty="0">
                <a:solidFill>
                  <a:prstClr val="black"/>
                </a:solidFill>
                <a:ea typeface="Times New Roman"/>
                <a:cs typeface="Times New Roman"/>
              </a:rPr>
              <a:t>Academy of Management Review</a:t>
            </a:r>
            <a:r>
              <a:rPr lang="en-US" sz="1300" dirty="0">
                <a:solidFill>
                  <a:prstClr val="black"/>
                </a:solidFill>
                <a:ea typeface="Times New Roman"/>
                <a:cs typeface="Times New Roman"/>
              </a:rPr>
              <a:t>, 11(3), 601-617. https://doi.org/10.5465/amr.1986.4306235</a:t>
            </a:r>
          </a:p>
          <a:p>
            <a:pPr marL="0" marR="0" indent="0">
              <a:lnSpc>
                <a:spcPct val="200000"/>
              </a:lnSpc>
              <a:spcBef>
                <a:spcPts val="0"/>
              </a:spcBef>
              <a:spcAft>
                <a:spcPts val="0"/>
              </a:spcAft>
              <a:buNone/>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115399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References (continued)</a:t>
            </a:r>
          </a:p>
        </p:txBody>
      </p:sp>
      <p:sp>
        <p:nvSpPr>
          <p:cNvPr id="2" name="Content Placeholder 1"/>
          <p:cNvSpPr>
            <a:spLocks noGrp="1"/>
          </p:cNvSpPr>
          <p:nvPr>
            <p:ph idx="1"/>
          </p:nvPr>
        </p:nvSpPr>
        <p:spPr/>
        <p:txBody>
          <a:bodyPr>
            <a:noAutofit/>
          </a:bodyPr>
          <a:lstStyle/>
          <a:p>
            <a:pPr marL="457200" marR="0" indent="-457200">
              <a:spcBef>
                <a:spcPts val="0"/>
              </a:spcBef>
              <a:spcAft>
                <a:spcPts val="0"/>
              </a:spcAft>
              <a:buNone/>
            </a:pPr>
            <a:r>
              <a:rPr lang="en-US" sz="1300" dirty="0">
                <a:ea typeface="Calibri"/>
                <a:cs typeface="Times New Roman"/>
              </a:rPr>
              <a:t>Wang, L., &amp; </a:t>
            </a:r>
            <a:r>
              <a:rPr lang="en-US" sz="1300" dirty="0" err="1">
                <a:ea typeface="Calibri"/>
                <a:cs typeface="Times New Roman"/>
              </a:rPr>
              <a:t>Calvano</a:t>
            </a:r>
            <a:r>
              <a:rPr lang="en-US" sz="1300" dirty="0">
                <a:ea typeface="Calibri"/>
                <a:cs typeface="Times New Roman"/>
              </a:rPr>
              <a:t>, L. (2015). Is business ethics education effective? An analysis of gender, personal ethical perspectives, and moral judgement. </a:t>
            </a:r>
            <a:r>
              <a:rPr lang="en-US" sz="1300" i="1" dirty="0">
                <a:ea typeface="Calibri"/>
                <a:cs typeface="Times New Roman"/>
              </a:rPr>
              <a:t>Journal of Business Ethics, 126</a:t>
            </a:r>
            <a:r>
              <a:rPr lang="en-US" sz="1300" dirty="0">
                <a:ea typeface="Calibri"/>
                <a:cs typeface="Times New Roman"/>
              </a:rPr>
              <a:t>(4),</a:t>
            </a:r>
            <a:r>
              <a:rPr lang="en-US" sz="1300" i="1" dirty="0">
                <a:ea typeface="Calibri"/>
                <a:cs typeface="Times New Roman"/>
              </a:rPr>
              <a:t> </a:t>
            </a:r>
            <a:r>
              <a:rPr lang="en-US" sz="1300" dirty="0">
                <a:ea typeface="Calibri"/>
                <a:cs typeface="Times New Roman"/>
              </a:rPr>
              <a:t>591-602. doi:10.1007/s10551-013-1973-y</a:t>
            </a:r>
          </a:p>
          <a:p>
            <a:pPr marL="0" indent="-457200">
              <a:spcBef>
                <a:spcPts val="0"/>
              </a:spcBef>
              <a:buNone/>
            </a:pPr>
            <a:endParaRPr lang="en-US" sz="1300" dirty="0">
              <a:ea typeface="Times New Roman"/>
              <a:cs typeface="Times New Roman"/>
            </a:endParaRPr>
          </a:p>
          <a:p>
            <a:pPr marL="457200" marR="0" indent="-457200">
              <a:spcBef>
                <a:spcPts val="0"/>
              </a:spcBef>
              <a:spcAft>
                <a:spcPts val="0"/>
              </a:spcAft>
              <a:buNone/>
            </a:pPr>
            <a:r>
              <a:rPr lang="en-US" sz="1300" dirty="0">
                <a:ea typeface="Calibri"/>
                <a:cs typeface="Times New Roman"/>
              </a:rPr>
              <a:t>Welsh, D., Ordonez, L., Snyder, D. D., &amp; Christian, M.  (2015). The slippery slope: How small ethical transgressions pave the way for larger future transgressions. </a:t>
            </a:r>
            <a:r>
              <a:rPr lang="en-US" sz="1300" i="1" dirty="0">
                <a:ea typeface="Calibri"/>
                <a:cs typeface="Times New Roman"/>
              </a:rPr>
              <a:t>Journal of Applied Psychology, 100</a:t>
            </a:r>
            <a:r>
              <a:rPr lang="en-US" sz="1300" dirty="0">
                <a:ea typeface="Calibri"/>
                <a:cs typeface="Times New Roman"/>
              </a:rPr>
              <a:t>(1),</a:t>
            </a:r>
            <a:r>
              <a:rPr lang="en-US" sz="1300" i="1" dirty="0">
                <a:ea typeface="Calibri"/>
                <a:cs typeface="Times New Roman"/>
              </a:rPr>
              <a:t> </a:t>
            </a:r>
            <a:r>
              <a:rPr lang="en-US" sz="1300" dirty="0">
                <a:ea typeface="Calibri"/>
                <a:cs typeface="Times New Roman"/>
              </a:rPr>
              <a:t>114-127. http://dx.doi.org/10.1037/a0036950</a:t>
            </a:r>
            <a:endParaRPr lang="en-US" sz="1300" dirty="0">
              <a:ea typeface="Times New Roman"/>
              <a:cs typeface="Times New Roman"/>
            </a:endParaRPr>
          </a:p>
          <a:p>
            <a:pPr marL="0" marR="0" indent="-457200">
              <a:lnSpc>
                <a:spcPct val="200000"/>
              </a:lnSpc>
              <a:spcBef>
                <a:spcPts val="0"/>
              </a:spcBef>
              <a:spcAft>
                <a:spcPts val="0"/>
              </a:spcAft>
              <a:buNone/>
              <a:tabLst>
                <a:tab pos="457200" algn="l"/>
              </a:tabLst>
            </a:pPr>
            <a:endParaRPr lang="en-US" sz="1200" dirty="0">
              <a:latin typeface="Times New Roman"/>
              <a:ea typeface="Times New Roman"/>
              <a:cs typeface="Times New Roman"/>
            </a:endParaRPr>
          </a:p>
        </p:txBody>
      </p:sp>
    </p:spTree>
    <p:extLst>
      <p:ext uri="{BB962C8B-B14F-4D97-AF65-F5344CB8AC3E}">
        <p14:creationId xmlns:p14="http://schemas.microsoft.com/office/powerpoint/2010/main" val="73846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onnie\AppData\Local\Microsoft\Windows\INetCache\IE\AAZ86XZ2\question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457201" y="5105400"/>
            <a:ext cx="8229600" cy="1600200"/>
          </a:xfrm>
        </p:spPr>
        <p:txBody>
          <a:bodyPr>
            <a:normAutofit/>
          </a:bodyPr>
          <a:lstStyle/>
          <a:p>
            <a:pPr algn="ctr"/>
            <a:r>
              <a:rPr lang="en-US" sz="3200" dirty="0">
                <a:latin typeface="+mn-lt"/>
                <a:ea typeface="Times New Roman"/>
                <a:cs typeface="Times New Roman"/>
              </a:rPr>
              <a:t>Questions?</a:t>
            </a:r>
          </a:p>
        </p:txBody>
      </p:sp>
    </p:spTree>
    <p:extLst>
      <p:ext uri="{BB962C8B-B14F-4D97-AF65-F5344CB8AC3E}">
        <p14:creationId xmlns:p14="http://schemas.microsoft.com/office/powerpoint/2010/main" val="429404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Exploration of the Problem </a:t>
            </a:r>
          </a:p>
        </p:txBody>
      </p:sp>
      <p:sp>
        <p:nvSpPr>
          <p:cNvPr id="2" name="Content Placeholder 1"/>
          <p:cNvSpPr>
            <a:spLocks noGrp="1"/>
          </p:cNvSpPr>
          <p:nvPr>
            <p:ph idx="1"/>
          </p:nvPr>
        </p:nvSpPr>
        <p:spPr>
          <a:xfrm>
            <a:off x="457200" y="1609416"/>
            <a:ext cx="7543800" cy="4846320"/>
          </a:xfrm>
        </p:spPr>
        <p:txBody>
          <a:bodyPr>
            <a:normAutofit fontScale="62500" lnSpcReduction="20000"/>
          </a:bodyPr>
          <a:lstStyle/>
          <a:p>
            <a:endParaRPr lang="en-US" sz="2200" dirty="0"/>
          </a:p>
          <a:p>
            <a:pPr marL="0" indent="457200">
              <a:lnSpc>
                <a:spcPct val="170000"/>
              </a:lnSpc>
              <a:spcBef>
                <a:spcPts val="0"/>
              </a:spcBef>
            </a:pPr>
            <a:r>
              <a:rPr lang="en-US" sz="5100" dirty="0">
                <a:ea typeface="Calibri"/>
              </a:rPr>
              <a:t>The conclusions of several study authors including significantly supported the need for both additional and stand-alone ethics training in business schools to improve ethical decision making in the workplace.</a:t>
            </a:r>
            <a:endParaRPr lang="en-US" sz="5100" dirty="0"/>
          </a:p>
          <a:p>
            <a:pPr indent="457200">
              <a:lnSpc>
                <a:spcPct val="170000"/>
              </a:lnSpc>
              <a:spcBef>
                <a:spcPts val="0"/>
              </a:spcBef>
            </a:pPr>
            <a:endParaRPr lang="en-US" sz="5000" dirty="0"/>
          </a:p>
        </p:txBody>
      </p:sp>
    </p:spTree>
    <p:extLst>
      <p:ext uri="{BB962C8B-B14F-4D97-AF65-F5344CB8AC3E}">
        <p14:creationId xmlns:p14="http://schemas.microsoft.com/office/powerpoint/2010/main" val="371215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statement of the Problem </a:t>
            </a:r>
          </a:p>
        </p:txBody>
      </p:sp>
      <p:sp>
        <p:nvSpPr>
          <p:cNvPr id="2" name="Content Placeholder 1"/>
          <p:cNvSpPr>
            <a:spLocks noGrp="1"/>
          </p:cNvSpPr>
          <p:nvPr>
            <p:ph idx="1"/>
          </p:nvPr>
        </p:nvSpPr>
        <p:spPr>
          <a:xfrm>
            <a:off x="457200" y="1609416"/>
            <a:ext cx="7543800" cy="4846320"/>
          </a:xfrm>
        </p:spPr>
        <p:txBody>
          <a:bodyPr>
            <a:normAutofit fontScale="47500" lnSpcReduction="20000"/>
          </a:bodyPr>
          <a:lstStyle/>
          <a:p>
            <a:endParaRPr lang="en-US" sz="2200" dirty="0"/>
          </a:p>
          <a:p>
            <a:pPr marL="0" indent="457200">
              <a:lnSpc>
                <a:spcPct val="170000"/>
              </a:lnSpc>
              <a:spcBef>
                <a:spcPts val="0"/>
              </a:spcBef>
            </a:pPr>
            <a:r>
              <a:rPr lang="en-US" sz="5900" dirty="0">
                <a:cs typeface="Times New Roman"/>
              </a:rPr>
              <a:t>The problem </a:t>
            </a:r>
            <a:r>
              <a:rPr lang="en-US" sz="6000" dirty="0">
                <a:cs typeface="Times New Roman"/>
              </a:rPr>
              <a:t>was </a:t>
            </a:r>
            <a:r>
              <a:rPr lang="en-US" sz="6000" dirty="0">
                <a:solidFill>
                  <a:prstClr val="black"/>
                </a:solidFill>
                <a:ea typeface="Times New Roman"/>
              </a:rPr>
              <a:t>understanding the impact of ethics courses and its effect on the moral </a:t>
            </a:r>
            <a:r>
              <a:rPr lang="en-US" sz="5900" dirty="0">
                <a:solidFill>
                  <a:prstClr val="black"/>
                </a:solidFill>
                <a:ea typeface="Times New Roman"/>
              </a:rPr>
              <a:t>development of students </a:t>
            </a:r>
            <a:r>
              <a:rPr lang="en-US" sz="5900" dirty="0">
                <a:cs typeface="Times New Roman"/>
              </a:rPr>
              <a:t>due to the ethical challenges that had arisen from the educational gap in ethics training at the undergraduate level of American business schools.   </a:t>
            </a:r>
            <a:endParaRPr lang="en-US" sz="5900" dirty="0"/>
          </a:p>
          <a:p>
            <a:pPr indent="457200">
              <a:lnSpc>
                <a:spcPct val="170000"/>
              </a:lnSpc>
              <a:spcBef>
                <a:spcPts val="0"/>
              </a:spcBef>
            </a:pPr>
            <a:endParaRPr lang="en-US" sz="5000" dirty="0"/>
          </a:p>
        </p:txBody>
      </p:sp>
    </p:spTree>
    <p:extLst>
      <p:ext uri="{BB962C8B-B14F-4D97-AF65-F5344CB8AC3E}">
        <p14:creationId xmlns:p14="http://schemas.microsoft.com/office/powerpoint/2010/main" val="973535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What was the Purpose?</a:t>
            </a:r>
          </a:p>
        </p:txBody>
      </p:sp>
      <p:sp>
        <p:nvSpPr>
          <p:cNvPr id="2" name="Content Placeholder 1"/>
          <p:cNvSpPr>
            <a:spLocks noGrp="1"/>
          </p:cNvSpPr>
          <p:nvPr>
            <p:ph idx="1"/>
          </p:nvPr>
        </p:nvSpPr>
        <p:spPr/>
        <p:txBody>
          <a:bodyPr>
            <a:normAutofit/>
          </a:bodyPr>
          <a:lstStyle/>
          <a:p>
            <a:endParaRPr lang="en-US" sz="2200" dirty="0"/>
          </a:p>
          <a:p>
            <a:pPr marL="0" indent="-457200">
              <a:lnSpc>
                <a:spcPct val="150000"/>
              </a:lnSpc>
              <a:spcBef>
                <a:spcPts val="0"/>
              </a:spcBef>
            </a:pPr>
            <a:r>
              <a:rPr lang="en-US" sz="2400" dirty="0">
                <a:ea typeface="Times New Roman"/>
              </a:rPr>
              <a:t>The purpose of this quantitative correlational study was to discover how colleges and universities impact the moral development of their undergraduate school of business students through the method by which they teach ethics in their curricula. </a:t>
            </a:r>
            <a:endParaRPr lang="en-US" sz="2400" dirty="0"/>
          </a:p>
        </p:txBody>
      </p:sp>
    </p:spTree>
    <p:extLst>
      <p:ext uri="{BB962C8B-B14F-4D97-AF65-F5344CB8AC3E}">
        <p14:creationId xmlns:p14="http://schemas.microsoft.com/office/powerpoint/2010/main" val="3756217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a:latin typeface="+mn-lt"/>
                <a:ea typeface="Times New Roman"/>
                <a:cs typeface="Times New Roman"/>
              </a:rPr>
              <a:t>Study Significance</a:t>
            </a:r>
          </a:p>
        </p:txBody>
      </p:sp>
      <p:sp>
        <p:nvSpPr>
          <p:cNvPr id="2" name="Content Placeholder 1"/>
          <p:cNvSpPr>
            <a:spLocks noGrp="1"/>
          </p:cNvSpPr>
          <p:nvPr>
            <p:ph idx="1"/>
          </p:nvPr>
        </p:nvSpPr>
        <p:spPr/>
        <p:txBody>
          <a:bodyPr>
            <a:noAutofit/>
          </a:bodyPr>
          <a:lstStyle/>
          <a:p>
            <a:pPr indent="457200">
              <a:lnSpc>
                <a:spcPct val="150000"/>
              </a:lnSpc>
            </a:pPr>
            <a:r>
              <a:rPr lang="en-US" sz="2800" dirty="0"/>
              <a:t>Is there a relationship between the ethical decisions undergraduate college business students make (whether to cheat on coursework and exams) and the way the ethics content was delivered to the students?</a:t>
            </a:r>
          </a:p>
        </p:txBody>
      </p:sp>
    </p:spTree>
    <p:extLst>
      <p:ext uri="{BB962C8B-B14F-4D97-AF65-F5344CB8AC3E}">
        <p14:creationId xmlns:p14="http://schemas.microsoft.com/office/powerpoint/2010/main" val="2753114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2E62-794A-1A45-AFFE-437107754EB6}"/>
              </a:ext>
            </a:extLst>
          </p:cNvPr>
          <p:cNvSpPr>
            <a:spLocks noGrp="1"/>
          </p:cNvSpPr>
          <p:nvPr>
            <p:ph type="title"/>
          </p:nvPr>
        </p:nvSpPr>
        <p:spPr/>
        <p:txBody>
          <a:bodyPr>
            <a:normAutofit fontScale="90000"/>
          </a:bodyPr>
          <a:lstStyle/>
          <a:p>
            <a:pPr algn="ctr"/>
            <a:r>
              <a:rPr lang="en-US" sz="4000" dirty="0">
                <a:ea typeface="Times New Roman"/>
                <a:cs typeface="Times New Roman"/>
              </a:rPr>
              <a:t>Study Significance (Continued)</a:t>
            </a:r>
            <a:endParaRPr lang="en-US" dirty="0"/>
          </a:p>
        </p:txBody>
      </p:sp>
      <p:sp>
        <p:nvSpPr>
          <p:cNvPr id="3" name="Content Placeholder 2">
            <a:extLst>
              <a:ext uri="{FF2B5EF4-FFF2-40B4-BE49-F238E27FC236}">
                <a16:creationId xmlns:a16="http://schemas.microsoft.com/office/drawing/2014/main" id="{37E61B1C-432C-D249-BF08-B1FF6CC34384}"/>
              </a:ext>
            </a:extLst>
          </p:cNvPr>
          <p:cNvSpPr>
            <a:spLocks noGrp="1"/>
          </p:cNvSpPr>
          <p:nvPr>
            <p:ph idx="1"/>
          </p:nvPr>
        </p:nvSpPr>
        <p:spPr/>
        <p:txBody>
          <a:bodyPr>
            <a:normAutofit fontScale="85000" lnSpcReduction="10000"/>
          </a:bodyPr>
          <a:lstStyle/>
          <a:p>
            <a:pPr indent="457200">
              <a:lnSpc>
                <a:spcPct val="150000"/>
              </a:lnSpc>
            </a:pPr>
            <a:r>
              <a:rPr lang="en-US" sz="2800" dirty="0"/>
              <a:t>Ethics content can be delivered to students in the following manner:</a:t>
            </a:r>
          </a:p>
          <a:p>
            <a:pPr lvl="1" indent="457200">
              <a:lnSpc>
                <a:spcPct val="150000"/>
              </a:lnSpc>
            </a:pPr>
            <a:r>
              <a:rPr lang="en-US" sz="2800" dirty="0">
                <a:solidFill>
                  <a:schemeClr val="tx1"/>
                </a:solidFill>
              </a:rPr>
              <a:t>integrated within other core business</a:t>
            </a:r>
          </a:p>
          <a:p>
            <a:pPr lvl="1" indent="0">
              <a:lnSpc>
                <a:spcPct val="150000"/>
              </a:lnSpc>
              <a:buNone/>
            </a:pPr>
            <a:r>
              <a:rPr lang="en-US" sz="2800" dirty="0">
                <a:solidFill>
                  <a:schemeClr val="tx1"/>
                </a:solidFill>
              </a:rPr>
              <a:t>	 courses</a:t>
            </a:r>
          </a:p>
          <a:p>
            <a:pPr lvl="1" indent="457200">
              <a:lnSpc>
                <a:spcPct val="150000"/>
              </a:lnSpc>
            </a:pPr>
            <a:r>
              <a:rPr lang="en-US" sz="2800" dirty="0">
                <a:solidFill>
                  <a:schemeClr val="tx1"/>
                </a:solidFill>
              </a:rPr>
              <a:t>stand-alone focused on ethics content only,</a:t>
            </a:r>
          </a:p>
          <a:p>
            <a:pPr lvl="1" indent="0">
              <a:lnSpc>
                <a:spcPct val="150000"/>
              </a:lnSpc>
              <a:buNone/>
            </a:pPr>
            <a:r>
              <a:rPr lang="en-US" sz="2800" dirty="0">
                <a:solidFill>
                  <a:schemeClr val="tx1"/>
                </a:solidFill>
              </a:rPr>
              <a:t>     separate from core business courses</a:t>
            </a:r>
          </a:p>
          <a:p>
            <a:pPr lvl="1" indent="457200">
              <a:lnSpc>
                <a:spcPct val="150000"/>
              </a:lnSpc>
            </a:pPr>
            <a:r>
              <a:rPr lang="en-US" sz="2800" dirty="0">
                <a:solidFill>
                  <a:schemeClr val="tx1"/>
                </a:solidFill>
              </a:rPr>
              <a:t>a combination of integrated and stand</a:t>
            </a:r>
          </a:p>
          <a:p>
            <a:pPr lvl="1" indent="0">
              <a:lnSpc>
                <a:spcPct val="150000"/>
              </a:lnSpc>
              <a:buNone/>
            </a:pPr>
            <a:r>
              <a:rPr lang="en-US" sz="2800" dirty="0">
                <a:solidFill>
                  <a:schemeClr val="tx1"/>
                </a:solidFill>
              </a:rPr>
              <a:t>	 -alone </a:t>
            </a:r>
          </a:p>
          <a:p>
            <a:endParaRPr lang="en-US" dirty="0"/>
          </a:p>
        </p:txBody>
      </p:sp>
    </p:spTree>
    <p:extLst>
      <p:ext uri="{BB962C8B-B14F-4D97-AF65-F5344CB8AC3E}">
        <p14:creationId xmlns:p14="http://schemas.microsoft.com/office/powerpoint/2010/main" val="1915230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16119</TotalTime>
  <Words>5255</Words>
  <Application>Microsoft Macintosh PowerPoint</Application>
  <PresentationFormat>On-screen Show (4:3)</PresentationFormat>
  <Paragraphs>279</Paragraphs>
  <Slides>45</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Calibri</vt:lpstr>
      <vt:lpstr>Times New Roman</vt:lpstr>
      <vt:lpstr>Trebuchet MS</vt:lpstr>
      <vt:lpstr>Wingdings</vt:lpstr>
      <vt:lpstr>Wingdings 2</vt:lpstr>
      <vt:lpstr>Opulent</vt:lpstr>
      <vt:lpstr>A CORRELATIONAL STUDY EXPLORING THE RELATIONSHIP BETWEEN THE TEACHING OF ETHICS IN BUSINESS SCHOOLS AND THE ETHICAL BEHAVIOR OF COLLEGE STUDENTS IN THOSE SCHOOLS</vt:lpstr>
      <vt:lpstr>Compelling Story (the why?)</vt:lpstr>
      <vt:lpstr>Can the Proper Response to Ethical Dilemmas be taught to minimize Future Business Scandals?</vt:lpstr>
      <vt:lpstr>Important Term Description</vt:lpstr>
      <vt:lpstr>Exploration of the Problem </vt:lpstr>
      <vt:lpstr>statement of the Problem </vt:lpstr>
      <vt:lpstr>What was the Purpose?</vt:lpstr>
      <vt:lpstr>Study Significance</vt:lpstr>
      <vt:lpstr>Study Significance (Continued)</vt:lpstr>
      <vt:lpstr>Research Question and hypotheses</vt:lpstr>
      <vt:lpstr>Research Design</vt:lpstr>
      <vt:lpstr>Research limitations</vt:lpstr>
      <vt:lpstr>Research limitations (Continued)</vt:lpstr>
      <vt:lpstr>Data Collection</vt:lpstr>
      <vt:lpstr>Research Participants</vt:lpstr>
      <vt:lpstr>Findings and Conclusions</vt:lpstr>
      <vt:lpstr>Findings and Conclusions (continued)</vt:lpstr>
      <vt:lpstr>Findings and Conclusions (continued)</vt:lpstr>
      <vt:lpstr>Findings and Conclusions (continued)</vt:lpstr>
      <vt:lpstr>Findings and Conclusions (continued)</vt:lpstr>
      <vt:lpstr>Findings and Conclusions (continued)</vt:lpstr>
      <vt:lpstr>Findings and Conclusions (continued)</vt:lpstr>
      <vt:lpstr>implications</vt:lpstr>
      <vt:lpstr>Implications (continued)</vt:lpstr>
      <vt:lpstr>recommendations</vt:lpstr>
      <vt:lpstr>Recommendations (continued)</vt:lpstr>
      <vt:lpstr>Recommendations for future study</vt:lpstr>
      <vt:lpstr>summary</vt:lpstr>
      <vt:lpstr>Summary (continued)</vt:lpstr>
      <vt:lpstr>Summary (continued)</vt:lpstr>
      <vt:lpstr>Summary (continued)</vt:lpstr>
      <vt:lpstr>Summary (continued)</vt:lpstr>
      <vt:lpstr>References</vt:lpstr>
      <vt:lpstr>References (continued)</vt:lpstr>
      <vt:lpstr>References (continued)</vt:lpstr>
      <vt:lpstr>References (continued)</vt:lpstr>
      <vt:lpstr>References (continued)</vt:lpstr>
      <vt:lpstr>References (continued)</vt:lpstr>
      <vt:lpstr>References (continued)</vt:lpstr>
      <vt:lpstr>References (continued)</vt:lpstr>
      <vt:lpstr>References (continued)</vt:lpstr>
      <vt:lpstr>References (continued)</vt:lpstr>
      <vt:lpstr>References (continued)</vt:lpstr>
      <vt:lpstr>References (continued)</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Jeffrey Paul Horwitz</cp:lastModifiedBy>
  <cp:revision>524</cp:revision>
  <cp:lastPrinted>2022-03-19T21:07:06Z</cp:lastPrinted>
  <dcterms:created xsi:type="dcterms:W3CDTF">2019-09-30T01:43:25Z</dcterms:created>
  <dcterms:modified xsi:type="dcterms:W3CDTF">2022-03-19T21:16:11Z</dcterms:modified>
</cp:coreProperties>
</file>