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6" r:id="rId5"/>
    <p:sldId id="267" r:id="rId6"/>
    <p:sldId id="265" r:id="rId7"/>
    <p:sldId id="259" r:id="rId8"/>
    <p:sldId id="260" r:id="rId9"/>
    <p:sldId id="272" r:id="rId10"/>
    <p:sldId id="270" r:id="rId11"/>
    <p:sldId id="271" r:id="rId12"/>
    <p:sldId id="269" r:id="rId13"/>
    <p:sldId id="264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03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6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94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830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9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85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46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96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67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4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14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57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097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2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138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74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3831F-B6CD-4BD7-80C5-862E7AA911FF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4714E-3926-47BB-9758-6FEC4FB2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922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cell.com/iscience/fulltext/S2589-0042(18)30147-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vogadro.cc/" TargetMode="External"/><Relationship Id="rId2" Type="http://schemas.openxmlformats.org/officeDocument/2006/relationships/hyperlink" Target="https://www.acdlabs.com/resources/freeware/chemsket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ebmo.net/demoserver/cgi-bin/webmo/login.cgi" TargetMode="External"/><Relationship Id="rId5" Type="http://schemas.openxmlformats.org/officeDocument/2006/relationships/hyperlink" Target="https://www.webmo.net/" TargetMode="External"/><Relationship Id="rId4" Type="http://schemas.openxmlformats.org/officeDocument/2006/relationships/hyperlink" Target="https://www.msg.chem.iastate.edu/GAMESS/download/Windows64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0A08-B72B-4692-B8F9-A00AFABB44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338591"/>
            <a:ext cx="10063027" cy="1359580"/>
          </a:xfrm>
        </p:spPr>
        <p:txBody>
          <a:bodyPr/>
          <a:lstStyle/>
          <a:p>
            <a:r>
              <a:rPr lang="en-US" dirty="0"/>
              <a:t>ULK-101 Computational chemistry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98DAA6-9CCA-4A3B-A51D-B99396B44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2165124"/>
            <a:ext cx="8791575" cy="165576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Research done by Michaela Montpas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Research Supervisor and advisor – Dr. </a:t>
            </a:r>
            <a:r>
              <a:rPr lang="en-US" dirty="0" err="1">
                <a:solidFill>
                  <a:schemeClr val="tx1"/>
                </a:solidFill>
              </a:rPr>
              <a:t>willa</a:t>
            </a:r>
            <a:r>
              <a:rPr lang="en-US" dirty="0">
                <a:solidFill>
                  <a:schemeClr val="tx1"/>
                </a:solidFill>
              </a:rPr>
              <a:t> harper</a:t>
            </a:r>
          </a:p>
        </p:txBody>
      </p:sp>
    </p:spTree>
    <p:extLst>
      <p:ext uri="{BB962C8B-B14F-4D97-AF65-F5344CB8AC3E}">
        <p14:creationId xmlns:p14="http://schemas.microsoft.com/office/powerpoint/2010/main" val="1956385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23240-27AA-4FEC-9200-FB91E3047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Electrophilic Frontier Density (HOMO)</a:t>
            </a:r>
            <a:br>
              <a:rPr lang="en-US" dirty="0"/>
            </a:br>
            <a:r>
              <a:rPr lang="en-US" sz="2000" dirty="0"/>
              <a:t>Before						After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A475AA-174C-422E-A94F-54696521A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307" y="2377440"/>
            <a:ext cx="5858693" cy="3296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9AE8BB-7DC3-4EEF-B435-99E054D7A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77440"/>
            <a:ext cx="6401693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11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32B11-28CF-43A0-A351-874C7901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Nucleophilic frontier density (</a:t>
            </a:r>
            <a:r>
              <a:rPr lang="en-US" dirty="0" err="1"/>
              <a:t>lumo</a:t>
            </a:r>
            <a:r>
              <a:rPr lang="en-US" dirty="0"/>
              <a:t>)</a:t>
            </a:r>
            <a:br>
              <a:rPr lang="en-US" dirty="0"/>
            </a:br>
            <a:r>
              <a:rPr lang="en-US" sz="2000" dirty="0"/>
              <a:t>before						after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BAB79-FCE3-4EE8-BBFE-1E917EC14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5528"/>
            <a:ext cx="6401693" cy="3296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250416-431D-48F9-81FE-95F29E246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693" y="2525527"/>
            <a:ext cx="5790307" cy="32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65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FEE6-F315-4486-882D-8D145EB8B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679269"/>
            <a:ext cx="9905998" cy="1478570"/>
          </a:xfrm>
        </p:spPr>
        <p:txBody>
          <a:bodyPr/>
          <a:lstStyle/>
          <a:p>
            <a:pPr algn="ctr"/>
            <a:r>
              <a:rPr lang="en-US" dirty="0"/>
              <a:t>Electrostatic potential</a:t>
            </a:r>
            <a:br>
              <a:rPr lang="en-US" dirty="0"/>
            </a:br>
            <a:br>
              <a:rPr lang="en-US" dirty="0"/>
            </a:br>
            <a:r>
              <a:rPr lang="en-US" sz="2000" dirty="0"/>
              <a:t>Before 							After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9E0B6F-EE9D-426E-B5D1-9C40FF4D4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2786785"/>
            <a:ext cx="6144482" cy="3296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D7CAE2-2944-4AC7-BC1D-29BF1BA4B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785"/>
            <a:ext cx="6401693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9C25E-661D-4F26-A39C-A6EECAB2F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B8CCB-F1E0-4B97-B286-87C4BB3C6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Computational Chemistry can be used to see what parts of a molecule are likely to bind and react</a:t>
            </a:r>
          </a:p>
          <a:p>
            <a:r>
              <a:rPr lang="en-US" dirty="0"/>
              <a:t>It can also be used to see how two molecules react</a:t>
            </a:r>
          </a:p>
          <a:p>
            <a:r>
              <a:rPr lang="en-US" dirty="0"/>
              <a:t>Inhibiting ULK1 blocks autophagy and can lead to a sensitivity to nutrient stress</a:t>
            </a:r>
          </a:p>
          <a:p>
            <a:r>
              <a:rPr lang="en-US" dirty="0"/>
              <a:t>More research is needed</a:t>
            </a:r>
          </a:p>
        </p:txBody>
      </p:sp>
    </p:spTree>
    <p:extLst>
      <p:ext uri="{BB962C8B-B14F-4D97-AF65-F5344CB8AC3E}">
        <p14:creationId xmlns:p14="http://schemas.microsoft.com/office/powerpoint/2010/main" val="3684480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E375A-1EF7-4A93-8F3B-FBB1F5B89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4240" y="288845"/>
            <a:ext cx="2666089" cy="777954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7AC09-23F5-4CDA-A8FA-3F1AD31B0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30353"/>
            <a:ext cx="9905999" cy="5770250"/>
          </a:xfrm>
        </p:spPr>
        <p:txBody>
          <a:bodyPr/>
          <a:lstStyle/>
          <a:p>
            <a:r>
              <a:rPr lang="en-US" dirty="0"/>
              <a:t>Martin, K. R., Celano, S. L., Solitro, A. R., Shumway, S. D., Fuller, P., &amp; 	MacKeigan, J. P. (2018, October 26). A Potent and Selective ULK1 	Inhibitor Suppresses Autophagy ... Retrieved from 	https://www.cell.com/iscience/fulltext/S2589-0042(18)30147-0  </a:t>
            </a:r>
          </a:p>
          <a:p>
            <a:r>
              <a:rPr lang="en-US" dirty="0"/>
              <a:t>Pérez-Hernández , M., Arias, A., Martínez-García , D., Pérez-Tomás , R., 	Quesada, R., &amp; Soto-Cerrato, V. (2019). Targeting Autophagy for 	Cancer Treatment and Tumor </a:t>
            </a:r>
            <a:r>
              <a:rPr lang="en-US" dirty="0" err="1"/>
              <a:t>Chemosensitization</a:t>
            </a:r>
            <a:r>
              <a:rPr lang="en-US" dirty="0"/>
              <a:t>. </a:t>
            </a:r>
            <a:r>
              <a:rPr lang="en-US" i="1" dirty="0"/>
              <a:t>Cancers</a:t>
            </a:r>
            <a:r>
              <a:rPr lang="en-US" dirty="0"/>
              <a:t>. doi: 	10.3390/cancers11101599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8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9DFA4-D548-454D-9DCD-971D3AD2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Background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DE1D0-93EE-41E5-901D-E159812C1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Autophagy, specifically macro autophagy, recycles nutrients from damaged organelles to help other cells survive during a period of starvation</a:t>
            </a:r>
          </a:p>
          <a:p>
            <a:r>
              <a:rPr lang="en-US" dirty="0"/>
              <a:t>ULK1 is part of a complex that activates autophagy</a:t>
            </a:r>
          </a:p>
        </p:txBody>
      </p:sp>
    </p:spTree>
    <p:extLst>
      <p:ext uri="{BB962C8B-B14F-4D97-AF65-F5344CB8AC3E}">
        <p14:creationId xmlns:p14="http://schemas.microsoft.com/office/powerpoint/2010/main" val="133236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F4143-0AAF-4422-9878-C98153E9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Importance to cancer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D6824-8146-4414-8BD7-5A759A74C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Autophagy has opposite roles in cancer: Prevent the tumor or facilitate the survival of the tumor once formed</a:t>
            </a:r>
          </a:p>
          <a:p>
            <a:r>
              <a:rPr lang="en-US" dirty="0"/>
              <a:t>Sometimes, autophagy kills the cancer cells through a cytotoxic process, specifically in cancer cells that lack an apoptotic mechanism</a:t>
            </a:r>
          </a:p>
          <a:p>
            <a:r>
              <a:rPr lang="en-US" dirty="0"/>
              <a:t>Understanding whether allowing autophagy to continue will spread the cancer or kill it is paramount for deciding on a treatment for the cancer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08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6866B-6A2A-4899-9655-F4CD6B697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ULK1 Inhibitors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3A503-267F-4BF4-90EA-53C3150D4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ULK’s are a family of serine/threonine protein kinases</a:t>
            </a:r>
          </a:p>
          <a:p>
            <a:r>
              <a:rPr lang="en-US" dirty="0"/>
              <a:t>It has been proven that inhibiting ULK1 decreases tumor growth and induces apoptosis</a:t>
            </a:r>
          </a:p>
          <a:p>
            <a:r>
              <a:rPr lang="en-US" dirty="0"/>
              <a:t>Numerous inhibitors have been used to inhibit ULK1</a:t>
            </a:r>
          </a:p>
          <a:p>
            <a:r>
              <a:rPr lang="en-US" dirty="0"/>
              <a:t>ULK 100 &amp; 101 are the most recent and most promising molecules added to this group</a:t>
            </a:r>
          </a:p>
        </p:txBody>
      </p:sp>
    </p:spTree>
    <p:extLst>
      <p:ext uri="{BB962C8B-B14F-4D97-AF65-F5344CB8AC3E}">
        <p14:creationId xmlns:p14="http://schemas.microsoft.com/office/powerpoint/2010/main" val="2027633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5BD05-6DC3-418B-9E81-7A15AFC46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1592" y="260667"/>
            <a:ext cx="6173788" cy="117951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3600" dirty="0"/>
              <a:t>ULK-100 and ULK-101 Structures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1597A4-7B29-41A8-A8C9-374E67371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03" y="1440180"/>
            <a:ext cx="11821993" cy="42046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C111D2-E90B-48B3-8AB9-2ACC350976C3}"/>
              </a:ext>
            </a:extLst>
          </p:cNvPr>
          <p:cNvSpPr txBox="1"/>
          <p:nvPr/>
        </p:nvSpPr>
        <p:spPr>
          <a:xfrm>
            <a:off x="1783831" y="6056026"/>
            <a:ext cx="299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Pérez-Hernández et. al, 2019</a:t>
            </a:r>
          </a:p>
        </p:txBody>
      </p:sp>
    </p:spTree>
    <p:extLst>
      <p:ext uri="{BB962C8B-B14F-4D97-AF65-F5344CB8AC3E}">
        <p14:creationId xmlns:p14="http://schemas.microsoft.com/office/powerpoint/2010/main" val="3134135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32BE24-5725-4123-9721-DCF400F15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2007" y="1078183"/>
            <a:ext cx="7961678" cy="54910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437ACA3-C119-4F59-89F2-46452FBD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5981" y="156754"/>
            <a:ext cx="3940038" cy="921429"/>
          </a:xfrm>
        </p:spPr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33B3FB-6763-40E8-A4D7-16E47C6B6317}"/>
              </a:ext>
            </a:extLst>
          </p:cNvPr>
          <p:cNvSpPr txBox="1"/>
          <p:nvPr/>
        </p:nvSpPr>
        <p:spPr>
          <a:xfrm>
            <a:off x="9863528" y="5500281"/>
            <a:ext cx="2128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https://www.cell.com/iscience/fulltext/S2589-0042(18)30147-0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413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BCBBA-ABDA-4FF4-8EB9-6DE6686A2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computational chemistry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C3884-A7F1-40E9-8670-8B8BDBF85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computer programs to calculate orbitals, bond energy, optimal geometry, and many others.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428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6A316-BD10-4C87-8D41-ACF77CF81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26632"/>
            <a:ext cx="9905998" cy="922899"/>
          </a:xfrm>
        </p:spPr>
        <p:txBody>
          <a:bodyPr/>
          <a:lstStyle/>
          <a:p>
            <a:pPr algn="ctr"/>
            <a:r>
              <a:rPr lang="en-US" dirty="0"/>
              <a:t>Programs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68BAD-ED6C-4204-9D76-C932632CA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1" y="1346812"/>
            <a:ext cx="10288589" cy="50278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ACD Labs ChemSketch</a:t>
            </a:r>
          </a:p>
          <a:p>
            <a:pPr lvl="1"/>
            <a:r>
              <a:rPr lang="en-US" dirty="0"/>
              <a:t>Download link (</a:t>
            </a:r>
            <a:r>
              <a:rPr lang="en-US" dirty="0">
                <a:hlinkClick r:id="rId2"/>
              </a:rPr>
              <a:t>https://www.acdlabs.com/resources/freeware/chemsketch/</a:t>
            </a:r>
            <a:r>
              <a:rPr lang="en-US" dirty="0"/>
              <a:t> )</a:t>
            </a:r>
          </a:p>
          <a:p>
            <a:r>
              <a:rPr lang="en-US" dirty="0"/>
              <a:t>Avogadro</a:t>
            </a:r>
          </a:p>
          <a:p>
            <a:pPr lvl="1"/>
            <a:r>
              <a:rPr lang="en-US" dirty="0"/>
              <a:t>Download link ( </a:t>
            </a:r>
            <a:r>
              <a:rPr lang="en-US" dirty="0">
                <a:hlinkClick r:id="rId3"/>
              </a:rPr>
              <a:t>https://avogadro.cc/</a:t>
            </a:r>
            <a:r>
              <a:rPr lang="en-US" dirty="0"/>
              <a:t> )</a:t>
            </a:r>
          </a:p>
          <a:p>
            <a:r>
              <a:rPr lang="en-US" dirty="0"/>
              <a:t>Gamess (command line), permission for use granted by Mark Gordon’s group, Iowa </a:t>
            </a:r>
            <a:r>
              <a:rPr lang="en-US"/>
              <a:t>State University</a:t>
            </a:r>
            <a:endParaRPr lang="en-US" dirty="0"/>
          </a:p>
          <a:p>
            <a:pPr lvl="1"/>
            <a:r>
              <a:rPr lang="en-US" dirty="0"/>
              <a:t>Download link (</a:t>
            </a:r>
            <a:r>
              <a:rPr lang="en-US" dirty="0">
                <a:hlinkClick r:id="rId4"/>
              </a:rPr>
              <a:t>https://www.msg.chem.iastate.edu/GAMESS/download/Windows64.html</a:t>
            </a:r>
            <a:r>
              <a:rPr lang="en-US" dirty="0"/>
              <a:t> )</a:t>
            </a:r>
          </a:p>
          <a:p>
            <a:r>
              <a:rPr lang="en-US" dirty="0"/>
              <a:t>WebMO (guest server through Hope College), permission for use granted by WebMO, LLC.</a:t>
            </a:r>
          </a:p>
          <a:p>
            <a:pPr lvl="1"/>
            <a:r>
              <a:rPr lang="en-US" dirty="0"/>
              <a:t>Download link ( </a:t>
            </a:r>
            <a:r>
              <a:rPr lang="en-US" dirty="0">
                <a:hlinkClick r:id="rId5"/>
              </a:rPr>
              <a:t>https://www.webmo.net/</a:t>
            </a:r>
            <a:r>
              <a:rPr lang="en-US" dirty="0"/>
              <a:t> )</a:t>
            </a:r>
          </a:p>
          <a:p>
            <a:pPr lvl="1"/>
            <a:r>
              <a:rPr lang="en-US" dirty="0"/>
              <a:t>Guest server (</a:t>
            </a:r>
            <a:r>
              <a:rPr lang="en-US" dirty="0">
                <a:hlinkClick r:id="rId6"/>
              </a:rPr>
              <a:t>https://www.webmo.net/demoserver/cgi-bin/webmo/login.cgi</a:t>
            </a:r>
            <a:r>
              <a:rPr lang="en-US" dirty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215620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CD079-9BCB-4DEF-ADD7-8F90144D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82881"/>
            <a:ext cx="9905998" cy="953588"/>
          </a:xfrm>
        </p:spPr>
        <p:txBody>
          <a:bodyPr/>
          <a:lstStyle/>
          <a:p>
            <a:pPr algn="ctr"/>
            <a:r>
              <a:rPr lang="en-US" dirty="0"/>
              <a:t>Overview calculations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94637-AA58-44DB-A719-70EE99756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228" y="1136469"/>
            <a:ext cx="5507544" cy="535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11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855</TotalTime>
  <Words>544</Words>
  <Application>Microsoft Office PowerPoint</Application>
  <PresentationFormat>Widescreen</PresentationFormat>
  <Paragraphs>43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Tw Cen MT</vt:lpstr>
      <vt:lpstr>Circuit</vt:lpstr>
      <vt:lpstr>ULK-101 Computational chemistry</vt:lpstr>
      <vt:lpstr>Background Information</vt:lpstr>
      <vt:lpstr>Importance to cancer treatment</vt:lpstr>
      <vt:lpstr>ULK1 Inhibitors</vt:lpstr>
      <vt:lpstr>PowerPoint Presentation</vt:lpstr>
      <vt:lpstr>How it works</vt:lpstr>
      <vt:lpstr>Introduction to computational chemistry</vt:lpstr>
      <vt:lpstr>Programs used</vt:lpstr>
      <vt:lpstr>Overview calculations</vt:lpstr>
      <vt:lpstr>Electrophilic Frontier Density (HOMO) Before      After</vt:lpstr>
      <vt:lpstr>Nucleophilic frontier density (lumo) before      after</vt:lpstr>
      <vt:lpstr>Electrostatic potential  Before        After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ULK-101 Computational chemistry</dc:title>
  <dc:creator>Michaela Montpas</dc:creator>
  <cp:lastModifiedBy>Willa</cp:lastModifiedBy>
  <cp:revision>25</cp:revision>
  <dcterms:created xsi:type="dcterms:W3CDTF">2020-03-31T15:26:50Z</dcterms:created>
  <dcterms:modified xsi:type="dcterms:W3CDTF">2020-04-20T23:07:10Z</dcterms:modified>
</cp:coreProperties>
</file>