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71" r:id="rId1"/>
    <p:sldMasterId id="2147483672"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embeddedFontLst>
    <p:embeddedFont>
      <p:font typeface="Spectral"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5"/>
  </p:normalViewPr>
  <p:slideViewPr>
    <p:cSldViewPr snapToGrid="0">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89698831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817c404f3c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g817c404f3c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0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817c404f3c_4_1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Times New Roman"/>
                <a:ea typeface="Times New Roman"/>
                <a:cs typeface="Times New Roman"/>
                <a:sym typeface="Times New Roman"/>
              </a:rPr>
              <a:t>Research question one explored the relationship between the age of police officers and their preferences towards ideal leadership behaviors in various domains (Reconciliation, Persuasion, Tolerance of Freedom, Consideration, and Integration) controlling for gender and race.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The researcher selected 5 leadership domains from the Leader Behavior Description Questionnaire.</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The researcher averaged the responses to the items questions together to create five composite scores, one for each leadership domain, which were used in the main analysis Because the research question consisted of two categorical predictors (gender and race), the researcher conducted five separate analysis of covariance (ANCOVA) tests to examine the relationship between each ideal leadership behavior domain and the age of police officer controlling for gender and race as covariates.</a:t>
            </a:r>
            <a:endParaRPr sz="2000"/>
          </a:p>
        </p:txBody>
      </p:sp>
      <p:sp>
        <p:nvSpPr>
          <p:cNvPr id="161" name="Google Shape;161;g817c404f3c_4_1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908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817c404f3c_4_14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817c404f3c_4_14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68300" algn="l" rtl="0">
              <a:spcBef>
                <a:spcPts val="360"/>
              </a:spcBef>
              <a:spcAft>
                <a:spcPts val="0"/>
              </a:spcAft>
              <a:buClr>
                <a:srgbClr val="000000"/>
              </a:buClr>
              <a:buSzPts val="2200"/>
              <a:buChar char="•"/>
            </a:pPr>
            <a:r>
              <a:rPr lang="en" sz="2200" b="1"/>
              <a:t>Statistically significant </a:t>
            </a:r>
            <a:r>
              <a:rPr lang="en" sz="2200"/>
              <a:t>relationship found between age of police officer and the demand reconciliation leadership domain controlling for race and gender.</a:t>
            </a:r>
            <a:endParaRPr sz="2200"/>
          </a:p>
          <a:p>
            <a:pPr marL="457200" lvl="0" indent="0" algn="l" rtl="0">
              <a:spcBef>
                <a:spcPts val="360"/>
              </a:spcBef>
              <a:spcAft>
                <a:spcPts val="0"/>
              </a:spcAft>
              <a:buNone/>
            </a:pPr>
            <a:endParaRPr sz="2200"/>
          </a:p>
          <a:p>
            <a:pPr marL="457200" lvl="0" indent="0" algn="l" rtl="0">
              <a:spcBef>
                <a:spcPts val="360"/>
              </a:spcBef>
              <a:spcAft>
                <a:spcPts val="0"/>
              </a:spcAft>
              <a:buNone/>
            </a:pPr>
            <a:r>
              <a:rPr lang="en" sz="2200" i="1"/>
              <a:t>F</a:t>
            </a:r>
            <a:r>
              <a:rPr lang="en" sz="2200"/>
              <a:t>(1,130) = 3.96, </a:t>
            </a:r>
            <a:r>
              <a:rPr lang="en" sz="2200" b="1"/>
              <a:t>p = .049,</a:t>
            </a:r>
            <a:r>
              <a:rPr lang="en" sz="2200"/>
              <a:t> w</a:t>
            </a:r>
            <a:r>
              <a:rPr lang="en" sz="2200" baseline="30000"/>
              <a:t>2 </a:t>
            </a:r>
            <a:r>
              <a:rPr lang="en" sz="2200"/>
              <a:t>= .30, b = .006.</a:t>
            </a:r>
            <a:endParaRPr/>
          </a:p>
        </p:txBody>
      </p:sp>
    </p:spTree>
    <p:extLst>
      <p:ext uri="{BB962C8B-B14F-4D97-AF65-F5344CB8AC3E}">
        <p14:creationId xmlns:p14="http://schemas.microsoft.com/office/powerpoint/2010/main" val="3352412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817c404f3c_4_15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817c404f3c_4_15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1D1D1D"/>
                </a:solidFill>
                <a:latin typeface="Times New Roman"/>
                <a:ea typeface="Times New Roman"/>
                <a:cs typeface="Times New Roman"/>
                <a:sym typeface="Times New Roman"/>
              </a:rPr>
              <a:t>As discussed in the findings of research question one, the sole leadership domain found to have statistical significance when analyzed with the age of police officer was demand reconciliation (</a:t>
            </a:r>
            <a:r>
              <a:rPr lang="en" sz="2000">
                <a:latin typeface="Times New Roman"/>
                <a:ea typeface="Times New Roman"/>
                <a:cs typeface="Times New Roman"/>
                <a:sym typeface="Times New Roman"/>
              </a:rPr>
              <a:t>p = .049).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Demand reconciliation is a leader’s ability to take control of situations easily, create unity, reduce chaos. These are important qualities to have in a law enforcement leader.</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Positive b value in findings indicated older officers prefer leaders who have strength in demand reconciliation over younger officers. Younger officers did not have a preference.</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This leadership domain is similar to transformational leaders who are proactive, fair, and innovative.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p:txBody>
      </p:sp>
    </p:spTree>
    <p:extLst>
      <p:ext uri="{BB962C8B-B14F-4D97-AF65-F5344CB8AC3E}">
        <p14:creationId xmlns:p14="http://schemas.microsoft.com/office/powerpoint/2010/main" val="1104220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817c404f3c_4_18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817c404f3c_4_18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61950" algn="l" rtl="0">
              <a:spcBef>
                <a:spcPts val="360"/>
              </a:spcBef>
              <a:spcAft>
                <a:spcPts val="0"/>
              </a:spcAft>
              <a:buClr>
                <a:schemeClr val="dk1"/>
              </a:buClr>
              <a:buSzPts val="2100"/>
              <a:buChar char="●"/>
            </a:pPr>
            <a:r>
              <a:rPr lang="en" sz="2100" b="1"/>
              <a:t>Statistically significant </a:t>
            </a:r>
            <a:r>
              <a:rPr lang="en" sz="2100"/>
              <a:t>relationship between between the age of police officer and </a:t>
            </a:r>
            <a:r>
              <a:rPr lang="en" sz="2100" b="1"/>
              <a:t>trust in leadership</a:t>
            </a:r>
            <a:r>
              <a:rPr lang="en" sz="2100"/>
              <a:t>, controlling for race and gender.</a:t>
            </a:r>
            <a:endParaRPr sz="2100"/>
          </a:p>
          <a:p>
            <a:pPr marL="457200" lvl="0" indent="0" algn="l" rtl="0">
              <a:spcBef>
                <a:spcPts val="360"/>
              </a:spcBef>
              <a:spcAft>
                <a:spcPts val="0"/>
              </a:spcAft>
              <a:buNone/>
            </a:pPr>
            <a:r>
              <a:rPr lang="en" sz="2100" i="1"/>
              <a:t>F</a:t>
            </a:r>
            <a:r>
              <a:rPr lang="en" sz="2100"/>
              <a:t>(1, 111) = 4.46, </a:t>
            </a:r>
            <a:r>
              <a:rPr lang="en" sz="2100" b="1"/>
              <a:t>p = .037</a:t>
            </a:r>
            <a:r>
              <a:rPr lang="en" sz="2100"/>
              <a:t>, w</a:t>
            </a:r>
            <a:r>
              <a:rPr lang="en" sz="2100" baseline="30000"/>
              <a:t>2</a:t>
            </a:r>
            <a:r>
              <a:rPr lang="en" sz="2100"/>
              <a:t> = .039, b = .014. </a:t>
            </a:r>
            <a:endParaRPr/>
          </a:p>
        </p:txBody>
      </p:sp>
    </p:spTree>
    <p:extLst>
      <p:ext uri="{BB962C8B-B14F-4D97-AF65-F5344CB8AC3E}">
        <p14:creationId xmlns:p14="http://schemas.microsoft.com/office/powerpoint/2010/main" val="430864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817c404f3c_4_19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817c404f3c_4_19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68300" algn="l" rtl="0">
              <a:lnSpc>
                <a:spcPct val="115000"/>
              </a:lnSpc>
              <a:spcBef>
                <a:spcPts val="360"/>
              </a:spcBef>
              <a:spcAft>
                <a:spcPts val="0"/>
              </a:spcAft>
              <a:buClr>
                <a:srgbClr val="434343"/>
              </a:buClr>
              <a:buSzPts val="2200"/>
              <a:buChar char="●"/>
            </a:pPr>
            <a:r>
              <a:rPr lang="en" sz="2200">
                <a:solidFill>
                  <a:srgbClr val="434343"/>
                </a:solidFill>
              </a:rPr>
              <a:t>Findings revealed that </a:t>
            </a:r>
            <a:r>
              <a:rPr lang="en" sz="2200" b="1">
                <a:solidFill>
                  <a:srgbClr val="434343"/>
                </a:solidFill>
              </a:rPr>
              <a:t>older </a:t>
            </a:r>
            <a:r>
              <a:rPr lang="en" sz="2200">
                <a:solidFill>
                  <a:srgbClr val="434343"/>
                </a:solidFill>
              </a:rPr>
              <a:t>officers have </a:t>
            </a:r>
            <a:r>
              <a:rPr lang="en" sz="2200" b="1">
                <a:solidFill>
                  <a:srgbClr val="434343"/>
                </a:solidFill>
              </a:rPr>
              <a:t>greater trust</a:t>
            </a:r>
            <a:r>
              <a:rPr lang="en" sz="2200">
                <a:solidFill>
                  <a:srgbClr val="434343"/>
                </a:solidFill>
              </a:rPr>
              <a:t> in leadership than younger officers (b = .014)</a:t>
            </a:r>
            <a:endParaRPr sz="2200">
              <a:solidFill>
                <a:srgbClr val="434343"/>
              </a:solidFill>
            </a:endParaRPr>
          </a:p>
          <a:p>
            <a:pPr marL="914400" lvl="1" indent="-368300" algn="l" rtl="0">
              <a:lnSpc>
                <a:spcPct val="115000"/>
              </a:lnSpc>
              <a:spcBef>
                <a:spcPts val="0"/>
              </a:spcBef>
              <a:spcAft>
                <a:spcPts val="0"/>
              </a:spcAft>
              <a:buClr>
                <a:srgbClr val="434343"/>
              </a:buClr>
              <a:buSzPts val="2200"/>
              <a:buChar char="○"/>
            </a:pPr>
            <a:r>
              <a:rPr lang="en" sz="2200" b="1">
                <a:solidFill>
                  <a:srgbClr val="434343"/>
                </a:solidFill>
              </a:rPr>
              <a:t>Younger </a:t>
            </a:r>
            <a:r>
              <a:rPr lang="en" sz="2200">
                <a:solidFill>
                  <a:srgbClr val="434343"/>
                </a:solidFill>
              </a:rPr>
              <a:t>officers were found to be more </a:t>
            </a:r>
            <a:r>
              <a:rPr lang="en" sz="2200" b="1">
                <a:solidFill>
                  <a:srgbClr val="434343"/>
                </a:solidFill>
              </a:rPr>
              <a:t>skeptical of leadership:</a:t>
            </a:r>
            <a:r>
              <a:rPr lang="en" sz="2200">
                <a:solidFill>
                  <a:srgbClr val="434343"/>
                </a:solidFill>
              </a:rPr>
              <a:t> possibly because they are new to the organization</a:t>
            </a:r>
            <a:endParaRPr sz="2200">
              <a:solidFill>
                <a:srgbClr val="434343"/>
              </a:solidFill>
            </a:endParaRPr>
          </a:p>
          <a:p>
            <a:pPr marL="457200" lvl="0" indent="-368300" algn="l" rtl="0">
              <a:spcBef>
                <a:spcPts val="0"/>
              </a:spcBef>
              <a:spcAft>
                <a:spcPts val="0"/>
              </a:spcAft>
              <a:buClr>
                <a:srgbClr val="434343"/>
              </a:buClr>
              <a:buSzPts val="2200"/>
              <a:buChar char="●"/>
            </a:pPr>
            <a:r>
              <a:rPr lang="en" sz="2200">
                <a:solidFill>
                  <a:srgbClr val="434343"/>
                </a:solidFill>
              </a:rPr>
              <a:t>Individual questions analyzed by response:</a:t>
            </a:r>
            <a:endParaRPr sz="2200">
              <a:solidFill>
                <a:srgbClr val="434343"/>
              </a:solidFill>
            </a:endParaRPr>
          </a:p>
          <a:p>
            <a:pPr marL="914400" lvl="1" indent="-368300" algn="l" rtl="0">
              <a:spcBef>
                <a:spcPts val="0"/>
              </a:spcBef>
              <a:spcAft>
                <a:spcPts val="0"/>
              </a:spcAft>
              <a:buClr>
                <a:srgbClr val="434343"/>
              </a:buClr>
              <a:buSzPts val="2200"/>
              <a:buChar char="○"/>
            </a:pPr>
            <a:r>
              <a:rPr lang="en" sz="2200">
                <a:solidFill>
                  <a:srgbClr val="434343"/>
                </a:solidFill>
                <a:latin typeface="Times New Roman"/>
                <a:ea typeface="Times New Roman"/>
                <a:cs typeface="Times New Roman"/>
                <a:sym typeface="Times New Roman"/>
              </a:rPr>
              <a:t>“my needs and desires are very important to top management”.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i="1">
                <a:solidFill>
                  <a:srgbClr val="434343"/>
                </a:solidFill>
                <a:latin typeface="Times New Roman"/>
                <a:ea typeface="Times New Roman"/>
                <a:cs typeface="Times New Roman"/>
                <a:sym typeface="Times New Roman"/>
              </a:rPr>
              <a:t>F</a:t>
            </a:r>
            <a:r>
              <a:rPr lang="en" sz="2200">
                <a:solidFill>
                  <a:srgbClr val="434343"/>
                </a:solidFill>
                <a:latin typeface="Times New Roman"/>
                <a:ea typeface="Times New Roman"/>
                <a:cs typeface="Times New Roman"/>
                <a:sym typeface="Times New Roman"/>
              </a:rPr>
              <a:t>(1,118) = 6.12, </a:t>
            </a:r>
            <a:r>
              <a:rPr lang="en" sz="2200" b="1">
                <a:solidFill>
                  <a:srgbClr val="434343"/>
                </a:solidFill>
                <a:latin typeface="Times New Roman"/>
                <a:ea typeface="Times New Roman"/>
                <a:cs typeface="Times New Roman"/>
                <a:sym typeface="Times New Roman"/>
              </a:rPr>
              <a:t>p = .015</a:t>
            </a:r>
            <a:r>
              <a:rPr lang="en" sz="2200">
                <a:solidFill>
                  <a:srgbClr val="434343"/>
                </a:solidFill>
                <a:latin typeface="Times New Roman"/>
                <a:ea typeface="Times New Roman"/>
                <a:cs typeface="Times New Roman"/>
                <a:sym typeface="Times New Roman"/>
              </a:rPr>
              <a:t>, </a:t>
            </a:r>
            <a:r>
              <a:rPr lang="en" sz="2200">
                <a:solidFill>
                  <a:srgbClr val="434343"/>
                </a:solidFill>
              </a:rPr>
              <a:t>w</a:t>
            </a:r>
            <a:r>
              <a:rPr lang="en" sz="2200" baseline="30000">
                <a:solidFill>
                  <a:srgbClr val="434343"/>
                </a:solidFill>
                <a:latin typeface="Times New Roman"/>
                <a:ea typeface="Times New Roman"/>
                <a:cs typeface="Times New Roman"/>
                <a:sym typeface="Times New Roman"/>
              </a:rPr>
              <a:t>2</a:t>
            </a:r>
            <a:r>
              <a:rPr lang="en" sz="2200">
                <a:solidFill>
                  <a:srgbClr val="434343"/>
                </a:solidFill>
                <a:latin typeface="Times New Roman"/>
                <a:ea typeface="Times New Roman"/>
                <a:cs typeface="Times New Roman"/>
                <a:sym typeface="Times New Roman"/>
              </a:rPr>
              <a:t> = .052, </a:t>
            </a:r>
            <a:r>
              <a:rPr lang="en" sz="2200" b="1">
                <a:solidFill>
                  <a:srgbClr val="434343"/>
                </a:solidFill>
                <a:latin typeface="Times New Roman"/>
                <a:ea typeface="Times New Roman"/>
                <a:cs typeface="Times New Roman"/>
                <a:sym typeface="Times New Roman"/>
              </a:rPr>
              <a:t>b = 9.34</a:t>
            </a:r>
            <a:r>
              <a:rPr lang="en" sz="2200">
                <a:solidFill>
                  <a:srgbClr val="434343"/>
                </a:solidFill>
                <a:latin typeface="Times New Roman"/>
                <a:ea typeface="Times New Roman"/>
                <a:cs typeface="Times New Roman"/>
                <a:sym typeface="Times New Roman"/>
              </a:rPr>
              <a: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Significant &amp; older officers agreed</a:t>
            </a:r>
            <a:endParaRPr sz="2200">
              <a:solidFill>
                <a:srgbClr val="434343"/>
              </a:solidFill>
              <a:latin typeface="Times New Roman"/>
              <a:ea typeface="Times New Roman"/>
              <a:cs typeface="Times New Roman"/>
              <a:sym typeface="Times New Roman"/>
            </a:endParaRPr>
          </a:p>
          <a:p>
            <a:pPr marL="914400" lvl="1"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“I really wish I had a good way to keep an eye on top management”.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F(1,118) = 4.29, </a:t>
            </a:r>
            <a:r>
              <a:rPr lang="en" sz="2200" b="1">
                <a:solidFill>
                  <a:srgbClr val="434343"/>
                </a:solidFill>
                <a:latin typeface="Times New Roman"/>
                <a:ea typeface="Times New Roman"/>
                <a:cs typeface="Times New Roman"/>
                <a:sym typeface="Times New Roman"/>
              </a:rPr>
              <a:t>p = .041</a:t>
            </a:r>
            <a:r>
              <a:rPr lang="en" sz="2200">
                <a:solidFill>
                  <a:srgbClr val="434343"/>
                </a:solidFill>
                <a:latin typeface="Times New Roman"/>
                <a:ea typeface="Times New Roman"/>
                <a:cs typeface="Times New Roman"/>
                <a:sym typeface="Times New Roman"/>
              </a:rPr>
              <a:t>, </a:t>
            </a:r>
            <a:r>
              <a:rPr lang="en" sz="2200">
                <a:solidFill>
                  <a:srgbClr val="434343"/>
                </a:solidFill>
              </a:rPr>
              <a:t>w</a:t>
            </a:r>
            <a:r>
              <a:rPr lang="en" sz="2200" baseline="30000">
                <a:solidFill>
                  <a:srgbClr val="434343"/>
                </a:solidFill>
                <a:latin typeface="Times New Roman"/>
                <a:ea typeface="Times New Roman"/>
                <a:cs typeface="Times New Roman"/>
                <a:sym typeface="Times New Roman"/>
              </a:rPr>
              <a:t>2</a:t>
            </a:r>
            <a:r>
              <a:rPr lang="en" sz="2200">
                <a:solidFill>
                  <a:srgbClr val="434343"/>
                </a:solidFill>
                <a:latin typeface="Times New Roman"/>
                <a:ea typeface="Times New Roman"/>
                <a:cs typeface="Times New Roman"/>
                <a:sym typeface="Times New Roman"/>
              </a:rPr>
              <a:t> = .037, </a:t>
            </a:r>
            <a:r>
              <a:rPr lang="en" sz="2200" b="1">
                <a:solidFill>
                  <a:srgbClr val="434343"/>
                </a:solidFill>
                <a:latin typeface="Times New Roman"/>
                <a:ea typeface="Times New Roman"/>
                <a:cs typeface="Times New Roman"/>
                <a:sym typeface="Times New Roman"/>
              </a:rPr>
              <a:t>b = -.023</a:t>
            </a:r>
            <a:r>
              <a:rPr lang="en" sz="2200">
                <a:solidFill>
                  <a:srgbClr val="434343"/>
                </a:solidFill>
                <a:latin typeface="Times New Roman"/>
                <a:ea typeface="Times New Roman"/>
                <a:cs typeface="Times New Roman"/>
                <a:sym typeface="Times New Roman"/>
              </a:rPr>
              <a: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Significant &amp; younger officers show lack of trust</a:t>
            </a:r>
            <a:endParaRPr/>
          </a:p>
        </p:txBody>
      </p:sp>
    </p:spTree>
    <p:extLst>
      <p:ext uri="{BB962C8B-B14F-4D97-AF65-F5344CB8AC3E}">
        <p14:creationId xmlns:p14="http://schemas.microsoft.com/office/powerpoint/2010/main" val="4202505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817c404f3c_4_20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817c404f3c_4_20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b="1">
                <a:latin typeface="Times New Roman"/>
                <a:ea typeface="Times New Roman"/>
                <a:cs typeface="Times New Roman"/>
                <a:sym typeface="Times New Roman"/>
              </a:rPr>
              <a:t>The results of the current study and research question reinforced research by Zemke et al., (2000) who found that younger generations have a different level of trust in leadership than older generations. </a:t>
            </a:r>
            <a:endParaRPr sz="2000" b="1">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Piper (2011) found that</a:t>
            </a:r>
            <a:r>
              <a:rPr lang="en" sz="2000" b="1">
                <a:latin typeface="Times New Roman"/>
                <a:ea typeface="Times New Roman"/>
                <a:cs typeface="Times New Roman"/>
                <a:sym typeface="Times New Roman"/>
              </a:rPr>
              <a:t> millennial</a:t>
            </a:r>
            <a:r>
              <a:rPr lang="en" sz="2000">
                <a:latin typeface="Times New Roman"/>
                <a:ea typeface="Times New Roman"/>
                <a:cs typeface="Times New Roman"/>
                <a:sym typeface="Times New Roman"/>
              </a:rPr>
              <a:t> employees often rebuke supervisors who come to them with a “because I told you so” attitude and desire an explanation for why things need to be done a certain way.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b="1">
                <a:latin typeface="Times New Roman"/>
                <a:ea typeface="Times New Roman"/>
                <a:cs typeface="Times New Roman"/>
                <a:sym typeface="Times New Roman"/>
              </a:rPr>
              <a:t>Baby Boomers</a:t>
            </a:r>
            <a:r>
              <a:rPr lang="en" sz="2000">
                <a:latin typeface="Times New Roman"/>
                <a:ea typeface="Times New Roman"/>
                <a:cs typeface="Times New Roman"/>
                <a:sym typeface="Times New Roman"/>
              </a:rPr>
              <a:t> on the other hand according to Crampton and Hodge (2007) are competitive harmony seekers who believe that work is a priority and through loyalty to management and paying one’s dues came reward and sonority.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Having a lack of trust at police departments can cause serious internal and external conflict. PD’s should develop a strong purpose or mission and develop informal leaders as they work towards gaining the trust of all members regardless of age.</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Leaders may be able to gain the trust of younger generations by asking their input and creating informal leaders as they like to have a purpose and are task-oriented.</a:t>
            </a:r>
            <a:endParaRPr sz="2000">
              <a:latin typeface="Times New Roman"/>
              <a:ea typeface="Times New Roman"/>
              <a:cs typeface="Times New Roman"/>
              <a:sym typeface="Times New Roman"/>
            </a:endParaRPr>
          </a:p>
        </p:txBody>
      </p:sp>
    </p:spTree>
    <p:extLst>
      <p:ext uri="{BB962C8B-B14F-4D97-AF65-F5344CB8AC3E}">
        <p14:creationId xmlns:p14="http://schemas.microsoft.com/office/powerpoint/2010/main" val="2196684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817c404f3c_4_2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Times New Roman"/>
                <a:ea typeface="Times New Roman"/>
                <a:cs typeface="Times New Roman"/>
                <a:sym typeface="Times New Roman"/>
              </a:rPr>
              <a:t>Research question three explored the relationship between police officer organizational commitment and intrinsic, extrinsic, and general job satisfaction, controlling for police officer age, gender, race.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The researcher averaged the responses together to create four composite scores: organizational commitment,extrinsic satisfaction, intrinsic satisfaction, and general satisfaction. The composite scores were used in the main analysis.</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342900" lvl="0" indent="-355600" algn="l" rtl="0">
              <a:spcBef>
                <a:spcPts val="400"/>
              </a:spcBef>
              <a:spcAft>
                <a:spcPts val="0"/>
              </a:spcAft>
              <a:buClr>
                <a:schemeClr val="dk1"/>
              </a:buClr>
              <a:buSzPts val="2000"/>
              <a:buChar char="●"/>
            </a:pPr>
            <a:r>
              <a:rPr lang="en" sz="2000" b="1">
                <a:solidFill>
                  <a:schemeClr val="dk1"/>
                </a:solidFill>
              </a:rPr>
              <a:t>ANCOVA</a:t>
            </a:r>
            <a:r>
              <a:rPr lang="en" sz="2000">
                <a:solidFill>
                  <a:schemeClr val="dk1"/>
                </a:solidFill>
              </a:rPr>
              <a:t> to examine the relationship between job satisfaction and organizational commitment, controlling for age, gender, and race.</a:t>
            </a:r>
            <a:endParaRPr sz="20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p:txBody>
      </p:sp>
      <p:sp>
        <p:nvSpPr>
          <p:cNvPr id="202" name="Google Shape;202;g817c404f3c_4_2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8971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817c404f3c_4_2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817c404f3c_4_2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6880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817c404f3c_4_2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817c404f3c_4_2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solidFill>
                  <a:srgbClr val="1D1D1D"/>
                </a:solidFill>
                <a:latin typeface="Times New Roman"/>
                <a:ea typeface="Times New Roman"/>
                <a:cs typeface="Times New Roman"/>
                <a:sym typeface="Times New Roman"/>
              </a:rPr>
              <a:t>When the researcher analyzed the relationship between age of police officer and organizational commitment the researcher did not find statistical significance, </a:t>
            </a:r>
            <a:endParaRPr sz="2000">
              <a:solidFill>
                <a:srgbClr val="1D1D1D"/>
              </a:solidFill>
              <a:latin typeface="Times New Roman"/>
              <a:ea typeface="Times New Roman"/>
              <a:cs typeface="Times New Roman"/>
              <a:sym typeface="Times New Roman"/>
            </a:endParaRPr>
          </a:p>
          <a:p>
            <a:pPr marL="0" lvl="0" indent="0" algn="l" rtl="0">
              <a:spcBef>
                <a:spcPts val="0"/>
              </a:spcBef>
              <a:spcAft>
                <a:spcPts val="0"/>
              </a:spcAft>
              <a:buNone/>
            </a:pPr>
            <a:endParaRPr sz="2000">
              <a:solidFill>
                <a:srgbClr val="1D1D1D"/>
              </a:solidFill>
              <a:latin typeface="Times New Roman"/>
              <a:ea typeface="Times New Roman"/>
              <a:cs typeface="Times New Roman"/>
              <a:sym typeface="Times New Roman"/>
            </a:endParaRPr>
          </a:p>
          <a:p>
            <a:pPr marL="0" lvl="0" indent="0" algn="l" rtl="0">
              <a:spcBef>
                <a:spcPts val="0"/>
              </a:spcBef>
              <a:spcAft>
                <a:spcPts val="0"/>
              </a:spcAft>
              <a:buNone/>
            </a:pPr>
            <a:r>
              <a:rPr lang="en" sz="2000">
                <a:solidFill>
                  <a:srgbClr val="1D1D1D"/>
                </a:solidFill>
                <a:latin typeface="Times New Roman"/>
                <a:ea typeface="Times New Roman"/>
                <a:cs typeface="Times New Roman"/>
                <a:sym typeface="Times New Roman"/>
              </a:rPr>
              <a:t>However, the positive b value (</a:t>
            </a:r>
            <a:r>
              <a:rPr lang="en" sz="2000">
                <a:latin typeface="Times New Roman"/>
                <a:ea typeface="Times New Roman"/>
                <a:cs typeface="Times New Roman"/>
                <a:sym typeface="Times New Roman"/>
              </a:rPr>
              <a:t>b = 9.02) indicates that older police officers had greater organizational commitment than younger police officers. </a:t>
            </a:r>
            <a:r>
              <a:rPr lang="en" sz="2000" b="1">
                <a:latin typeface="Times New Roman"/>
                <a:ea typeface="Times New Roman"/>
                <a:cs typeface="Times New Roman"/>
                <a:sym typeface="Times New Roman"/>
              </a:rPr>
              <a:t>This is consistent with research conducted by Metcalfe &amp; Dick (2000) that found that organizational commitment shows a slight increase with job tenure. </a:t>
            </a:r>
            <a:endParaRPr sz="2000" b="1">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Metcalfe opined that problems with openness and honesty between ranks in a police department can create a defensive work setting which could lead to lower organizational commitment by younger police officers.</a:t>
            </a:r>
            <a:endParaRPr sz="2000">
              <a:latin typeface="Times New Roman"/>
              <a:ea typeface="Times New Roman"/>
              <a:cs typeface="Times New Roman"/>
              <a:sym typeface="Times New Roman"/>
            </a:endParaRPr>
          </a:p>
        </p:txBody>
      </p:sp>
    </p:spTree>
    <p:extLst>
      <p:ext uri="{BB962C8B-B14F-4D97-AF65-F5344CB8AC3E}">
        <p14:creationId xmlns:p14="http://schemas.microsoft.com/office/powerpoint/2010/main" val="1688848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817c404f3c_4_24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817c404f3c_4_2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Font typeface="Times New Roman"/>
              <a:buChar char="●"/>
            </a:pPr>
            <a:r>
              <a:rPr lang="en" sz="2000" b="1">
                <a:latin typeface="Times New Roman"/>
                <a:ea typeface="Times New Roman"/>
                <a:cs typeface="Times New Roman"/>
                <a:sym typeface="Times New Roman"/>
              </a:rPr>
              <a:t>The results of this study revealed that older police officers reported greater organizational commitment than younger police officers. </a:t>
            </a:r>
            <a:endParaRPr sz="2000" b="1">
              <a:latin typeface="Times New Roman"/>
              <a:ea typeface="Times New Roman"/>
              <a:cs typeface="Times New Roman"/>
              <a:sym typeface="Times New Roman"/>
            </a:endParaRPr>
          </a:p>
          <a:p>
            <a:pPr marL="457200" lvl="0" indent="-355600" algn="l" rtl="0">
              <a:spcBef>
                <a:spcPts val="0"/>
              </a:spcBef>
              <a:spcAft>
                <a:spcPts val="0"/>
              </a:spcAft>
              <a:buSzPts val="2000"/>
              <a:buFont typeface="Times New Roman"/>
              <a:buChar char="●"/>
            </a:pPr>
            <a:r>
              <a:rPr lang="en" sz="2000" b="1">
                <a:latin typeface="Times New Roman"/>
                <a:ea typeface="Times New Roman"/>
                <a:cs typeface="Times New Roman"/>
                <a:sym typeface="Times New Roman"/>
              </a:rPr>
              <a:t>This result may correlate with the results of research question two of this study, which indicated that older police officers had more trust in management than younger police officers. </a:t>
            </a:r>
            <a:endParaRPr sz="2000" b="1">
              <a:latin typeface="Times New Roman"/>
              <a:ea typeface="Times New Roman"/>
              <a:cs typeface="Times New Roman"/>
              <a:sym typeface="Times New Roman"/>
            </a:endParaRPr>
          </a:p>
          <a:p>
            <a:pPr marL="457200" lvl="0" indent="-355600" algn="l" rtl="0">
              <a:spcBef>
                <a:spcPts val="0"/>
              </a:spcBef>
              <a:spcAft>
                <a:spcPts val="0"/>
              </a:spcAft>
              <a:buSzPts val="2000"/>
              <a:buFont typeface="Times New Roman"/>
              <a:buChar char="●"/>
            </a:pPr>
            <a:r>
              <a:rPr lang="en" sz="2000" b="1">
                <a:latin typeface="Times New Roman"/>
                <a:ea typeface="Times New Roman"/>
                <a:cs typeface="Times New Roman"/>
                <a:sym typeface="Times New Roman"/>
              </a:rPr>
              <a:t>Having more trust in management may lead to greater organizational commitment. </a:t>
            </a:r>
            <a:endParaRPr sz="2000" b="1">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2000">
                <a:latin typeface="Times New Roman"/>
                <a:ea typeface="Times New Roman"/>
                <a:cs typeface="Times New Roman"/>
                <a:sym typeface="Times New Roman"/>
              </a:rPr>
              <a:t>In regards to law enforcement, Shim et al., (2015) found that that an officers’ level of commitment to their organization was </a:t>
            </a:r>
            <a:r>
              <a:rPr lang="en" sz="2000" b="1">
                <a:latin typeface="Times New Roman"/>
                <a:ea typeface="Times New Roman"/>
                <a:cs typeface="Times New Roman"/>
                <a:sym typeface="Times New Roman"/>
              </a:rPr>
              <a:t>significantly affected</a:t>
            </a:r>
            <a:r>
              <a:rPr lang="en" sz="2000">
                <a:latin typeface="Times New Roman"/>
                <a:ea typeface="Times New Roman"/>
                <a:cs typeface="Times New Roman"/>
                <a:sym typeface="Times New Roman"/>
              </a:rPr>
              <a:t> by their social relations with supervisors, which supported the importance of leadership or organizational atmosphere for police human resource research in the future. </a:t>
            </a: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2000">
                <a:latin typeface="Times New Roman"/>
                <a:ea typeface="Times New Roman"/>
                <a:cs typeface="Times New Roman"/>
                <a:sym typeface="Times New Roman"/>
              </a:rPr>
              <a:t>Swid (2014) also found that leaders impact organizational commitment and argued that transformational leadership significantly predicts police commitment.</a:t>
            </a:r>
            <a:endParaRPr sz="20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a:p>
            <a:pPr marL="0" lvl="0" indent="0" algn="l" rtl="0">
              <a:spcBef>
                <a:spcPts val="0"/>
              </a:spcBef>
              <a:spcAft>
                <a:spcPts val="0"/>
              </a:spcAft>
              <a:buNone/>
            </a:pPr>
            <a:endParaRPr sz="1200">
              <a:latin typeface="Times New Roman"/>
              <a:ea typeface="Times New Roman"/>
              <a:cs typeface="Times New Roman"/>
              <a:sym typeface="Times New Roman"/>
            </a:endParaRPr>
          </a:p>
        </p:txBody>
      </p:sp>
    </p:spTree>
    <p:extLst>
      <p:ext uri="{BB962C8B-B14F-4D97-AF65-F5344CB8AC3E}">
        <p14:creationId xmlns:p14="http://schemas.microsoft.com/office/powerpoint/2010/main" val="180188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817c404f3c_2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One challenge facing managers in all types of workplaces not just law enforcement agencies is learning to lead a multigenerational workforce.</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a:t>Each generation has differences in expectations.</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a:t>Generational differences can be viewed as a strength in the organization and opportunity to make positive changes and learn or the generational differences can create stress &amp; conflict in the workplace.</a:t>
            </a:r>
            <a:endParaRPr sz="2400"/>
          </a:p>
          <a:p>
            <a:pPr marL="0" lvl="0" indent="0" algn="l" rtl="0">
              <a:spcBef>
                <a:spcPts val="0"/>
              </a:spcBef>
              <a:spcAft>
                <a:spcPts val="0"/>
              </a:spcAft>
              <a:buNone/>
            </a:pPr>
            <a:endParaRPr sz="2400"/>
          </a:p>
          <a:p>
            <a:pPr marL="0" lvl="0" indent="0" algn="l" rtl="0">
              <a:spcBef>
                <a:spcPts val="0"/>
              </a:spcBef>
              <a:spcAft>
                <a:spcPts val="0"/>
              </a:spcAft>
              <a:buNone/>
            </a:pPr>
            <a:r>
              <a:rPr lang="en" sz="2400"/>
              <a:t>When it comes to LE recruitment &amp; retention, management may want to hire new, younger officers on their force but are they really ready to manage and motivate those new hires of different generations?</a:t>
            </a:r>
            <a:endParaRPr sz="2400"/>
          </a:p>
          <a:p>
            <a:pPr marL="0" lvl="0" indent="0" algn="l" rtl="0">
              <a:spcBef>
                <a:spcPts val="0"/>
              </a:spcBef>
              <a:spcAft>
                <a:spcPts val="0"/>
              </a:spcAft>
              <a:buNone/>
            </a:pPr>
            <a:endParaRPr/>
          </a:p>
        </p:txBody>
      </p:sp>
      <p:sp>
        <p:nvSpPr>
          <p:cNvPr id="100" name="Google Shape;100;g817c404f3c_2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4329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817c404f3c_4_35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817c404f3c_4_35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195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817c404f3c_4_28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1"/>
              <a:t>Overall the current study points to three significant implications for leaders in local law enforcement. </a:t>
            </a:r>
            <a:endParaRPr sz="1800" b="1"/>
          </a:p>
          <a:p>
            <a:pPr marL="457200" lvl="0" indent="-342900" algn="l" rtl="0">
              <a:lnSpc>
                <a:spcPct val="115000"/>
              </a:lnSpc>
              <a:spcBef>
                <a:spcPts val="0"/>
              </a:spcBef>
              <a:spcAft>
                <a:spcPts val="0"/>
              </a:spcAft>
              <a:buSzPts val="1800"/>
              <a:buAutoNum type="arabicPeriod"/>
            </a:pPr>
            <a:r>
              <a:rPr lang="en" sz="1800" b="1"/>
              <a:t>The first implication is that police departments should try to utilize more transformational leadership methods. </a:t>
            </a:r>
            <a:r>
              <a:rPr lang="en" sz="1800">
                <a:latin typeface="Times New Roman"/>
                <a:ea typeface="Times New Roman"/>
                <a:cs typeface="Times New Roman"/>
                <a:sym typeface="Times New Roman"/>
              </a:rPr>
              <a:t>Management personnel of law enforcement agencies should be trained on how to be transformational leaders who are approachable and less militaristic in manner, yet have high integrity and standards. Transformational leaders are proactive in making effective organizational change and challenge their members by setting clear goals and expectations. </a:t>
            </a:r>
            <a:endParaRPr sz="1800" b="1"/>
          </a:p>
          <a:p>
            <a:pPr marL="457200" lvl="0" indent="0" algn="l" rtl="0">
              <a:lnSpc>
                <a:spcPct val="115000"/>
              </a:lnSpc>
              <a:spcBef>
                <a:spcPts val="0"/>
              </a:spcBef>
              <a:spcAft>
                <a:spcPts val="0"/>
              </a:spcAft>
              <a:buNone/>
            </a:pPr>
            <a:endParaRPr sz="1800" b="1"/>
          </a:p>
          <a:p>
            <a:pPr marL="457200" lvl="0" indent="0" algn="l" rtl="0">
              <a:lnSpc>
                <a:spcPct val="115000"/>
              </a:lnSpc>
              <a:spcBef>
                <a:spcPts val="0"/>
              </a:spcBef>
              <a:spcAft>
                <a:spcPts val="0"/>
              </a:spcAft>
              <a:buNone/>
            </a:pPr>
            <a:r>
              <a:rPr lang="en" sz="1800" b="1"/>
              <a:t>Police officers of all ages and generations seem to agree on some things they want in leadership. </a:t>
            </a:r>
            <a:r>
              <a:rPr lang="en" sz="1800" b="1">
                <a:latin typeface="Times New Roman"/>
                <a:ea typeface="Times New Roman"/>
                <a:cs typeface="Times New Roman"/>
                <a:sym typeface="Times New Roman"/>
              </a:rPr>
              <a:t>What police officers of different generations may disagree on what they want out of leadership is in the leadership domain of demand reconciliation.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b="1">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The results of the study revealed that older officers may desire a leader who has stronger tendencies towards setting rules, creating unity, and reducing disorder. </a:t>
            </a:r>
            <a:endParaRPr sz="1800" b="1">
              <a:latin typeface="Times New Roman"/>
              <a:ea typeface="Times New Roman"/>
              <a:cs typeface="Times New Roman"/>
              <a:sym typeface="Times New Roman"/>
            </a:endParaRPr>
          </a:p>
          <a:p>
            <a:pPr marL="457200" lvl="0" indent="0" algn="l" rtl="0">
              <a:spcBef>
                <a:spcPts val="0"/>
              </a:spcBef>
              <a:spcAft>
                <a:spcPts val="0"/>
              </a:spcAft>
              <a:buNone/>
            </a:pPr>
            <a:endParaRPr sz="180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sz="1800" b="1">
                <a:latin typeface="Times New Roman"/>
                <a:ea typeface="Times New Roman"/>
                <a:cs typeface="Times New Roman"/>
                <a:sym typeface="Times New Roman"/>
              </a:rPr>
              <a:t>Older officers were also found to have more trust in leadership overall, which may also lead to a preference for demand reconciliation as older police officers trust leaders to make tough decisions while younger officers may not.</a:t>
            </a:r>
            <a:endParaRPr sz="1800" b="1">
              <a:latin typeface="Times New Roman"/>
              <a:ea typeface="Times New Roman"/>
              <a:cs typeface="Times New Roman"/>
              <a:sym typeface="Times New Roman"/>
            </a:endParaRPr>
          </a:p>
          <a:p>
            <a:pPr marL="457200" lvl="0" indent="0" algn="l" rtl="0">
              <a:spcBef>
                <a:spcPts val="0"/>
              </a:spcBef>
              <a:spcAft>
                <a:spcPts val="0"/>
              </a:spcAft>
              <a:buNone/>
            </a:pPr>
            <a:endParaRPr sz="180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sz="1800">
                <a:latin typeface="Times New Roman"/>
                <a:ea typeface="Times New Roman"/>
                <a:cs typeface="Times New Roman"/>
                <a:sym typeface="Times New Roman"/>
              </a:rPr>
              <a:t>Younger police officers reported themselves to be less trusting of management and therefore are known to question decisions made by supervisors. </a:t>
            </a:r>
            <a:endParaRPr sz="1800">
              <a:latin typeface="Times New Roman"/>
              <a:ea typeface="Times New Roman"/>
              <a:cs typeface="Times New Roman"/>
              <a:sym typeface="Times New Roman"/>
            </a:endParaRPr>
          </a:p>
          <a:p>
            <a:pPr marL="457200" lvl="0" indent="-342900" algn="l" rtl="0">
              <a:spcBef>
                <a:spcPts val="0"/>
              </a:spcBef>
              <a:spcAft>
                <a:spcPts val="0"/>
              </a:spcAft>
              <a:buSzPts val="1800"/>
              <a:buFont typeface="Times New Roman"/>
              <a:buChar char="●"/>
            </a:pPr>
            <a:r>
              <a:rPr lang="en" sz="1800">
                <a:latin typeface="Times New Roman"/>
                <a:ea typeface="Times New Roman"/>
                <a:cs typeface="Times New Roman"/>
                <a:sym typeface="Times New Roman"/>
              </a:rPr>
              <a:t>These officers may feel as though some of the rules put in place do not have a purpose and therefore they do not think they need to abide by them. </a:t>
            </a:r>
            <a:endParaRPr sz="1800">
              <a:latin typeface="Times New Roman"/>
              <a:ea typeface="Times New Roman"/>
              <a:cs typeface="Times New Roman"/>
              <a:sym typeface="Times New Roman"/>
            </a:endParaRPr>
          </a:p>
          <a:p>
            <a:pPr marL="457200" lvl="0" indent="0" algn="l" rtl="0">
              <a:spcBef>
                <a:spcPts val="0"/>
              </a:spcBef>
              <a:spcAft>
                <a:spcPts val="0"/>
              </a:spcAft>
              <a:buNone/>
            </a:pPr>
            <a:endParaRPr sz="180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Based on these results, older generations of police officers and their preference towards leaders with strong demand reconciliation may prefer a transformational leadership style. </a:t>
            </a:r>
            <a:endParaRPr sz="1800" b="1">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Transformational leadership has been linked to strong organizational commitment, which the older police officers in my study reported having as well. Younger officers who had less organizational commitment, therefore transformational leadership may increase the Org commitment. </a:t>
            </a:r>
            <a:endParaRPr sz="18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800" b="1">
                <a:latin typeface="Times New Roman"/>
                <a:ea typeface="Times New Roman"/>
                <a:cs typeface="Times New Roman"/>
                <a:sym typeface="Times New Roman"/>
              </a:rPr>
              <a:t>This coincides with the open-ended questions: overall officers wanted their input heard &amp; valued - may respond better to transformational leaders, who value input from followers.</a:t>
            </a:r>
            <a:r>
              <a:rPr lang="en"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1800" b="1">
                <a:latin typeface="Times New Roman"/>
                <a:ea typeface="Times New Roman"/>
                <a:cs typeface="Times New Roman"/>
                <a:sym typeface="Times New Roman"/>
              </a:rPr>
              <a:t>Working towards this type of leadership in police organizations may lead towards greater organizational commitment and potentially result in lower turnover rates in the police agency. </a:t>
            </a:r>
            <a:endParaRPr sz="1800" b="1">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AutoNum type="arabicPeriod"/>
            </a:pPr>
            <a:r>
              <a:rPr lang="en" sz="1800" b="1">
                <a:latin typeface="Times New Roman"/>
                <a:ea typeface="Times New Roman"/>
                <a:cs typeface="Times New Roman"/>
                <a:sym typeface="Times New Roman"/>
              </a:rPr>
              <a:t>Secondly, this study definitively pointed to an issue with trust in younger police officers pertaining to leaders.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b="1">
                <a:latin typeface="Times New Roman"/>
                <a:ea typeface="Times New Roman"/>
                <a:cs typeface="Times New Roman"/>
                <a:sym typeface="Times New Roman"/>
              </a:rPr>
              <a:t>This leads to the question of how management can build a stronger rapport and a higher level of trust with younger officers.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b="1">
                <a:latin typeface="Times New Roman"/>
                <a:ea typeface="Times New Roman"/>
                <a:cs typeface="Times New Roman"/>
                <a:sym typeface="Times New Roman"/>
              </a:rPr>
              <a:t>In order to create trust with younger police officers in the organization, police management should be transparent with them.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Police officers like to know what is going on in the organization and if management is reluctant to share information it may lead to lack of trust and rumors being spread. </a:t>
            </a: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18288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Management could have meetings with officers to ask for input &amp; show they value officer feedback</a:t>
            </a:r>
            <a:endParaRPr sz="1800" b="1">
              <a:latin typeface="Times New Roman"/>
              <a:ea typeface="Times New Roman"/>
              <a:cs typeface="Times New Roman"/>
              <a:sym typeface="Times New Roman"/>
            </a:endParaRPr>
          </a:p>
          <a:p>
            <a:pPr marL="18288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Offer surveys to officers to learn what they want, like &amp; dislike</a:t>
            </a:r>
            <a:endParaRPr sz="1800" b="1">
              <a:latin typeface="Times New Roman"/>
              <a:ea typeface="Times New Roman"/>
              <a:cs typeface="Times New Roman"/>
              <a:sym typeface="Times New Roman"/>
            </a:endParaRPr>
          </a:p>
          <a:p>
            <a:pPr marL="18288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Develop informal leaders - Millennials like to be included, have tasks &amp; feel accomplished. </a:t>
            </a:r>
            <a:endParaRPr sz="1800" b="1">
              <a:latin typeface="Times New Roman"/>
              <a:ea typeface="Times New Roman"/>
              <a:cs typeface="Times New Roman"/>
              <a:sym typeface="Times New Roman"/>
            </a:endParaRPr>
          </a:p>
          <a:p>
            <a:pPr marL="1828800" lvl="0" indent="-342900" algn="l" rtl="0">
              <a:lnSpc>
                <a:spcPct val="115000"/>
              </a:lnSpc>
              <a:spcBef>
                <a:spcPts val="0"/>
              </a:spcBef>
              <a:spcAft>
                <a:spcPts val="0"/>
              </a:spcAft>
              <a:buSzPts val="1800"/>
              <a:buFont typeface="Times New Roman"/>
              <a:buChar char="●"/>
            </a:pPr>
            <a:r>
              <a:rPr lang="en" sz="1800" b="1">
                <a:latin typeface="Times New Roman"/>
                <a:ea typeface="Times New Roman"/>
                <a:cs typeface="Times New Roman"/>
                <a:sym typeface="Times New Roman"/>
              </a:rPr>
              <a:t>Thanks &amp; praise: does not cost management anything</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In turn this may lead to officers having more job satisfaction, greater levels of trust and less feeling of wanting to leave their current organization for another because they feel valued.</a:t>
            </a:r>
            <a:endParaRPr sz="18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342900" algn="l" rtl="0">
              <a:lnSpc>
                <a:spcPct val="115000"/>
              </a:lnSpc>
              <a:spcBef>
                <a:spcPts val="0"/>
              </a:spcBef>
              <a:spcAft>
                <a:spcPts val="0"/>
              </a:spcAft>
              <a:buSzPts val="1800"/>
              <a:buFont typeface="Times New Roman"/>
              <a:buAutoNum type="arabicPeriod"/>
            </a:pPr>
            <a:r>
              <a:rPr lang="en" sz="1800">
                <a:latin typeface="Times New Roman"/>
                <a:ea typeface="Times New Roman"/>
                <a:cs typeface="Times New Roman"/>
                <a:sym typeface="Times New Roman"/>
              </a:rPr>
              <a:t>Finally, the third implication is that research throughout the years has shown that employees with greater job satisfaction have higher levels of organizational commitment. </a:t>
            </a:r>
            <a:r>
              <a:rPr lang="en" sz="1800"/>
              <a:t>    </a:t>
            </a:r>
            <a:endParaRPr sz="1800"/>
          </a:p>
          <a:p>
            <a:pPr marL="457200" lvl="0" indent="0" algn="l" rtl="0">
              <a:lnSpc>
                <a:spcPct val="115000"/>
              </a:lnSpc>
              <a:spcBef>
                <a:spcPts val="0"/>
              </a:spcBef>
              <a:spcAft>
                <a:spcPts val="0"/>
              </a:spcAft>
              <a:buNone/>
            </a:pPr>
            <a:r>
              <a:rPr lang="en" sz="1800" b="1">
                <a:latin typeface="Times New Roman"/>
                <a:ea typeface="Times New Roman"/>
                <a:cs typeface="Times New Roman"/>
                <a:sym typeface="Times New Roman"/>
              </a:rPr>
              <a:t>This study found that older police officers have greater organizational commitment than younger police officers. </a:t>
            </a:r>
            <a:endParaRPr sz="1800" b="1"/>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This could be due to a number of reasons and possibly related to the previous research question regarding trust in management. </a:t>
            </a: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b="1">
                <a:latin typeface="Times New Roman"/>
                <a:ea typeface="Times New Roman"/>
                <a:cs typeface="Times New Roman"/>
                <a:sym typeface="Times New Roman"/>
              </a:rPr>
              <a:t>Older officers reported higher levels of trust in management and also were found to have greater organizational commitment. Younger officers had less trust in management and less organizational commitment.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b="1">
                <a:latin typeface="Times New Roman"/>
                <a:ea typeface="Times New Roman"/>
                <a:cs typeface="Times New Roman"/>
                <a:sym typeface="Times New Roman"/>
              </a:rPr>
              <a:t>Organizational commitment was found to be directly related to an officer’s social relations with supervisors and therefore it is important that first-line supervisors are being transformational in their role and striving to provide a good work environment for officers of all ages. </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Turnover rates in a department may be dependent on organizational commitment. </a:t>
            </a: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Job satisfaction: younger police officers reported to be satisfied with themselves and generally overall in their jobs but</a:t>
            </a:r>
            <a:r>
              <a:rPr lang="en" sz="1800" b="1">
                <a:latin typeface="Times New Roman"/>
                <a:ea typeface="Times New Roman"/>
                <a:cs typeface="Times New Roman"/>
                <a:sym typeface="Times New Roman"/>
              </a:rPr>
              <a:t> may not be satisfied with their pay and steady employment related to extrinsic satisfaction</a:t>
            </a:r>
            <a:endParaRPr sz="1800" b="1">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Police departments seeking to remain competitive amongst other similar agencies in regards to recruitment should ensure their starting pay and step raises are in line with the community they serve and the quality of officers they want to attract. </a:t>
            </a: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endParaRPr sz="1800">
              <a:latin typeface="Times New Roman"/>
              <a:ea typeface="Times New Roman"/>
              <a:cs typeface="Times New Roman"/>
              <a:sym typeface="Times New Roman"/>
            </a:endParaRPr>
          </a:p>
          <a:p>
            <a:pPr marL="457200" lvl="0" indent="0" algn="l" rtl="0">
              <a:lnSpc>
                <a:spcPct val="115000"/>
              </a:lnSpc>
              <a:spcBef>
                <a:spcPts val="0"/>
              </a:spcBef>
              <a:spcAft>
                <a:spcPts val="0"/>
              </a:spcAft>
              <a:buNone/>
            </a:pPr>
            <a:r>
              <a:rPr lang="en" sz="1800">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a:p>
            <a:pPr marL="457200" lvl="0" indent="0" algn="l" rtl="0">
              <a:spcBef>
                <a:spcPts val="0"/>
              </a:spcBef>
              <a:spcAft>
                <a:spcPts val="0"/>
              </a:spcAft>
              <a:buNone/>
            </a:pPr>
            <a:endParaRPr sz="1800">
              <a:latin typeface="Times New Roman"/>
              <a:ea typeface="Times New Roman"/>
              <a:cs typeface="Times New Roman"/>
              <a:sym typeface="Times New Roman"/>
            </a:endParaRPr>
          </a:p>
        </p:txBody>
      </p:sp>
      <p:sp>
        <p:nvSpPr>
          <p:cNvPr id="234" name="Google Shape;234;g817c404f3c_4_28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64823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817c404f3c_4_29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817c404f3c_4_29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81000" algn="l" rtl="0">
              <a:spcBef>
                <a:spcPts val="360"/>
              </a:spcBef>
              <a:spcAft>
                <a:spcPts val="0"/>
              </a:spcAft>
              <a:buClr>
                <a:schemeClr val="dk1"/>
              </a:buClr>
              <a:buSzPts val="2400"/>
              <a:buChar char="●"/>
            </a:pPr>
            <a:r>
              <a:rPr lang="en" sz="2400">
                <a:solidFill>
                  <a:schemeClr val="dk1"/>
                </a:solidFill>
              </a:rPr>
              <a:t>Instructions stated survey was for non-supervisory level officers to take:</a:t>
            </a:r>
            <a:endParaRPr sz="2400">
              <a:solidFill>
                <a:schemeClr val="dk1"/>
              </a:solidFill>
            </a:endParaRPr>
          </a:p>
          <a:p>
            <a:pPr marL="914400" lvl="1" indent="-368300" algn="l" rtl="0">
              <a:spcBef>
                <a:spcPts val="0"/>
              </a:spcBef>
              <a:spcAft>
                <a:spcPts val="0"/>
              </a:spcAft>
              <a:buClr>
                <a:schemeClr val="dk1"/>
              </a:buClr>
              <a:buSzPts val="2200"/>
              <a:buChar char="○"/>
            </a:pPr>
            <a:r>
              <a:rPr lang="en" sz="2200" b="1">
                <a:solidFill>
                  <a:schemeClr val="dk1"/>
                </a:solidFill>
              </a:rPr>
              <a:t>Unknown if management took survey</a:t>
            </a:r>
            <a:endParaRPr sz="2200" b="1">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Interpretation of instructions </a:t>
            </a:r>
            <a:endParaRPr sz="2400">
              <a:solidFill>
                <a:schemeClr val="dk1"/>
              </a:solidFill>
            </a:endParaRPr>
          </a:p>
          <a:p>
            <a:pPr marL="914400" lvl="1" indent="-368300" algn="l" rtl="0">
              <a:spcBef>
                <a:spcPts val="0"/>
              </a:spcBef>
              <a:spcAft>
                <a:spcPts val="0"/>
              </a:spcAft>
              <a:buClr>
                <a:schemeClr val="dk1"/>
              </a:buClr>
              <a:buSzPts val="2200"/>
              <a:buChar char="○"/>
            </a:pPr>
            <a:r>
              <a:rPr lang="en" sz="2200" b="1">
                <a:solidFill>
                  <a:schemeClr val="dk1"/>
                </a:solidFill>
              </a:rPr>
              <a:t>Leader Behavior Description Questionnaire</a:t>
            </a:r>
            <a:endParaRPr sz="2200" b="1">
              <a:solidFill>
                <a:schemeClr val="dk1"/>
              </a:solidFill>
            </a:endParaRPr>
          </a:p>
          <a:p>
            <a:pPr marL="1371600" lvl="2" indent="-368300" algn="l" rtl="0">
              <a:spcBef>
                <a:spcPts val="0"/>
              </a:spcBef>
              <a:spcAft>
                <a:spcPts val="0"/>
              </a:spcAft>
              <a:buClr>
                <a:schemeClr val="dk1"/>
              </a:buClr>
              <a:buSzPts val="2200"/>
              <a:buChar char="•"/>
            </a:pPr>
            <a:r>
              <a:rPr lang="en" sz="2200" b="1">
                <a:solidFill>
                  <a:schemeClr val="dk1"/>
                </a:solidFill>
              </a:rPr>
              <a:t>Self report or report for leadership in general. Confusing wording in instructions.</a:t>
            </a:r>
            <a:endParaRPr sz="2200" b="1">
              <a:solidFill>
                <a:schemeClr val="dk1"/>
              </a:solidFill>
            </a:endParaRPr>
          </a:p>
          <a:p>
            <a:pPr marL="457200" lvl="0" indent="-381000" algn="l" rtl="0">
              <a:spcBef>
                <a:spcPts val="0"/>
              </a:spcBef>
              <a:spcAft>
                <a:spcPts val="0"/>
              </a:spcAft>
              <a:buClr>
                <a:schemeClr val="dk1"/>
              </a:buClr>
              <a:buSzPts val="2400"/>
              <a:buChar char="●"/>
            </a:pPr>
            <a:r>
              <a:rPr lang="en" sz="2400">
                <a:solidFill>
                  <a:schemeClr val="dk1"/>
                </a:solidFill>
              </a:rPr>
              <a:t>Honesty of respondents</a:t>
            </a:r>
            <a:endParaRPr sz="2400">
              <a:solidFill>
                <a:schemeClr val="dk1"/>
              </a:solidFill>
            </a:endParaRPr>
          </a:p>
          <a:p>
            <a:pPr marL="914400" lvl="1" indent="-368300" algn="l" rtl="0">
              <a:spcBef>
                <a:spcPts val="0"/>
              </a:spcBef>
              <a:spcAft>
                <a:spcPts val="0"/>
              </a:spcAft>
              <a:buClr>
                <a:schemeClr val="dk1"/>
              </a:buClr>
              <a:buSzPts val="2200"/>
              <a:buChar char="○"/>
            </a:pPr>
            <a:r>
              <a:rPr lang="en" sz="2200" b="1">
                <a:solidFill>
                  <a:schemeClr val="dk1"/>
                </a:solidFill>
              </a:rPr>
              <a:t>Fear of department learning responses</a:t>
            </a:r>
            <a:endParaRPr sz="2200" b="1">
              <a:solidFill>
                <a:schemeClr val="dk1"/>
              </a:solidFill>
            </a:endParaRPr>
          </a:p>
          <a:p>
            <a:pPr marL="914400" lvl="1" indent="-368300" algn="l" rtl="0">
              <a:spcBef>
                <a:spcPts val="0"/>
              </a:spcBef>
              <a:spcAft>
                <a:spcPts val="0"/>
              </a:spcAft>
              <a:buClr>
                <a:schemeClr val="dk1"/>
              </a:buClr>
              <a:buSzPts val="2200"/>
              <a:buChar char="○"/>
            </a:pPr>
            <a:r>
              <a:rPr lang="en" sz="2200" b="1">
                <a:solidFill>
                  <a:schemeClr val="dk1"/>
                </a:solidFill>
              </a:rPr>
              <a:t>Took survey for gift card prize only</a:t>
            </a:r>
            <a:endParaRPr sz="2200" b="1">
              <a:solidFill>
                <a:schemeClr val="dk1"/>
              </a:solidFill>
            </a:endParaRPr>
          </a:p>
          <a:p>
            <a:pPr marL="457200" lvl="0" indent="-368300" algn="l" rtl="0">
              <a:spcBef>
                <a:spcPts val="0"/>
              </a:spcBef>
              <a:spcAft>
                <a:spcPts val="0"/>
              </a:spcAft>
              <a:buClr>
                <a:schemeClr val="dk1"/>
              </a:buClr>
              <a:buSzPts val="2200"/>
              <a:buChar char="●"/>
            </a:pPr>
            <a:r>
              <a:rPr lang="en" sz="2200">
                <a:solidFill>
                  <a:schemeClr val="dk1"/>
                </a:solidFill>
              </a:rPr>
              <a:t>Length of survey</a:t>
            </a:r>
            <a:endParaRPr sz="2200">
              <a:solidFill>
                <a:schemeClr val="dk1"/>
              </a:solidFill>
            </a:endParaRPr>
          </a:p>
          <a:p>
            <a:pPr marL="457200" lvl="0" indent="-368300" algn="l" rtl="0">
              <a:spcBef>
                <a:spcPts val="0"/>
              </a:spcBef>
              <a:spcAft>
                <a:spcPts val="0"/>
              </a:spcAft>
              <a:buClr>
                <a:schemeClr val="dk1"/>
              </a:buClr>
              <a:buSzPts val="2200"/>
              <a:buChar char="●"/>
            </a:pPr>
            <a:r>
              <a:rPr lang="en" sz="2200">
                <a:solidFill>
                  <a:schemeClr val="dk1"/>
                </a:solidFill>
              </a:rPr>
              <a:t>Ages of respondents</a:t>
            </a:r>
            <a:endParaRPr/>
          </a:p>
        </p:txBody>
      </p:sp>
    </p:spTree>
    <p:extLst>
      <p:ext uri="{BB962C8B-B14F-4D97-AF65-F5344CB8AC3E}">
        <p14:creationId xmlns:p14="http://schemas.microsoft.com/office/powerpoint/2010/main" val="2293472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817c404f3c_4_3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817c404f3c_4_3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360"/>
              </a:spcBef>
              <a:spcAft>
                <a:spcPts val="0"/>
              </a:spcAft>
              <a:buClr>
                <a:schemeClr val="dk1"/>
              </a:buClr>
              <a:buSzPts val="1800"/>
              <a:buChar char="●"/>
            </a:pPr>
            <a:r>
              <a:rPr lang="en" sz="2800">
                <a:solidFill>
                  <a:schemeClr val="dk1"/>
                </a:solidFill>
              </a:rPr>
              <a:t>Transformational leadership training</a:t>
            </a:r>
            <a:endParaRPr sz="28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2800">
                <a:solidFill>
                  <a:schemeClr val="dk1"/>
                </a:solidFill>
              </a:rPr>
              <a:t>Implement meetings and surveys with officers</a:t>
            </a:r>
            <a:endParaRPr sz="28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2800">
                <a:solidFill>
                  <a:schemeClr val="dk1"/>
                </a:solidFill>
              </a:rPr>
              <a:t>Praise &amp; gratitude from management</a:t>
            </a:r>
            <a:endParaRPr sz="2800">
              <a:solidFill>
                <a:schemeClr val="dk1"/>
              </a:solidFill>
            </a:endParaRPr>
          </a:p>
          <a:p>
            <a:pPr marL="457200" lvl="0" indent="0" algn="l" rtl="0">
              <a:spcBef>
                <a:spcPts val="360"/>
              </a:spcBef>
              <a:spcAft>
                <a:spcPts val="0"/>
              </a:spcAft>
              <a:buNone/>
            </a:pPr>
            <a:r>
              <a:rPr lang="en" sz="2800">
                <a:solidFill>
                  <a:schemeClr val="dk1"/>
                </a:solidFill>
              </a:rPr>
              <a:t> </a:t>
            </a:r>
            <a:endParaRPr sz="2800">
              <a:solidFill>
                <a:schemeClr val="dk1"/>
              </a:solidFill>
            </a:endParaRPr>
          </a:p>
          <a:p>
            <a:pPr marL="457200" lvl="0" indent="-342900" algn="l" rtl="0">
              <a:spcBef>
                <a:spcPts val="360"/>
              </a:spcBef>
              <a:spcAft>
                <a:spcPts val="0"/>
              </a:spcAft>
              <a:buClr>
                <a:schemeClr val="dk1"/>
              </a:buClr>
              <a:buSzPts val="1800"/>
              <a:buChar char="●"/>
            </a:pPr>
            <a:r>
              <a:rPr lang="en" sz="2800">
                <a:solidFill>
                  <a:schemeClr val="dk1"/>
                </a:solidFill>
              </a:rPr>
              <a:t>Future studies</a:t>
            </a:r>
            <a:endParaRPr sz="2800">
              <a:solidFill>
                <a:schemeClr val="dk1"/>
              </a:solidFill>
            </a:endParaRPr>
          </a:p>
          <a:p>
            <a:pPr marL="914400" lvl="1" indent="-342900" algn="l" rtl="0">
              <a:spcBef>
                <a:spcPts val="0"/>
              </a:spcBef>
              <a:spcAft>
                <a:spcPts val="0"/>
              </a:spcAft>
              <a:buClr>
                <a:schemeClr val="dk1"/>
              </a:buClr>
              <a:buSzPts val="1800"/>
              <a:buChar char="○"/>
            </a:pPr>
            <a:r>
              <a:rPr lang="en" sz="2400" b="1">
                <a:solidFill>
                  <a:schemeClr val="dk1"/>
                </a:solidFill>
              </a:rPr>
              <a:t>Management survey</a:t>
            </a:r>
            <a:endParaRPr sz="2400" b="1">
              <a:solidFill>
                <a:schemeClr val="dk1"/>
              </a:solidFill>
            </a:endParaRPr>
          </a:p>
          <a:p>
            <a:pPr marL="914400" lvl="1" indent="-342900" algn="l" rtl="0">
              <a:spcBef>
                <a:spcPts val="0"/>
              </a:spcBef>
              <a:spcAft>
                <a:spcPts val="0"/>
              </a:spcAft>
              <a:buClr>
                <a:schemeClr val="dk1"/>
              </a:buClr>
              <a:buSzPts val="1800"/>
              <a:buChar char="○"/>
            </a:pPr>
            <a:r>
              <a:rPr lang="en" sz="2400" b="1">
                <a:solidFill>
                  <a:schemeClr val="dk1"/>
                </a:solidFill>
              </a:rPr>
              <a:t>Work-life balance &amp; job performance</a:t>
            </a:r>
            <a:endParaRPr sz="2400" b="1">
              <a:solidFill>
                <a:schemeClr val="dk1"/>
              </a:solidFill>
            </a:endParaRPr>
          </a:p>
          <a:p>
            <a:pPr marL="914400" lvl="1" indent="-342900" algn="l" rtl="0">
              <a:spcBef>
                <a:spcPts val="0"/>
              </a:spcBef>
              <a:spcAft>
                <a:spcPts val="0"/>
              </a:spcAft>
              <a:buClr>
                <a:schemeClr val="dk1"/>
              </a:buClr>
              <a:buSzPts val="1800"/>
              <a:buChar char="○"/>
            </a:pPr>
            <a:r>
              <a:rPr lang="en" sz="2400" b="1">
                <a:solidFill>
                  <a:schemeClr val="dk1"/>
                </a:solidFill>
              </a:rPr>
              <a:t>Workplace motivation</a:t>
            </a:r>
            <a:endParaRPr/>
          </a:p>
        </p:txBody>
      </p:sp>
    </p:spTree>
    <p:extLst>
      <p:ext uri="{BB962C8B-B14F-4D97-AF65-F5344CB8AC3E}">
        <p14:creationId xmlns:p14="http://schemas.microsoft.com/office/powerpoint/2010/main" val="2034268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81c0f5c0d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81c0f5c0d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8007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17c404f3c_4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17c404f3c_4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81000" algn="l" rtl="0">
              <a:spcBef>
                <a:spcPts val="360"/>
              </a:spcBef>
              <a:spcAft>
                <a:spcPts val="0"/>
              </a:spcAft>
              <a:buClr>
                <a:schemeClr val="dk1"/>
              </a:buClr>
              <a:buSzPts val="2400"/>
              <a:buChar char="•"/>
            </a:pPr>
            <a:r>
              <a:rPr lang="en" sz="2400" b="1">
                <a:solidFill>
                  <a:schemeClr val="dk1"/>
                </a:solidFill>
              </a:rPr>
              <a:t>The purpose of the current study was to investigate the preferences of police officers of different ages toward leadership behaviors, trust in leadership, organizational commitment, and job satisfaction in order to recommend strategies for recruitment, retention, and leadership of police officers.</a:t>
            </a:r>
            <a:endParaRPr/>
          </a:p>
        </p:txBody>
      </p:sp>
    </p:spTree>
    <p:extLst>
      <p:ext uri="{BB962C8B-B14F-4D97-AF65-F5344CB8AC3E}">
        <p14:creationId xmlns:p14="http://schemas.microsoft.com/office/powerpoint/2010/main" val="2359836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817c404f3c_4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817c404f3c_4_2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000"/>
              </a:spcBef>
              <a:spcAft>
                <a:spcPts val="0"/>
              </a:spcAft>
              <a:buNone/>
            </a:pPr>
            <a:r>
              <a:rPr lang="en" sz="2000">
                <a:latin typeface="Times New Roman"/>
                <a:ea typeface="Times New Roman"/>
                <a:cs typeface="Times New Roman"/>
                <a:sym typeface="Times New Roman"/>
              </a:rPr>
              <a:t>With each new year of life, people bring with them everything from their experiences of the past. Our age is a culmination of all of our experiences including life experience and work experience. </a:t>
            </a:r>
            <a:r>
              <a:rPr lang="en" sz="2000">
                <a:highlight>
                  <a:schemeClr val="lt1"/>
                </a:highlight>
                <a:latin typeface="Times New Roman"/>
                <a:ea typeface="Times New Roman"/>
                <a:cs typeface="Times New Roman"/>
                <a:sym typeface="Times New Roman"/>
              </a:rPr>
              <a:t>Our opinions are typically formed on the basis of what we’ve experienced.</a:t>
            </a:r>
            <a:endParaRPr sz="2000">
              <a:latin typeface="Times New Roman"/>
              <a:ea typeface="Times New Roman"/>
              <a:cs typeface="Times New Roman"/>
              <a:sym typeface="Times New Roman"/>
            </a:endParaRPr>
          </a:p>
          <a:p>
            <a:pPr marL="0" lvl="0" indent="0" algn="l" rtl="0">
              <a:lnSpc>
                <a:spcPct val="115000"/>
              </a:lnSpc>
              <a:spcBef>
                <a:spcPts val="1000"/>
              </a:spcBef>
              <a:spcAft>
                <a:spcPts val="0"/>
              </a:spcAft>
              <a:buNone/>
            </a:pPr>
            <a:r>
              <a:rPr lang="en" sz="2000">
                <a:latin typeface="Times New Roman"/>
                <a:ea typeface="Times New Roman"/>
                <a:cs typeface="Times New Roman"/>
                <a:sym typeface="Times New Roman"/>
              </a:rPr>
              <a:t>Our </a:t>
            </a:r>
            <a:r>
              <a:rPr lang="en" sz="2000" b="1">
                <a:latin typeface="Times New Roman"/>
                <a:ea typeface="Times New Roman"/>
                <a:cs typeface="Times New Roman"/>
                <a:sym typeface="Times New Roman"/>
              </a:rPr>
              <a:t>thoughts, feelings, behaviors, and attitudes</a:t>
            </a:r>
            <a:r>
              <a:rPr lang="en" sz="2000">
                <a:latin typeface="Times New Roman"/>
                <a:ea typeface="Times New Roman"/>
                <a:cs typeface="Times New Roman"/>
                <a:sym typeface="Times New Roman"/>
              </a:rPr>
              <a:t> at our current age may lead people to have different opinions and feelings, as well as make decisions to do things they did not think possible before. </a:t>
            </a:r>
            <a:endParaRPr sz="2000">
              <a:highlight>
                <a:srgbClr val="FFFFFF"/>
              </a:highlight>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2000" i="1"/>
          </a:p>
          <a:p>
            <a:pPr marL="0" lvl="0" indent="0" algn="l" rtl="0">
              <a:lnSpc>
                <a:spcPct val="115000"/>
              </a:lnSpc>
              <a:spcBef>
                <a:spcPts val="0"/>
              </a:spcBef>
              <a:spcAft>
                <a:spcPts val="0"/>
              </a:spcAft>
              <a:buNone/>
            </a:pPr>
            <a:r>
              <a:rPr lang="en" sz="2000" i="1"/>
              <a:t>Perspective</a:t>
            </a:r>
            <a:r>
              <a:rPr lang="en" sz="2000"/>
              <a:t> is the way individuals see the world. Perspective comes from a person’s </a:t>
            </a:r>
            <a:r>
              <a:rPr lang="en" sz="2000">
                <a:latin typeface="Times New Roman"/>
                <a:ea typeface="Times New Roman"/>
                <a:cs typeface="Times New Roman"/>
                <a:sym typeface="Times New Roman"/>
              </a:rPr>
              <a:t>personal point of view and is shaped by life experiences, values, current state of mind and the assumptions the person brings into a situation. </a:t>
            </a: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2000">
                <a:latin typeface="Times New Roman"/>
                <a:ea typeface="Times New Roman"/>
                <a:cs typeface="Times New Roman"/>
                <a:sym typeface="Times New Roman"/>
              </a:rPr>
              <a:t>One thing that can change our perspective is technology. As society becomes more advanced technologically, the spread of news, both good and bad, is almost immediate due to social media access around the clock. </a:t>
            </a: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r>
              <a:rPr lang="en" sz="2000">
                <a:latin typeface="Times New Roman"/>
                <a:ea typeface="Times New Roman"/>
                <a:cs typeface="Times New Roman"/>
                <a:sym typeface="Times New Roman"/>
              </a:rPr>
              <a:t>Each generation is affected by technology in different ways. Each has preferred ways of communicating which can lead to communication gaps within an organization: Baby Boomers prefer face-to-face and telephone communications. Gen X uses those communication methods but prefers e-mail, and Millennials think email is archaic and are driven by communicating on cell phones with the use of text messaging and instant messaging. </a:t>
            </a:r>
            <a:endParaRPr sz="2000">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2000">
              <a:latin typeface="Times New Roman"/>
              <a:ea typeface="Times New Roman"/>
              <a:cs typeface="Times New Roman"/>
              <a:sym typeface="Times New Roman"/>
            </a:endParaRPr>
          </a:p>
          <a:p>
            <a:pPr marL="0" lvl="0" indent="0" algn="l" rtl="0">
              <a:lnSpc>
                <a:spcPct val="115000"/>
              </a:lnSpc>
              <a:spcBef>
                <a:spcPts val="1000"/>
              </a:spcBef>
              <a:spcAft>
                <a:spcPts val="0"/>
              </a:spcAft>
              <a:buNone/>
            </a:pPr>
            <a:r>
              <a:rPr lang="en" sz="2000">
                <a:solidFill>
                  <a:srgbClr val="262626"/>
                </a:solidFill>
              </a:rPr>
              <a:t>Millennials have the most trouble finding a work-life balance which can have both negative &amp; positive consequences for the workplace.</a:t>
            </a:r>
            <a:endParaRPr sz="2000">
              <a:solidFill>
                <a:srgbClr val="262626"/>
              </a:solidFill>
            </a:endParaRPr>
          </a:p>
          <a:p>
            <a:pPr marL="0" lvl="0" indent="0" algn="l" rtl="0">
              <a:lnSpc>
                <a:spcPct val="115000"/>
              </a:lnSpc>
              <a:spcBef>
                <a:spcPts val="1000"/>
              </a:spcBef>
              <a:spcAft>
                <a:spcPts val="0"/>
              </a:spcAft>
              <a:buNone/>
            </a:pPr>
            <a:endParaRPr sz="2000">
              <a:solidFill>
                <a:srgbClr val="262626"/>
              </a:solidFill>
            </a:endParaRPr>
          </a:p>
          <a:p>
            <a:pPr marL="0" lvl="0" indent="0" algn="l" rtl="0">
              <a:spcBef>
                <a:spcPts val="0"/>
              </a:spcBef>
              <a:spcAft>
                <a:spcPts val="0"/>
              </a:spcAft>
              <a:buNone/>
            </a:pPr>
            <a:endParaRPr sz="2000"/>
          </a:p>
        </p:txBody>
      </p:sp>
    </p:spTree>
    <p:extLst>
      <p:ext uri="{BB962C8B-B14F-4D97-AF65-F5344CB8AC3E}">
        <p14:creationId xmlns:p14="http://schemas.microsoft.com/office/powerpoint/2010/main" val="3673173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817c404f3c_4_4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817c404f3c_4_4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Classical leadership: defined as dominance by a person or elite group. </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en" sz="2000"/>
              <a:t>Transactional leadership: Transactional leaders view followers as individuals with more focus on their skills and needs. The leader uses intentional influence to guide, structure, and facilitate activities or relationships in a group. </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en" sz="2000"/>
              <a:t>Visionary leadership: Having a leader who inspires followers. Followers under visionary leadership are encouraged to participate and have a voice in what decisions are made.</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en" sz="2000"/>
              <a:t>Organic: Eliminating the formal distinction between leaders and followers. </a:t>
            </a:r>
            <a:endParaRPr sz="2000"/>
          </a:p>
          <a:p>
            <a:pPr marL="0" lvl="0" indent="0" algn="l" rtl="0">
              <a:spcBef>
                <a:spcPts val="0"/>
              </a:spcBef>
              <a:spcAft>
                <a:spcPts val="0"/>
              </a:spcAft>
              <a:buNone/>
            </a:pPr>
            <a:endParaRPr sz="2000"/>
          </a:p>
          <a:p>
            <a:pPr marL="0" lvl="0" indent="0" algn="l" rtl="0">
              <a:spcBef>
                <a:spcPts val="0"/>
              </a:spcBef>
              <a:spcAft>
                <a:spcPts val="0"/>
              </a:spcAft>
              <a:buNone/>
            </a:pPr>
            <a:r>
              <a:rPr lang="en" sz="2000" b="1">
                <a:latin typeface="Times New Roman"/>
                <a:ea typeface="Times New Roman"/>
                <a:cs typeface="Times New Roman"/>
                <a:sym typeface="Times New Roman"/>
              </a:rPr>
              <a:t>The Center for Creative Leadership asked the following question regarding public sector leadership challenges: Are they different and do they matter? </a:t>
            </a:r>
            <a:endParaRPr sz="2000" b="1">
              <a:latin typeface="Times New Roman"/>
              <a:ea typeface="Times New Roman"/>
              <a:cs typeface="Times New Roman"/>
              <a:sym typeface="Times New Roman"/>
            </a:endParaRPr>
          </a:p>
          <a:p>
            <a:pPr marL="0" lvl="0" indent="0" algn="l" rtl="0">
              <a:spcBef>
                <a:spcPts val="0"/>
              </a:spcBef>
              <a:spcAft>
                <a:spcPts val="0"/>
              </a:spcAft>
              <a:buNone/>
            </a:pPr>
            <a:endParaRPr sz="2000" b="1">
              <a:latin typeface="Times New Roman"/>
              <a:ea typeface="Times New Roman"/>
              <a:cs typeface="Times New Roman"/>
              <a:sym typeface="Times New Roman"/>
            </a:endParaRPr>
          </a:p>
          <a:p>
            <a:pPr marL="0" lvl="0" indent="0" algn="l" rtl="0">
              <a:spcBef>
                <a:spcPts val="0"/>
              </a:spcBef>
              <a:spcAft>
                <a:spcPts val="0"/>
              </a:spcAft>
              <a:buNone/>
            </a:pPr>
            <a:r>
              <a:rPr lang="en" sz="2000" b="1">
                <a:latin typeface="Times New Roman"/>
                <a:ea typeface="Times New Roman"/>
                <a:cs typeface="Times New Roman"/>
                <a:sym typeface="Times New Roman"/>
              </a:rPr>
              <a:t>The study found that leading in the public sector has some subtle, but noteworthy, additional challenges that require targeted leadership skills and development. </a:t>
            </a:r>
            <a:endParaRPr sz="2000" b="1">
              <a:latin typeface="Times New Roman"/>
              <a:ea typeface="Times New Roman"/>
              <a:cs typeface="Times New Roman"/>
              <a:sym typeface="Times New Roman"/>
            </a:endParaRPr>
          </a:p>
          <a:p>
            <a:pPr marL="0" lvl="0" indent="0" algn="l" rtl="0">
              <a:spcBef>
                <a:spcPts val="0"/>
              </a:spcBef>
              <a:spcAft>
                <a:spcPts val="0"/>
              </a:spcAft>
              <a:buNone/>
            </a:pPr>
            <a:r>
              <a:rPr lang="en" sz="2000" b="1">
                <a:latin typeface="Times New Roman"/>
                <a:ea typeface="Times New Roman"/>
                <a:cs typeface="Times New Roman"/>
                <a:sym typeface="Times New Roman"/>
              </a:rPr>
              <a:t>The authors further stated leadership is challenging in any environment but with knowledge of how to lead in the public sector, we can all better appreciate and serve those who serve us all. </a:t>
            </a:r>
            <a:endParaRPr sz="2000" b="1"/>
          </a:p>
          <a:p>
            <a:pPr marL="0" lvl="0" indent="0" algn="l" rtl="0">
              <a:spcBef>
                <a:spcPts val="0"/>
              </a:spcBef>
              <a:spcAft>
                <a:spcPts val="0"/>
              </a:spcAft>
              <a:buNone/>
            </a:pPr>
            <a:endParaRPr/>
          </a:p>
        </p:txBody>
      </p:sp>
    </p:spTree>
    <p:extLst>
      <p:ext uri="{BB962C8B-B14F-4D97-AF65-F5344CB8AC3E}">
        <p14:creationId xmlns:p14="http://schemas.microsoft.com/office/powerpoint/2010/main" val="346952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817c404f3c_4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lvl="0" indent="0" algn="l" rtl="0">
              <a:lnSpc>
                <a:spcPct val="115000"/>
              </a:lnSpc>
              <a:spcBef>
                <a:spcPts val="0"/>
              </a:spcBef>
              <a:spcAft>
                <a:spcPts val="0"/>
              </a:spcAft>
              <a:buNone/>
            </a:pPr>
            <a:r>
              <a:rPr lang="en" sz="2400">
                <a:solidFill>
                  <a:srgbClr val="1D1D1D"/>
                </a:solidFill>
              </a:rPr>
              <a:t>With that in mind, the current study was based on three Research Questions…. </a:t>
            </a:r>
            <a:endParaRPr sz="2400">
              <a:solidFill>
                <a:srgbClr val="1D1D1D"/>
              </a:solidFill>
            </a:endParaRPr>
          </a:p>
          <a:p>
            <a:pPr marL="342900" lvl="0" indent="0" algn="l" rtl="0">
              <a:lnSpc>
                <a:spcPct val="115000"/>
              </a:lnSpc>
              <a:spcBef>
                <a:spcPts val="0"/>
              </a:spcBef>
              <a:spcAft>
                <a:spcPts val="0"/>
              </a:spcAft>
              <a:buNone/>
            </a:pPr>
            <a:r>
              <a:rPr lang="en" sz="2400" b="1">
                <a:solidFill>
                  <a:srgbClr val="434343"/>
                </a:solidFill>
              </a:rPr>
              <a:t>What is the relationship between the age of police officers and their preferences towards ideal leadership behaviors in various domains (demand reconciliation, persuasiveness, initiation of structure, tolerance and freedom, consideration, production emphasis, and integration) controlling for gender and race?</a:t>
            </a:r>
            <a:endParaRPr/>
          </a:p>
        </p:txBody>
      </p:sp>
      <p:sp>
        <p:nvSpPr>
          <p:cNvPr id="124" name="Google Shape;124;g817c404f3c_4_5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7783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817c404f3c_4_7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817c404f3c_4_7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Times New Roman"/>
                <a:ea typeface="Times New Roman"/>
                <a:cs typeface="Times New Roman"/>
                <a:sym typeface="Times New Roman"/>
              </a:rPr>
              <a:t>The significance of the study was to understand better a large number of police officers from 22 suburban Midwestern police departments about their leadership preferences, job satisfaction, organizational commitment and trust in leadership.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The data was examined and parsed by police officer age, gender, and race.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000">
              <a:latin typeface="Times New Roman"/>
              <a:ea typeface="Times New Roman"/>
              <a:cs typeface="Times New Roman"/>
              <a:sym typeface="Times New Roman"/>
            </a:endParaRPr>
          </a:p>
          <a:p>
            <a:pPr marL="0" lvl="0" indent="0" algn="l" rtl="0">
              <a:spcBef>
                <a:spcPts val="0"/>
              </a:spcBef>
              <a:spcAft>
                <a:spcPts val="0"/>
              </a:spcAft>
              <a:buNone/>
            </a:pPr>
            <a:r>
              <a:rPr lang="en" sz="2000">
                <a:latin typeface="Times New Roman"/>
                <a:ea typeface="Times New Roman"/>
                <a:cs typeface="Times New Roman"/>
                <a:sym typeface="Times New Roman"/>
              </a:rPr>
              <a:t>The results of the study were used to make recommendations to police department management personnel in regard to recruitment, management, and retention of police officers from different generations. </a:t>
            </a:r>
            <a:endParaRPr sz="2000">
              <a:latin typeface="Times New Roman"/>
              <a:ea typeface="Times New Roman"/>
              <a:cs typeface="Times New Roman"/>
              <a:sym typeface="Times New Roman"/>
            </a:endParaRPr>
          </a:p>
          <a:p>
            <a:pPr marL="0" lvl="0" indent="0" algn="l" rtl="0">
              <a:spcBef>
                <a:spcPts val="0"/>
              </a:spcBef>
              <a:spcAft>
                <a:spcPts val="0"/>
              </a:spcAft>
              <a:buNone/>
            </a:pPr>
            <a:endParaRPr sz="2200">
              <a:latin typeface="Times New Roman"/>
              <a:ea typeface="Times New Roman"/>
              <a:cs typeface="Times New Roman"/>
              <a:sym typeface="Times New Roman"/>
            </a:endParaRPr>
          </a:p>
          <a:p>
            <a:pPr marL="457200" lvl="0" indent="-368300" algn="l" rtl="0">
              <a:spcBef>
                <a:spcPts val="0"/>
              </a:spcBef>
              <a:spcAft>
                <a:spcPts val="0"/>
              </a:spcAft>
              <a:buSzPts val="2200"/>
              <a:buFont typeface="Times New Roman"/>
              <a:buChar char="●"/>
            </a:pPr>
            <a:r>
              <a:rPr lang="en" sz="2200" b="1">
                <a:latin typeface="Times New Roman"/>
                <a:ea typeface="Times New Roman"/>
                <a:cs typeface="Times New Roman"/>
                <a:sym typeface="Times New Roman"/>
              </a:rPr>
              <a:t>The results of the study shed light on the fact that generational differences should be investigated and understood in order to create a more productive and dedicated workforce of police officers in the future. </a:t>
            </a:r>
            <a:endParaRPr sz="2200" b="1"/>
          </a:p>
        </p:txBody>
      </p:sp>
    </p:spTree>
    <p:extLst>
      <p:ext uri="{BB962C8B-B14F-4D97-AF65-F5344CB8AC3E}">
        <p14:creationId xmlns:p14="http://schemas.microsoft.com/office/powerpoint/2010/main" val="2648377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817c404f3c_4_9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817c404f3c_4_9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81000" algn="l" rtl="0">
              <a:lnSpc>
                <a:spcPct val="115000"/>
              </a:lnSpc>
              <a:spcBef>
                <a:spcPts val="360"/>
              </a:spcBef>
              <a:spcAft>
                <a:spcPts val="0"/>
              </a:spcAft>
              <a:buClr>
                <a:schemeClr val="dk1"/>
              </a:buClr>
              <a:buSzPts val="2400"/>
              <a:buChar char="•"/>
            </a:pPr>
            <a:r>
              <a:rPr lang="en" sz="2400">
                <a:solidFill>
                  <a:schemeClr val="dk1"/>
                </a:solidFill>
              </a:rPr>
              <a:t>Online survey through SURVS</a:t>
            </a:r>
            <a:r>
              <a:rPr lang="en" sz="2400">
                <a:latin typeface="Times New Roman"/>
                <a:ea typeface="Times New Roman"/>
                <a:cs typeface="Times New Roman"/>
                <a:sym typeface="Times New Roman"/>
              </a:rPr>
              <a:t>®</a:t>
            </a:r>
            <a:endParaRPr sz="2400">
              <a:solidFill>
                <a:schemeClr val="dk1"/>
              </a:solidFill>
            </a:endParaRPr>
          </a:p>
          <a:p>
            <a:pPr marL="914400" lvl="1" indent="-368300" algn="l" rtl="0">
              <a:lnSpc>
                <a:spcPct val="115000"/>
              </a:lnSpc>
              <a:spcBef>
                <a:spcPts val="0"/>
              </a:spcBef>
              <a:spcAft>
                <a:spcPts val="0"/>
              </a:spcAft>
              <a:buClr>
                <a:schemeClr val="dk1"/>
              </a:buClr>
              <a:buSzPts val="2200"/>
              <a:buChar char="○"/>
            </a:pPr>
            <a:r>
              <a:rPr lang="en" sz="2200" b="1">
                <a:solidFill>
                  <a:schemeClr val="dk1"/>
                </a:solidFill>
              </a:rPr>
              <a:t>January 2019 - March 2019</a:t>
            </a:r>
            <a:endParaRPr sz="2200" b="1">
              <a:solidFill>
                <a:schemeClr val="dk1"/>
              </a:solidFill>
            </a:endParaRPr>
          </a:p>
          <a:p>
            <a:pPr marL="914400" lvl="1" indent="-368300" algn="l" rtl="0">
              <a:lnSpc>
                <a:spcPct val="115000"/>
              </a:lnSpc>
              <a:spcBef>
                <a:spcPts val="0"/>
              </a:spcBef>
              <a:spcAft>
                <a:spcPts val="0"/>
              </a:spcAft>
              <a:buClr>
                <a:schemeClr val="dk1"/>
              </a:buClr>
              <a:buSzPts val="2200"/>
              <a:buChar char="○"/>
            </a:pPr>
            <a:r>
              <a:rPr lang="en" sz="2200" b="1">
                <a:solidFill>
                  <a:schemeClr val="dk1"/>
                </a:solidFill>
              </a:rPr>
              <a:t>Participants entered into drawing for 2- $50 gift cards </a:t>
            </a:r>
            <a:endParaRPr sz="2200" b="1">
              <a:solidFill>
                <a:schemeClr val="dk1"/>
              </a:solidFill>
            </a:endParaRPr>
          </a:p>
          <a:p>
            <a:pPr marL="914400" lvl="0" indent="0" algn="l" rtl="0">
              <a:lnSpc>
                <a:spcPct val="115000"/>
              </a:lnSpc>
              <a:spcBef>
                <a:spcPts val="360"/>
              </a:spcBef>
              <a:spcAft>
                <a:spcPts val="0"/>
              </a:spcAft>
              <a:buNone/>
            </a:pPr>
            <a:endParaRPr sz="2200">
              <a:solidFill>
                <a:schemeClr val="dk1"/>
              </a:solidFill>
            </a:endParaRPr>
          </a:p>
          <a:p>
            <a:pPr marL="457200" lvl="0" indent="-381000" algn="l" rtl="0">
              <a:lnSpc>
                <a:spcPct val="115000"/>
              </a:lnSpc>
              <a:spcBef>
                <a:spcPts val="360"/>
              </a:spcBef>
              <a:spcAft>
                <a:spcPts val="0"/>
              </a:spcAft>
              <a:buClr>
                <a:schemeClr val="dk1"/>
              </a:buClr>
              <a:buSzPts val="2400"/>
              <a:buChar char="•"/>
            </a:pPr>
            <a:r>
              <a:rPr lang="en" sz="2400">
                <a:solidFill>
                  <a:schemeClr val="dk1"/>
                </a:solidFill>
              </a:rPr>
              <a:t>Survey and cover letter emailed to police chiefs at 22 suburban police departments </a:t>
            </a:r>
            <a:endParaRPr sz="2400">
              <a:solidFill>
                <a:schemeClr val="dk1"/>
              </a:solidFill>
            </a:endParaRPr>
          </a:p>
          <a:p>
            <a:pPr marL="914400" lvl="1" indent="-368300" algn="l" rtl="0">
              <a:lnSpc>
                <a:spcPct val="115000"/>
              </a:lnSpc>
              <a:spcBef>
                <a:spcPts val="0"/>
              </a:spcBef>
              <a:spcAft>
                <a:spcPts val="0"/>
              </a:spcAft>
              <a:buClr>
                <a:schemeClr val="dk1"/>
              </a:buClr>
              <a:buSzPts val="2200"/>
              <a:buChar char="○"/>
            </a:pPr>
            <a:r>
              <a:rPr lang="en" sz="2200" b="1">
                <a:solidFill>
                  <a:schemeClr val="dk1"/>
                </a:solidFill>
              </a:rPr>
              <a:t>Purposive sampling used</a:t>
            </a:r>
            <a:endParaRPr sz="2200" b="1">
              <a:solidFill>
                <a:schemeClr val="dk1"/>
              </a:solidFill>
            </a:endParaRPr>
          </a:p>
          <a:p>
            <a:pPr marL="914400" lvl="1" indent="-368300" algn="l" rtl="0">
              <a:lnSpc>
                <a:spcPct val="115000"/>
              </a:lnSpc>
              <a:spcBef>
                <a:spcPts val="0"/>
              </a:spcBef>
              <a:spcAft>
                <a:spcPts val="0"/>
              </a:spcAft>
              <a:buClr>
                <a:schemeClr val="dk1"/>
              </a:buClr>
              <a:buSzPts val="2200"/>
              <a:buChar char="○"/>
            </a:pPr>
            <a:r>
              <a:rPr lang="en" sz="2200" b="1">
                <a:solidFill>
                  <a:schemeClr val="dk1"/>
                </a:solidFill>
              </a:rPr>
              <a:t>Approximately 800 officers were reached by survey</a:t>
            </a:r>
            <a:endParaRPr sz="2200" b="1">
              <a:solidFill>
                <a:schemeClr val="dk1"/>
              </a:solidFill>
            </a:endParaRPr>
          </a:p>
          <a:p>
            <a:pPr marL="0" lvl="0" indent="0" algn="l" rtl="0">
              <a:lnSpc>
                <a:spcPct val="115000"/>
              </a:lnSpc>
              <a:spcBef>
                <a:spcPts val="360"/>
              </a:spcBef>
              <a:spcAft>
                <a:spcPts val="0"/>
              </a:spcAft>
              <a:buNone/>
            </a:pPr>
            <a:r>
              <a:rPr lang="en" sz="2200" b="1">
                <a:solidFill>
                  <a:schemeClr val="dk1"/>
                </a:solidFill>
              </a:rPr>
              <a:t>Age, gender similar to national averages of police officers *</a:t>
            </a:r>
            <a:endParaRPr sz="2200" b="1">
              <a:solidFill>
                <a:schemeClr val="dk1"/>
              </a:solidFill>
            </a:endParaRPr>
          </a:p>
        </p:txBody>
      </p:sp>
    </p:spTree>
    <p:extLst>
      <p:ext uri="{BB962C8B-B14F-4D97-AF65-F5344CB8AC3E}">
        <p14:creationId xmlns:p14="http://schemas.microsoft.com/office/powerpoint/2010/main" val="887613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817c404f3c_4_1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817c404f3c_4_1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7090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2800"/>
              <a:buNone/>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1476375" y="1168003"/>
            <a:ext cx="7416900" cy="37803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5"/>
          <p:cNvSpPr txBox="1">
            <a:spLocks noGrp="1"/>
          </p:cNvSpPr>
          <p:nvPr>
            <p:ph type="ctrTitle"/>
          </p:nvPr>
        </p:nvSpPr>
        <p:spPr>
          <a:xfrm>
            <a:off x="395288" y="1977629"/>
            <a:ext cx="6048300" cy="457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3200" b="1"/>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58" name="Google Shape;58;p15"/>
          <p:cNvSpPr txBox="1">
            <a:spLocks noGrp="1"/>
          </p:cNvSpPr>
          <p:nvPr>
            <p:ph type="subTitle" idx="1"/>
          </p:nvPr>
        </p:nvSpPr>
        <p:spPr>
          <a:xfrm>
            <a:off x="395288" y="2500313"/>
            <a:ext cx="6048300" cy="286800"/>
          </a:xfrm>
          <a:prstGeom prst="rect">
            <a:avLst/>
          </a:prstGeom>
          <a:noFill/>
          <a:ln>
            <a:noFill/>
          </a:ln>
        </p:spPr>
        <p:txBody>
          <a:bodyPr spcFirstLastPara="1" wrap="square" lIns="91425" tIns="45700" rIns="91425" bIns="45700" anchor="t" anchorCtr="0">
            <a:noAutofit/>
          </a:bodyPr>
          <a:lstStyle>
            <a:lvl1pPr lvl="0" algn="l" rtl="0">
              <a:spcBef>
                <a:spcPts val="480"/>
              </a:spcBef>
              <a:spcAft>
                <a:spcPts val="0"/>
              </a:spcAft>
              <a:buClr>
                <a:schemeClr val="lt2"/>
              </a:buClr>
              <a:buSzPts val="2400"/>
              <a:buFont typeface="Arial"/>
              <a:buNone/>
              <a:defRPr sz="2400" b="1">
                <a:solidFill>
                  <a:schemeClr val="lt2"/>
                </a:solidFill>
              </a:defRPr>
            </a:lvl1pPr>
            <a:lvl2pPr lvl="1" algn="l" rtl="0">
              <a:spcBef>
                <a:spcPts val="360"/>
              </a:spcBef>
              <a:spcAft>
                <a:spcPts val="0"/>
              </a:spcAft>
              <a:buClr>
                <a:schemeClr val="dk1"/>
              </a:buClr>
              <a:buSzPts val="1800"/>
              <a:buChar char="–"/>
              <a:defRPr/>
            </a:lvl2pPr>
            <a:lvl3pPr lvl="2" algn="l" rtl="0">
              <a:spcBef>
                <a:spcPts val="360"/>
              </a:spcBef>
              <a:spcAft>
                <a:spcPts val="0"/>
              </a:spcAft>
              <a:buClr>
                <a:schemeClr val="dk1"/>
              </a:buClr>
              <a:buSzPts val="1800"/>
              <a:buChar char="•"/>
              <a:defRPr/>
            </a:lvl3pPr>
            <a:lvl4pPr lvl="3" algn="l" rtl="0">
              <a:spcBef>
                <a:spcPts val="360"/>
              </a:spcBef>
              <a:spcAft>
                <a:spcPts val="0"/>
              </a:spcAft>
              <a:buClr>
                <a:schemeClr val="dk1"/>
              </a:buClr>
              <a:buSzPts val="1800"/>
              <a:buChar char="–"/>
              <a:defRPr/>
            </a:lvl4pPr>
            <a:lvl5pPr lvl="4" algn="l" rtl="0">
              <a:spcBef>
                <a:spcPts val="360"/>
              </a:spcBef>
              <a:spcAft>
                <a:spcPts val="0"/>
              </a:spcAft>
              <a:buClr>
                <a:schemeClr val="dk1"/>
              </a:buClr>
              <a:buSzPts val="1800"/>
              <a:buChar char="»"/>
              <a:defRPr/>
            </a:lvl5pPr>
            <a:lvl6pPr lvl="5" algn="l" rtl="0">
              <a:spcBef>
                <a:spcPts val="360"/>
              </a:spcBef>
              <a:spcAft>
                <a:spcPts val="0"/>
              </a:spcAft>
              <a:buClr>
                <a:schemeClr val="dk1"/>
              </a:buClr>
              <a:buSzPts val="1800"/>
              <a:buChar char="»"/>
              <a:defRPr/>
            </a:lvl6pPr>
            <a:lvl7pPr lvl="6" algn="l" rtl="0">
              <a:spcBef>
                <a:spcPts val="360"/>
              </a:spcBef>
              <a:spcAft>
                <a:spcPts val="0"/>
              </a:spcAft>
              <a:buClr>
                <a:schemeClr val="dk1"/>
              </a:buClr>
              <a:buSzPts val="1800"/>
              <a:buChar char="»"/>
              <a:defRPr/>
            </a:lvl7pPr>
            <a:lvl8pPr lvl="7" algn="l" rtl="0">
              <a:spcBef>
                <a:spcPts val="360"/>
              </a:spcBef>
              <a:spcAft>
                <a:spcPts val="0"/>
              </a:spcAft>
              <a:buClr>
                <a:schemeClr val="dk1"/>
              </a:buClr>
              <a:buSzPts val="1800"/>
              <a:buChar char="»"/>
              <a:defRPr/>
            </a:lvl8pPr>
            <a:lvl9pPr lvl="8"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59"/>
        <p:cNvGrpSpPr/>
        <p:nvPr/>
      </p:nvGrpSpPr>
      <p:grpSpPr>
        <a:xfrm>
          <a:off x="0" y="0"/>
          <a:ext cx="0" cy="0"/>
          <a:chOff x="0" y="0"/>
          <a:chExt cx="0" cy="0"/>
        </a:xfrm>
      </p:grpSpPr>
      <p:sp>
        <p:nvSpPr>
          <p:cNvPr id="60" name="Google Shape;60;p16"/>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61" name="Google Shape;61;p16"/>
          <p:cNvSpPr txBox="1">
            <a:spLocks noGrp="1"/>
          </p:cNvSpPr>
          <p:nvPr>
            <p:ph type="body" idx="1"/>
          </p:nvPr>
        </p:nvSpPr>
        <p:spPr>
          <a:xfrm>
            <a:off x="1476375" y="1168003"/>
            <a:ext cx="7416900" cy="37803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62"/>
        <p:cNvGrpSpPr/>
        <p:nvPr/>
      </p:nvGrpSpPr>
      <p:grpSpPr>
        <a:xfrm>
          <a:off x="0" y="0"/>
          <a:ext cx="0" cy="0"/>
          <a:chOff x="0" y="0"/>
          <a:chExt cx="0" cy="0"/>
        </a:xfrm>
      </p:grpSpPr>
      <p:sp>
        <p:nvSpPr>
          <p:cNvPr id="63" name="Google Shape;63;p17"/>
          <p:cNvSpPr txBox="1">
            <a:spLocks noGrp="1"/>
          </p:cNvSpPr>
          <p:nvPr>
            <p:ph type="title"/>
          </p:nvPr>
        </p:nvSpPr>
        <p:spPr>
          <a:xfrm>
            <a:off x="722313" y="3305175"/>
            <a:ext cx="7772400" cy="1021500"/>
          </a:xfrm>
          <a:prstGeom prst="rect">
            <a:avLst/>
          </a:prstGeom>
          <a:noFill/>
          <a:ln>
            <a:noFill/>
          </a:ln>
        </p:spPr>
        <p:txBody>
          <a:bodyPr spcFirstLastPara="1" wrap="square" lIns="91425" tIns="45700" rIns="91425" bIns="45700" anchor="t" anchorCtr="0">
            <a:noAutofit/>
          </a:bodyPr>
          <a:lstStyle>
            <a:lvl1pPr lvl="0" algn="l" rtl="0">
              <a:spcBef>
                <a:spcPts val="0"/>
              </a:spcBef>
              <a:spcAft>
                <a:spcPts val="0"/>
              </a:spcAft>
              <a:buSzPts val="1400"/>
              <a:buNone/>
              <a:defRPr sz="4000" b="1" cap="none"/>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64" name="Google Shape;64;p17"/>
          <p:cNvSpPr txBox="1">
            <a:spLocks noGrp="1"/>
          </p:cNvSpPr>
          <p:nvPr>
            <p:ph type="body" idx="1"/>
          </p:nvPr>
        </p:nvSpPr>
        <p:spPr>
          <a:xfrm>
            <a:off x="722313" y="2180035"/>
            <a:ext cx="7772400" cy="1125300"/>
          </a:xfrm>
          <a:prstGeom prst="rect">
            <a:avLst/>
          </a:prstGeom>
          <a:noFill/>
          <a:ln>
            <a:noFill/>
          </a:ln>
        </p:spPr>
        <p:txBody>
          <a:bodyPr spcFirstLastPara="1" wrap="square" lIns="91425" tIns="45700" rIns="91425" bIns="45700" anchor="b" anchorCtr="0">
            <a:noAutofit/>
          </a:bodyPr>
          <a:lstStyle>
            <a:lvl1pPr marL="457200" lvl="0" indent="-228600" algn="l" rtl="0">
              <a:spcBef>
                <a:spcPts val="400"/>
              </a:spcBef>
              <a:spcAft>
                <a:spcPts val="0"/>
              </a:spcAft>
              <a:buClr>
                <a:schemeClr val="dk1"/>
              </a:buClr>
              <a:buSzPts val="2000"/>
              <a:buFont typeface="Arial"/>
              <a:buNone/>
              <a:defRPr sz="2000"/>
            </a:lvl1pPr>
            <a:lvl2pPr marL="914400" lvl="1" indent="-228600" algn="l" rtl="0">
              <a:spcBef>
                <a:spcPts val="360"/>
              </a:spcBef>
              <a:spcAft>
                <a:spcPts val="0"/>
              </a:spcAft>
              <a:buClr>
                <a:schemeClr val="dk1"/>
              </a:buClr>
              <a:buSzPts val="1800"/>
              <a:buFont typeface="Arial"/>
              <a:buNone/>
              <a:defRPr sz="1800"/>
            </a:lvl2pPr>
            <a:lvl3pPr marL="1371600" lvl="2" indent="-228600" algn="l" rtl="0">
              <a:spcBef>
                <a:spcPts val="320"/>
              </a:spcBef>
              <a:spcAft>
                <a:spcPts val="0"/>
              </a:spcAft>
              <a:buClr>
                <a:schemeClr val="dk1"/>
              </a:buClr>
              <a:buSzPts val="1600"/>
              <a:buFont typeface="Arial"/>
              <a:buNone/>
              <a:defRPr sz="1600"/>
            </a:lvl3pPr>
            <a:lvl4pPr marL="1828800" lvl="3" indent="-228600" algn="l" rtl="0">
              <a:spcBef>
                <a:spcPts val="280"/>
              </a:spcBef>
              <a:spcAft>
                <a:spcPts val="0"/>
              </a:spcAft>
              <a:buClr>
                <a:schemeClr val="dk1"/>
              </a:buClr>
              <a:buSzPts val="1400"/>
              <a:buFont typeface="Arial"/>
              <a:buNone/>
              <a:defRPr sz="1400"/>
            </a:lvl4pPr>
            <a:lvl5pPr marL="2286000" lvl="4" indent="-228600" algn="l" rtl="0">
              <a:spcBef>
                <a:spcPts val="280"/>
              </a:spcBef>
              <a:spcAft>
                <a:spcPts val="0"/>
              </a:spcAft>
              <a:buClr>
                <a:schemeClr val="dk1"/>
              </a:buClr>
              <a:buSzPts val="1400"/>
              <a:buFont typeface="Arial"/>
              <a:buNone/>
              <a:defRPr sz="1400"/>
            </a:lvl5pPr>
            <a:lvl6pPr marL="2743200" lvl="5" indent="-228600" algn="l" rtl="0">
              <a:spcBef>
                <a:spcPts val="280"/>
              </a:spcBef>
              <a:spcAft>
                <a:spcPts val="0"/>
              </a:spcAft>
              <a:buClr>
                <a:schemeClr val="dk1"/>
              </a:buClr>
              <a:buSzPts val="1400"/>
              <a:buFont typeface="Arial"/>
              <a:buNone/>
              <a:defRPr sz="1400"/>
            </a:lvl6pPr>
            <a:lvl7pPr marL="3200400" lvl="6" indent="-228600" algn="l" rtl="0">
              <a:spcBef>
                <a:spcPts val="280"/>
              </a:spcBef>
              <a:spcAft>
                <a:spcPts val="0"/>
              </a:spcAft>
              <a:buClr>
                <a:schemeClr val="dk1"/>
              </a:buClr>
              <a:buSzPts val="1400"/>
              <a:buFont typeface="Arial"/>
              <a:buNone/>
              <a:defRPr sz="1400"/>
            </a:lvl7pPr>
            <a:lvl8pPr marL="3657600" lvl="7" indent="-228600" algn="l" rtl="0">
              <a:spcBef>
                <a:spcPts val="280"/>
              </a:spcBef>
              <a:spcAft>
                <a:spcPts val="0"/>
              </a:spcAft>
              <a:buClr>
                <a:schemeClr val="dk1"/>
              </a:buClr>
              <a:buSzPts val="1400"/>
              <a:buFont typeface="Arial"/>
              <a:buNone/>
              <a:defRPr sz="1400"/>
            </a:lvl8pPr>
            <a:lvl9pPr marL="4114800" lvl="8" indent="-228600" algn="l" rtl="0">
              <a:spcBef>
                <a:spcPts val="280"/>
              </a:spcBef>
              <a:spcAft>
                <a:spcPts val="0"/>
              </a:spcAft>
              <a:buClr>
                <a:schemeClr val="dk1"/>
              </a:buClr>
              <a:buSzPts val="1400"/>
              <a:buFont typeface="Arial"/>
              <a:buNone/>
              <a:defRPr sz="1400"/>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67" name="Google Shape;67;p18"/>
          <p:cNvSpPr txBox="1">
            <a:spLocks noGrp="1"/>
          </p:cNvSpPr>
          <p:nvPr>
            <p:ph type="body" idx="1"/>
          </p:nvPr>
        </p:nvSpPr>
        <p:spPr>
          <a:xfrm>
            <a:off x="1476375" y="1168003"/>
            <a:ext cx="3632100" cy="37803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Font typeface="Arial"/>
              <a:buChar char="•"/>
              <a:defRPr sz="2800"/>
            </a:lvl1pPr>
            <a:lvl2pPr marL="914400" lvl="1" indent="-381000" algn="l" rtl="0">
              <a:spcBef>
                <a:spcPts val="480"/>
              </a:spcBef>
              <a:spcAft>
                <a:spcPts val="0"/>
              </a:spcAft>
              <a:buClr>
                <a:schemeClr val="dk1"/>
              </a:buClr>
              <a:buSzPts val="2400"/>
              <a:buFont typeface="Arial"/>
              <a:buChar char="–"/>
              <a:defRPr sz="2400"/>
            </a:lvl2pPr>
            <a:lvl3pPr marL="1371600" lvl="2" indent="-355600" algn="l" rtl="0">
              <a:spcBef>
                <a:spcPts val="400"/>
              </a:spcBef>
              <a:spcAft>
                <a:spcPts val="0"/>
              </a:spcAft>
              <a:buClr>
                <a:schemeClr val="dk1"/>
              </a:buClr>
              <a:buSzPts val="2000"/>
              <a:buFont typeface="Arial"/>
              <a:buChar char="•"/>
              <a:defRPr sz="2000"/>
            </a:lvl3pPr>
            <a:lvl4pPr marL="1828800" lvl="3" indent="-342900" algn="l" rtl="0">
              <a:spcBef>
                <a:spcPts val="360"/>
              </a:spcBef>
              <a:spcAft>
                <a:spcPts val="0"/>
              </a:spcAft>
              <a:buClr>
                <a:schemeClr val="dk1"/>
              </a:buClr>
              <a:buSzPts val="1800"/>
              <a:buFont typeface="Arial"/>
              <a:buChar char="–"/>
              <a:defRPr sz="1800"/>
            </a:lvl4pPr>
            <a:lvl5pPr marL="2286000" lvl="4" indent="-342900" algn="l" rtl="0">
              <a:spcBef>
                <a:spcPts val="360"/>
              </a:spcBef>
              <a:spcAft>
                <a:spcPts val="0"/>
              </a:spcAft>
              <a:buClr>
                <a:schemeClr val="dk1"/>
              </a:buClr>
              <a:buSzPts val="1800"/>
              <a:buFont typeface="Arial"/>
              <a:buChar char="»"/>
              <a:defRPr sz="1800"/>
            </a:lvl5pPr>
            <a:lvl6pPr marL="2743200" lvl="5" indent="-342900" algn="l" rtl="0">
              <a:spcBef>
                <a:spcPts val="360"/>
              </a:spcBef>
              <a:spcAft>
                <a:spcPts val="0"/>
              </a:spcAft>
              <a:buClr>
                <a:schemeClr val="dk1"/>
              </a:buClr>
              <a:buSzPts val="1800"/>
              <a:buFont typeface="Arial"/>
              <a:buChar char="»"/>
              <a:defRPr sz="1800"/>
            </a:lvl6pPr>
            <a:lvl7pPr marL="3200400" lvl="6" indent="-342900" algn="l" rtl="0">
              <a:spcBef>
                <a:spcPts val="360"/>
              </a:spcBef>
              <a:spcAft>
                <a:spcPts val="0"/>
              </a:spcAft>
              <a:buClr>
                <a:schemeClr val="dk1"/>
              </a:buClr>
              <a:buSzPts val="1800"/>
              <a:buFont typeface="Arial"/>
              <a:buChar char="»"/>
              <a:defRPr sz="1800"/>
            </a:lvl7pPr>
            <a:lvl8pPr marL="3657600" lvl="7" indent="-342900" algn="l" rtl="0">
              <a:spcBef>
                <a:spcPts val="360"/>
              </a:spcBef>
              <a:spcAft>
                <a:spcPts val="0"/>
              </a:spcAft>
              <a:buClr>
                <a:schemeClr val="dk1"/>
              </a:buClr>
              <a:buSzPts val="1800"/>
              <a:buFont typeface="Arial"/>
              <a:buChar char="»"/>
              <a:defRPr sz="1800"/>
            </a:lvl8pPr>
            <a:lvl9pPr marL="4114800" lvl="8" indent="-342900" algn="l" rtl="0">
              <a:spcBef>
                <a:spcPts val="360"/>
              </a:spcBef>
              <a:spcAft>
                <a:spcPts val="0"/>
              </a:spcAft>
              <a:buClr>
                <a:schemeClr val="dk1"/>
              </a:buClr>
              <a:buSzPts val="1800"/>
              <a:buFont typeface="Arial"/>
              <a:buChar char="»"/>
              <a:defRPr sz="1800"/>
            </a:lvl9pPr>
          </a:lstStyle>
          <a:p>
            <a:endParaRPr/>
          </a:p>
        </p:txBody>
      </p:sp>
      <p:sp>
        <p:nvSpPr>
          <p:cNvPr id="68" name="Google Shape;68;p18"/>
          <p:cNvSpPr txBox="1">
            <a:spLocks noGrp="1"/>
          </p:cNvSpPr>
          <p:nvPr>
            <p:ph type="body" idx="2"/>
          </p:nvPr>
        </p:nvSpPr>
        <p:spPr>
          <a:xfrm>
            <a:off x="5260975" y="1168003"/>
            <a:ext cx="3632100" cy="3780300"/>
          </a:xfrm>
          <a:prstGeom prst="rect">
            <a:avLst/>
          </a:prstGeom>
          <a:noFill/>
          <a:ln>
            <a:noFill/>
          </a:ln>
        </p:spPr>
        <p:txBody>
          <a:bodyPr spcFirstLastPara="1" wrap="square" lIns="91425" tIns="45700" rIns="91425" bIns="45700" anchor="t" anchorCtr="0">
            <a:noAutofit/>
          </a:bodyPr>
          <a:lstStyle>
            <a:lvl1pPr marL="457200" lvl="0" indent="-406400" algn="l" rtl="0">
              <a:spcBef>
                <a:spcPts val="560"/>
              </a:spcBef>
              <a:spcAft>
                <a:spcPts val="0"/>
              </a:spcAft>
              <a:buClr>
                <a:schemeClr val="dk1"/>
              </a:buClr>
              <a:buSzPts val="2800"/>
              <a:buFont typeface="Arial"/>
              <a:buChar char="•"/>
              <a:defRPr sz="2800"/>
            </a:lvl1pPr>
            <a:lvl2pPr marL="914400" lvl="1" indent="-381000" algn="l" rtl="0">
              <a:spcBef>
                <a:spcPts val="480"/>
              </a:spcBef>
              <a:spcAft>
                <a:spcPts val="0"/>
              </a:spcAft>
              <a:buClr>
                <a:schemeClr val="dk1"/>
              </a:buClr>
              <a:buSzPts val="2400"/>
              <a:buFont typeface="Arial"/>
              <a:buChar char="–"/>
              <a:defRPr sz="2400"/>
            </a:lvl2pPr>
            <a:lvl3pPr marL="1371600" lvl="2" indent="-355600" algn="l" rtl="0">
              <a:spcBef>
                <a:spcPts val="400"/>
              </a:spcBef>
              <a:spcAft>
                <a:spcPts val="0"/>
              </a:spcAft>
              <a:buClr>
                <a:schemeClr val="dk1"/>
              </a:buClr>
              <a:buSzPts val="2000"/>
              <a:buFont typeface="Arial"/>
              <a:buChar char="•"/>
              <a:defRPr sz="2000"/>
            </a:lvl3pPr>
            <a:lvl4pPr marL="1828800" lvl="3" indent="-342900" algn="l" rtl="0">
              <a:spcBef>
                <a:spcPts val="360"/>
              </a:spcBef>
              <a:spcAft>
                <a:spcPts val="0"/>
              </a:spcAft>
              <a:buClr>
                <a:schemeClr val="dk1"/>
              </a:buClr>
              <a:buSzPts val="1800"/>
              <a:buFont typeface="Arial"/>
              <a:buChar char="–"/>
              <a:defRPr sz="1800"/>
            </a:lvl4pPr>
            <a:lvl5pPr marL="2286000" lvl="4" indent="-342900" algn="l" rtl="0">
              <a:spcBef>
                <a:spcPts val="360"/>
              </a:spcBef>
              <a:spcAft>
                <a:spcPts val="0"/>
              </a:spcAft>
              <a:buClr>
                <a:schemeClr val="dk1"/>
              </a:buClr>
              <a:buSzPts val="1800"/>
              <a:buFont typeface="Arial"/>
              <a:buChar char="»"/>
              <a:defRPr sz="1800"/>
            </a:lvl5pPr>
            <a:lvl6pPr marL="2743200" lvl="5" indent="-342900" algn="l" rtl="0">
              <a:spcBef>
                <a:spcPts val="360"/>
              </a:spcBef>
              <a:spcAft>
                <a:spcPts val="0"/>
              </a:spcAft>
              <a:buClr>
                <a:schemeClr val="dk1"/>
              </a:buClr>
              <a:buSzPts val="1800"/>
              <a:buFont typeface="Arial"/>
              <a:buChar char="»"/>
              <a:defRPr sz="1800"/>
            </a:lvl6pPr>
            <a:lvl7pPr marL="3200400" lvl="6" indent="-342900" algn="l" rtl="0">
              <a:spcBef>
                <a:spcPts val="360"/>
              </a:spcBef>
              <a:spcAft>
                <a:spcPts val="0"/>
              </a:spcAft>
              <a:buClr>
                <a:schemeClr val="dk1"/>
              </a:buClr>
              <a:buSzPts val="1800"/>
              <a:buFont typeface="Arial"/>
              <a:buChar char="»"/>
              <a:defRPr sz="1800"/>
            </a:lvl7pPr>
            <a:lvl8pPr marL="3657600" lvl="7" indent="-342900" algn="l" rtl="0">
              <a:spcBef>
                <a:spcPts val="360"/>
              </a:spcBef>
              <a:spcAft>
                <a:spcPts val="0"/>
              </a:spcAft>
              <a:buClr>
                <a:schemeClr val="dk1"/>
              </a:buClr>
              <a:buSzPts val="1800"/>
              <a:buFont typeface="Arial"/>
              <a:buChar char="»"/>
              <a:defRPr sz="1800"/>
            </a:lvl8pPr>
            <a:lvl9pPr marL="4114800" lvl="8" indent="-342900" algn="l" rtl="0">
              <a:spcBef>
                <a:spcPts val="360"/>
              </a:spcBef>
              <a:spcAft>
                <a:spcPts val="0"/>
              </a:spcAft>
              <a:buClr>
                <a:schemeClr val="dk1"/>
              </a:buClr>
              <a:buSzPts val="1800"/>
              <a:buFont typeface="Arial"/>
              <a:buChar char="»"/>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69"/>
        <p:cNvGrpSpPr/>
        <p:nvPr/>
      </p:nvGrpSpPr>
      <p:grpSpPr>
        <a:xfrm>
          <a:off x="0" y="0"/>
          <a:ext cx="0" cy="0"/>
          <a:chOff x="0" y="0"/>
          <a:chExt cx="0" cy="0"/>
        </a:xfrm>
      </p:grpSpPr>
      <p:sp>
        <p:nvSpPr>
          <p:cNvPr id="70" name="Google Shape;70;p19"/>
          <p:cNvSpPr txBox="1">
            <a:spLocks noGrp="1"/>
          </p:cNvSpPr>
          <p:nvPr>
            <p:ph type="title"/>
          </p:nvPr>
        </p:nvSpPr>
        <p:spPr>
          <a:xfrm>
            <a:off x="457200" y="205978"/>
            <a:ext cx="8229600" cy="8574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71" name="Google Shape;71;p19"/>
          <p:cNvSpPr txBox="1">
            <a:spLocks noGrp="1"/>
          </p:cNvSpPr>
          <p:nvPr>
            <p:ph type="body" idx="1"/>
          </p:nvPr>
        </p:nvSpPr>
        <p:spPr>
          <a:xfrm>
            <a:off x="457200" y="1151335"/>
            <a:ext cx="4040100" cy="4800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Font typeface="Arial"/>
              <a:buNone/>
              <a:defRPr sz="2400" b="1"/>
            </a:lvl1pPr>
            <a:lvl2pPr marL="914400" lvl="1" indent="-228600" algn="l" rtl="0">
              <a:spcBef>
                <a:spcPts val="400"/>
              </a:spcBef>
              <a:spcAft>
                <a:spcPts val="0"/>
              </a:spcAft>
              <a:buClr>
                <a:schemeClr val="dk1"/>
              </a:buClr>
              <a:buSzPts val="2000"/>
              <a:buFont typeface="Arial"/>
              <a:buNone/>
              <a:defRPr sz="2000" b="1"/>
            </a:lvl2pPr>
            <a:lvl3pPr marL="1371600" lvl="2" indent="-228600" algn="l" rtl="0">
              <a:spcBef>
                <a:spcPts val="360"/>
              </a:spcBef>
              <a:spcAft>
                <a:spcPts val="0"/>
              </a:spcAft>
              <a:buClr>
                <a:schemeClr val="dk1"/>
              </a:buClr>
              <a:buSzPts val="1800"/>
              <a:buFont typeface="Arial"/>
              <a:buNone/>
              <a:defRPr sz="1800" b="1"/>
            </a:lvl3pPr>
            <a:lvl4pPr marL="1828800" lvl="3" indent="-228600" algn="l" rtl="0">
              <a:spcBef>
                <a:spcPts val="320"/>
              </a:spcBef>
              <a:spcAft>
                <a:spcPts val="0"/>
              </a:spcAft>
              <a:buClr>
                <a:schemeClr val="dk1"/>
              </a:buClr>
              <a:buSzPts val="1600"/>
              <a:buFont typeface="Arial"/>
              <a:buNone/>
              <a:defRPr sz="1600" b="1"/>
            </a:lvl4pPr>
            <a:lvl5pPr marL="2286000" lvl="4" indent="-228600" algn="l" rtl="0">
              <a:spcBef>
                <a:spcPts val="320"/>
              </a:spcBef>
              <a:spcAft>
                <a:spcPts val="0"/>
              </a:spcAft>
              <a:buClr>
                <a:schemeClr val="dk1"/>
              </a:buClr>
              <a:buSzPts val="1600"/>
              <a:buFont typeface="Arial"/>
              <a:buNone/>
              <a:defRPr sz="1600" b="1"/>
            </a:lvl5pPr>
            <a:lvl6pPr marL="2743200" lvl="5" indent="-228600" algn="l" rtl="0">
              <a:spcBef>
                <a:spcPts val="320"/>
              </a:spcBef>
              <a:spcAft>
                <a:spcPts val="0"/>
              </a:spcAft>
              <a:buClr>
                <a:schemeClr val="dk1"/>
              </a:buClr>
              <a:buSzPts val="1600"/>
              <a:buFont typeface="Arial"/>
              <a:buNone/>
              <a:defRPr sz="1600" b="1"/>
            </a:lvl6pPr>
            <a:lvl7pPr marL="3200400" lvl="6" indent="-228600" algn="l" rtl="0">
              <a:spcBef>
                <a:spcPts val="320"/>
              </a:spcBef>
              <a:spcAft>
                <a:spcPts val="0"/>
              </a:spcAft>
              <a:buClr>
                <a:schemeClr val="dk1"/>
              </a:buClr>
              <a:buSzPts val="1600"/>
              <a:buFont typeface="Arial"/>
              <a:buNone/>
              <a:defRPr sz="1600" b="1"/>
            </a:lvl7pPr>
            <a:lvl8pPr marL="3657600" lvl="7" indent="-228600" algn="l" rtl="0">
              <a:spcBef>
                <a:spcPts val="320"/>
              </a:spcBef>
              <a:spcAft>
                <a:spcPts val="0"/>
              </a:spcAft>
              <a:buClr>
                <a:schemeClr val="dk1"/>
              </a:buClr>
              <a:buSzPts val="1600"/>
              <a:buFont typeface="Arial"/>
              <a:buNone/>
              <a:defRPr sz="1600" b="1"/>
            </a:lvl8pPr>
            <a:lvl9pPr marL="4114800" lvl="8" indent="-228600" algn="l" rtl="0">
              <a:spcBef>
                <a:spcPts val="320"/>
              </a:spcBef>
              <a:spcAft>
                <a:spcPts val="0"/>
              </a:spcAft>
              <a:buClr>
                <a:schemeClr val="dk1"/>
              </a:buClr>
              <a:buSzPts val="1600"/>
              <a:buFont typeface="Arial"/>
              <a:buNone/>
              <a:defRPr sz="1600" b="1"/>
            </a:lvl9pPr>
          </a:lstStyle>
          <a:p>
            <a:endParaRPr/>
          </a:p>
        </p:txBody>
      </p:sp>
      <p:sp>
        <p:nvSpPr>
          <p:cNvPr id="72" name="Google Shape;72;p19"/>
          <p:cNvSpPr txBox="1">
            <a:spLocks noGrp="1"/>
          </p:cNvSpPr>
          <p:nvPr>
            <p:ph type="body" idx="2"/>
          </p:nvPr>
        </p:nvSpPr>
        <p:spPr>
          <a:xfrm>
            <a:off x="457200" y="1631156"/>
            <a:ext cx="4040100" cy="29634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Font typeface="Arial"/>
              <a:buChar char="•"/>
              <a:defRPr sz="2400"/>
            </a:lvl1pPr>
            <a:lvl2pPr marL="914400" lvl="1" indent="-355600" algn="l" rtl="0">
              <a:spcBef>
                <a:spcPts val="400"/>
              </a:spcBef>
              <a:spcAft>
                <a:spcPts val="0"/>
              </a:spcAft>
              <a:buClr>
                <a:schemeClr val="dk1"/>
              </a:buClr>
              <a:buSzPts val="2000"/>
              <a:buFont typeface="Arial"/>
              <a:buChar char="–"/>
              <a:defRPr sz="2000"/>
            </a:lvl2pPr>
            <a:lvl3pPr marL="1371600" lvl="2" indent="-342900" algn="l" rtl="0">
              <a:spcBef>
                <a:spcPts val="360"/>
              </a:spcBef>
              <a:spcAft>
                <a:spcPts val="0"/>
              </a:spcAft>
              <a:buClr>
                <a:schemeClr val="dk1"/>
              </a:buClr>
              <a:buSzPts val="1800"/>
              <a:buFont typeface="Arial"/>
              <a:buChar char="•"/>
              <a:defRPr sz="1800"/>
            </a:lvl3pPr>
            <a:lvl4pPr marL="1828800" lvl="3" indent="-330200" algn="l" rtl="0">
              <a:spcBef>
                <a:spcPts val="320"/>
              </a:spcBef>
              <a:spcAft>
                <a:spcPts val="0"/>
              </a:spcAft>
              <a:buClr>
                <a:schemeClr val="dk1"/>
              </a:buClr>
              <a:buSzPts val="1600"/>
              <a:buFont typeface="Arial"/>
              <a:buChar char="–"/>
              <a:defRPr sz="1600"/>
            </a:lvl4pPr>
            <a:lvl5pPr marL="2286000" lvl="4" indent="-330200" algn="l" rtl="0">
              <a:spcBef>
                <a:spcPts val="320"/>
              </a:spcBef>
              <a:spcAft>
                <a:spcPts val="0"/>
              </a:spcAft>
              <a:buClr>
                <a:schemeClr val="dk1"/>
              </a:buClr>
              <a:buSzPts val="1600"/>
              <a:buFont typeface="Arial"/>
              <a:buChar char="»"/>
              <a:defRPr sz="1600"/>
            </a:lvl5pPr>
            <a:lvl6pPr marL="2743200" lvl="5" indent="-330200" algn="l" rtl="0">
              <a:spcBef>
                <a:spcPts val="320"/>
              </a:spcBef>
              <a:spcAft>
                <a:spcPts val="0"/>
              </a:spcAft>
              <a:buClr>
                <a:schemeClr val="dk1"/>
              </a:buClr>
              <a:buSzPts val="1600"/>
              <a:buFont typeface="Arial"/>
              <a:buChar char="»"/>
              <a:defRPr sz="1600"/>
            </a:lvl6pPr>
            <a:lvl7pPr marL="3200400" lvl="6" indent="-330200" algn="l" rtl="0">
              <a:spcBef>
                <a:spcPts val="320"/>
              </a:spcBef>
              <a:spcAft>
                <a:spcPts val="0"/>
              </a:spcAft>
              <a:buClr>
                <a:schemeClr val="dk1"/>
              </a:buClr>
              <a:buSzPts val="1600"/>
              <a:buFont typeface="Arial"/>
              <a:buChar char="»"/>
              <a:defRPr sz="1600"/>
            </a:lvl7pPr>
            <a:lvl8pPr marL="3657600" lvl="7" indent="-330200" algn="l" rtl="0">
              <a:spcBef>
                <a:spcPts val="320"/>
              </a:spcBef>
              <a:spcAft>
                <a:spcPts val="0"/>
              </a:spcAft>
              <a:buClr>
                <a:schemeClr val="dk1"/>
              </a:buClr>
              <a:buSzPts val="1600"/>
              <a:buFont typeface="Arial"/>
              <a:buChar char="»"/>
              <a:defRPr sz="1600"/>
            </a:lvl8pPr>
            <a:lvl9pPr marL="4114800" lvl="8" indent="-330200" algn="l" rtl="0">
              <a:spcBef>
                <a:spcPts val="320"/>
              </a:spcBef>
              <a:spcAft>
                <a:spcPts val="0"/>
              </a:spcAft>
              <a:buClr>
                <a:schemeClr val="dk1"/>
              </a:buClr>
              <a:buSzPts val="1600"/>
              <a:buFont typeface="Arial"/>
              <a:buChar char="»"/>
              <a:defRPr sz="1600"/>
            </a:lvl9pPr>
          </a:lstStyle>
          <a:p>
            <a:endParaRPr/>
          </a:p>
        </p:txBody>
      </p:sp>
      <p:sp>
        <p:nvSpPr>
          <p:cNvPr id="73" name="Google Shape;73;p19"/>
          <p:cNvSpPr txBox="1">
            <a:spLocks noGrp="1"/>
          </p:cNvSpPr>
          <p:nvPr>
            <p:ph type="body" idx="3"/>
          </p:nvPr>
        </p:nvSpPr>
        <p:spPr>
          <a:xfrm>
            <a:off x="4645025" y="1151335"/>
            <a:ext cx="4041900" cy="480000"/>
          </a:xfrm>
          <a:prstGeom prst="rect">
            <a:avLst/>
          </a:prstGeom>
          <a:noFill/>
          <a:ln>
            <a:noFill/>
          </a:ln>
        </p:spPr>
        <p:txBody>
          <a:bodyPr spcFirstLastPara="1" wrap="square" lIns="91425" tIns="45700" rIns="91425" bIns="45700" anchor="b" anchorCtr="0">
            <a:noAutofit/>
          </a:bodyPr>
          <a:lstStyle>
            <a:lvl1pPr marL="457200" lvl="0" indent="-228600" algn="l" rtl="0">
              <a:spcBef>
                <a:spcPts val="480"/>
              </a:spcBef>
              <a:spcAft>
                <a:spcPts val="0"/>
              </a:spcAft>
              <a:buClr>
                <a:schemeClr val="dk1"/>
              </a:buClr>
              <a:buSzPts val="2400"/>
              <a:buFont typeface="Arial"/>
              <a:buNone/>
              <a:defRPr sz="2400" b="1"/>
            </a:lvl1pPr>
            <a:lvl2pPr marL="914400" lvl="1" indent="-228600" algn="l" rtl="0">
              <a:spcBef>
                <a:spcPts val="400"/>
              </a:spcBef>
              <a:spcAft>
                <a:spcPts val="0"/>
              </a:spcAft>
              <a:buClr>
                <a:schemeClr val="dk1"/>
              </a:buClr>
              <a:buSzPts val="2000"/>
              <a:buFont typeface="Arial"/>
              <a:buNone/>
              <a:defRPr sz="2000" b="1"/>
            </a:lvl2pPr>
            <a:lvl3pPr marL="1371600" lvl="2" indent="-228600" algn="l" rtl="0">
              <a:spcBef>
                <a:spcPts val="360"/>
              </a:spcBef>
              <a:spcAft>
                <a:spcPts val="0"/>
              </a:spcAft>
              <a:buClr>
                <a:schemeClr val="dk1"/>
              </a:buClr>
              <a:buSzPts val="1800"/>
              <a:buFont typeface="Arial"/>
              <a:buNone/>
              <a:defRPr sz="1800" b="1"/>
            </a:lvl3pPr>
            <a:lvl4pPr marL="1828800" lvl="3" indent="-228600" algn="l" rtl="0">
              <a:spcBef>
                <a:spcPts val="320"/>
              </a:spcBef>
              <a:spcAft>
                <a:spcPts val="0"/>
              </a:spcAft>
              <a:buClr>
                <a:schemeClr val="dk1"/>
              </a:buClr>
              <a:buSzPts val="1600"/>
              <a:buFont typeface="Arial"/>
              <a:buNone/>
              <a:defRPr sz="1600" b="1"/>
            </a:lvl4pPr>
            <a:lvl5pPr marL="2286000" lvl="4" indent="-228600" algn="l" rtl="0">
              <a:spcBef>
                <a:spcPts val="320"/>
              </a:spcBef>
              <a:spcAft>
                <a:spcPts val="0"/>
              </a:spcAft>
              <a:buClr>
                <a:schemeClr val="dk1"/>
              </a:buClr>
              <a:buSzPts val="1600"/>
              <a:buFont typeface="Arial"/>
              <a:buNone/>
              <a:defRPr sz="1600" b="1"/>
            </a:lvl5pPr>
            <a:lvl6pPr marL="2743200" lvl="5" indent="-228600" algn="l" rtl="0">
              <a:spcBef>
                <a:spcPts val="320"/>
              </a:spcBef>
              <a:spcAft>
                <a:spcPts val="0"/>
              </a:spcAft>
              <a:buClr>
                <a:schemeClr val="dk1"/>
              </a:buClr>
              <a:buSzPts val="1600"/>
              <a:buFont typeface="Arial"/>
              <a:buNone/>
              <a:defRPr sz="1600" b="1"/>
            </a:lvl6pPr>
            <a:lvl7pPr marL="3200400" lvl="6" indent="-228600" algn="l" rtl="0">
              <a:spcBef>
                <a:spcPts val="320"/>
              </a:spcBef>
              <a:spcAft>
                <a:spcPts val="0"/>
              </a:spcAft>
              <a:buClr>
                <a:schemeClr val="dk1"/>
              </a:buClr>
              <a:buSzPts val="1600"/>
              <a:buFont typeface="Arial"/>
              <a:buNone/>
              <a:defRPr sz="1600" b="1"/>
            </a:lvl7pPr>
            <a:lvl8pPr marL="3657600" lvl="7" indent="-228600" algn="l" rtl="0">
              <a:spcBef>
                <a:spcPts val="320"/>
              </a:spcBef>
              <a:spcAft>
                <a:spcPts val="0"/>
              </a:spcAft>
              <a:buClr>
                <a:schemeClr val="dk1"/>
              </a:buClr>
              <a:buSzPts val="1600"/>
              <a:buFont typeface="Arial"/>
              <a:buNone/>
              <a:defRPr sz="1600" b="1"/>
            </a:lvl8pPr>
            <a:lvl9pPr marL="4114800" lvl="8" indent="-228600" algn="l" rtl="0">
              <a:spcBef>
                <a:spcPts val="320"/>
              </a:spcBef>
              <a:spcAft>
                <a:spcPts val="0"/>
              </a:spcAft>
              <a:buClr>
                <a:schemeClr val="dk1"/>
              </a:buClr>
              <a:buSzPts val="1600"/>
              <a:buFont typeface="Arial"/>
              <a:buNone/>
              <a:defRPr sz="1600" b="1"/>
            </a:lvl9pPr>
          </a:lstStyle>
          <a:p>
            <a:endParaRPr/>
          </a:p>
        </p:txBody>
      </p:sp>
      <p:sp>
        <p:nvSpPr>
          <p:cNvPr id="74" name="Google Shape;74;p19"/>
          <p:cNvSpPr txBox="1">
            <a:spLocks noGrp="1"/>
          </p:cNvSpPr>
          <p:nvPr>
            <p:ph type="body" idx="4"/>
          </p:nvPr>
        </p:nvSpPr>
        <p:spPr>
          <a:xfrm>
            <a:off x="4645025" y="1631156"/>
            <a:ext cx="4041900" cy="2963400"/>
          </a:xfrm>
          <a:prstGeom prst="rect">
            <a:avLst/>
          </a:prstGeom>
          <a:noFill/>
          <a:ln>
            <a:noFill/>
          </a:ln>
        </p:spPr>
        <p:txBody>
          <a:bodyPr spcFirstLastPara="1" wrap="square" lIns="91425" tIns="45700" rIns="91425" bIns="45700" anchor="t" anchorCtr="0">
            <a:noAutofit/>
          </a:bodyPr>
          <a:lstStyle>
            <a:lvl1pPr marL="457200" lvl="0" indent="-381000" algn="l" rtl="0">
              <a:spcBef>
                <a:spcPts val="480"/>
              </a:spcBef>
              <a:spcAft>
                <a:spcPts val="0"/>
              </a:spcAft>
              <a:buClr>
                <a:schemeClr val="dk1"/>
              </a:buClr>
              <a:buSzPts val="2400"/>
              <a:buFont typeface="Arial"/>
              <a:buChar char="•"/>
              <a:defRPr sz="2400"/>
            </a:lvl1pPr>
            <a:lvl2pPr marL="914400" lvl="1" indent="-355600" algn="l" rtl="0">
              <a:spcBef>
                <a:spcPts val="400"/>
              </a:spcBef>
              <a:spcAft>
                <a:spcPts val="0"/>
              </a:spcAft>
              <a:buClr>
                <a:schemeClr val="dk1"/>
              </a:buClr>
              <a:buSzPts val="2000"/>
              <a:buFont typeface="Arial"/>
              <a:buChar char="–"/>
              <a:defRPr sz="2000"/>
            </a:lvl2pPr>
            <a:lvl3pPr marL="1371600" lvl="2" indent="-342900" algn="l" rtl="0">
              <a:spcBef>
                <a:spcPts val="360"/>
              </a:spcBef>
              <a:spcAft>
                <a:spcPts val="0"/>
              </a:spcAft>
              <a:buClr>
                <a:schemeClr val="dk1"/>
              </a:buClr>
              <a:buSzPts val="1800"/>
              <a:buFont typeface="Arial"/>
              <a:buChar char="•"/>
              <a:defRPr sz="1800"/>
            </a:lvl3pPr>
            <a:lvl4pPr marL="1828800" lvl="3" indent="-330200" algn="l" rtl="0">
              <a:spcBef>
                <a:spcPts val="320"/>
              </a:spcBef>
              <a:spcAft>
                <a:spcPts val="0"/>
              </a:spcAft>
              <a:buClr>
                <a:schemeClr val="dk1"/>
              </a:buClr>
              <a:buSzPts val="1600"/>
              <a:buFont typeface="Arial"/>
              <a:buChar char="–"/>
              <a:defRPr sz="1600"/>
            </a:lvl4pPr>
            <a:lvl5pPr marL="2286000" lvl="4" indent="-330200" algn="l" rtl="0">
              <a:spcBef>
                <a:spcPts val="320"/>
              </a:spcBef>
              <a:spcAft>
                <a:spcPts val="0"/>
              </a:spcAft>
              <a:buClr>
                <a:schemeClr val="dk1"/>
              </a:buClr>
              <a:buSzPts val="1600"/>
              <a:buFont typeface="Arial"/>
              <a:buChar char="»"/>
              <a:defRPr sz="1600"/>
            </a:lvl5pPr>
            <a:lvl6pPr marL="2743200" lvl="5" indent="-330200" algn="l" rtl="0">
              <a:spcBef>
                <a:spcPts val="320"/>
              </a:spcBef>
              <a:spcAft>
                <a:spcPts val="0"/>
              </a:spcAft>
              <a:buClr>
                <a:schemeClr val="dk1"/>
              </a:buClr>
              <a:buSzPts val="1600"/>
              <a:buFont typeface="Arial"/>
              <a:buChar char="»"/>
              <a:defRPr sz="1600"/>
            </a:lvl6pPr>
            <a:lvl7pPr marL="3200400" lvl="6" indent="-330200" algn="l" rtl="0">
              <a:spcBef>
                <a:spcPts val="320"/>
              </a:spcBef>
              <a:spcAft>
                <a:spcPts val="0"/>
              </a:spcAft>
              <a:buClr>
                <a:schemeClr val="dk1"/>
              </a:buClr>
              <a:buSzPts val="1600"/>
              <a:buFont typeface="Arial"/>
              <a:buChar char="»"/>
              <a:defRPr sz="1600"/>
            </a:lvl7pPr>
            <a:lvl8pPr marL="3657600" lvl="7" indent="-330200" algn="l" rtl="0">
              <a:spcBef>
                <a:spcPts val="320"/>
              </a:spcBef>
              <a:spcAft>
                <a:spcPts val="0"/>
              </a:spcAft>
              <a:buClr>
                <a:schemeClr val="dk1"/>
              </a:buClr>
              <a:buSzPts val="1600"/>
              <a:buFont typeface="Arial"/>
              <a:buChar char="»"/>
              <a:defRPr sz="1600"/>
            </a:lvl8pPr>
            <a:lvl9pPr marL="4114800" lvl="8" indent="-330200" algn="l" rtl="0">
              <a:spcBef>
                <a:spcPts val="320"/>
              </a:spcBef>
              <a:spcAft>
                <a:spcPts val="0"/>
              </a:spcAft>
              <a:buClr>
                <a:schemeClr val="dk1"/>
              </a:buClr>
              <a:buSzPts val="1600"/>
              <a:buFont typeface="Arial"/>
              <a:buChar char="»"/>
              <a:defRPr sz="16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7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a:off x="457200" y="204788"/>
            <a:ext cx="3008400" cy="8715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80" name="Google Shape;80;p22"/>
          <p:cNvSpPr txBox="1">
            <a:spLocks noGrp="1"/>
          </p:cNvSpPr>
          <p:nvPr>
            <p:ph type="body" idx="1"/>
          </p:nvPr>
        </p:nvSpPr>
        <p:spPr>
          <a:xfrm>
            <a:off x="3575050" y="204788"/>
            <a:ext cx="5111700" cy="4389600"/>
          </a:xfrm>
          <a:prstGeom prst="rect">
            <a:avLst/>
          </a:prstGeom>
          <a:noFill/>
          <a:ln>
            <a:noFill/>
          </a:ln>
        </p:spPr>
        <p:txBody>
          <a:bodyPr spcFirstLastPara="1" wrap="square" lIns="91425" tIns="45700" rIns="91425" bIns="45700" anchor="t" anchorCtr="0">
            <a:noAutofit/>
          </a:bodyPr>
          <a:lstStyle>
            <a:lvl1pPr marL="457200" lvl="0" indent="-431800" algn="l" rtl="0">
              <a:spcBef>
                <a:spcPts val="640"/>
              </a:spcBef>
              <a:spcAft>
                <a:spcPts val="0"/>
              </a:spcAft>
              <a:buClr>
                <a:schemeClr val="dk1"/>
              </a:buClr>
              <a:buSzPts val="3200"/>
              <a:buFont typeface="Arial"/>
              <a:buChar char="•"/>
              <a:defRPr sz="3200"/>
            </a:lvl1pPr>
            <a:lvl2pPr marL="914400" lvl="1" indent="-406400" algn="l" rtl="0">
              <a:spcBef>
                <a:spcPts val="560"/>
              </a:spcBef>
              <a:spcAft>
                <a:spcPts val="0"/>
              </a:spcAft>
              <a:buClr>
                <a:schemeClr val="dk1"/>
              </a:buClr>
              <a:buSzPts val="2800"/>
              <a:buFont typeface="Arial"/>
              <a:buChar char="–"/>
              <a:defRPr sz="2800"/>
            </a:lvl2pPr>
            <a:lvl3pPr marL="1371600" lvl="2" indent="-381000" algn="l" rtl="0">
              <a:spcBef>
                <a:spcPts val="480"/>
              </a:spcBef>
              <a:spcAft>
                <a:spcPts val="0"/>
              </a:spcAft>
              <a:buClr>
                <a:schemeClr val="dk1"/>
              </a:buClr>
              <a:buSzPts val="2400"/>
              <a:buFont typeface="Arial"/>
              <a:buChar char="•"/>
              <a:defRPr sz="2400"/>
            </a:lvl3pPr>
            <a:lvl4pPr marL="1828800" lvl="3" indent="-355600" algn="l" rtl="0">
              <a:spcBef>
                <a:spcPts val="400"/>
              </a:spcBef>
              <a:spcAft>
                <a:spcPts val="0"/>
              </a:spcAft>
              <a:buClr>
                <a:schemeClr val="dk1"/>
              </a:buClr>
              <a:buSzPts val="2000"/>
              <a:buFont typeface="Arial"/>
              <a:buChar char="–"/>
              <a:defRPr sz="2000"/>
            </a:lvl4pPr>
            <a:lvl5pPr marL="2286000" lvl="4" indent="-355600" algn="l" rtl="0">
              <a:spcBef>
                <a:spcPts val="400"/>
              </a:spcBef>
              <a:spcAft>
                <a:spcPts val="0"/>
              </a:spcAft>
              <a:buClr>
                <a:schemeClr val="dk1"/>
              </a:buClr>
              <a:buSzPts val="2000"/>
              <a:buFont typeface="Arial"/>
              <a:buChar char="»"/>
              <a:defRPr sz="2000"/>
            </a:lvl5pPr>
            <a:lvl6pPr marL="2743200" lvl="5" indent="-355600" algn="l" rtl="0">
              <a:spcBef>
                <a:spcPts val="400"/>
              </a:spcBef>
              <a:spcAft>
                <a:spcPts val="0"/>
              </a:spcAft>
              <a:buClr>
                <a:schemeClr val="dk1"/>
              </a:buClr>
              <a:buSzPts val="2000"/>
              <a:buFont typeface="Arial"/>
              <a:buChar char="»"/>
              <a:defRPr sz="2000"/>
            </a:lvl6pPr>
            <a:lvl7pPr marL="3200400" lvl="6" indent="-355600" algn="l" rtl="0">
              <a:spcBef>
                <a:spcPts val="400"/>
              </a:spcBef>
              <a:spcAft>
                <a:spcPts val="0"/>
              </a:spcAft>
              <a:buClr>
                <a:schemeClr val="dk1"/>
              </a:buClr>
              <a:buSzPts val="2000"/>
              <a:buFont typeface="Arial"/>
              <a:buChar char="»"/>
              <a:defRPr sz="2000"/>
            </a:lvl7pPr>
            <a:lvl8pPr marL="3657600" lvl="7" indent="-355600" algn="l" rtl="0">
              <a:spcBef>
                <a:spcPts val="400"/>
              </a:spcBef>
              <a:spcAft>
                <a:spcPts val="0"/>
              </a:spcAft>
              <a:buClr>
                <a:schemeClr val="dk1"/>
              </a:buClr>
              <a:buSzPts val="2000"/>
              <a:buFont typeface="Arial"/>
              <a:buChar char="»"/>
              <a:defRPr sz="2000"/>
            </a:lvl8pPr>
            <a:lvl9pPr marL="4114800" lvl="8" indent="-355600" algn="l" rtl="0">
              <a:spcBef>
                <a:spcPts val="400"/>
              </a:spcBef>
              <a:spcAft>
                <a:spcPts val="0"/>
              </a:spcAft>
              <a:buClr>
                <a:schemeClr val="dk1"/>
              </a:buClr>
              <a:buSzPts val="2000"/>
              <a:buFont typeface="Arial"/>
              <a:buChar char="»"/>
              <a:defRPr sz="2000"/>
            </a:lvl9pPr>
          </a:lstStyle>
          <a:p>
            <a:endParaRPr/>
          </a:p>
        </p:txBody>
      </p:sp>
      <p:sp>
        <p:nvSpPr>
          <p:cNvPr id="81" name="Google Shape;81;p22"/>
          <p:cNvSpPr txBox="1">
            <a:spLocks noGrp="1"/>
          </p:cNvSpPr>
          <p:nvPr>
            <p:ph type="body" idx="2"/>
          </p:nvPr>
        </p:nvSpPr>
        <p:spPr>
          <a:xfrm>
            <a:off x="457200" y="1076325"/>
            <a:ext cx="3008400" cy="35184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Font typeface="Arial"/>
              <a:buNone/>
              <a:defRPr sz="1400"/>
            </a:lvl1pPr>
            <a:lvl2pPr marL="914400" lvl="1" indent="-228600" algn="l" rtl="0">
              <a:spcBef>
                <a:spcPts val="240"/>
              </a:spcBef>
              <a:spcAft>
                <a:spcPts val="0"/>
              </a:spcAft>
              <a:buClr>
                <a:schemeClr val="dk1"/>
              </a:buClr>
              <a:buSzPts val="1200"/>
              <a:buFont typeface="Arial"/>
              <a:buNone/>
              <a:defRPr sz="1200"/>
            </a:lvl2pPr>
            <a:lvl3pPr marL="1371600" lvl="2" indent="-228600" algn="l" rtl="0">
              <a:spcBef>
                <a:spcPts val="200"/>
              </a:spcBef>
              <a:spcAft>
                <a:spcPts val="0"/>
              </a:spcAft>
              <a:buClr>
                <a:schemeClr val="dk1"/>
              </a:buClr>
              <a:buSzPts val="1000"/>
              <a:buFont typeface="Arial"/>
              <a:buNone/>
              <a:defRPr sz="1000"/>
            </a:lvl3pPr>
            <a:lvl4pPr marL="1828800" lvl="3" indent="-228600" algn="l" rtl="0">
              <a:spcBef>
                <a:spcPts val="180"/>
              </a:spcBef>
              <a:spcAft>
                <a:spcPts val="0"/>
              </a:spcAft>
              <a:buClr>
                <a:schemeClr val="dk1"/>
              </a:buClr>
              <a:buSzPts val="900"/>
              <a:buFont typeface="Arial"/>
              <a:buNone/>
              <a:defRPr sz="900"/>
            </a:lvl4pPr>
            <a:lvl5pPr marL="2286000" lvl="4" indent="-228600" algn="l" rtl="0">
              <a:spcBef>
                <a:spcPts val="180"/>
              </a:spcBef>
              <a:spcAft>
                <a:spcPts val="0"/>
              </a:spcAft>
              <a:buClr>
                <a:schemeClr val="dk1"/>
              </a:buClr>
              <a:buSzPts val="900"/>
              <a:buFont typeface="Arial"/>
              <a:buNone/>
              <a:defRPr sz="900"/>
            </a:lvl5pPr>
            <a:lvl6pPr marL="2743200" lvl="5" indent="-228600" algn="l" rtl="0">
              <a:spcBef>
                <a:spcPts val="180"/>
              </a:spcBef>
              <a:spcAft>
                <a:spcPts val="0"/>
              </a:spcAft>
              <a:buClr>
                <a:schemeClr val="dk1"/>
              </a:buClr>
              <a:buSzPts val="900"/>
              <a:buFont typeface="Arial"/>
              <a:buNone/>
              <a:defRPr sz="900"/>
            </a:lvl6pPr>
            <a:lvl7pPr marL="3200400" lvl="6" indent="-228600" algn="l" rtl="0">
              <a:spcBef>
                <a:spcPts val="180"/>
              </a:spcBef>
              <a:spcAft>
                <a:spcPts val="0"/>
              </a:spcAft>
              <a:buClr>
                <a:schemeClr val="dk1"/>
              </a:buClr>
              <a:buSzPts val="900"/>
              <a:buFont typeface="Arial"/>
              <a:buNone/>
              <a:defRPr sz="900"/>
            </a:lvl7pPr>
            <a:lvl8pPr marL="3657600" lvl="7" indent="-228600" algn="l" rtl="0">
              <a:spcBef>
                <a:spcPts val="180"/>
              </a:spcBef>
              <a:spcAft>
                <a:spcPts val="0"/>
              </a:spcAft>
              <a:buClr>
                <a:schemeClr val="dk1"/>
              </a:buClr>
              <a:buSzPts val="900"/>
              <a:buFont typeface="Arial"/>
              <a:buNone/>
              <a:defRPr sz="900"/>
            </a:lvl8pPr>
            <a:lvl9pPr marL="4114800" lvl="8" indent="-228600" algn="l" rtl="0">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82"/>
        <p:cNvGrpSpPr/>
        <p:nvPr/>
      </p:nvGrpSpPr>
      <p:grpSpPr>
        <a:xfrm>
          <a:off x="0" y="0"/>
          <a:ext cx="0" cy="0"/>
          <a:chOff x="0" y="0"/>
          <a:chExt cx="0" cy="0"/>
        </a:xfrm>
      </p:grpSpPr>
      <p:sp>
        <p:nvSpPr>
          <p:cNvPr id="83" name="Google Shape;83;p23"/>
          <p:cNvSpPr txBox="1">
            <a:spLocks noGrp="1"/>
          </p:cNvSpPr>
          <p:nvPr>
            <p:ph type="title"/>
          </p:nvPr>
        </p:nvSpPr>
        <p:spPr>
          <a:xfrm>
            <a:off x="1792288" y="3600450"/>
            <a:ext cx="5486400" cy="425100"/>
          </a:xfrm>
          <a:prstGeom prst="rect">
            <a:avLst/>
          </a:prstGeom>
          <a:noFill/>
          <a:ln>
            <a:noFill/>
          </a:ln>
        </p:spPr>
        <p:txBody>
          <a:bodyPr spcFirstLastPara="1" wrap="square" lIns="91425" tIns="45700" rIns="91425" bIns="45700" anchor="b" anchorCtr="0">
            <a:noAutofit/>
          </a:bodyPr>
          <a:lstStyle>
            <a:lvl1pPr lvl="0" algn="l" rtl="0">
              <a:spcBef>
                <a:spcPts val="0"/>
              </a:spcBef>
              <a:spcAft>
                <a:spcPts val="0"/>
              </a:spcAft>
              <a:buSzPts val="1400"/>
              <a:buNone/>
              <a:defRPr sz="2000" b="1"/>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84" name="Google Shape;84;p23"/>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85" name="Google Shape;85;p23"/>
          <p:cNvSpPr txBox="1">
            <a:spLocks noGrp="1"/>
          </p:cNvSpPr>
          <p:nvPr>
            <p:ph type="body" idx="1"/>
          </p:nvPr>
        </p:nvSpPr>
        <p:spPr>
          <a:xfrm>
            <a:off x="1792288" y="4025503"/>
            <a:ext cx="5486400" cy="603600"/>
          </a:xfrm>
          <a:prstGeom prst="rect">
            <a:avLst/>
          </a:prstGeom>
          <a:noFill/>
          <a:ln>
            <a:noFill/>
          </a:ln>
        </p:spPr>
        <p:txBody>
          <a:bodyPr spcFirstLastPara="1" wrap="square" lIns="91425" tIns="45700" rIns="91425" bIns="45700" anchor="t" anchorCtr="0">
            <a:noAutofit/>
          </a:bodyPr>
          <a:lstStyle>
            <a:lvl1pPr marL="457200" lvl="0" indent="-228600" algn="l" rtl="0">
              <a:spcBef>
                <a:spcPts val="280"/>
              </a:spcBef>
              <a:spcAft>
                <a:spcPts val="0"/>
              </a:spcAft>
              <a:buClr>
                <a:schemeClr val="dk1"/>
              </a:buClr>
              <a:buSzPts val="1400"/>
              <a:buFont typeface="Arial"/>
              <a:buNone/>
              <a:defRPr sz="1400"/>
            </a:lvl1pPr>
            <a:lvl2pPr marL="914400" lvl="1" indent="-228600" algn="l" rtl="0">
              <a:spcBef>
                <a:spcPts val="240"/>
              </a:spcBef>
              <a:spcAft>
                <a:spcPts val="0"/>
              </a:spcAft>
              <a:buClr>
                <a:schemeClr val="dk1"/>
              </a:buClr>
              <a:buSzPts val="1200"/>
              <a:buFont typeface="Arial"/>
              <a:buNone/>
              <a:defRPr sz="1200"/>
            </a:lvl2pPr>
            <a:lvl3pPr marL="1371600" lvl="2" indent="-228600" algn="l" rtl="0">
              <a:spcBef>
                <a:spcPts val="200"/>
              </a:spcBef>
              <a:spcAft>
                <a:spcPts val="0"/>
              </a:spcAft>
              <a:buClr>
                <a:schemeClr val="dk1"/>
              </a:buClr>
              <a:buSzPts val="1000"/>
              <a:buFont typeface="Arial"/>
              <a:buNone/>
              <a:defRPr sz="1000"/>
            </a:lvl3pPr>
            <a:lvl4pPr marL="1828800" lvl="3" indent="-228600" algn="l" rtl="0">
              <a:spcBef>
                <a:spcPts val="180"/>
              </a:spcBef>
              <a:spcAft>
                <a:spcPts val="0"/>
              </a:spcAft>
              <a:buClr>
                <a:schemeClr val="dk1"/>
              </a:buClr>
              <a:buSzPts val="900"/>
              <a:buFont typeface="Arial"/>
              <a:buNone/>
              <a:defRPr sz="900"/>
            </a:lvl4pPr>
            <a:lvl5pPr marL="2286000" lvl="4" indent="-228600" algn="l" rtl="0">
              <a:spcBef>
                <a:spcPts val="180"/>
              </a:spcBef>
              <a:spcAft>
                <a:spcPts val="0"/>
              </a:spcAft>
              <a:buClr>
                <a:schemeClr val="dk1"/>
              </a:buClr>
              <a:buSzPts val="900"/>
              <a:buFont typeface="Arial"/>
              <a:buNone/>
              <a:defRPr sz="900"/>
            </a:lvl5pPr>
            <a:lvl6pPr marL="2743200" lvl="5" indent="-228600" algn="l" rtl="0">
              <a:spcBef>
                <a:spcPts val="180"/>
              </a:spcBef>
              <a:spcAft>
                <a:spcPts val="0"/>
              </a:spcAft>
              <a:buClr>
                <a:schemeClr val="dk1"/>
              </a:buClr>
              <a:buSzPts val="900"/>
              <a:buFont typeface="Arial"/>
              <a:buNone/>
              <a:defRPr sz="900"/>
            </a:lvl6pPr>
            <a:lvl7pPr marL="3200400" lvl="6" indent="-228600" algn="l" rtl="0">
              <a:spcBef>
                <a:spcPts val="180"/>
              </a:spcBef>
              <a:spcAft>
                <a:spcPts val="0"/>
              </a:spcAft>
              <a:buClr>
                <a:schemeClr val="dk1"/>
              </a:buClr>
              <a:buSzPts val="900"/>
              <a:buFont typeface="Arial"/>
              <a:buNone/>
              <a:defRPr sz="900"/>
            </a:lvl7pPr>
            <a:lvl8pPr marL="3657600" lvl="7" indent="-228600" algn="l" rtl="0">
              <a:spcBef>
                <a:spcPts val="180"/>
              </a:spcBef>
              <a:spcAft>
                <a:spcPts val="0"/>
              </a:spcAft>
              <a:buClr>
                <a:schemeClr val="dk1"/>
              </a:buClr>
              <a:buSzPts val="900"/>
              <a:buFont typeface="Arial"/>
              <a:buNone/>
              <a:defRPr sz="900"/>
            </a:lvl8pPr>
            <a:lvl9pPr marL="4114800" lvl="8" indent="-228600" algn="l" rtl="0">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86"/>
        <p:cNvGrpSpPr/>
        <p:nvPr/>
      </p:nvGrpSpPr>
      <p:grpSpPr>
        <a:xfrm>
          <a:off x="0" y="0"/>
          <a:ext cx="0" cy="0"/>
          <a:chOff x="0" y="0"/>
          <a:chExt cx="0" cy="0"/>
        </a:xfrm>
      </p:grpSpPr>
      <p:sp>
        <p:nvSpPr>
          <p:cNvPr id="87" name="Google Shape;87;p24"/>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88" name="Google Shape;88;p24"/>
          <p:cNvSpPr txBox="1">
            <a:spLocks noGrp="1"/>
          </p:cNvSpPr>
          <p:nvPr>
            <p:ph type="body" idx="1"/>
          </p:nvPr>
        </p:nvSpPr>
        <p:spPr>
          <a:xfrm rot="5400000">
            <a:off x="3294575" y="-650297"/>
            <a:ext cx="3780300" cy="74169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89"/>
        <p:cNvGrpSpPr/>
        <p:nvPr/>
      </p:nvGrpSpPr>
      <p:grpSpPr>
        <a:xfrm>
          <a:off x="0" y="0"/>
          <a:ext cx="0" cy="0"/>
          <a:chOff x="0" y="0"/>
          <a:chExt cx="0" cy="0"/>
        </a:xfrm>
      </p:grpSpPr>
      <p:sp>
        <p:nvSpPr>
          <p:cNvPr id="90" name="Google Shape;90;p25"/>
          <p:cNvSpPr txBox="1">
            <a:spLocks noGrp="1"/>
          </p:cNvSpPr>
          <p:nvPr>
            <p:ph type="title"/>
          </p:nvPr>
        </p:nvSpPr>
        <p:spPr>
          <a:xfrm rot="5400000">
            <a:off x="5858075" y="1913035"/>
            <a:ext cx="4215900" cy="18543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91" name="Google Shape;91;p25"/>
          <p:cNvSpPr txBox="1">
            <a:spLocks noGrp="1"/>
          </p:cNvSpPr>
          <p:nvPr>
            <p:ph type="body" idx="1"/>
          </p:nvPr>
        </p:nvSpPr>
        <p:spPr>
          <a:xfrm rot="5400000">
            <a:off x="2073525" y="135085"/>
            <a:ext cx="4215900" cy="5410200"/>
          </a:xfrm>
          <a:prstGeom prst="rect">
            <a:avLst/>
          </a:prstGeom>
          <a:noFill/>
          <a:ln>
            <a:noFill/>
          </a:ln>
        </p:spPr>
        <p:txBody>
          <a:bodyPr spcFirstLastPara="1" wrap="square" lIns="91425" tIns="45700" rIns="91425" bIns="45700" anchor="t" anchorCtr="0">
            <a:noAutofit/>
          </a:bodyPr>
          <a:lstStyle>
            <a:lvl1pPr marL="457200" lvl="0" indent="-342900" algn="l" rtl="0">
              <a:spcBef>
                <a:spcPts val="360"/>
              </a:spcBef>
              <a:spcAft>
                <a:spcPts val="0"/>
              </a:spcAft>
              <a:buClr>
                <a:schemeClr val="dk1"/>
              </a:buClr>
              <a:buSzPts val="1800"/>
              <a:buChar char="•"/>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53"/>
        <p:cNvGrpSpPr/>
        <p:nvPr/>
      </p:nvGrpSpPr>
      <p:grpSpPr>
        <a:xfrm>
          <a:off x="0" y="0"/>
          <a:ext cx="0" cy="0"/>
          <a:chOff x="0" y="0"/>
          <a:chExt cx="0" cy="0"/>
        </a:xfrm>
      </p:grpSpPr>
      <p:sp>
        <p:nvSpPr>
          <p:cNvPr id="54" name="Google Shape;54;p14"/>
          <p:cNvSpPr txBox="1">
            <a:spLocks noGrp="1"/>
          </p:cNvSpPr>
          <p:nvPr>
            <p:ph type="title"/>
          </p:nvPr>
        </p:nvSpPr>
        <p:spPr>
          <a:xfrm>
            <a:off x="1620838" y="732235"/>
            <a:ext cx="6480300" cy="3810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3600" b="0" i="0" u="none" strike="noStrike" cap="none">
                <a:solidFill>
                  <a:schemeClr val="lt2"/>
                </a:solidFill>
                <a:latin typeface="Arial"/>
                <a:ea typeface="Arial"/>
                <a:cs typeface="Arial"/>
                <a:sym typeface="Arial"/>
              </a:defRPr>
            </a:lvl1pPr>
            <a:lvl2pPr marR="0" lvl="1" algn="r" rtl="0">
              <a:spcBef>
                <a:spcPts val="0"/>
              </a:spcBef>
              <a:spcAft>
                <a:spcPts val="0"/>
              </a:spcAft>
              <a:buSzPts val="1400"/>
              <a:buNone/>
              <a:defRPr sz="3600" b="0" i="0" u="none" strike="noStrike" cap="none">
                <a:solidFill>
                  <a:schemeClr val="lt2"/>
                </a:solidFill>
                <a:latin typeface="Arial"/>
                <a:ea typeface="Arial"/>
                <a:cs typeface="Arial"/>
                <a:sym typeface="Arial"/>
              </a:defRPr>
            </a:lvl2pPr>
            <a:lvl3pPr marR="0" lvl="2" algn="r" rtl="0">
              <a:spcBef>
                <a:spcPts val="0"/>
              </a:spcBef>
              <a:spcAft>
                <a:spcPts val="0"/>
              </a:spcAft>
              <a:buSzPts val="1400"/>
              <a:buNone/>
              <a:defRPr sz="3600" b="0" i="0" u="none" strike="noStrike" cap="none">
                <a:solidFill>
                  <a:schemeClr val="lt2"/>
                </a:solidFill>
                <a:latin typeface="Arial"/>
                <a:ea typeface="Arial"/>
                <a:cs typeface="Arial"/>
                <a:sym typeface="Arial"/>
              </a:defRPr>
            </a:lvl3pPr>
            <a:lvl4pPr marR="0" lvl="3" algn="r" rtl="0">
              <a:spcBef>
                <a:spcPts val="0"/>
              </a:spcBef>
              <a:spcAft>
                <a:spcPts val="0"/>
              </a:spcAft>
              <a:buSzPts val="1400"/>
              <a:buNone/>
              <a:defRPr sz="3600" b="0" i="0" u="none" strike="noStrike" cap="none">
                <a:solidFill>
                  <a:schemeClr val="lt2"/>
                </a:solidFill>
                <a:latin typeface="Arial"/>
                <a:ea typeface="Arial"/>
                <a:cs typeface="Arial"/>
                <a:sym typeface="Arial"/>
              </a:defRPr>
            </a:lvl4pPr>
            <a:lvl5pPr marR="0" lvl="4" algn="r" rtl="0">
              <a:spcBef>
                <a:spcPts val="0"/>
              </a:spcBef>
              <a:spcAft>
                <a:spcPts val="0"/>
              </a:spcAft>
              <a:buSzPts val="1400"/>
              <a:buNone/>
              <a:defRPr sz="3600" b="0" i="0" u="none" strike="noStrike" cap="none">
                <a:solidFill>
                  <a:schemeClr val="lt2"/>
                </a:solidFill>
                <a:latin typeface="Arial"/>
                <a:ea typeface="Arial"/>
                <a:cs typeface="Arial"/>
                <a:sym typeface="Arial"/>
              </a:defRPr>
            </a:lvl5pPr>
            <a:lvl6pPr marR="0" lvl="5" algn="r" rtl="0">
              <a:spcBef>
                <a:spcPts val="0"/>
              </a:spcBef>
              <a:spcAft>
                <a:spcPts val="0"/>
              </a:spcAft>
              <a:buSzPts val="1400"/>
              <a:buNone/>
              <a:defRPr sz="3600" b="0" i="0" u="none" strike="noStrike" cap="none">
                <a:solidFill>
                  <a:schemeClr val="lt2"/>
                </a:solidFill>
                <a:latin typeface="Arial"/>
                <a:ea typeface="Arial"/>
                <a:cs typeface="Arial"/>
                <a:sym typeface="Arial"/>
              </a:defRPr>
            </a:lvl6pPr>
            <a:lvl7pPr marR="0" lvl="6" algn="r" rtl="0">
              <a:spcBef>
                <a:spcPts val="0"/>
              </a:spcBef>
              <a:spcAft>
                <a:spcPts val="0"/>
              </a:spcAft>
              <a:buSzPts val="1400"/>
              <a:buNone/>
              <a:defRPr sz="3600" b="0" i="0" u="none" strike="noStrike" cap="none">
                <a:solidFill>
                  <a:schemeClr val="lt2"/>
                </a:solidFill>
                <a:latin typeface="Arial"/>
                <a:ea typeface="Arial"/>
                <a:cs typeface="Arial"/>
                <a:sym typeface="Arial"/>
              </a:defRPr>
            </a:lvl7pPr>
            <a:lvl8pPr marR="0" lvl="7" algn="r" rtl="0">
              <a:spcBef>
                <a:spcPts val="0"/>
              </a:spcBef>
              <a:spcAft>
                <a:spcPts val="0"/>
              </a:spcAft>
              <a:buSzPts val="1400"/>
              <a:buNone/>
              <a:defRPr sz="3600" b="0" i="0" u="none" strike="noStrike" cap="none">
                <a:solidFill>
                  <a:schemeClr val="lt2"/>
                </a:solidFill>
                <a:latin typeface="Arial"/>
                <a:ea typeface="Arial"/>
                <a:cs typeface="Arial"/>
                <a:sym typeface="Arial"/>
              </a:defRPr>
            </a:lvl8pPr>
            <a:lvl9pPr marR="0" lvl="8" algn="r" rtl="0">
              <a:spcBef>
                <a:spcPts val="0"/>
              </a:spcBef>
              <a:spcAft>
                <a:spcPts val="0"/>
              </a:spcAft>
              <a:buSzPts val="1400"/>
              <a:buNone/>
              <a:defRPr sz="3600" b="0" i="0" u="none" strike="noStrike" cap="none">
                <a:solidFill>
                  <a:schemeClr val="lt2"/>
                </a:solidFill>
                <a:latin typeface="Arial"/>
                <a:ea typeface="Arial"/>
                <a:cs typeface="Arial"/>
                <a:sym typeface="Arial"/>
              </a:defRPr>
            </a:lvl9pPr>
          </a:lstStyle>
          <a:p>
            <a:endParaRPr/>
          </a:p>
        </p:txBody>
      </p:sp>
      <p:sp>
        <p:nvSpPr>
          <p:cNvPr id="55" name="Google Shape;55;p14"/>
          <p:cNvSpPr txBox="1">
            <a:spLocks noGrp="1"/>
          </p:cNvSpPr>
          <p:nvPr>
            <p:ph type="body" idx="1"/>
          </p:nvPr>
        </p:nvSpPr>
        <p:spPr>
          <a:xfrm>
            <a:off x="1476375" y="1168003"/>
            <a:ext cx="7416900" cy="3780300"/>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1"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s://www.kasasa.com/articles/generations/gen-x-gen-y-gen-z" TargetMode="External"/><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hyperlink" Target="https://www.policeone.com/leadership/articles/7-keys-for-police-leaders-to-improve-trust-with-subordinates-5VL7e3I41q9yUB17/" TargetMode="External"/><Relationship Id="rId4" Type="http://schemas.openxmlformats.org/officeDocument/2006/relationships/hyperlink" Target="https://barnabaspiper.com/2011/10/authority-authoritarianism-and-th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6"/>
          <p:cNvSpPr/>
          <p:nvPr/>
        </p:nvSpPr>
        <p:spPr>
          <a:xfrm>
            <a:off x="1466400" y="1439325"/>
            <a:ext cx="3277200" cy="31995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rgbClr val="FFFFFF"/>
                </a:solidFill>
                <a:latin typeface="Spectral"/>
                <a:ea typeface="Spectral"/>
                <a:cs typeface="Spectral"/>
                <a:sym typeface="Spectral"/>
              </a:rPr>
              <a:t>The Impact of Police Officer Age on Leadership and Workplace Preferences</a:t>
            </a:r>
            <a:endParaRPr sz="2400" b="1">
              <a:solidFill>
                <a:srgbClr val="FFFFFF"/>
              </a:solidFill>
              <a:latin typeface="Spectral"/>
              <a:ea typeface="Spectral"/>
              <a:cs typeface="Spectral"/>
              <a:sym typeface="Spectral"/>
            </a:endParaRPr>
          </a:p>
        </p:txBody>
      </p:sp>
      <p:sp>
        <p:nvSpPr>
          <p:cNvPr id="97" name="Google Shape;97;p26"/>
          <p:cNvSpPr txBox="1"/>
          <p:nvPr/>
        </p:nvSpPr>
        <p:spPr>
          <a:xfrm>
            <a:off x="6287725" y="3783350"/>
            <a:ext cx="2221800" cy="1261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FFFFFF"/>
                </a:solidFill>
                <a:highlight>
                  <a:schemeClr val="lt2"/>
                </a:highlight>
              </a:rPr>
              <a:t>Abigail H. Lauer</a:t>
            </a:r>
            <a:endParaRPr sz="1800">
              <a:solidFill>
                <a:srgbClr val="FFFFFF"/>
              </a:solidFill>
              <a:highlight>
                <a:schemeClr val="lt2"/>
              </a:highlight>
            </a:endParaRPr>
          </a:p>
          <a:p>
            <a:pPr marL="0" lvl="0" indent="0" algn="ctr" rtl="0">
              <a:spcBef>
                <a:spcPts val="0"/>
              </a:spcBef>
              <a:spcAft>
                <a:spcPts val="0"/>
              </a:spcAft>
              <a:buNone/>
            </a:pPr>
            <a:r>
              <a:rPr lang="en" sz="1800">
                <a:solidFill>
                  <a:srgbClr val="FFFFFF"/>
                </a:solidFill>
                <a:highlight>
                  <a:schemeClr val="lt2"/>
                </a:highlight>
              </a:rPr>
              <a:t>Olivet Nazarene University</a:t>
            </a:r>
            <a:endParaRPr sz="1800">
              <a:solidFill>
                <a:srgbClr val="FFFFFF"/>
              </a:solidFill>
              <a:highlight>
                <a:schemeClr val="lt2"/>
              </a:highlight>
            </a:endParaRPr>
          </a:p>
          <a:p>
            <a:pPr marL="0" lvl="0" indent="0" algn="ctr" rtl="0">
              <a:spcBef>
                <a:spcPts val="0"/>
              </a:spcBef>
              <a:spcAft>
                <a:spcPts val="0"/>
              </a:spcAft>
              <a:buNone/>
            </a:pPr>
            <a:r>
              <a:rPr lang="en" sz="1800">
                <a:solidFill>
                  <a:srgbClr val="FFFFFF"/>
                </a:solidFill>
                <a:highlight>
                  <a:schemeClr val="lt2"/>
                </a:highlight>
              </a:rPr>
              <a:t>April 18, 2020</a:t>
            </a:r>
            <a:endParaRPr sz="1800">
              <a:solidFill>
                <a:srgbClr val="FFFFFF"/>
              </a:solidFill>
              <a:highlight>
                <a:schemeClr val="lt2"/>
              </a:high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2"/>
        <p:cNvGrpSpPr/>
        <p:nvPr/>
      </p:nvGrpSpPr>
      <p:grpSpPr>
        <a:xfrm>
          <a:off x="0" y="0"/>
          <a:ext cx="0" cy="0"/>
          <a:chOff x="0" y="0"/>
          <a:chExt cx="0" cy="0"/>
        </a:xfrm>
      </p:grpSpPr>
      <p:sp>
        <p:nvSpPr>
          <p:cNvPr id="163" name="Google Shape;163;p35"/>
          <p:cNvSpPr txBox="1">
            <a:spLocks noGrp="1"/>
          </p:cNvSpPr>
          <p:nvPr>
            <p:ph type="title"/>
          </p:nvPr>
        </p:nvSpPr>
        <p:spPr>
          <a:xfrm>
            <a:off x="1770525" y="0"/>
            <a:ext cx="3823500" cy="572700"/>
          </a:xfrm>
          <a:prstGeom prst="rect">
            <a:avLst/>
          </a:prstGeom>
          <a:solidFill>
            <a:srgbClr val="EFEFEF"/>
          </a:solid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n" sz="1800" b="1" u="sng">
                <a:solidFill>
                  <a:srgbClr val="555555"/>
                </a:solidFill>
              </a:rPr>
              <a:t>Research Question 1 Analysis</a:t>
            </a:r>
            <a:endParaRPr sz="1800" u="sng"/>
          </a:p>
        </p:txBody>
      </p:sp>
      <p:sp>
        <p:nvSpPr>
          <p:cNvPr id="164" name="Google Shape;164;p35"/>
          <p:cNvSpPr txBox="1">
            <a:spLocks noGrp="1"/>
          </p:cNvSpPr>
          <p:nvPr>
            <p:ph type="body" idx="1"/>
          </p:nvPr>
        </p:nvSpPr>
        <p:spPr>
          <a:xfrm>
            <a:off x="1770525" y="572750"/>
            <a:ext cx="3823500" cy="4570800"/>
          </a:xfrm>
          <a:prstGeom prst="rect">
            <a:avLst/>
          </a:prstGeom>
          <a:solidFill>
            <a:srgbClr val="EFEFEF"/>
          </a:solidFill>
          <a:ln>
            <a:noFill/>
          </a:ln>
        </p:spPr>
        <p:txBody>
          <a:bodyPr spcFirstLastPara="1" wrap="square" lIns="91425" tIns="45700" rIns="91425" bIns="45700" anchor="t" anchorCtr="0">
            <a:noAutofit/>
          </a:bodyPr>
          <a:lstStyle/>
          <a:p>
            <a:pPr marL="342900" lvl="0" indent="-323850" algn="l" rtl="0">
              <a:spcBef>
                <a:spcPts val="0"/>
              </a:spcBef>
              <a:spcAft>
                <a:spcPts val="0"/>
              </a:spcAft>
              <a:buClr>
                <a:srgbClr val="555555"/>
              </a:buClr>
              <a:buSzPts val="1700"/>
              <a:buFont typeface="Arial"/>
              <a:buChar char="•"/>
            </a:pPr>
            <a:r>
              <a:rPr lang="en" sz="1700"/>
              <a:t>Five leadership domains:</a:t>
            </a:r>
            <a:endParaRPr sz="1700"/>
          </a:p>
          <a:p>
            <a:pPr marL="742950" lvl="1" indent="-266700" algn="l" rtl="0">
              <a:spcBef>
                <a:spcPts val="0"/>
              </a:spcBef>
              <a:spcAft>
                <a:spcPts val="0"/>
              </a:spcAft>
              <a:buSzPts val="1500"/>
              <a:buChar char="○"/>
            </a:pPr>
            <a:r>
              <a:rPr lang="en" sz="1500"/>
              <a:t>Reconciliation</a:t>
            </a:r>
            <a:endParaRPr sz="1500"/>
          </a:p>
          <a:p>
            <a:pPr marL="742950" lvl="1" indent="-266700" algn="l" rtl="0">
              <a:spcBef>
                <a:spcPts val="0"/>
              </a:spcBef>
              <a:spcAft>
                <a:spcPts val="0"/>
              </a:spcAft>
              <a:buSzPts val="1500"/>
              <a:buChar char="○"/>
            </a:pPr>
            <a:r>
              <a:rPr lang="en" sz="1500"/>
              <a:t>Persuasion</a:t>
            </a:r>
            <a:endParaRPr sz="1500"/>
          </a:p>
          <a:p>
            <a:pPr marL="742950" lvl="1" indent="-266700" algn="l" rtl="0">
              <a:spcBef>
                <a:spcPts val="0"/>
              </a:spcBef>
              <a:spcAft>
                <a:spcPts val="0"/>
              </a:spcAft>
              <a:buSzPts val="1500"/>
              <a:buChar char="○"/>
            </a:pPr>
            <a:r>
              <a:rPr lang="en" sz="1500"/>
              <a:t>Tolerance of Freedom</a:t>
            </a:r>
            <a:endParaRPr sz="1500"/>
          </a:p>
          <a:p>
            <a:pPr marL="742950" lvl="1" indent="-266700" algn="l" rtl="0">
              <a:spcBef>
                <a:spcPts val="0"/>
              </a:spcBef>
              <a:spcAft>
                <a:spcPts val="0"/>
              </a:spcAft>
              <a:buSzPts val="1500"/>
              <a:buChar char="○"/>
            </a:pPr>
            <a:r>
              <a:rPr lang="en" sz="1500"/>
              <a:t>Consideration</a:t>
            </a:r>
            <a:endParaRPr sz="1500"/>
          </a:p>
          <a:p>
            <a:pPr marL="742950" lvl="1" indent="-266700" algn="l" rtl="0">
              <a:spcBef>
                <a:spcPts val="0"/>
              </a:spcBef>
              <a:spcAft>
                <a:spcPts val="0"/>
              </a:spcAft>
              <a:buSzPts val="1500"/>
              <a:buChar char="○"/>
            </a:pPr>
            <a:r>
              <a:rPr lang="en" sz="1500"/>
              <a:t>Integration</a:t>
            </a:r>
            <a:endParaRPr sz="1500"/>
          </a:p>
          <a:p>
            <a:pPr marL="342900" lvl="0" indent="-336550" algn="l" rtl="0">
              <a:spcBef>
                <a:spcPts val="0"/>
              </a:spcBef>
              <a:spcAft>
                <a:spcPts val="0"/>
              </a:spcAft>
              <a:buSzPts val="1700"/>
              <a:buChar char="•"/>
            </a:pPr>
            <a:r>
              <a:rPr lang="en" sz="1700"/>
              <a:t>Researcher averaged responses together to create a composite score for each domain</a:t>
            </a:r>
            <a:endParaRPr sz="1700"/>
          </a:p>
          <a:p>
            <a:pPr marL="342900" lvl="0" indent="-336550" algn="l" rtl="0">
              <a:spcBef>
                <a:spcPts val="0"/>
              </a:spcBef>
              <a:spcAft>
                <a:spcPts val="0"/>
              </a:spcAft>
              <a:buSzPts val="1700"/>
              <a:buChar char="•"/>
            </a:pPr>
            <a:r>
              <a:rPr lang="en" sz="1700"/>
              <a:t>Two categorical predictors: </a:t>
            </a:r>
            <a:r>
              <a:rPr lang="en" sz="1700" i="1"/>
              <a:t>gender &amp; race</a:t>
            </a:r>
            <a:endParaRPr sz="1700" i="1"/>
          </a:p>
          <a:p>
            <a:pPr marL="342900" lvl="0" indent="-336550" algn="l" rtl="0">
              <a:spcBef>
                <a:spcPts val="0"/>
              </a:spcBef>
              <a:spcAft>
                <a:spcPts val="0"/>
              </a:spcAft>
              <a:buSzPts val="1700"/>
              <a:buChar char="•"/>
            </a:pPr>
            <a:r>
              <a:rPr lang="en" sz="1700"/>
              <a:t>Conducted 5 separate </a:t>
            </a:r>
            <a:r>
              <a:rPr lang="en" sz="1700" b="1"/>
              <a:t>ANCOVA’s</a:t>
            </a:r>
            <a:r>
              <a:rPr lang="en" sz="1700"/>
              <a:t> controlling for race &amp; gender</a:t>
            </a:r>
            <a:endParaRPr sz="1700"/>
          </a:p>
        </p:txBody>
      </p:sp>
      <p:sp>
        <p:nvSpPr>
          <p:cNvPr id="165" name="Google Shape;165;p35"/>
          <p:cNvSpPr txBox="1"/>
          <p:nvPr/>
        </p:nvSpPr>
        <p:spPr>
          <a:xfrm>
            <a:off x="5561100" y="0"/>
            <a:ext cx="3615900" cy="666000"/>
          </a:xfrm>
          <a:prstGeom prst="rect">
            <a:avLst/>
          </a:prstGeom>
          <a:solidFill>
            <a:srgbClr val="EFEFEF"/>
          </a:solid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800" b="1" u="sng">
                <a:solidFill>
                  <a:srgbClr val="555555"/>
                </a:solidFill>
              </a:rPr>
              <a:t>Research Question 2 Analysis</a:t>
            </a:r>
            <a:endParaRPr sz="1800" b="1" u="sng">
              <a:solidFill>
                <a:srgbClr val="555555"/>
              </a:solidFill>
            </a:endParaRPr>
          </a:p>
        </p:txBody>
      </p:sp>
      <p:sp>
        <p:nvSpPr>
          <p:cNvPr id="166" name="Google Shape;166;p35"/>
          <p:cNvSpPr txBox="1"/>
          <p:nvPr/>
        </p:nvSpPr>
        <p:spPr>
          <a:xfrm>
            <a:off x="5594100" y="610650"/>
            <a:ext cx="3549900" cy="44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35"/>
          <p:cNvSpPr txBox="1">
            <a:spLocks noGrp="1"/>
          </p:cNvSpPr>
          <p:nvPr>
            <p:ph type="body" idx="1"/>
          </p:nvPr>
        </p:nvSpPr>
        <p:spPr>
          <a:xfrm>
            <a:off x="5594100" y="548450"/>
            <a:ext cx="3549900" cy="4619400"/>
          </a:xfrm>
          <a:prstGeom prst="rect">
            <a:avLst/>
          </a:prstGeom>
          <a:solidFill>
            <a:srgbClr val="EFEFEF"/>
          </a:solidFill>
          <a:ln>
            <a:noFill/>
          </a:ln>
        </p:spPr>
        <p:txBody>
          <a:bodyPr spcFirstLastPara="1" wrap="square" lIns="91425" tIns="45700" rIns="91425" bIns="45700" anchor="t" anchorCtr="0">
            <a:noAutofit/>
          </a:bodyPr>
          <a:lstStyle/>
          <a:p>
            <a:pPr marL="342900" lvl="0" indent="-304800" algn="l" rtl="0">
              <a:spcBef>
                <a:spcPts val="400"/>
              </a:spcBef>
              <a:spcAft>
                <a:spcPts val="0"/>
              </a:spcAft>
              <a:buClr>
                <a:srgbClr val="555555"/>
              </a:buClr>
              <a:buSzPts val="1400"/>
              <a:buChar char="●"/>
            </a:pPr>
            <a:r>
              <a:rPr lang="en" sz="1700"/>
              <a:t>Responses to the trust items were averaged together to create a composite score</a:t>
            </a:r>
            <a:endParaRPr sz="1700"/>
          </a:p>
          <a:p>
            <a:pPr marL="342900" lvl="0" indent="-304800" algn="l" rtl="0">
              <a:spcBef>
                <a:spcPts val="400"/>
              </a:spcBef>
              <a:spcAft>
                <a:spcPts val="0"/>
              </a:spcAft>
              <a:buClr>
                <a:srgbClr val="555555"/>
              </a:buClr>
              <a:buSzPts val="1400"/>
              <a:buChar char="●"/>
            </a:pPr>
            <a:r>
              <a:rPr lang="en" sz="1700"/>
              <a:t>Two categorical predictors: </a:t>
            </a:r>
            <a:r>
              <a:rPr lang="en" sz="1700" i="1"/>
              <a:t>gender &amp; race</a:t>
            </a:r>
            <a:endParaRPr sz="1700" i="1"/>
          </a:p>
          <a:p>
            <a:pPr marL="342900" lvl="0" indent="-317500" algn="l" rtl="0">
              <a:spcBef>
                <a:spcPts val="400"/>
              </a:spcBef>
              <a:spcAft>
                <a:spcPts val="0"/>
              </a:spcAft>
              <a:buSzPts val="1400"/>
              <a:buChar char="●"/>
            </a:pPr>
            <a:r>
              <a:rPr lang="en" sz="1700" b="1"/>
              <a:t>ANCOVA </a:t>
            </a:r>
            <a:r>
              <a:rPr lang="en" sz="1700"/>
              <a:t>used to determine the relationship between age of police officer and trust, controlling for gender &amp; race.</a:t>
            </a:r>
            <a:endParaRPr sz="17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6"/>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1 Findings </a:t>
            </a:r>
            <a:endParaRPr/>
          </a:p>
        </p:txBody>
      </p:sp>
      <p:sp>
        <p:nvSpPr>
          <p:cNvPr id="173" name="Google Shape;173;p36"/>
          <p:cNvSpPr txBox="1">
            <a:spLocks noGrp="1"/>
          </p:cNvSpPr>
          <p:nvPr>
            <p:ph type="body" idx="1"/>
          </p:nvPr>
        </p:nvSpPr>
        <p:spPr>
          <a:xfrm>
            <a:off x="-32550" y="1259400"/>
            <a:ext cx="9144000" cy="3884100"/>
          </a:xfrm>
          <a:prstGeom prst="rect">
            <a:avLst/>
          </a:prstGeom>
          <a:solidFill>
            <a:srgbClr val="EFEFEF"/>
          </a:solidFill>
        </p:spPr>
        <p:txBody>
          <a:bodyPr spcFirstLastPara="1" wrap="square" lIns="91425" tIns="45700" rIns="91425" bIns="45700" anchor="t" anchorCtr="0">
            <a:noAutofit/>
          </a:bodyPr>
          <a:lstStyle/>
          <a:p>
            <a:pPr marL="0" lvl="0" indent="0" algn="l" rtl="0">
              <a:spcBef>
                <a:spcPts val="360"/>
              </a:spcBef>
              <a:spcAft>
                <a:spcPts val="0"/>
              </a:spcAft>
              <a:buNone/>
            </a:pPr>
            <a:r>
              <a:rPr lang="en" sz="2200" b="1">
                <a:solidFill>
                  <a:srgbClr val="000000"/>
                </a:solidFill>
              </a:rPr>
              <a:t>Statistically significant </a:t>
            </a:r>
            <a:r>
              <a:rPr lang="en" sz="2200">
                <a:solidFill>
                  <a:srgbClr val="000000"/>
                </a:solidFill>
              </a:rPr>
              <a:t>relationship found between age of police officer and the demand reconciliation leadership domain controlling for race and gender.    </a:t>
            </a:r>
            <a:r>
              <a:rPr lang="en" sz="2200" i="1">
                <a:solidFill>
                  <a:srgbClr val="000000"/>
                </a:solidFill>
              </a:rPr>
              <a:t>F</a:t>
            </a:r>
            <a:r>
              <a:rPr lang="en" sz="2200">
                <a:solidFill>
                  <a:srgbClr val="000000"/>
                </a:solidFill>
              </a:rPr>
              <a:t>(1,130) = 3.96, </a:t>
            </a:r>
            <a:r>
              <a:rPr lang="en" sz="2200" b="1">
                <a:solidFill>
                  <a:srgbClr val="000000"/>
                </a:solidFill>
              </a:rPr>
              <a:t>p = .049,</a:t>
            </a:r>
            <a:r>
              <a:rPr lang="en" sz="2200">
                <a:solidFill>
                  <a:srgbClr val="000000"/>
                </a:solidFill>
              </a:rPr>
              <a:t> w</a:t>
            </a:r>
            <a:r>
              <a:rPr lang="en" sz="2200" baseline="30000">
                <a:solidFill>
                  <a:srgbClr val="000000"/>
                </a:solidFill>
              </a:rPr>
              <a:t>2 </a:t>
            </a:r>
            <a:r>
              <a:rPr lang="en" sz="2200">
                <a:solidFill>
                  <a:srgbClr val="000000"/>
                </a:solidFill>
              </a:rPr>
              <a:t>= .30, b = .006. </a:t>
            </a:r>
            <a:endParaRPr sz="2200">
              <a:solidFill>
                <a:srgbClr val="000000"/>
              </a:solidFill>
            </a:endParaRPr>
          </a:p>
          <a:p>
            <a:pPr marL="457200" lvl="0" indent="0" algn="l" rtl="0">
              <a:spcBef>
                <a:spcPts val="360"/>
              </a:spcBef>
              <a:spcAft>
                <a:spcPts val="0"/>
              </a:spcAft>
              <a:buNone/>
            </a:pPr>
            <a:endParaRPr sz="2200">
              <a:solidFill>
                <a:srgbClr val="000000"/>
              </a:solidFill>
            </a:endParaRPr>
          </a:p>
        </p:txBody>
      </p:sp>
      <p:pic>
        <p:nvPicPr>
          <p:cNvPr id="174" name="Google Shape;174;p36"/>
          <p:cNvPicPr preferRelativeResize="0"/>
          <p:nvPr/>
        </p:nvPicPr>
        <p:blipFill rotWithShape="1">
          <a:blip r:embed="rId3">
            <a:alphaModFix/>
          </a:blip>
          <a:srcRect l="514" t="11347" r="514" b="-3905"/>
          <a:stretch/>
        </p:blipFill>
        <p:spPr>
          <a:xfrm>
            <a:off x="1410175" y="2367051"/>
            <a:ext cx="5797450" cy="2865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7"/>
          <p:cNvSpPr txBox="1">
            <a:spLocks noGrp="1"/>
          </p:cNvSpPr>
          <p:nvPr>
            <p:ph type="title"/>
          </p:nvPr>
        </p:nvSpPr>
        <p:spPr>
          <a:xfrm>
            <a:off x="1712238" y="787010"/>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1 Conclusions</a:t>
            </a:r>
            <a:endParaRPr/>
          </a:p>
        </p:txBody>
      </p:sp>
      <p:sp>
        <p:nvSpPr>
          <p:cNvPr id="180" name="Google Shape;180;p37"/>
          <p:cNvSpPr txBox="1">
            <a:spLocks noGrp="1"/>
          </p:cNvSpPr>
          <p:nvPr>
            <p:ph type="body" idx="1"/>
          </p:nvPr>
        </p:nvSpPr>
        <p:spPr>
          <a:xfrm>
            <a:off x="0" y="11680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42900" algn="l" rtl="0">
              <a:spcBef>
                <a:spcPts val="360"/>
              </a:spcBef>
              <a:spcAft>
                <a:spcPts val="0"/>
              </a:spcAft>
              <a:buSzPts val="1800"/>
              <a:buChar char="●"/>
            </a:pPr>
            <a:r>
              <a:rPr lang="en" sz="1800"/>
              <a:t>Demand reconciliation</a:t>
            </a:r>
            <a:endParaRPr sz="1800"/>
          </a:p>
          <a:p>
            <a:pPr marL="914400" lvl="1" indent="-342900" algn="l" rtl="0">
              <a:spcBef>
                <a:spcPts val="0"/>
              </a:spcBef>
              <a:spcAft>
                <a:spcPts val="0"/>
              </a:spcAft>
              <a:buSzPts val="1800"/>
              <a:buChar char="○"/>
            </a:pPr>
            <a:r>
              <a:rPr lang="en" sz="1800"/>
              <a:t>Leaders ability to reconcile conflict and reduce disorder to system </a:t>
            </a:r>
            <a:r>
              <a:rPr lang="en" sz="1800" b="0"/>
              <a:t>(Stogdill, 1963).</a:t>
            </a:r>
            <a:endParaRPr sz="1800" b="0"/>
          </a:p>
          <a:p>
            <a:pPr marL="457200" lvl="0" indent="-342900" algn="l" rtl="0">
              <a:spcBef>
                <a:spcPts val="0"/>
              </a:spcBef>
              <a:spcAft>
                <a:spcPts val="0"/>
              </a:spcAft>
              <a:buSzPts val="1800"/>
              <a:buChar char="●"/>
            </a:pPr>
            <a:r>
              <a:rPr lang="en" sz="1800"/>
              <a:t>Positive b value (b = .006) indicates older officers prefer leaders strong in this domain. </a:t>
            </a:r>
            <a:endParaRPr sz="1800"/>
          </a:p>
          <a:p>
            <a:pPr marL="914400" lvl="1" indent="-336550" algn="l" rtl="0">
              <a:spcBef>
                <a:spcPts val="0"/>
              </a:spcBef>
              <a:spcAft>
                <a:spcPts val="0"/>
              </a:spcAft>
              <a:buSzPts val="1700"/>
              <a:buChar char="○"/>
            </a:pPr>
            <a:r>
              <a:rPr lang="en" sz="1700"/>
              <a:t>Younger officers did not have a preference </a:t>
            </a:r>
            <a:endParaRPr sz="1700">
              <a:solidFill>
                <a:srgbClr val="980000"/>
              </a:solidFill>
            </a:endParaRPr>
          </a:p>
          <a:p>
            <a:pPr marL="914400" lvl="1" indent="-336550" algn="l" rtl="0">
              <a:spcBef>
                <a:spcPts val="0"/>
              </a:spcBef>
              <a:spcAft>
                <a:spcPts val="0"/>
              </a:spcAft>
              <a:buSzPts val="1700"/>
              <a:buChar char="○"/>
            </a:pPr>
            <a:r>
              <a:rPr lang="en" sz="1700"/>
              <a:t>Values of communication and transparency</a:t>
            </a:r>
            <a:endParaRPr sz="1700"/>
          </a:p>
          <a:p>
            <a:pPr marL="457200" lvl="0" indent="-342900" algn="l" rtl="0">
              <a:spcBef>
                <a:spcPts val="0"/>
              </a:spcBef>
              <a:spcAft>
                <a:spcPts val="0"/>
              </a:spcAft>
              <a:buSzPts val="1800"/>
              <a:buChar char="●"/>
            </a:pPr>
            <a:r>
              <a:rPr lang="en" sz="1800"/>
              <a:t>Similar to </a:t>
            </a:r>
            <a:r>
              <a:rPr lang="en" sz="1800" b="1"/>
              <a:t>visionary</a:t>
            </a:r>
            <a:r>
              <a:rPr lang="en" sz="1800"/>
              <a:t> &amp; </a:t>
            </a:r>
            <a:r>
              <a:rPr lang="en" sz="1800" b="1"/>
              <a:t>transformational</a:t>
            </a:r>
            <a:r>
              <a:rPr lang="en" sz="1800"/>
              <a:t> leadership</a:t>
            </a:r>
            <a:endParaRPr sz="1800"/>
          </a:p>
          <a:p>
            <a:pPr marL="914400" lvl="1" indent="-342900" algn="l" rtl="0">
              <a:spcBef>
                <a:spcPts val="0"/>
              </a:spcBef>
              <a:spcAft>
                <a:spcPts val="0"/>
              </a:spcAft>
              <a:buSzPts val="1800"/>
              <a:buChar char="○"/>
            </a:pPr>
            <a:r>
              <a:rPr lang="en" sz="1800" b="0"/>
              <a:t>Integrity, fairness, proactive, innovative </a:t>
            </a:r>
            <a:endParaRPr sz="1800" b="0"/>
          </a:p>
          <a:p>
            <a:pPr marL="914400" lvl="1" indent="-342900" algn="l" rtl="0">
              <a:spcBef>
                <a:spcPts val="0"/>
              </a:spcBef>
              <a:spcAft>
                <a:spcPts val="0"/>
              </a:spcAft>
              <a:buSzPts val="1800"/>
              <a:buChar char="○"/>
            </a:pPr>
            <a:r>
              <a:rPr lang="en" sz="1800" b="0"/>
              <a:t>Appeal to </a:t>
            </a:r>
            <a:r>
              <a:rPr lang="en" sz="1800"/>
              <a:t>police officers - approachable, less militaristic</a:t>
            </a:r>
            <a:endParaRPr sz="1800"/>
          </a:p>
          <a:p>
            <a:pPr marL="457200" lvl="0" indent="-342900" algn="l" rtl="0">
              <a:spcBef>
                <a:spcPts val="0"/>
              </a:spcBef>
              <a:spcAft>
                <a:spcPts val="0"/>
              </a:spcAft>
              <a:buSzPts val="1800"/>
              <a:buChar char="●"/>
            </a:pPr>
            <a:r>
              <a:rPr lang="en" sz="1800"/>
              <a:t>Baby Boomers prefer collegial and consensual management style</a:t>
            </a:r>
            <a:endParaRPr sz="1800"/>
          </a:p>
          <a:p>
            <a:pPr marL="457200" lvl="0" indent="0" algn="l" rtl="0">
              <a:spcBef>
                <a:spcPts val="360"/>
              </a:spcBef>
              <a:spcAft>
                <a:spcPts val="0"/>
              </a:spcAft>
              <a:buNone/>
            </a:pPr>
            <a:r>
              <a:rPr lang="en" sz="1200"/>
              <a:t>(Zemke, 1999; Crumpacker &amp; Crumpacker, 2007).</a:t>
            </a:r>
            <a:endParaRPr sz="1200"/>
          </a:p>
          <a:p>
            <a:pPr marL="914400" lvl="1" indent="-336550" algn="l" rtl="0">
              <a:spcBef>
                <a:spcPts val="360"/>
              </a:spcBef>
              <a:spcAft>
                <a:spcPts val="0"/>
              </a:spcAft>
              <a:buSzPts val="1700"/>
              <a:buChar char="○"/>
            </a:pPr>
            <a:r>
              <a:rPr lang="en" sz="1700"/>
              <a:t>Older generations desire leaders who can bring harmony and reduce chaos.</a:t>
            </a:r>
            <a:endParaRPr sz="1700"/>
          </a:p>
          <a:p>
            <a:pPr marL="457200" lvl="0" indent="-342900" algn="l" rtl="0">
              <a:spcBef>
                <a:spcPts val="0"/>
              </a:spcBef>
              <a:spcAft>
                <a:spcPts val="0"/>
              </a:spcAft>
              <a:buSzPts val="1800"/>
              <a:buChar char="●"/>
            </a:pPr>
            <a:r>
              <a:rPr lang="en" sz="1800"/>
              <a:t>Millennials and Generation X’ers may cause chaos &amp; disruption.</a:t>
            </a:r>
            <a:endParaRPr sz="1800"/>
          </a:p>
          <a:p>
            <a:pPr marL="0" lvl="0" indent="0" algn="l" rtl="0">
              <a:spcBef>
                <a:spcPts val="360"/>
              </a:spcBef>
              <a:spcAft>
                <a:spcPts val="0"/>
              </a:spcAft>
              <a:buNone/>
            </a:pPr>
            <a:endParaRPr/>
          </a:p>
          <a:p>
            <a:pPr marL="0" lvl="0" indent="0" algn="l" rtl="0">
              <a:spcBef>
                <a:spcPts val="36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8"/>
          <p:cNvSpPr txBox="1">
            <a:spLocks noGrp="1"/>
          </p:cNvSpPr>
          <p:nvPr>
            <p:ph type="title"/>
          </p:nvPr>
        </p:nvSpPr>
        <p:spPr>
          <a:xfrm>
            <a:off x="1934613" y="865460"/>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2 Findings</a:t>
            </a:r>
            <a:endParaRPr/>
          </a:p>
        </p:txBody>
      </p:sp>
      <p:sp>
        <p:nvSpPr>
          <p:cNvPr id="186" name="Google Shape;186;p38"/>
          <p:cNvSpPr txBox="1">
            <a:spLocks noGrp="1"/>
          </p:cNvSpPr>
          <p:nvPr>
            <p:ph type="body" idx="1"/>
          </p:nvPr>
        </p:nvSpPr>
        <p:spPr>
          <a:xfrm>
            <a:off x="0" y="1246450"/>
            <a:ext cx="9144000" cy="3897000"/>
          </a:xfrm>
          <a:prstGeom prst="rect">
            <a:avLst/>
          </a:prstGeom>
          <a:solidFill>
            <a:srgbClr val="EFEFEF"/>
          </a:solidFill>
        </p:spPr>
        <p:txBody>
          <a:bodyPr spcFirstLastPara="1" wrap="square" lIns="91425" tIns="45700" rIns="91425" bIns="45700" anchor="t" anchorCtr="0">
            <a:noAutofit/>
          </a:bodyPr>
          <a:lstStyle/>
          <a:p>
            <a:pPr marL="0" lvl="0" indent="0" algn="l" rtl="0">
              <a:spcBef>
                <a:spcPts val="360"/>
              </a:spcBef>
              <a:spcAft>
                <a:spcPts val="0"/>
              </a:spcAft>
              <a:buNone/>
            </a:pPr>
            <a:r>
              <a:rPr lang="en" sz="2100" b="1">
                <a:solidFill>
                  <a:srgbClr val="000000"/>
                </a:solidFill>
              </a:rPr>
              <a:t>Statistically significant </a:t>
            </a:r>
            <a:r>
              <a:rPr lang="en" sz="2100">
                <a:solidFill>
                  <a:srgbClr val="000000"/>
                </a:solidFill>
              </a:rPr>
              <a:t>relationship between between the age of police officer and </a:t>
            </a:r>
            <a:r>
              <a:rPr lang="en" sz="2100" b="1">
                <a:solidFill>
                  <a:srgbClr val="000000"/>
                </a:solidFill>
              </a:rPr>
              <a:t>trust in leadership</a:t>
            </a:r>
            <a:r>
              <a:rPr lang="en" sz="2100">
                <a:solidFill>
                  <a:srgbClr val="000000"/>
                </a:solidFill>
              </a:rPr>
              <a:t>, controlling for race and gender.</a:t>
            </a:r>
            <a:endParaRPr sz="2100">
              <a:solidFill>
                <a:srgbClr val="000000"/>
              </a:solidFill>
            </a:endParaRPr>
          </a:p>
          <a:p>
            <a:pPr marL="0" lvl="0" indent="0" algn="l" rtl="0">
              <a:spcBef>
                <a:spcPts val="360"/>
              </a:spcBef>
              <a:spcAft>
                <a:spcPts val="0"/>
              </a:spcAft>
              <a:buNone/>
            </a:pPr>
            <a:r>
              <a:rPr lang="en" sz="2100" i="1">
                <a:solidFill>
                  <a:srgbClr val="000000"/>
                </a:solidFill>
              </a:rPr>
              <a:t>F</a:t>
            </a:r>
            <a:r>
              <a:rPr lang="en" sz="2100">
                <a:solidFill>
                  <a:srgbClr val="000000"/>
                </a:solidFill>
              </a:rPr>
              <a:t>(1, 111) = 4.46, </a:t>
            </a:r>
            <a:r>
              <a:rPr lang="en" sz="2100" b="1">
                <a:solidFill>
                  <a:srgbClr val="000000"/>
                </a:solidFill>
              </a:rPr>
              <a:t>p = .037</a:t>
            </a:r>
            <a:r>
              <a:rPr lang="en" sz="2100">
                <a:solidFill>
                  <a:srgbClr val="000000"/>
                </a:solidFill>
              </a:rPr>
              <a:t>, w</a:t>
            </a:r>
            <a:r>
              <a:rPr lang="en" sz="2100" baseline="30000">
                <a:solidFill>
                  <a:srgbClr val="000000"/>
                </a:solidFill>
              </a:rPr>
              <a:t>2</a:t>
            </a:r>
            <a:r>
              <a:rPr lang="en" sz="2100">
                <a:solidFill>
                  <a:srgbClr val="000000"/>
                </a:solidFill>
              </a:rPr>
              <a:t> = .039, b = .014. </a:t>
            </a:r>
            <a:endParaRPr sz="2100">
              <a:solidFill>
                <a:srgbClr val="000000"/>
              </a:solidFill>
            </a:endParaRPr>
          </a:p>
        </p:txBody>
      </p:sp>
      <p:pic>
        <p:nvPicPr>
          <p:cNvPr id="187" name="Google Shape;187;p38"/>
          <p:cNvPicPr preferRelativeResize="0"/>
          <p:nvPr/>
        </p:nvPicPr>
        <p:blipFill rotWithShape="1">
          <a:blip r:embed="rId3">
            <a:alphaModFix/>
          </a:blip>
          <a:srcRect l="2771" t="12116" b="6509"/>
          <a:stretch/>
        </p:blipFill>
        <p:spPr>
          <a:xfrm>
            <a:off x="1658025" y="2473300"/>
            <a:ext cx="5713775" cy="2573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9"/>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2 Conclusions</a:t>
            </a:r>
            <a:endParaRPr/>
          </a:p>
        </p:txBody>
      </p:sp>
      <p:sp>
        <p:nvSpPr>
          <p:cNvPr id="193" name="Google Shape;193;p39"/>
          <p:cNvSpPr txBox="1">
            <a:spLocks noGrp="1"/>
          </p:cNvSpPr>
          <p:nvPr>
            <p:ph type="body" idx="1"/>
          </p:nvPr>
        </p:nvSpPr>
        <p:spPr>
          <a:xfrm>
            <a:off x="100" y="11680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68300" algn="l" rtl="0">
              <a:lnSpc>
                <a:spcPct val="115000"/>
              </a:lnSpc>
              <a:spcBef>
                <a:spcPts val="360"/>
              </a:spcBef>
              <a:spcAft>
                <a:spcPts val="0"/>
              </a:spcAft>
              <a:buClr>
                <a:srgbClr val="434343"/>
              </a:buClr>
              <a:buSzPts val="2200"/>
              <a:buChar char="●"/>
            </a:pPr>
            <a:r>
              <a:rPr lang="en" sz="2200">
                <a:solidFill>
                  <a:srgbClr val="434343"/>
                </a:solidFill>
              </a:rPr>
              <a:t>Findings revealed that </a:t>
            </a:r>
            <a:r>
              <a:rPr lang="en" sz="2200" b="1">
                <a:solidFill>
                  <a:srgbClr val="434343"/>
                </a:solidFill>
              </a:rPr>
              <a:t>older </a:t>
            </a:r>
            <a:r>
              <a:rPr lang="en" sz="2200">
                <a:solidFill>
                  <a:srgbClr val="434343"/>
                </a:solidFill>
              </a:rPr>
              <a:t>officers have </a:t>
            </a:r>
            <a:r>
              <a:rPr lang="en" sz="2200" b="1">
                <a:solidFill>
                  <a:srgbClr val="434343"/>
                </a:solidFill>
              </a:rPr>
              <a:t>greater trust</a:t>
            </a:r>
            <a:r>
              <a:rPr lang="en" sz="2200">
                <a:solidFill>
                  <a:srgbClr val="434343"/>
                </a:solidFill>
              </a:rPr>
              <a:t> in leadership than younger officers (b = .014)</a:t>
            </a:r>
            <a:endParaRPr sz="2200">
              <a:solidFill>
                <a:srgbClr val="434343"/>
              </a:solidFill>
            </a:endParaRPr>
          </a:p>
          <a:p>
            <a:pPr marL="914400" lvl="1" indent="-368300" algn="l" rtl="0">
              <a:lnSpc>
                <a:spcPct val="115000"/>
              </a:lnSpc>
              <a:spcBef>
                <a:spcPts val="0"/>
              </a:spcBef>
              <a:spcAft>
                <a:spcPts val="0"/>
              </a:spcAft>
              <a:buClr>
                <a:srgbClr val="434343"/>
              </a:buClr>
              <a:buSzPts val="2200"/>
              <a:buChar char="○"/>
            </a:pPr>
            <a:r>
              <a:rPr lang="en" sz="2200">
                <a:solidFill>
                  <a:srgbClr val="434343"/>
                </a:solidFill>
              </a:rPr>
              <a:t>Younger </a:t>
            </a:r>
            <a:r>
              <a:rPr lang="en" sz="2200" b="0">
                <a:solidFill>
                  <a:srgbClr val="434343"/>
                </a:solidFill>
              </a:rPr>
              <a:t>officers more </a:t>
            </a:r>
            <a:r>
              <a:rPr lang="en" sz="2200">
                <a:solidFill>
                  <a:srgbClr val="434343"/>
                </a:solidFill>
              </a:rPr>
              <a:t>skeptical</a:t>
            </a:r>
            <a:r>
              <a:rPr lang="en" sz="2200" b="0">
                <a:solidFill>
                  <a:srgbClr val="434343"/>
                </a:solidFill>
              </a:rPr>
              <a:t>, new to organization</a:t>
            </a:r>
            <a:endParaRPr sz="2200" b="0">
              <a:solidFill>
                <a:srgbClr val="434343"/>
              </a:solidFill>
            </a:endParaRPr>
          </a:p>
          <a:p>
            <a:pPr marL="457200" lvl="0" indent="-368300" algn="l" rtl="0">
              <a:spcBef>
                <a:spcPts val="0"/>
              </a:spcBef>
              <a:spcAft>
                <a:spcPts val="0"/>
              </a:spcAft>
              <a:buClr>
                <a:srgbClr val="434343"/>
              </a:buClr>
              <a:buSzPts val="2200"/>
              <a:buChar char="●"/>
            </a:pPr>
            <a:r>
              <a:rPr lang="en" sz="2200">
                <a:solidFill>
                  <a:srgbClr val="434343"/>
                </a:solidFill>
              </a:rPr>
              <a:t>Individual questions analyzed by response:</a:t>
            </a:r>
            <a:endParaRPr sz="2200">
              <a:solidFill>
                <a:srgbClr val="434343"/>
              </a:solidFill>
            </a:endParaRPr>
          </a:p>
          <a:p>
            <a:pPr marL="914400" lvl="1" indent="-368300" algn="l" rtl="0">
              <a:spcBef>
                <a:spcPts val="0"/>
              </a:spcBef>
              <a:spcAft>
                <a:spcPts val="0"/>
              </a:spcAft>
              <a:buClr>
                <a:srgbClr val="434343"/>
              </a:buClr>
              <a:buSzPts val="2200"/>
              <a:buChar char="○"/>
            </a:pPr>
            <a:r>
              <a:rPr lang="en" sz="2200" b="0">
                <a:solidFill>
                  <a:srgbClr val="434343"/>
                </a:solidFill>
                <a:latin typeface="Times New Roman"/>
                <a:ea typeface="Times New Roman"/>
                <a:cs typeface="Times New Roman"/>
                <a:sym typeface="Times New Roman"/>
              </a:rPr>
              <a:t>“my needs and desires are very important to top management”. </a:t>
            </a:r>
            <a:endParaRPr sz="2200" b="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i="1">
                <a:solidFill>
                  <a:srgbClr val="434343"/>
                </a:solidFill>
                <a:latin typeface="Times New Roman"/>
                <a:ea typeface="Times New Roman"/>
                <a:cs typeface="Times New Roman"/>
                <a:sym typeface="Times New Roman"/>
              </a:rPr>
              <a:t>F</a:t>
            </a:r>
            <a:r>
              <a:rPr lang="en" sz="2200">
                <a:solidFill>
                  <a:srgbClr val="434343"/>
                </a:solidFill>
                <a:latin typeface="Times New Roman"/>
                <a:ea typeface="Times New Roman"/>
                <a:cs typeface="Times New Roman"/>
                <a:sym typeface="Times New Roman"/>
              </a:rPr>
              <a:t>(1,118) = 6.12, </a:t>
            </a:r>
            <a:r>
              <a:rPr lang="en" sz="2200" b="1">
                <a:solidFill>
                  <a:srgbClr val="434343"/>
                </a:solidFill>
                <a:latin typeface="Times New Roman"/>
                <a:ea typeface="Times New Roman"/>
                <a:cs typeface="Times New Roman"/>
                <a:sym typeface="Times New Roman"/>
              </a:rPr>
              <a:t>p = .015</a:t>
            </a:r>
            <a:r>
              <a:rPr lang="en" sz="2200">
                <a:solidFill>
                  <a:srgbClr val="434343"/>
                </a:solidFill>
                <a:latin typeface="Times New Roman"/>
                <a:ea typeface="Times New Roman"/>
                <a:cs typeface="Times New Roman"/>
                <a:sym typeface="Times New Roman"/>
              </a:rPr>
              <a:t>, </a:t>
            </a:r>
            <a:r>
              <a:rPr lang="en" sz="2200">
                <a:solidFill>
                  <a:srgbClr val="434343"/>
                </a:solidFill>
              </a:rPr>
              <a:t>w</a:t>
            </a:r>
            <a:r>
              <a:rPr lang="en" sz="2200" baseline="30000">
                <a:solidFill>
                  <a:srgbClr val="434343"/>
                </a:solidFill>
                <a:latin typeface="Times New Roman"/>
                <a:ea typeface="Times New Roman"/>
                <a:cs typeface="Times New Roman"/>
                <a:sym typeface="Times New Roman"/>
              </a:rPr>
              <a:t>2</a:t>
            </a:r>
            <a:r>
              <a:rPr lang="en" sz="2200">
                <a:solidFill>
                  <a:srgbClr val="434343"/>
                </a:solidFill>
                <a:latin typeface="Times New Roman"/>
                <a:ea typeface="Times New Roman"/>
                <a:cs typeface="Times New Roman"/>
                <a:sym typeface="Times New Roman"/>
              </a:rPr>
              <a:t> = .052, </a:t>
            </a:r>
            <a:r>
              <a:rPr lang="en" sz="2200" b="1">
                <a:solidFill>
                  <a:srgbClr val="434343"/>
                </a:solidFill>
                <a:latin typeface="Times New Roman"/>
                <a:ea typeface="Times New Roman"/>
                <a:cs typeface="Times New Roman"/>
                <a:sym typeface="Times New Roman"/>
              </a:rPr>
              <a:t>b = 9.34</a:t>
            </a:r>
            <a:r>
              <a:rPr lang="en" sz="2200">
                <a:solidFill>
                  <a:srgbClr val="434343"/>
                </a:solidFill>
                <a:latin typeface="Times New Roman"/>
                <a:ea typeface="Times New Roman"/>
                <a:cs typeface="Times New Roman"/>
                <a:sym typeface="Times New Roman"/>
              </a:rPr>
              <a: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Significant &amp; older officers agreed</a:t>
            </a:r>
            <a:endParaRPr sz="2200">
              <a:solidFill>
                <a:srgbClr val="434343"/>
              </a:solidFill>
              <a:latin typeface="Times New Roman"/>
              <a:ea typeface="Times New Roman"/>
              <a:cs typeface="Times New Roman"/>
              <a:sym typeface="Times New Roman"/>
            </a:endParaRPr>
          </a:p>
          <a:p>
            <a:pPr marL="914400" lvl="1" indent="-368300" algn="l" rtl="0">
              <a:spcBef>
                <a:spcPts val="0"/>
              </a:spcBef>
              <a:spcAft>
                <a:spcPts val="0"/>
              </a:spcAft>
              <a:buClr>
                <a:srgbClr val="434343"/>
              </a:buClr>
              <a:buSzPts val="2200"/>
              <a:buFont typeface="Times New Roman"/>
              <a:buChar char="○"/>
            </a:pPr>
            <a:r>
              <a:rPr lang="en" sz="2200" b="0">
                <a:solidFill>
                  <a:srgbClr val="434343"/>
                </a:solidFill>
                <a:latin typeface="Times New Roman"/>
                <a:ea typeface="Times New Roman"/>
                <a:cs typeface="Times New Roman"/>
                <a:sym typeface="Times New Roman"/>
              </a:rPr>
              <a:t>“I really wish I had a good way to keep an eye on top management”. </a:t>
            </a:r>
            <a:endParaRPr sz="2200" b="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F(1,118) = 4.29, </a:t>
            </a:r>
            <a:r>
              <a:rPr lang="en" sz="2200" b="1">
                <a:solidFill>
                  <a:srgbClr val="434343"/>
                </a:solidFill>
                <a:latin typeface="Times New Roman"/>
                <a:ea typeface="Times New Roman"/>
                <a:cs typeface="Times New Roman"/>
                <a:sym typeface="Times New Roman"/>
              </a:rPr>
              <a:t>p = .041</a:t>
            </a:r>
            <a:r>
              <a:rPr lang="en" sz="2200">
                <a:solidFill>
                  <a:srgbClr val="434343"/>
                </a:solidFill>
                <a:latin typeface="Times New Roman"/>
                <a:ea typeface="Times New Roman"/>
                <a:cs typeface="Times New Roman"/>
                <a:sym typeface="Times New Roman"/>
              </a:rPr>
              <a:t>, </a:t>
            </a:r>
            <a:r>
              <a:rPr lang="en" sz="2200">
                <a:solidFill>
                  <a:srgbClr val="434343"/>
                </a:solidFill>
              </a:rPr>
              <a:t>w</a:t>
            </a:r>
            <a:r>
              <a:rPr lang="en" sz="2200" baseline="30000">
                <a:solidFill>
                  <a:srgbClr val="434343"/>
                </a:solidFill>
                <a:latin typeface="Times New Roman"/>
                <a:ea typeface="Times New Roman"/>
                <a:cs typeface="Times New Roman"/>
                <a:sym typeface="Times New Roman"/>
              </a:rPr>
              <a:t>2</a:t>
            </a:r>
            <a:r>
              <a:rPr lang="en" sz="2200">
                <a:solidFill>
                  <a:srgbClr val="434343"/>
                </a:solidFill>
                <a:latin typeface="Times New Roman"/>
                <a:ea typeface="Times New Roman"/>
                <a:cs typeface="Times New Roman"/>
                <a:sym typeface="Times New Roman"/>
              </a:rPr>
              <a:t> = .037, </a:t>
            </a:r>
            <a:r>
              <a:rPr lang="en" sz="2200" b="1">
                <a:solidFill>
                  <a:srgbClr val="434343"/>
                </a:solidFill>
                <a:latin typeface="Times New Roman"/>
                <a:ea typeface="Times New Roman"/>
                <a:cs typeface="Times New Roman"/>
                <a:sym typeface="Times New Roman"/>
              </a:rPr>
              <a:t>b = -.023</a:t>
            </a:r>
            <a:r>
              <a:rPr lang="en" sz="2200">
                <a:solidFill>
                  <a:srgbClr val="434343"/>
                </a:solidFill>
                <a:latin typeface="Times New Roman"/>
                <a:ea typeface="Times New Roman"/>
                <a:cs typeface="Times New Roman"/>
                <a:sym typeface="Times New Roman"/>
              </a:rPr>
              <a:t>. </a:t>
            </a:r>
            <a:endParaRPr sz="2200">
              <a:solidFill>
                <a:srgbClr val="434343"/>
              </a:solidFill>
              <a:latin typeface="Times New Roman"/>
              <a:ea typeface="Times New Roman"/>
              <a:cs typeface="Times New Roman"/>
              <a:sym typeface="Times New Roman"/>
            </a:endParaRPr>
          </a:p>
          <a:p>
            <a:pPr marL="1371600" lvl="2" indent="-368300" algn="l" rtl="0">
              <a:spcBef>
                <a:spcPts val="0"/>
              </a:spcBef>
              <a:spcAft>
                <a:spcPts val="0"/>
              </a:spcAft>
              <a:buClr>
                <a:srgbClr val="434343"/>
              </a:buClr>
              <a:buSzPts val="2200"/>
              <a:buFont typeface="Times New Roman"/>
              <a:buChar char="•"/>
            </a:pPr>
            <a:r>
              <a:rPr lang="en" sz="2200">
                <a:solidFill>
                  <a:srgbClr val="434343"/>
                </a:solidFill>
                <a:latin typeface="Times New Roman"/>
                <a:ea typeface="Times New Roman"/>
                <a:cs typeface="Times New Roman"/>
                <a:sym typeface="Times New Roman"/>
              </a:rPr>
              <a:t>Significant &amp; younger officers show lack of trust</a:t>
            </a:r>
            <a:endParaRPr sz="2200">
              <a:solidFill>
                <a:srgbClr val="434343"/>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40"/>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2 Conclusions</a:t>
            </a:r>
            <a:endParaRPr/>
          </a:p>
        </p:txBody>
      </p:sp>
      <p:sp>
        <p:nvSpPr>
          <p:cNvPr id="199" name="Google Shape;199;p40"/>
          <p:cNvSpPr txBox="1">
            <a:spLocks noGrp="1"/>
          </p:cNvSpPr>
          <p:nvPr>
            <p:ph type="body" idx="1"/>
          </p:nvPr>
        </p:nvSpPr>
        <p:spPr>
          <a:xfrm>
            <a:off x="75" y="11680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 sz="2400"/>
              <a:t>Current study reinforced research </a:t>
            </a:r>
            <a:endParaRPr sz="2400"/>
          </a:p>
          <a:p>
            <a:pPr marL="914400" lvl="1" indent="-368300" algn="l" rtl="0">
              <a:spcBef>
                <a:spcPts val="0"/>
              </a:spcBef>
              <a:spcAft>
                <a:spcPts val="0"/>
              </a:spcAft>
              <a:buSzPts val="2200"/>
              <a:buChar char="○"/>
            </a:pPr>
            <a:r>
              <a:rPr lang="en" sz="2200"/>
              <a:t>Younger officers exhibit a different level of trust </a:t>
            </a:r>
            <a:r>
              <a:rPr lang="en" sz="1200"/>
              <a:t>(Zemke, 2000)</a:t>
            </a:r>
            <a:endParaRPr sz="1200"/>
          </a:p>
          <a:p>
            <a:pPr marL="914400" lvl="1" indent="-368300" algn="l" rtl="0">
              <a:spcBef>
                <a:spcPts val="0"/>
              </a:spcBef>
              <a:spcAft>
                <a:spcPts val="0"/>
              </a:spcAft>
              <a:buSzPts val="2200"/>
              <a:buChar char="○"/>
            </a:pPr>
            <a:r>
              <a:rPr lang="en" sz="2200"/>
              <a:t>Millennials rebuke supervisors </a:t>
            </a:r>
            <a:r>
              <a:rPr lang="en" sz="1200"/>
              <a:t>(Piper, 2011)</a:t>
            </a:r>
            <a:endParaRPr sz="1200"/>
          </a:p>
          <a:p>
            <a:pPr marL="457200" lvl="0" indent="-381000" algn="l" rtl="0">
              <a:spcBef>
                <a:spcPts val="0"/>
              </a:spcBef>
              <a:spcAft>
                <a:spcPts val="0"/>
              </a:spcAft>
              <a:buSzPts val="2400"/>
              <a:buChar char="●"/>
            </a:pPr>
            <a:r>
              <a:rPr lang="en" sz="2200"/>
              <a:t>Baby Boomers prioritize work and loyalty to management </a:t>
            </a:r>
            <a:endParaRPr sz="2200"/>
          </a:p>
          <a:p>
            <a:pPr marL="457200" lvl="0" indent="0" algn="l" rtl="0">
              <a:spcBef>
                <a:spcPts val="360"/>
              </a:spcBef>
              <a:spcAft>
                <a:spcPts val="0"/>
              </a:spcAft>
              <a:buNone/>
            </a:pPr>
            <a:r>
              <a:rPr lang="en" sz="1200"/>
              <a:t>(Crampton &amp; Hodge, 2007)</a:t>
            </a:r>
            <a:endParaRPr sz="1200"/>
          </a:p>
          <a:p>
            <a:pPr marL="457200" lvl="0" indent="-381000" algn="l" rtl="0">
              <a:spcBef>
                <a:spcPts val="360"/>
              </a:spcBef>
              <a:spcAft>
                <a:spcPts val="0"/>
              </a:spcAft>
              <a:buSzPts val="2400"/>
              <a:buChar char="●"/>
            </a:pPr>
            <a:r>
              <a:rPr lang="en" sz="2200"/>
              <a:t>Police departments </a:t>
            </a:r>
            <a:endParaRPr sz="2200"/>
          </a:p>
          <a:p>
            <a:pPr marL="914400" lvl="1" indent="-368300" algn="l" rtl="0">
              <a:spcBef>
                <a:spcPts val="0"/>
              </a:spcBef>
              <a:spcAft>
                <a:spcPts val="0"/>
              </a:spcAft>
              <a:buSzPts val="2200"/>
              <a:buChar char="○"/>
            </a:pPr>
            <a:r>
              <a:rPr lang="en" sz="2200"/>
              <a:t>Lack of trust causes serious internal and external conflict</a:t>
            </a:r>
            <a:endParaRPr sz="2200"/>
          </a:p>
          <a:p>
            <a:pPr marL="1371600" lvl="2" indent="-304800" algn="l" rtl="0">
              <a:spcBef>
                <a:spcPts val="0"/>
              </a:spcBef>
              <a:spcAft>
                <a:spcPts val="0"/>
              </a:spcAft>
              <a:buSzPts val="1200"/>
              <a:buChar char="•"/>
            </a:pPr>
            <a:r>
              <a:rPr lang="en" sz="1200"/>
              <a:t>(Trautman, 2015)</a:t>
            </a:r>
            <a:endParaRPr sz="1200"/>
          </a:p>
          <a:p>
            <a:pPr marL="914400" lvl="1" indent="-368300" algn="l" rtl="0">
              <a:spcBef>
                <a:spcPts val="0"/>
              </a:spcBef>
              <a:spcAft>
                <a:spcPts val="0"/>
              </a:spcAft>
              <a:buSzPts val="2200"/>
              <a:buChar char="○"/>
            </a:pPr>
            <a:r>
              <a:rPr lang="en" sz="2200"/>
              <a:t>Develop mission/purpose and informal leaders</a:t>
            </a:r>
            <a:endParaRPr sz="2200"/>
          </a:p>
          <a:p>
            <a:pPr marL="457200" lvl="0" indent="-368300" algn="l" rtl="0">
              <a:spcBef>
                <a:spcPts val="0"/>
              </a:spcBef>
              <a:spcAft>
                <a:spcPts val="0"/>
              </a:spcAft>
              <a:buSzPts val="2200"/>
              <a:buChar char="●"/>
            </a:pPr>
            <a:r>
              <a:rPr lang="en" sz="2200"/>
              <a:t>Leaders gain trust of Millennials by</a:t>
            </a:r>
            <a:endParaRPr sz="2200"/>
          </a:p>
          <a:p>
            <a:pPr marL="914400" lvl="1" indent="-368300" algn="l" rtl="0">
              <a:spcBef>
                <a:spcPts val="0"/>
              </a:spcBef>
              <a:spcAft>
                <a:spcPts val="0"/>
              </a:spcAft>
              <a:buSzPts val="2200"/>
              <a:buChar char="○"/>
            </a:pPr>
            <a:r>
              <a:rPr lang="en" sz="2200"/>
              <a:t>Valuing their input</a:t>
            </a:r>
            <a:endParaRPr sz="2200"/>
          </a:p>
          <a:p>
            <a:pPr marL="914400" lvl="1" indent="-368300" algn="l" rtl="0">
              <a:spcBef>
                <a:spcPts val="0"/>
              </a:spcBef>
              <a:spcAft>
                <a:spcPts val="0"/>
              </a:spcAft>
              <a:buSzPts val="2200"/>
              <a:buChar char="○"/>
            </a:pPr>
            <a:r>
              <a:rPr lang="en" sz="2200"/>
              <a:t>Creating informal leaders</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3"/>
        <p:cNvGrpSpPr/>
        <p:nvPr/>
      </p:nvGrpSpPr>
      <p:grpSpPr>
        <a:xfrm>
          <a:off x="0" y="0"/>
          <a:ext cx="0" cy="0"/>
          <a:chOff x="0" y="0"/>
          <a:chExt cx="0" cy="0"/>
        </a:xfrm>
      </p:grpSpPr>
      <p:sp>
        <p:nvSpPr>
          <p:cNvPr id="204" name="Google Shape;204;p41"/>
          <p:cNvSpPr txBox="1">
            <a:spLocks noGrp="1"/>
          </p:cNvSpPr>
          <p:nvPr>
            <p:ph type="title"/>
          </p:nvPr>
        </p:nvSpPr>
        <p:spPr>
          <a:xfrm>
            <a:off x="1773175" y="0"/>
            <a:ext cx="7370700" cy="681000"/>
          </a:xfrm>
          <a:prstGeom prst="rect">
            <a:avLst/>
          </a:prstGeom>
          <a:solidFill>
            <a:srgbClr val="EFEFEF"/>
          </a:solid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 b="1">
                <a:solidFill>
                  <a:srgbClr val="555555"/>
                </a:solidFill>
              </a:rPr>
              <a:t>Research Question 3 Analysis</a:t>
            </a:r>
            <a:endParaRPr/>
          </a:p>
        </p:txBody>
      </p:sp>
      <p:sp>
        <p:nvSpPr>
          <p:cNvPr id="205" name="Google Shape;205;p41"/>
          <p:cNvSpPr txBox="1">
            <a:spLocks noGrp="1"/>
          </p:cNvSpPr>
          <p:nvPr>
            <p:ph type="body" idx="1"/>
          </p:nvPr>
        </p:nvSpPr>
        <p:spPr>
          <a:xfrm>
            <a:off x="1773175" y="681000"/>
            <a:ext cx="7425300" cy="4462500"/>
          </a:xfrm>
          <a:prstGeom prst="rect">
            <a:avLst/>
          </a:prstGeom>
          <a:solidFill>
            <a:srgbClr val="EFEFEF"/>
          </a:solidFill>
          <a:ln w="9525" cap="flat" cmpd="sng">
            <a:solidFill>
              <a:srgbClr val="EFEFEF"/>
            </a:solidFill>
            <a:prstDash val="solid"/>
            <a:round/>
            <a:headEnd type="none" w="sm" len="sm"/>
            <a:tailEnd type="none" w="sm" len="sm"/>
          </a:ln>
        </p:spPr>
        <p:txBody>
          <a:bodyPr spcFirstLastPara="1" wrap="square" lIns="91425" tIns="45700" rIns="91425" bIns="45700" anchor="t" anchorCtr="0">
            <a:noAutofit/>
          </a:bodyPr>
          <a:lstStyle/>
          <a:p>
            <a:pPr marL="342900" lvl="0" indent="-342900" algn="l" rtl="0">
              <a:spcBef>
                <a:spcPts val="400"/>
              </a:spcBef>
              <a:spcAft>
                <a:spcPts val="0"/>
              </a:spcAft>
              <a:buClr>
                <a:srgbClr val="555555"/>
              </a:buClr>
              <a:buSzPts val="2000"/>
              <a:buFont typeface="Arial"/>
              <a:buChar char="●"/>
            </a:pPr>
            <a:r>
              <a:rPr lang="en" sz="2000"/>
              <a:t>Researcher re-coded the negatively scored items on the organizational commitment questionnaire.</a:t>
            </a:r>
            <a:endParaRPr sz="2000"/>
          </a:p>
          <a:p>
            <a:pPr marL="342900" lvl="0" indent="-342900" algn="l" rtl="0">
              <a:spcBef>
                <a:spcPts val="400"/>
              </a:spcBef>
              <a:spcAft>
                <a:spcPts val="0"/>
              </a:spcAft>
              <a:buSzPts val="2000"/>
              <a:buChar char="●"/>
            </a:pPr>
            <a:r>
              <a:rPr lang="en" sz="2000"/>
              <a:t>Responses averaged to create four composite scores:</a:t>
            </a:r>
            <a:endParaRPr sz="2000"/>
          </a:p>
          <a:p>
            <a:pPr marL="742950" lvl="1" indent="-285750" algn="l" rtl="0">
              <a:spcBef>
                <a:spcPts val="400"/>
              </a:spcBef>
              <a:spcAft>
                <a:spcPts val="0"/>
              </a:spcAft>
              <a:buSzPts val="1800"/>
              <a:buChar char="○"/>
            </a:pPr>
            <a:r>
              <a:rPr lang="en" sz="1800"/>
              <a:t>Organizational Commitment</a:t>
            </a:r>
            <a:endParaRPr sz="1800"/>
          </a:p>
          <a:p>
            <a:pPr marL="742950" lvl="1" indent="-285750" algn="l" rtl="0">
              <a:spcBef>
                <a:spcPts val="400"/>
              </a:spcBef>
              <a:spcAft>
                <a:spcPts val="0"/>
              </a:spcAft>
              <a:buSzPts val="1800"/>
              <a:buChar char="○"/>
            </a:pPr>
            <a:r>
              <a:rPr lang="en" sz="1800"/>
              <a:t>Extrinsic Satisfaction</a:t>
            </a:r>
            <a:endParaRPr sz="1800"/>
          </a:p>
          <a:p>
            <a:pPr marL="742950" lvl="1" indent="-285750" algn="l" rtl="0">
              <a:spcBef>
                <a:spcPts val="400"/>
              </a:spcBef>
              <a:spcAft>
                <a:spcPts val="0"/>
              </a:spcAft>
              <a:buSzPts val="1800"/>
              <a:buChar char="○"/>
            </a:pPr>
            <a:r>
              <a:rPr lang="en" sz="1800"/>
              <a:t>Intrinsic Satisfaction</a:t>
            </a:r>
            <a:endParaRPr sz="1800"/>
          </a:p>
          <a:p>
            <a:pPr marL="742950" lvl="1" indent="-285750" algn="l" rtl="0">
              <a:spcBef>
                <a:spcPts val="400"/>
              </a:spcBef>
              <a:spcAft>
                <a:spcPts val="0"/>
              </a:spcAft>
              <a:buSzPts val="1800"/>
              <a:buChar char="○"/>
            </a:pPr>
            <a:r>
              <a:rPr lang="en" sz="1800"/>
              <a:t>General Satisfaction</a:t>
            </a:r>
            <a:endParaRPr sz="1800"/>
          </a:p>
          <a:p>
            <a:pPr marL="342900" lvl="0" indent="-342900" algn="l" rtl="0">
              <a:spcBef>
                <a:spcPts val="400"/>
              </a:spcBef>
              <a:spcAft>
                <a:spcPts val="0"/>
              </a:spcAft>
              <a:buSzPts val="1800"/>
              <a:buChar char="●"/>
            </a:pPr>
            <a:r>
              <a:rPr lang="en" sz="1800" b="1"/>
              <a:t>ANCOVA</a:t>
            </a:r>
            <a:r>
              <a:rPr lang="en" sz="1800"/>
              <a:t> to examine the relationship between job satisfaction and organizational commitment, controlling for age, gender, and race.</a:t>
            </a:r>
            <a:endParaRPr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42"/>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3 Findings</a:t>
            </a:r>
            <a:endParaRPr/>
          </a:p>
        </p:txBody>
      </p:sp>
      <p:sp>
        <p:nvSpPr>
          <p:cNvPr id="211" name="Google Shape;211;p42"/>
          <p:cNvSpPr txBox="1">
            <a:spLocks noGrp="1"/>
          </p:cNvSpPr>
          <p:nvPr>
            <p:ph type="body" idx="1"/>
          </p:nvPr>
        </p:nvSpPr>
        <p:spPr>
          <a:xfrm>
            <a:off x="-51575" y="1168000"/>
            <a:ext cx="9195600" cy="3975600"/>
          </a:xfrm>
          <a:prstGeom prst="rect">
            <a:avLst/>
          </a:prstGeom>
          <a:solidFill>
            <a:srgbClr val="EFEFEF"/>
          </a:solidFill>
        </p:spPr>
        <p:txBody>
          <a:bodyPr spcFirstLastPara="1" wrap="square" lIns="91425" tIns="45700" rIns="91425" bIns="45700" anchor="t" anchorCtr="0">
            <a:noAutofit/>
          </a:bodyPr>
          <a:lstStyle/>
          <a:p>
            <a:pPr marL="457200" lvl="0" indent="-323850" algn="l" rtl="0">
              <a:lnSpc>
                <a:spcPct val="115000"/>
              </a:lnSpc>
              <a:spcBef>
                <a:spcPts val="360"/>
              </a:spcBef>
              <a:spcAft>
                <a:spcPts val="0"/>
              </a:spcAft>
              <a:buClr>
                <a:srgbClr val="000000"/>
              </a:buClr>
              <a:buSzPts val="1500"/>
              <a:buChar char="●"/>
            </a:pPr>
            <a:r>
              <a:rPr lang="en" sz="1500" b="1">
                <a:solidFill>
                  <a:srgbClr val="000000"/>
                </a:solidFill>
              </a:rPr>
              <a:t>Statistically significant </a:t>
            </a:r>
            <a:r>
              <a:rPr lang="en" sz="1500">
                <a:solidFill>
                  <a:srgbClr val="000000"/>
                </a:solidFill>
              </a:rPr>
              <a:t>relationship between </a:t>
            </a:r>
            <a:r>
              <a:rPr lang="en" sz="1500" b="1">
                <a:solidFill>
                  <a:srgbClr val="000000"/>
                </a:solidFill>
              </a:rPr>
              <a:t>extrinsic</a:t>
            </a:r>
            <a:r>
              <a:rPr lang="en" sz="1500">
                <a:solidFill>
                  <a:srgbClr val="000000"/>
                </a:solidFill>
              </a:rPr>
              <a:t> satisfaction and organizational commitment controlling for age, gender, and race, </a:t>
            </a:r>
            <a:r>
              <a:rPr lang="en" sz="1500" i="1">
                <a:solidFill>
                  <a:srgbClr val="000000"/>
                </a:solidFill>
              </a:rPr>
              <a:t>F</a:t>
            </a:r>
            <a:r>
              <a:rPr lang="en" sz="1500">
                <a:solidFill>
                  <a:srgbClr val="000000"/>
                </a:solidFill>
              </a:rPr>
              <a:t>(1,61) = 18.93,</a:t>
            </a:r>
            <a:r>
              <a:rPr lang="en" sz="1500" b="1">
                <a:solidFill>
                  <a:srgbClr val="000000"/>
                </a:solidFill>
              </a:rPr>
              <a:t> p = .000</a:t>
            </a:r>
            <a:r>
              <a:rPr lang="en" sz="1500">
                <a:solidFill>
                  <a:srgbClr val="000000"/>
                </a:solidFill>
              </a:rPr>
              <a:t>, w</a:t>
            </a:r>
            <a:r>
              <a:rPr lang="en" sz="1500" baseline="30000">
                <a:solidFill>
                  <a:srgbClr val="000000"/>
                </a:solidFill>
              </a:rPr>
              <a:t>2</a:t>
            </a:r>
            <a:r>
              <a:rPr lang="en" sz="1500">
                <a:solidFill>
                  <a:srgbClr val="000000"/>
                </a:solidFill>
              </a:rPr>
              <a:t> = .237, b = .915. </a:t>
            </a:r>
            <a:endParaRPr sz="1500">
              <a:solidFill>
                <a:srgbClr val="000000"/>
              </a:solidFill>
            </a:endParaRPr>
          </a:p>
          <a:p>
            <a:pPr marL="457200" lvl="0" indent="-323850" algn="l" rtl="0">
              <a:lnSpc>
                <a:spcPct val="115000"/>
              </a:lnSpc>
              <a:spcBef>
                <a:spcPts val="0"/>
              </a:spcBef>
              <a:spcAft>
                <a:spcPts val="0"/>
              </a:spcAft>
              <a:buClr>
                <a:srgbClr val="000000"/>
              </a:buClr>
              <a:buSzPts val="1500"/>
              <a:buChar char="●"/>
            </a:pPr>
            <a:r>
              <a:rPr lang="en" sz="1500" b="1">
                <a:solidFill>
                  <a:srgbClr val="000000"/>
                </a:solidFill>
              </a:rPr>
              <a:t>Statistically significant</a:t>
            </a:r>
            <a:r>
              <a:rPr lang="en" sz="1500">
                <a:solidFill>
                  <a:srgbClr val="000000"/>
                </a:solidFill>
              </a:rPr>
              <a:t> relationship between</a:t>
            </a:r>
            <a:r>
              <a:rPr lang="en" sz="1500" b="1">
                <a:solidFill>
                  <a:srgbClr val="000000"/>
                </a:solidFill>
              </a:rPr>
              <a:t> intrinsic</a:t>
            </a:r>
            <a:r>
              <a:rPr lang="en" sz="1500">
                <a:solidFill>
                  <a:srgbClr val="000000"/>
                </a:solidFill>
              </a:rPr>
              <a:t> satisfaction and organizational commitment controlling for age, gender, and race, </a:t>
            </a:r>
            <a:r>
              <a:rPr lang="en" sz="1500" i="1">
                <a:solidFill>
                  <a:srgbClr val="000000"/>
                </a:solidFill>
              </a:rPr>
              <a:t>F</a:t>
            </a:r>
            <a:r>
              <a:rPr lang="en" sz="1500">
                <a:solidFill>
                  <a:srgbClr val="000000"/>
                </a:solidFill>
              </a:rPr>
              <a:t>(1,61) = 30.21, </a:t>
            </a:r>
            <a:r>
              <a:rPr lang="en" sz="1500" b="1">
                <a:solidFill>
                  <a:srgbClr val="000000"/>
                </a:solidFill>
              </a:rPr>
              <a:t>p = .000</a:t>
            </a:r>
            <a:r>
              <a:rPr lang="en" sz="1500">
                <a:solidFill>
                  <a:srgbClr val="000000"/>
                </a:solidFill>
              </a:rPr>
              <a:t>, w</a:t>
            </a:r>
            <a:r>
              <a:rPr lang="en" sz="1500" baseline="30000">
                <a:solidFill>
                  <a:srgbClr val="000000"/>
                </a:solidFill>
              </a:rPr>
              <a:t>2</a:t>
            </a:r>
            <a:r>
              <a:rPr lang="en" sz="1500">
                <a:solidFill>
                  <a:srgbClr val="000000"/>
                </a:solidFill>
              </a:rPr>
              <a:t> = .331, b = 1.44. </a:t>
            </a:r>
            <a:endParaRPr sz="1500">
              <a:solidFill>
                <a:srgbClr val="000000"/>
              </a:solidFill>
            </a:endParaRPr>
          </a:p>
          <a:p>
            <a:pPr marL="457200" lvl="0" indent="-323850" algn="l" rtl="0">
              <a:lnSpc>
                <a:spcPct val="115000"/>
              </a:lnSpc>
              <a:spcBef>
                <a:spcPts val="0"/>
              </a:spcBef>
              <a:spcAft>
                <a:spcPts val="0"/>
              </a:spcAft>
              <a:buClr>
                <a:srgbClr val="000000"/>
              </a:buClr>
              <a:buSzPts val="1500"/>
              <a:buChar char="●"/>
            </a:pPr>
            <a:r>
              <a:rPr lang="en" sz="1500" b="1">
                <a:solidFill>
                  <a:srgbClr val="000000"/>
                </a:solidFill>
              </a:rPr>
              <a:t>Statistically significant </a:t>
            </a:r>
            <a:r>
              <a:rPr lang="en" sz="1500">
                <a:solidFill>
                  <a:srgbClr val="000000"/>
                </a:solidFill>
              </a:rPr>
              <a:t>relationship between</a:t>
            </a:r>
            <a:r>
              <a:rPr lang="en" sz="1500" b="1">
                <a:solidFill>
                  <a:srgbClr val="000000"/>
                </a:solidFill>
              </a:rPr>
              <a:t> general</a:t>
            </a:r>
            <a:r>
              <a:rPr lang="en" sz="1500">
                <a:solidFill>
                  <a:srgbClr val="000000"/>
                </a:solidFill>
              </a:rPr>
              <a:t> satisfaction and organizational commitment controlling for age, gender, and race, F(1,61), = 30.66, </a:t>
            </a:r>
            <a:r>
              <a:rPr lang="en" sz="1500" b="1">
                <a:solidFill>
                  <a:srgbClr val="000000"/>
                </a:solidFill>
              </a:rPr>
              <a:t>p = .000</a:t>
            </a:r>
            <a:r>
              <a:rPr lang="en" sz="1500">
                <a:solidFill>
                  <a:srgbClr val="000000"/>
                </a:solidFill>
              </a:rPr>
              <a:t>, w</a:t>
            </a:r>
            <a:r>
              <a:rPr lang="en" sz="1500" baseline="30000">
                <a:solidFill>
                  <a:srgbClr val="000000"/>
                </a:solidFill>
              </a:rPr>
              <a:t>2</a:t>
            </a:r>
            <a:r>
              <a:rPr lang="en" sz="1500">
                <a:solidFill>
                  <a:srgbClr val="000000"/>
                </a:solidFill>
              </a:rPr>
              <a:t> = .335, b = 1.39. </a:t>
            </a:r>
            <a:endParaRPr sz="1500">
              <a:solidFill>
                <a:srgbClr val="000000"/>
              </a:solidFill>
            </a:endParaRPr>
          </a:p>
        </p:txBody>
      </p:sp>
      <p:pic>
        <p:nvPicPr>
          <p:cNvPr id="212" name="Google Shape;212;p42"/>
          <p:cNvPicPr preferRelativeResize="0"/>
          <p:nvPr/>
        </p:nvPicPr>
        <p:blipFill>
          <a:blip r:embed="rId3">
            <a:alphaModFix/>
          </a:blip>
          <a:stretch>
            <a:fillRect/>
          </a:stretch>
        </p:blipFill>
        <p:spPr>
          <a:xfrm>
            <a:off x="2264750" y="2892450"/>
            <a:ext cx="4562950" cy="2168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3"/>
          <p:cNvSpPr txBox="1">
            <a:spLocks noGrp="1"/>
          </p:cNvSpPr>
          <p:nvPr>
            <p:ph type="title"/>
          </p:nvPr>
        </p:nvSpPr>
        <p:spPr>
          <a:xfrm>
            <a:off x="1620838" y="787010"/>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3 Conclusions</a:t>
            </a:r>
            <a:endParaRPr/>
          </a:p>
        </p:txBody>
      </p:sp>
      <p:sp>
        <p:nvSpPr>
          <p:cNvPr id="218" name="Google Shape;218;p43"/>
          <p:cNvSpPr txBox="1">
            <a:spLocks noGrp="1"/>
          </p:cNvSpPr>
          <p:nvPr>
            <p:ph type="body" idx="1"/>
          </p:nvPr>
        </p:nvSpPr>
        <p:spPr>
          <a:xfrm>
            <a:off x="0" y="11680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55600" algn="l" rtl="0">
              <a:spcBef>
                <a:spcPts val="360"/>
              </a:spcBef>
              <a:spcAft>
                <a:spcPts val="0"/>
              </a:spcAft>
              <a:buSzPts val="2000"/>
              <a:buChar char="●"/>
            </a:pPr>
            <a:r>
              <a:rPr lang="en" sz="2000" b="1"/>
              <a:t>Statistical significance</a:t>
            </a:r>
            <a:r>
              <a:rPr lang="en" sz="2000"/>
              <a:t> across all types of job satisfaction</a:t>
            </a:r>
            <a:endParaRPr sz="2000"/>
          </a:p>
          <a:p>
            <a:pPr marL="914400" lvl="1" indent="-342900" algn="l" rtl="0">
              <a:spcBef>
                <a:spcPts val="0"/>
              </a:spcBef>
              <a:spcAft>
                <a:spcPts val="0"/>
              </a:spcAft>
              <a:buSzPts val="1800"/>
              <a:buChar char="○"/>
            </a:pPr>
            <a:r>
              <a:rPr lang="en" sz="1800"/>
              <a:t>Researcher found that age of police officer did not have statistically significant impact on organizational commitment.</a:t>
            </a:r>
            <a:endParaRPr sz="1800"/>
          </a:p>
          <a:p>
            <a:pPr marL="1371600" lvl="2" indent="-342900" algn="l" rtl="0">
              <a:spcBef>
                <a:spcPts val="0"/>
              </a:spcBef>
              <a:spcAft>
                <a:spcPts val="0"/>
              </a:spcAft>
              <a:buSzPts val="1800"/>
              <a:buChar char="•"/>
            </a:pPr>
            <a:r>
              <a:rPr lang="en" sz="1800" b="1"/>
              <a:t>Older </a:t>
            </a:r>
            <a:r>
              <a:rPr lang="en" sz="1800"/>
              <a:t>officers had more commitment (</a:t>
            </a:r>
            <a:r>
              <a:rPr lang="en" sz="1800" b="1"/>
              <a:t>b = 9.02)</a:t>
            </a:r>
            <a:endParaRPr sz="2000" b="0"/>
          </a:p>
          <a:p>
            <a:pPr marL="457200" lvl="0" indent="-355600" algn="l" rtl="0">
              <a:spcBef>
                <a:spcPts val="0"/>
              </a:spcBef>
              <a:spcAft>
                <a:spcPts val="0"/>
              </a:spcAft>
              <a:buSzPts val="2000"/>
              <a:buChar char="●"/>
            </a:pPr>
            <a:r>
              <a:rPr lang="en" sz="2000"/>
              <a:t>Lower levels of organizational commitment by young officers may indicate:</a:t>
            </a:r>
            <a:endParaRPr sz="2000"/>
          </a:p>
          <a:p>
            <a:pPr marL="914400" lvl="1" indent="-342900" algn="l" rtl="0">
              <a:spcBef>
                <a:spcPts val="0"/>
              </a:spcBef>
              <a:spcAft>
                <a:spcPts val="0"/>
              </a:spcAft>
              <a:buSzPts val="1800"/>
              <a:buChar char="○"/>
            </a:pPr>
            <a:r>
              <a:rPr lang="en" sz="1800"/>
              <a:t>Management weak </a:t>
            </a:r>
            <a:r>
              <a:rPr lang="en" sz="1800" b="0"/>
              <a:t>in</a:t>
            </a:r>
            <a:r>
              <a:rPr lang="en" sz="1800"/>
              <a:t> encouraging teamwork, supporting personal development, feedback, listening, </a:t>
            </a:r>
            <a:r>
              <a:rPr lang="en" sz="1800" b="0"/>
              <a:t>and </a:t>
            </a:r>
            <a:r>
              <a:rPr lang="en" sz="1800"/>
              <a:t>communication (Metcalfe &amp; Dick, 2000)</a:t>
            </a:r>
            <a:endParaRPr sz="1800"/>
          </a:p>
          <a:p>
            <a:pPr marL="457200" lvl="0" indent="-355600" algn="l" rtl="0">
              <a:spcBef>
                <a:spcPts val="0"/>
              </a:spcBef>
              <a:spcAft>
                <a:spcPts val="0"/>
              </a:spcAft>
              <a:buSzPts val="2000"/>
              <a:buChar char="●"/>
            </a:pPr>
            <a:r>
              <a:rPr lang="en" sz="2000"/>
              <a:t>Correlation with RQ 2 results</a:t>
            </a:r>
            <a:endParaRPr sz="2000"/>
          </a:p>
          <a:p>
            <a:pPr marL="914400" lvl="1" indent="-342900" algn="l" rtl="0">
              <a:spcBef>
                <a:spcPts val="0"/>
              </a:spcBef>
              <a:spcAft>
                <a:spcPts val="0"/>
              </a:spcAft>
              <a:buSzPts val="1800"/>
              <a:buChar char="○"/>
            </a:pPr>
            <a:r>
              <a:rPr lang="en" sz="1800"/>
              <a:t>Older officers have greater trust in management &amp; more organizational commitment than younger</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4"/>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RQ 3 Conclusions</a:t>
            </a:r>
            <a:endParaRPr/>
          </a:p>
        </p:txBody>
      </p:sp>
      <p:sp>
        <p:nvSpPr>
          <p:cNvPr id="224" name="Google Shape;224;p44"/>
          <p:cNvSpPr txBox="1">
            <a:spLocks noGrp="1"/>
          </p:cNvSpPr>
          <p:nvPr>
            <p:ph type="body" idx="1"/>
          </p:nvPr>
        </p:nvSpPr>
        <p:spPr>
          <a:xfrm>
            <a:off x="0" y="1215000"/>
            <a:ext cx="4962000" cy="3928500"/>
          </a:xfrm>
          <a:prstGeom prst="rect">
            <a:avLst/>
          </a:prstGeom>
          <a:solidFill>
            <a:srgbClr val="EFEFEF"/>
          </a:solidFill>
        </p:spPr>
        <p:txBody>
          <a:bodyPr spcFirstLastPara="1" wrap="square" lIns="91425" tIns="45700" rIns="91425" bIns="45700" anchor="t" anchorCtr="0">
            <a:noAutofit/>
          </a:bodyPr>
          <a:lstStyle/>
          <a:p>
            <a:pPr marL="457200" lvl="0" indent="-355600" algn="l" rtl="0">
              <a:spcBef>
                <a:spcPts val="360"/>
              </a:spcBef>
              <a:spcAft>
                <a:spcPts val="0"/>
              </a:spcAft>
              <a:buSzPts val="2000"/>
              <a:buChar char="●"/>
            </a:pPr>
            <a:r>
              <a:rPr lang="en" sz="2000"/>
              <a:t>Transformational leaders and organizational commitment</a:t>
            </a:r>
            <a:endParaRPr sz="2000"/>
          </a:p>
          <a:p>
            <a:pPr marL="1371600" lvl="1" indent="-342900" algn="l" rtl="0">
              <a:spcBef>
                <a:spcPts val="0"/>
              </a:spcBef>
              <a:spcAft>
                <a:spcPts val="0"/>
              </a:spcAft>
              <a:buSzPts val="1800"/>
              <a:buChar char="○"/>
            </a:pPr>
            <a:r>
              <a:rPr lang="en" sz="1800"/>
              <a:t>Officers level of commitment affected by:</a:t>
            </a:r>
            <a:endParaRPr sz="1800"/>
          </a:p>
          <a:p>
            <a:pPr marL="1828800" lvl="2" indent="-342900" algn="l" rtl="0">
              <a:spcBef>
                <a:spcPts val="0"/>
              </a:spcBef>
              <a:spcAft>
                <a:spcPts val="0"/>
              </a:spcAft>
              <a:buSzPts val="1800"/>
              <a:buChar char="•"/>
            </a:pPr>
            <a:r>
              <a:rPr lang="en" sz="1800"/>
              <a:t>Social relations with supervisors</a:t>
            </a:r>
            <a:endParaRPr sz="1800"/>
          </a:p>
          <a:p>
            <a:pPr marL="1828800" lvl="2" indent="-342900" algn="l" rtl="0">
              <a:spcBef>
                <a:spcPts val="0"/>
              </a:spcBef>
              <a:spcAft>
                <a:spcPts val="0"/>
              </a:spcAft>
              <a:buSzPts val="1800"/>
              <a:buChar char="•"/>
            </a:pPr>
            <a:r>
              <a:rPr lang="en" sz="1800"/>
              <a:t>Organizational atmosphere (Shim, 2015)</a:t>
            </a:r>
            <a:endParaRPr sz="1800"/>
          </a:p>
          <a:p>
            <a:pPr marL="914400" lvl="0" indent="-355600" algn="l" rtl="0">
              <a:spcBef>
                <a:spcPts val="0"/>
              </a:spcBef>
              <a:spcAft>
                <a:spcPts val="0"/>
              </a:spcAft>
              <a:buSzPts val="2000"/>
              <a:buChar char="•"/>
            </a:pPr>
            <a:r>
              <a:rPr lang="en" sz="2000"/>
              <a:t>Leader impacts organizational commitment</a:t>
            </a:r>
            <a:endParaRPr sz="2000"/>
          </a:p>
          <a:p>
            <a:pPr marL="1371600" lvl="1" indent="-368300" algn="l" rtl="0">
              <a:spcBef>
                <a:spcPts val="0"/>
              </a:spcBef>
              <a:spcAft>
                <a:spcPts val="0"/>
              </a:spcAft>
              <a:buSzPts val="2200"/>
              <a:buChar char="○"/>
            </a:pPr>
            <a:r>
              <a:rPr lang="en" sz="1800"/>
              <a:t>Transformational leadership significantly predicts police commitment</a:t>
            </a:r>
            <a:r>
              <a:rPr lang="en" sz="2200"/>
              <a:t> </a:t>
            </a:r>
            <a:r>
              <a:rPr lang="en" sz="1200" b="0"/>
              <a:t>(Swid, 2014)</a:t>
            </a:r>
            <a:endParaRPr sz="1200" b="0"/>
          </a:p>
          <a:p>
            <a:pPr marL="0" lvl="0" indent="0" algn="l" rtl="0">
              <a:spcBef>
                <a:spcPts val="360"/>
              </a:spcBef>
              <a:spcAft>
                <a:spcPts val="0"/>
              </a:spcAft>
              <a:buNone/>
            </a:pPr>
            <a:endParaRPr sz="1200" b="0"/>
          </a:p>
        </p:txBody>
      </p:sp>
      <p:sp>
        <p:nvSpPr>
          <p:cNvPr id="225" name="Google Shape;225;p44"/>
          <p:cNvSpPr txBox="1"/>
          <p:nvPr/>
        </p:nvSpPr>
        <p:spPr>
          <a:xfrm>
            <a:off x="4853050" y="1253350"/>
            <a:ext cx="4290900" cy="3890100"/>
          </a:xfrm>
          <a:prstGeom prst="rect">
            <a:avLst/>
          </a:prstGeom>
          <a:solidFill>
            <a:srgbClr val="EFEFEF"/>
          </a:solidFill>
          <a:ln>
            <a:noFill/>
          </a:ln>
        </p:spPr>
        <p:txBody>
          <a:bodyPr spcFirstLastPara="1" wrap="square" lIns="91425" tIns="91425" rIns="91425" bIns="91425" anchor="t" anchorCtr="0">
            <a:noAutofit/>
          </a:bodyPr>
          <a:lstStyle/>
          <a:p>
            <a:pPr marL="0" lvl="0" indent="0" algn="l" rtl="0">
              <a:spcBef>
                <a:spcPts val="360"/>
              </a:spcBef>
              <a:spcAft>
                <a:spcPts val="0"/>
              </a:spcAft>
              <a:buNone/>
            </a:pPr>
            <a:r>
              <a:rPr lang="en" sz="1800">
                <a:solidFill>
                  <a:schemeClr val="dk1"/>
                </a:solidFill>
              </a:rPr>
              <a:t>Intrinsic = younger officers </a:t>
            </a:r>
            <a:r>
              <a:rPr lang="en" sz="1800" b="1">
                <a:solidFill>
                  <a:schemeClr val="dk1"/>
                </a:solidFill>
              </a:rPr>
              <a:t>(b = -.006)</a:t>
            </a:r>
            <a:endParaRPr sz="1800" b="1">
              <a:solidFill>
                <a:schemeClr val="dk1"/>
              </a:solidFill>
            </a:endParaRPr>
          </a:p>
          <a:p>
            <a:pPr marL="0" lvl="0" indent="0" algn="l" rtl="0">
              <a:lnSpc>
                <a:spcPct val="115000"/>
              </a:lnSpc>
              <a:spcBef>
                <a:spcPts val="360"/>
              </a:spcBef>
              <a:spcAft>
                <a:spcPts val="0"/>
              </a:spcAft>
              <a:buNone/>
            </a:pPr>
            <a:r>
              <a:rPr lang="en" sz="2000" b="1">
                <a:solidFill>
                  <a:schemeClr val="dk1"/>
                </a:solidFill>
              </a:rPr>
              <a:t>Intrinsic: </a:t>
            </a:r>
            <a:r>
              <a:rPr lang="en" sz="2000">
                <a:solidFill>
                  <a:schemeClr val="dk1"/>
                </a:solidFill>
              </a:rPr>
              <a:t>working alone, personal advancement, freedom to use judgment, praise, accomplishment</a:t>
            </a:r>
            <a:endParaRPr sz="2000">
              <a:solidFill>
                <a:schemeClr val="dk1"/>
              </a:solidFill>
            </a:endParaRPr>
          </a:p>
          <a:p>
            <a:pPr marL="0" lvl="0" indent="0" algn="l" rtl="0">
              <a:spcBef>
                <a:spcPts val="360"/>
              </a:spcBef>
              <a:spcAft>
                <a:spcPts val="0"/>
              </a:spcAft>
              <a:buNone/>
            </a:pPr>
            <a:r>
              <a:rPr lang="en" sz="1800" b="1">
                <a:solidFill>
                  <a:schemeClr val="dk1"/>
                </a:solidFill>
              </a:rPr>
              <a:t>Characteristic of Millennial and Generation X</a:t>
            </a:r>
            <a:r>
              <a:rPr lang="en" sz="2200" b="1">
                <a:solidFill>
                  <a:schemeClr val="dk1"/>
                </a:solidFill>
              </a:rPr>
              <a:t> </a:t>
            </a:r>
            <a:r>
              <a:rPr lang="en" sz="1200" b="1">
                <a:solidFill>
                  <a:schemeClr val="dk1"/>
                </a:solidFill>
              </a:rPr>
              <a:t>(Ferri-Reed, 2010)</a:t>
            </a:r>
            <a:endParaRPr sz="1200" b="1">
              <a:solidFill>
                <a:schemeClr val="dk1"/>
              </a:solidFill>
            </a:endParaRPr>
          </a:p>
          <a:p>
            <a:pPr marL="0" lvl="0" indent="0" algn="l" rtl="0">
              <a:spcBef>
                <a:spcPts val="360"/>
              </a:spcBef>
              <a:spcAft>
                <a:spcPts val="0"/>
              </a:spcAft>
              <a:buNone/>
            </a:pPr>
            <a:r>
              <a:rPr lang="en" sz="1800">
                <a:solidFill>
                  <a:schemeClr val="dk1"/>
                </a:solidFill>
              </a:rPr>
              <a:t>Most patrol officers are younger generations</a:t>
            </a:r>
            <a:endParaRPr sz="1800">
              <a:solidFill>
                <a:schemeClr val="dk1"/>
              </a:solidFill>
            </a:endParaRPr>
          </a:p>
          <a:p>
            <a:pPr marL="0" lvl="0" indent="0" algn="l" rtl="0">
              <a:spcBef>
                <a:spcPts val="360"/>
              </a:spcBef>
              <a:spcAft>
                <a:spcPts val="0"/>
              </a:spcAft>
              <a:buNone/>
            </a:pPr>
            <a:r>
              <a:rPr lang="en" sz="1800">
                <a:solidFill>
                  <a:schemeClr val="dk1"/>
                </a:solidFill>
              </a:rPr>
              <a:t>Street cop culture is more flexible in contrast with management in policing which is based on formal control </a:t>
            </a:r>
            <a:r>
              <a:rPr lang="en" sz="1200">
                <a:solidFill>
                  <a:schemeClr val="dk1"/>
                </a:solidFill>
              </a:rPr>
              <a:t>(Ianni, 1983)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1"/>
        <p:cNvGrpSpPr/>
        <p:nvPr/>
      </p:nvGrpSpPr>
      <p:grpSpPr>
        <a:xfrm>
          <a:off x="0" y="0"/>
          <a:ext cx="0" cy="0"/>
          <a:chOff x="0" y="0"/>
          <a:chExt cx="0" cy="0"/>
        </a:xfrm>
      </p:grpSpPr>
      <p:sp>
        <p:nvSpPr>
          <p:cNvPr id="102" name="Google Shape;102;p27"/>
          <p:cNvSpPr txBox="1">
            <a:spLocks noGrp="1"/>
          </p:cNvSpPr>
          <p:nvPr>
            <p:ph type="title"/>
          </p:nvPr>
        </p:nvSpPr>
        <p:spPr>
          <a:xfrm>
            <a:off x="1780450" y="0"/>
            <a:ext cx="7363500" cy="604200"/>
          </a:xfrm>
          <a:prstGeom prst="rect">
            <a:avLst/>
          </a:prstGeom>
          <a:solidFill>
            <a:srgbClr val="F3F3F3"/>
          </a:solid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 b="1">
                <a:solidFill>
                  <a:srgbClr val="555555"/>
                </a:solidFill>
              </a:rPr>
              <a:t>Problem Statement</a:t>
            </a:r>
            <a:endParaRPr/>
          </a:p>
        </p:txBody>
      </p:sp>
      <p:sp>
        <p:nvSpPr>
          <p:cNvPr id="103" name="Google Shape;103;p27"/>
          <p:cNvSpPr txBox="1">
            <a:spLocks noGrp="1"/>
          </p:cNvSpPr>
          <p:nvPr>
            <p:ph type="body" idx="1"/>
          </p:nvPr>
        </p:nvSpPr>
        <p:spPr>
          <a:xfrm>
            <a:off x="1780450" y="637450"/>
            <a:ext cx="7363500" cy="4506000"/>
          </a:xfrm>
          <a:prstGeom prst="rect">
            <a:avLst/>
          </a:prstGeom>
          <a:solidFill>
            <a:srgbClr val="F3F3F3"/>
          </a:solidFill>
          <a:ln>
            <a:noFill/>
          </a:ln>
        </p:spPr>
        <p:txBody>
          <a:bodyPr spcFirstLastPara="1" wrap="square" lIns="91425" tIns="45700" rIns="91425" bIns="45700" anchor="t" anchorCtr="0">
            <a:noAutofit/>
          </a:bodyPr>
          <a:lstStyle/>
          <a:p>
            <a:pPr marL="342900" lvl="0" indent="-304800" algn="l" rtl="0">
              <a:spcBef>
                <a:spcPts val="400"/>
              </a:spcBef>
              <a:spcAft>
                <a:spcPts val="0"/>
              </a:spcAft>
              <a:buClr>
                <a:srgbClr val="555555"/>
              </a:buClr>
              <a:buSzPts val="1400"/>
              <a:buFont typeface="Arial"/>
              <a:buChar char="●"/>
            </a:pPr>
            <a:r>
              <a:rPr lang="en" sz="1900"/>
              <a:t>Challenge facing managers today </a:t>
            </a:r>
            <a:r>
              <a:rPr lang="en" sz="1200"/>
              <a:t>(Lester, Standifer, Schultz, &amp; Windsor, 2012)</a:t>
            </a:r>
            <a:endParaRPr sz="1200"/>
          </a:p>
          <a:p>
            <a:pPr marL="742950" lvl="1" indent="-285750" algn="l" rtl="0">
              <a:spcBef>
                <a:spcPts val="0"/>
              </a:spcBef>
              <a:spcAft>
                <a:spcPts val="0"/>
              </a:spcAft>
              <a:buSzPts val="1800"/>
              <a:buChar char="○"/>
            </a:pPr>
            <a:r>
              <a:rPr lang="en" sz="1800"/>
              <a:t>Strength and opportunity or stress and conflict</a:t>
            </a:r>
            <a:endParaRPr sz="1800"/>
          </a:p>
          <a:p>
            <a:pPr marL="457200" lvl="0" indent="457200" algn="l" rtl="0">
              <a:spcBef>
                <a:spcPts val="400"/>
              </a:spcBef>
              <a:spcAft>
                <a:spcPts val="0"/>
              </a:spcAft>
              <a:buNone/>
            </a:pPr>
            <a:r>
              <a:rPr lang="en" sz="1200"/>
              <a:t>(Sanders &amp; Stefaniak, 2008)</a:t>
            </a:r>
            <a:endParaRPr sz="1200"/>
          </a:p>
          <a:p>
            <a:pPr marL="342900" lvl="0" indent="-349250" algn="l" rtl="0">
              <a:spcBef>
                <a:spcPts val="400"/>
              </a:spcBef>
              <a:spcAft>
                <a:spcPts val="0"/>
              </a:spcAft>
              <a:buSzPts val="1900"/>
              <a:buChar char="●"/>
            </a:pPr>
            <a:r>
              <a:rPr lang="en" sz="1900"/>
              <a:t>Law enforcement recruitment and retention</a:t>
            </a:r>
            <a:endParaRPr sz="1900"/>
          </a:p>
          <a:p>
            <a:pPr marL="742950" lvl="1" indent="-298450" algn="l" rtl="0">
              <a:spcBef>
                <a:spcPts val="0"/>
              </a:spcBef>
              <a:spcAft>
                <a:spcPts val="0"/>
              </a:spcAft>
              <a:buSzPts val="2000"/>
              <a:buChar char="○"/>
            </a:pPr>
            <a:r>
              <a:rPr lang="en" sz="1600" b="1"/>
              <a:t>Retirement rates</a:t>
            </a:r>
            <a:r>
              <a:rPr lang="en" sz="1600"/>
              <a:t> (United States Office of Personnel Management)</a:t>
            </a:r>
            <a:endParaRPr sz="1600" b="1"/>
          </a:p>
          <a:p>
            <a:pPr marL="342900" lvl="0" indent="-336550" algn="l" rtl="0">
              <a:spcBef>
                <a:spcPts val="400"/>
              </a:spcBef>
              <a:spcAft>
                <a:spcPts val="0"/>
              </a:spcAft>
              <a:buSzPts val="1700"/>
              <a:buChar char="●"/>
            </a:pPr>
            <a:r>
              <a:rPr lang="en" sz="1700"/>
              <a:t>Retain and motivate older employees, remain attractive to less experienced younger employees, foster desirable work opportunities</a:t>
            </a:r>
            <a:endParaRPr sz="1700"/>
          </a:p>
          <a:p>
            <a:pPr marL="742950" lvl="1" indent="-279400" algn="l" rtl="0">
              <a:spcBef>
                <a:spcPts val="400"/>
              </a:spcBef>
              <a:spcAft>
                <a:spcPts val="0"/>
              </a:spcAft>
              <a:buSzPts val="1700"/>
              <a:buChar char="○"/>
            </a:pPr>
            <a:r>
              <a:rPr lang="en" sz="1700"/>
              <a:t>Lack of research and missing information about workplace preferences </a:t>
            </a:r>
            <a:r>
              <a:rPr lang="en" sz="1200" b="0"/>
              <a:t>(Bright, 2010)</a:t>
            </a:r>
            <a:endParaRPr sz="1200" b="0"/>
          </a:p>
          <a:p>
            <a:pPr marL="342900" lvl="0" indent="-336550" algn="l" rtl="0">
              <a:spcBef>
                <a:spcPts val="400"/>
              </a:spcBef>
              <a:spcAft>
                <a:spcPts val="0"/>
              </a:spcAft>
              <a:buClr>
                <a:srgbClr val="555555"/>
              </a:buClr>
              <a:buSzPts val="1900"/>
              <a:buChar char="●"/>
            </a:pPr>
            <a:r>
              <a:rPr lang="en" sz="1900"/>
              <a:t>Generational stereotypes commonly accepted</a:t>
            </a:r>
            <a:endParaRPr sz="1900"/>
          </a:p>
          <a:p>
            <a:pPr marL="742950" lvl="1" indent="-273050" algn="l" rtl="0">
              <a:spcBef>
                <a:spcPts val="400"/>
              </a:spcBef>
              <a:spcAft>
                <a:spcPts val="0"/>
              </a:spcAft>
              <a:buSzPts val="1600"/>
              <a:buChar char="○"/>
            </a:pPr>
            <a:r>
              <a:rPr lang="en" sz="1600"/>
              <a:t>Empirical evidence relatively sparse </a:t>
            </a:r>
            <a:r>
              <a:rPr lang="en" sz="1200"/>
              <a:t>(Twenge, Campbell, Hoffman, &amp; Lance, 2010)</a:t>
            </a:r>
            <a:endParaRPr sz="1200"/>
          </a:p>
          <a:p>
            <a:pPr marL="342900" lvl="0" indent="-355600" algn="l" rtl="0">
              <a:spcBef>
                <a:spcPts val="400"/>
              </a:spcBef>
              <a:spcAft>
                <a:spcPts val="0"/>
              </a:spcAft>
              <a:buSzPts val="2000"/>
              <a:buChar char="●"/>
            </a:pPr>
            <a:r>
              <a:rPr lang="en" sz="2000"/>
              <a:t>Accepting stereotypes without empirical support </a:t>
            </a:r>
            <a:endParaRPr sz="2000"/>
          </a:p>
          <a:p>
            <a:pPr marL="742950" lvl="1" indent="-279400" algn="l" rtl="0">
              <a:spcBef>
                <a:spcPts val="400"/>
              </a:spcBef>
              <a:spcAft>
                <a:spcPts val="0"/>
              </a:spcAft>
              <a:buSzPts val="1700"/>
              <a:buChar char="○"/>
            </a:pPr>
            <a:r>
              <a:rPr lang="en" sz="1700"/>
              <a:t>More research on the differences between generations in workforce is needed. </a:t>
            </a:r>
            <a:r>
              <a:rPr lang="en" sz="1300" b="0"/>
              <a:t>(Becton, Walker, &amp; Farmer-Jones, 2014)</a:t>
            </a:r>
            <a:endParaRPr sz="1600" b="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5"/>
          <p:cNvSpPr txBox="1">
            <a:spLocks noGrp="1"/>
          </p:cNvSpPr>
          <p:nvPr>
            <p:ph type="title"/>
          </p:nvPr>
        </p:nvSpPr>
        <p:spPr>
          <a:xfrm>
            <a:off x="832675" y="732375"/>
            <a:ext cx="7496100" cy="732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Open-Ended Questions &amp; Findings</a:t>
            </a:r>
            <a:endParaRPr/>
          </a:p>
        </p:txBody>
      </p:sp>
      <p:sp>
        <p:nvSpPr>
          <p:cNvPr id="231" name="Google Shape;231;p45"/>
          <p:cNvSpPr txBox="1">
            <a:spLocks noGrp="1"/>
          </p:cNvSpPr>
          <p:nvPr>
            <p:ph type="body" idx="1"/>
          </p:nvPr>
        </p:nvSpPr>
        <p:spPr>
          <a:xfrm>
            <a:off x="0" y="1464375"/>
            <a:ext cx="9144000" cy="36792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 sz="2000" b="1">
                <a:solidFill>
                  <a:srgbClr val="000000"/>
                </a:solidFill>
              </a:rPr>
              <a:t>Q1:</a:t>
            </a:r>
            <a:r>
              <a:rPr lang="en" sz="2000" b="1"/>
              <a:t> </a:t>
            </a:r>
            <a:r>
              <a:rPr lang="en" sz="2000" b="1">
                <a:solidFill>
                  <a:srgbClr val="000000"/>
                </a:solidFill>
                <a:highlight>
                  <a:schemeClr val="lt1"/>
                </a:highlight>
              </a:rPr>
              <a:t>How can law enforcement management better learn and understand the needs and workplace preferences of the rank and file police officers?</a:t>
            </a:r>
            <a:endParaRPr sz="2000" b="1">
              <a:solidFill>
                <a:srgbClr val="000000"/>
              </a:solidFill>
              <a:highlight>
                <a:schemeClr val="lt1"/>
              </a:highlight>
            </a:endParaRPr>
          </a:p>
          <a:p>
            <a:pPr marL="0" lvl="0" indent="0" algn="l" rtl="0">
              <a:spcBef>
                <a:spcPts val="360"/>
              </a:spcBef>
              <a:spcAft>
                <a:spcPts val="0"/>
              </a:spcAft>
              <a:buNone/>
            </a:pPr>
            <a:r>
              <a:rPr lang="en" sz="2000" b="1" i="1">
                <a:solidFill>
                  <a:srgbClr val="000000"/>
                </a:solidFill>
                <a:highlight>
                  <a:schemeClr val="lt1"/>
                </a:highlight>
              </a:rPr>
              <a:t>86 Responses</a:t>
            </a:r>
            <a:endParaRPr sz="2000" b="1" i="1">
              <a:solidFill>
                <a:srgbClr val="000000"/>
              </a:solidFill>
              <a:highlight>
                <a:schemeClr val="lt1"/>
              </a:highlight>
            </a:endParaRPr>
          </a:p>
          <a:p>
            <a:pPr marL="0" lvl="0" indent="0" algn="l" rtl="0">
              <a:spcBef>
                <a:spcPts val="360"/>
              </a:spcBef>
              <a:spcAft>
                <a:spcPts val="0"/>
              </a:spcAft>
              <a:buNone/>
            </a:pPr>
            <a:r>
              <a:rPr lang="en" sz="2000" b="1">
                <a:solidFill>
                  <a:srgbClr val="000000"/>
                </a:solidFill>
                <a:highlight>
                  <a:schemeClr val="lt1"/>
                </a:highlight>
              </a:rPr>
              <a:t>Q1 Results: </a:t>
            </a:r>
            <a:r>
              <a:rPr lang="en" sz="2000">
                <a:solidFill>
                  <a:srgbClr val="000000"/>
                </a:solidFill>
                <a:highlight>
                  <a:schemeClr val="lt1"/>
                </a:highlight>
              </a:rPr>
              <a:t>27% - Listen, 16.3% - Survey along with Ask, Communicate, Meet, Have Meetings.</a:t>
            </a:r>
            <a:endParaRPr sz="2000">
              <a:solidFill>
                <a:srgbClr val="000000"/>
              </a:solidFill>
              <a:highlight>
                <a:schemeClr val="lt1"/>
              </a:highlight>
            </a:endParaRPr>
          </a:p>
          <a:p>
            <a:pPr marL="0" lvl="0" indent="0" algn="l" rtl="0">
              <a:spcBef>
                <a:spcPts val="360"/>
              </a:spcBef>
              <a:spcAft>
                <a:spcPts val="0"/>
              </a:spcAft>
              <a:buNone/>
            </a:pPr>
            <a:r>
              <a:rPr lang="en" sz="2000" b="1">
                <a:solidFill>
                  <a:srgbClr val="000000"/>
                </a:solidFill>
                <a:highlight>
                  <a:schemeClr val="lt1"/>
                </a:highlight>
              </a:rPr>
              <a:t>Q2: If you were a supervisor in your law enforcement agency what would you do to improve the motivation, morale, and job satisfaction of the rank and file police officers? </a:t>
            </a:r>
            <a:r>
              <a:rPr lang="en" sz="2000" b="1" i="1">
                <a:solidFill>
                  <a:srgbClr val="000000"/>
                </a:solidFill>
                <a:highlight>
                  <a:schemeClr val="lt1"/>
                </a:highlight>
              </a:rPr>
              <a:t>88 Responses</a:t>
            </a:r>
            <a:endParaRPr sz="2000" b="1" i="1">
              <a:solidFill>
                <a:srgbClr val="000000"/>
              </a:solidFill>
              <a:highlight>
                <a:schemeClr val="lt1"/>
              </a:highlight>
            </a:endParaRPr>
          </a:p>
          <a:p>
            <a:pPr marL="0" lvl="0" indent="0" algn="l" rtl="0">
              <a:spcBef>
                <a:spcPts val="360"/>
              </a:spcBef>
              <a:spcAft>
                <a:spcPts val="0"/>
              </a:spcAft>
              <a:buNone/>
            </a:pPr>
            <a:r>
              <a:rPr lang="en" sz="2000" b="1">
                <a:solidFill>
                  <a:srgbClr val="000000"/>
                </a:solidFill>
                <a:highlight>
                  <a:schemeClr val="lt1"/>
                </a:highlight>
              </a:rPr>
              <a:t>Q2 Results: </a:t>
            </a:r>
            <a:r>
              <a:rPr lang="en" sz="2000">
                <a:solidFill>
                  <a:srgbClr val="000000"/>
                </a:solidFill>
                <a:highlight>
                  <a:schemeClr val="lt1"/>
                </a:highlight>
              </a:rPr>
              <a:t>15% - Thank, Reward, Praise, 13% - Listen, 13% - Motivate, Encourage</a:t>
            </a:r>
            <a:endParaRPr sz="2000">
              <a:solidFill>
                <a:srgbClr val="000000"/>
              </a:solidFill>
              <a:highlight>
                <a:schemeClr val="lt1"/>
              </a:highlight>
            </a:endParaRPr>
          </a:p>
          <a:p>
            <a:pPr marL="0" lvl="0" indent="0" algn="l" rtl="0">
              <a:spcBef>
                <a:spcPts val="360"/>
              </a:spcBef>
              <a:spcAft>
                <a:spcPts val="0"/>
              </a:spcAft>
              <a:buNone/>
            </a:pPr>
            <a:endParaRPr sz="2000" b="1">
              <a:solidFill>
                <a:srgbClr val="000000"/>
              </a:solidFill>
              <a:highlight>
                <a:schemeClr val="lt1"/>
              </a:high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35"/>
        <p:cNvGrpSpPr/>
        <p:nvPr/>
      </p:nvGrpSpPr>
      <p:grpSpPr>
        <a:xfrm>
          <a:off x="0" y="0"/>
          <a:ext cx="0" cy="0"/>
          <a:chOff x="0" y="0"/>
          <a:chExt cx="0" cy="0"/>
        </a:xfrm>
      </p:grpSpPr>
      <p:sp>
        <p:nvSpPr>
          <p:cNvPr id="236" name="Google Shape;236;p46"/>
          <p:cNvSpPr txBox="1">
            <a:spLocks noGrp="1"/>
          </p:cNvSpPr>
          <p:nvPr>
            <p:ph type="title"/>
          </p:nvPr>
        </p:nvSpPr>
        <p:spPr>
          <a:xfrm>
            <a:off x="1752500" y="33350"/>
            <a:ext cx="7391400" cy="539400"/>
          </a:xfrm>
          <a:prstGeom prst="rect">
            <a:avLst/>
          </a:prstGeom>
          <a:solidFill>
            <a:srgbClr val="EFEFEF"/>
          </a:solid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 b="1">
                <a:solidFill>
                  <a:srgbClr val="555555"/>
                </a:solidFill>
              </a:rPr>
              <a:t>Implications</a:t>
            </a:r>
            <a:endParaRPr/>
          </a:p>
        </p:txBody>
      </p:sp>
      <p:sp>
        <p:nvSpPr>
          <p:cNvPr id="237" name="Google Shape;237;p46"/>
          <p:cNvSpPr txBox="1">
            <a:spLocks noGrp="1"/>
          </p:cNvSpPr>
          <p:nvPr>
            <p:ph type="body" idx="1"/>
          </p:nvPr>
        </p:nvSpPr>
        <p:spPr>
          <a:xfrm>
            <a:off x="1752500" y="572750"/>
            <a:ext cx="7391400" cy="4570800"/>
          </a:xfrm>
          <a:prstGeom prst="rect">
            <a:avLst/>
          </a:prstGeom>
          <a:solidFill>
            <a:srgbClr val="EFEFEF"/>
          </a:solidFill>
          <a:ln>
            <a:noFill/>
          </a:ln>
        </p:spPr>
        <p:txBody>
          <a:bodyPr spcFirstLastPara="1" wrap="square" lIns="91425" tIns="45700" rIns="91425" bIns="45700" anchor="t" anchorCtr="0">
            <a:noAutofit/>
          </a:bodyPr>
          <a:lstStyle/>
          <a:p>
            <a:pPr marL="457200" lvl="0" indent="-381000" algn="l" rtl="0">
              <a:spcBef>
                <a:spcPts val="400"/>
              </a:spcBef>
              <a:spcAft>
                <a:spcPts val="0"/>
              </a:spcAft>
              <a:buSzPts val="2400"/>
              <a:buAutoNum type="arabicPeriod"/>
            </a:pPr>
            <a:r>
              <a:rPr lang="en" sz="2400"/>
              <a:t>Transformational Leadership</a:t>
            </a:r>
            <a:endParaRPr sz="2400"/>
          </a:p>
          <a:p>
            <a:pPr marL="457200" lvl="0" indent="-381000" algn="l" rtl="0">
              <a:spcBef>
                <a:spcPts val="0"/>
              </a:spcBef>
              <a:spcAft>
                <a:spcPts val="0"/>
              </a:spcAft>
              <a:buSzPts val="2400"/>
              <a:buAutoNum type="arabicPeriod"/>
            </a:pPr>
            <a:r>
              <a:rPr lang="en" sz="2400"/>
              <a:t>Develop trust between younger officers and management</a:t>
            </a:r>
            <a:endParaRPr sz="2400"/>
          </a:p>
          <a:p>
            <a:pPr marL="742950" lvl="1" indent="-311150" algn="l" rtl="0">
              <a:spcBef>
                <a:spcPts val="400"/>
              </a:spcBef>
              <a:spcAft>
                <a:spcPts val="0"/>
              </a:spcAft>
              <a:buSzPts val="2200"/>
              <a:buChar char="○"/>
            </a:pPr>
            <a:r>
              <a:rPr lang="en" sz="2200"/>
              <a:t>Transparency</a:t>
            </a:r>
            <a:endParaRPr sz="2200"/>
          </a:p>
          <a:p>
            <a:pPr marL="457200" lvl="0" indent="-381000" algn="l" rtl="0">
              <a:spcBef>
                <a:spcPts val="0"/>
              </a:spcBef>
              <a:spcAft>
                <a:spcPts val="0"/>
              </a:spcAft>
              <a:buSzPts val="2400"/>
              <a:buAutoNum type="arabicPeriod"/>
            </a:pPr>
            <a:r>
              <a:rPr lang="en" sz="2400"/>
              <a:t>Increase organizational commitment in younger officers</a:t>
            </a:r>
            <a:endParaRPr sz="2400"/>
          </a:p>
          <a:p>
            <a:pPr marL="742950" lvl="1" indent="-311150" algn="l" rtl="0">
              <a:spcBef>
                <a:spcPts val="400"/>
              </a:spcBef>
              <a:spcAft>
                <a:spcPts val="0"/>
              </a:spcAft>
              <a:buSzPts val="2200"/>
              <a:buChar char="○"/>
            </a:pPr>
            <a:r>
              <a:rPr lang="en" sz="2200"/>
              <a:t>Extrinsic satisfaction in younger officers</a:t>
            </a:r>
            <a:endParaRPr sz="2200"/>
          </a:p>
          <a:p>
            <a:pPr marL="742950" lvl="1" indent="-311150" algn="l" rtl="0">
              <a:spcBef>
                <a:spcPts val="400"/>
              </a:spcBef>
              <a:spcAft>
                <a:spcPts val="0"/>
              </a:spcAft>
              <a:buSzPts val="2200"/>
              <a:buChar char="○"/>
            </a:pPr>
            <a:r>
              <a:rPr lang="en" sz="2200"/>
              <a:t>Turnover rates and salary</a:t>
            </a:r>
            <a:endParaRPr sz="2200"/>
          </a:p>
          <a:p>
            <a:pPr marL="0" lvl="0" indent="0" algn="l" rtl="0">
              <a:spcBef>
                <a:spcPts val="400"/>
              </a:spcBef>
              <a:spcAft>
                <a:spcPts val="0"/>
              </a:spcAft>
              <a:buNone/>
            </a:pPr>
            <a:endParaRPr sz="2200"/>
          </a:p>
          <a:p>
            <a:pPr marL="0" lvl="0" indent="0" algn="l" rtl="0">
              <a:lnSpc>
                <a:spcPct val="115000"/>
              </a:lnSpc>
              <a:spcBef>
                <a:spcPts val="400"/>
              </a:spcBef>
              <a:spcAft>
                <a:spcPts val="0"/>
              </a:spcAft>
              <a:buNone/>
            </a:pPr>
            <a:r>
              <a:rPr lang="en" sz="2000" b="1"/>
              <a:t>“Police morale is becoming a nationwide crisis, especially in big cities, and that has the potential of leaving these agencies with extreme shortages of officers” </a:t>
            </a:r>
            <a:r>
              <a:rPr lang="en" sz="1300" b="1"/>
              <a:t>(Griffith, 2019)</a:t>
            </a:r>
            <a:endParaRPr sz="13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7"/>
          <p:cNvSpPr txBox="1">
            <a:spLocks noGrp="1"/>
          </p:cNvSpPr>
          <p:nvPr>
            <p:ph type="title"/>
          </p:nvPr>
        </p:nvSpPr>
        <p:spPr>
          <a:xfrm>
            <a:off x="1125525" y="641425"/>
            <a:ext cx="7902900" cy="8418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 sz="3000"/>
              <a:t>Study Limitations &amp; Recommendations</a:t>
            </a:r>
            <a:endParaRPr sz="3000"/>
          </a:p>
        </p:txBody>
      </p:sp>
      <p:sp>
        <p:nvSpPr>
          <p:cNvPr id="243" name="Google Shape;243;p47"/>
          <p:cNvSpPr txBox="1">
            <a:spLocks noGrp="1"/>
          </p:cNvSpPr>
          <p:nvPr>
            <p:ph type="body" idx="1"/>
          </p:nvPr>
        </p:nvSpPr>
        <p:spPr>
          <a:xfrm>
            <a:off x="-75" y="1313675"/>
            <a:ext cx="5809200" cy="3829800"/>
          </a:xfrm>
          <a:prstGeom prst="rect">
            <a:avLst/>
          </a:prstGeom>
          <a:solidFill>
            <a:srgbClr val="EFEFEF"/>
          </a:solidFill>
        </p:spPr>
        <p:txBody>
          <a:bodyPr spcFirstLastPara="1" wrap="square" lIns="91425" tIns="45700" rIns="91425" bIns="45700" anchor="t" anchorCtr="0">
            <a:noAutofit/>
          </a:bodyPr>
          <a:lstStyle/>
          <a:p>
            <a:pPr marL="457200" lvl="0" indent="-368300" algn="l" rtl="0">
              <a:spcBef>
                <a:spcPts val="360"/>
              </a:spcBef>
              <a:spcAft>
                <a:spcPts val="0"/>
              </a:spcAft>
              <a:buSzPts val="2200"/>
              <a:buChar char="●"/>
            </a:pPr>
            <a:r>
              <a:rPr lang="en" sz="2200"/>
              <a:t>Instructions for non-supervisory level officers to take:</a:t>
            </a:r>
            <a:endParaRPr sz="2200"/>
          </a:p>
          <a:p>
            <a:pPr marL="914400" lvl="1" indent="-355600" algn="l" rtl="0">
              <a:spcBef>
                <a:spcPts val="0"/>
              </a:spcBef>
              <a:spcAft>
                <a:spcPts val="0"/>
              </a:spcAft>
              <a:buSzPts val="2000"/>
              <a:buChar char="○"/>
            </a:pPr>
            <a:r>
              <a:rPr lang="en" sz="2000"/>
              <a:t>Unknown if management took survey</a:t>
            </a:r>
            <a:endParaRPr sz="2000"/>
          </a:p>
          <a:p>
            <a:pPr marL="457200" lvl="0" indent="-368300" algn="l" rtl="0">
              <a:spcBef>
                <a:spcPts val="0"/>
              </a:spcBef>
              <a:spcAft>
                <a:spcPts val="0"/>
              </a:spcAft>
              <a:buSzPts val="2200"/>
              <a:buChar char="●"/>
            </a:pPr>
            <a:r>
              <a:rPr lang="en" sz="2200"/>
              <a:t>Interpretation of instructions </a:t>
            </a:r>
            <a:endParaRPr sz="2200"/>
          </a:p>
          <a:p>
            <a:pPr marL="914400" lvl="1" indent="-355600" algn="l" rtl="0">
              <a:spcBef>
                <a:spcPts val="0"/>
              </a:spcBef>
              <a:spcAft>
                <a:spcPts val="0"/>
              </a:spcAft>
              <a:buSzPts val="2000"/>
              <a:buChar char="○"/>
            </a:pPr>
            <a:r>
              <a:rPr lang="en" sz="2000"/>
              <a:t>Leader Behavior Description Questionnaire</a:t>
            </a:r>
            <a:endParaRPr sz="2000"/>
          </a:p>
          <a:p>
            <a:pPr marL="457200" lvl="0" indent="-368300" algn="l" rtl="0">
              <a:spcBef>
                <a:spcPts val="0"/>
              </a:spcBef>
              <a:spcAft>
                <a:spcPts val="0"/>
              </a:spcAft>
              <a:buSzPts val="2200"/>
              <a:buChar char="●"/>
            </a:pPr>
            <a:r>
              <a:rPr lang="en" sz="2200"/>
              <a:t>Honesty of respondents</a:t>
            </a:r>
            <a:endParaRPr sz="2200"/>
          </a:p>
          <a:p>
            <a:pPr marL="914400" lvl="1" indent="-355600" algn="l" rtl="0">
              <a:spcBef>
                <a:spcPts val="0"/>
              </a:spcBef>
              <a:spcAft>
                <a:spcPts val="0"/>
              </a:spcAft>
              <a:buSzPts val="2000"/>
              <a:buChar char="○"/>
            </a:pPr>
            <a:r>
              <a:rPr lang="en" sz="2000"/>
              <a:t>Fear of department learning responses</a:t>
            </a:r>
            <a:endParaRPr sz="2000"/>
          </a:p>
          <a:p>
            <a:pPr marL="914400" lvl="1" indent="-355600" algn="l" rtl="0">
              <a:spcBef>
                <a:spcPts val="0"/>
              </a:spcBef>
              <a:spcAft>
                <a:spcPts val="0"/>
              </a:spcAft>
              <a:buSzPts val="2000"/>
              <a:buChar char="○"/>
            </a:pPr>
            <a:r>
              <a:rPr lang="en" sz="2000"/>
              <a:t>Took survey for gift card prize only</a:t>
            </a:r>
            <a:endParaRPr sz="2000"/>
          </a:p>
          <a:p>
            <a:pPr marL="457200" lvl="0" indent="-368300" algn="l" rtl="0">
              <a:spcBef>
                <a:spcPts val="0"/>
              </a:spcBef>
              <a:spcAft>
                <a:spcPts val="0"/>
              </a:spcAft>
              <a:buSzPts val="2200"/>
              <a:buChar char="●"/>
            </a:pPr>
            <a:r>
              <a:rPr lang="en" sz="2200"/>
              <a:t>Length of survey</a:t>
            </a:r>
            <a:endParaRPr sz="2200"/>
          </a:p>
          <a:p>
            <a:pPr marL="457200" lvl="0" indent="-368300" algn="l" rtl="0">
              <a:spcBef>
                <a:spcPts val="0"/>
              </a:spcBef>
              <a:spcAft>
                <a:spcPts val="0"/>
              </a:spcAft>
              <a:buSzPts val="2200"/>
              <a:buChar char="●"/>
            </a:pPr>
            <a:r>
              <a:rPr lang="en" sz="2200"/>
              <a:t>Ages of respondents</a:t>
            </a:r>
            <a:endParaRPr sz="2200"/>
          </a:p>
        </p:txBody>
      </p:sp>
      <p:sp>
        <p:nvSpPr>
          <p:cNvPr id="244" name="Google Shape;244;p47"/>
          <p:cNvSpPr txBox="1"/>
          <p:nvPr/>
        </p:nvSpPr>
        <p:spPr>
          <a:xfrm>
            <a:off x="5809125" y="1313675"/>
            <a:ext cx="3334800" cy="3829800"/>
          </a:xfrm>
          <a:prstGeom prst="rect">
            <a:avLst/>
          </a:prstGeom>
          <a:solidFill>
            <a:srgbClr val="EFEFEF"/>
          </a:solidFill>
          <a:ln>
            <a:noFill/>
          </a:ln>
        </p:spPr>
        <p:txBody>
          <a:bodyPr spcFirstLastPara="1" wrap="square" lIns="91425" tIns="91425" rIns="91425" bIns="91425" anchor="t" anchorCtr="0">
            <a:noAutofit/>
          </a:bodyPr>
          <a:lstStyle/>
          <a:p>
            <a:pPr marL="457200" lvl="0" indent="-355600" algn="l" rtl="0">
              <a:lnSpc>
                <a:spcPct val="115000"/>
              </a:lnSpc>
              <a:spcBef>
                <a:spcPts val="360"/>
              </a:spcBef>
              <a:spcAft>
                <a:spcPts val="0"/>
              </a:spcAft>
              <a:buClr>
                <a:schemeClr val="dk1"/>
              </a:buClr>
              <a:buSzPts val="2000"/>
              <a:buChar char="●"/>
            </a:pPr>
            <a:r>
              <a:rPr lang="en" sz="2000">
                <a:solidFill>
                  <a:schemeClr val="dk1"/>
                </a:solidFill>
              </a:rPr>
              <a:t>Administer survey in person </a:t>
            </a:r>
            <a:endParaRPr sz="2000">
              <a:solidFill>
                <a:schemeClr val="dk1"/>
              </a:solidFill>
            </a:endParaRPr>
          </a:p>
          <a:p>
            <a:pPr marL="457200" lvl="0" indent="-355600" algn="l" rtl="0">
              <a:lnSpc>
                <a:spcPct val="115000"/>
              </a:lnSpc>
              <a:spcBef>
                <a:spcPts val="0"/>
              </a:spcBef>
              <a:spcAft>
                <a:spcPts val="0"/>
              </a:spcAft>
              <a:buClr>
                <a:schemeClr val="dk1"/>
              </a:buClr>
              <a:buSzPts val="2000"/>
              <a:buChar char="●"/>
            </a:pPr>
            <a:r>
              <a:rPr lang="en" sz="2000">
                <a:solidFill>
                  <a:schemeClr val="dk1"/>
                </a:solidFill>
              </a:rPr>
              <a:t>Leadership tool</a:t>
            </a:r>
            <a:endParaRPr sz="2000">
              <a:solidFill>
                <a:schemeClr val="dk1"/>
              </a:solidFill>
            </a:endParaRPr>
          </a:p>
          <a:p>
            <a:pPr marL="457200" lvl="0" indent="-355600" algn="l" rtl="0">
              <a:lnSpc>
                <a:spcPct val="115000"/>
              </a:lnSpc>
              <a:spcBef>
                <a:spcPts val="0"/>
              </a:spcBef>
              <a:spcAft>
                <a:spcPts val="0"/>
              </a:spcAft>
              <a:buClr>
                <a:schemeClr val="dk1"/>
              </a:buClr>
              <a:buSzPts val="2000"/>
              <a:buChar char="●"/>
            </a:pPr>
            <a:r>
              <a:rPr lang="en" sz="2000">
                <a:solidFill>
                  <a:schemeClr val="dk1"/>
                </a:solidFill>
              </a:rPr>
              <a:t>Shorten survey</a:t>
            </a:r>
            <a:endParaRPr sz="2000">
              <a:solidFill>
                <a:schemeClr val="dk1"/>
              </a:solidFill>
            </a:endParaRPr>
          </a:p>
          <a:p>
            <a:pPr marL="457200" lvl="0" indent="-342900" algn="l" rtl="0">
              <a:lnSpc>
                <a:spcPct val="115000"/>
              </a:lnSpc>
              <a:spcBef>
                <a:spcPts val="0"/>
              </a:spcBef>
              <a:spcAft>
                <a:spcPts val="0"/>
              </a:spcAft>
              <a:buClr>
                <a:schemeClr val="dk1"/>
              </a:buClr>
              <a:buSzPts val="1800"/>
              <a:buChar char="●"/>
            </a:pPr>
            <a:r>
              <a:rPr lang="en" sz="2000">
                <a:solidFill>
                  <a:schemeClr val="dk1"/>
                </a:solidFill>
              </a:rPr>
              <a:t>Seek out officers of different age groups </a:t>
            </a:r>
            <a:endParaRPr sz="2000">
              <a:solidFill>
                <a:schemeClr val="dk1"/>
              </a:solidFill>
            </a:endParaRPr>
          </a:p>
          <a:p>
            <a:pPr marL="914400" lvl="1" indent="-342900" algn="l" rtl="0">
              <a:lnSpc>
                <a:spcPct val="115000"/>
              </a:lnSpc>
              <a:spcBef>
                <a:spcPts val="0"/>
              </a:spcBef>
              <a:spcAft>
                <a:spcPts val="0"/>
              </a:spcAft>
              <a:buClr>
                <a:schemeClr val="dk1"/>
              </a:buClr>
              <a:buSzPts val="1800"/>
              <a:buChar char="○"/>
            </a:pPr>
            <a:r>
              <a:rPr lang="en" sz="1800">
                <a:solidFill>
                  <a:schemeClr val="dk1"/>
                </a:solidFill>
              </a:rPr>
              <a:t>Equally represented</a:t>
            </a:r>
            <a:r>
              <a:rPr lang="en" sz="2400">
                <a:solidFill>
                  <a:schemeClr val="dk1"/>
                </a:solidFill>
              </a:rPr>
              <a: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8"/>
          <p:cNvSpPr txBox="1">
            <a:spLocks noGrp="1"/>
          </p:cNvSpPr>
          <p:nvPr>
            <p:ph type="title"/>
          </p:nvPr>
        </p:nvSpPr>
        <p:spPr>
          <a:xfrm>
            <a:off x="1791813" y="846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General Recommendations</a:t>
            </a:r>
            <a:endParaRPr/>
          </a:p>
        </p:txBody>
      </p:sp>
      <p:sp>
        <p:nvSpPr>
          <p:cNvPr id="250" name="Google Shape;250;p48"/>
          <p:cNvSpPr txBox="1">
            <a:spLocks noGrp="1"/>
          </p:cNvSpPr>
          <p:nvPr>
            <p:ph type="body" idx="1"/>
          </p:nvPr>
        </p:nvSpPr>
        <p:spPr>
          <a:xfrm>
            <a:off x="100" y="1339300"/>
            <a:ext cx="9144000" cy="3804300"/>
          </a:xfrm>
          <a:prstGeom prst="rect">
            <a:avLst/>
          </a:prstGeom>
          <a:solidFill>
            <a:srgbClr val="EFEFEF"/>
          </a:solidFill>
        </p:spPr>
        <p:txBody>
          <a:bodyPr spcFirstLastPara="1" wrap="square" lIns="91425" tIns="45700" rIns="91425" bIns="45700" anchor="t" anchorCtr="0">
            <a:noAutofit/>
          </a:bodyPr>
          <a:lstStyle/>
          <a:p>
            <a:pPr marL="457200" lvl="0" indent="-342900" algn="l" rtl="0">
              <a:lnSpc>
                <a:spcPct val="115000"/>
              </a:lnSpc>
              <a:spcBef>
                <a:spcPts val="360"/>
              </a:spcBef>
              <a:spcAft>
                <a:spcPts val="0"/>
              </a:spcAft>
              <a:buSzPts val="1800"/>
              <a:buChar char="●"/>
            </a:pPr>
            <a:r>
              <a:rPr lang="en"/>
              <a:t>Transformational leadership training</a:t>
            </a:r>
            <a:endParaRPr/>
          </a:p>
          <a:p>
            <a:pPr marL="457200" lvl="0" indent="-342900" algn="l" rtl="0">
              <a:lnSpc>
                <a:spcPct val="115000"/>
              </a:lnSpc>
              <a:spcBef>
                <a:spcPts val="0"/>
              </a:spcBef>
              <a:spcAft>
                <a:spcPts val="0"/>
              </a:spcAft>
              <a:buSzPts val="1800"/>
              <a:buChar char="●"/>
            </a:pPr>
            <a:r>
              <a:rPr lang="en"/>
              <a:t>Implement meetings and surveys with officers</a:t>
            </a:r>
            <a:endParaRPr/>
          </a:p>
          <a:p>
            <a:pPr marL="457200" lvl="0" indent="-342900" algn="l" rtl="0">
              <a:lnSpc>
                <a:spcPct val="115000"/>
              </a:lnSpc>
              <a:spcBef>
                <a:spcPts val="0"/>
              </a:spcBef>
              <a:spcAft>
                <a:spcPts val="0"/>
              </a:spcAft>
              <a:buSzPts val="1800"/>
              <a:buChar char="●"/>
            </a:pPr>
            <a:r>
              <a:rPr lang="en"/>
              <a:t>Praise &amp; gratitude from management</a:t>
            </a:r>
            <a:endParaRPr/>
          </a:p>
          <a:p>
            <a:pPr marL="457200" lvl="0" indent="-342900" algn="l" rtl="0">
              <a:spcBef>
                <a:spcPts val="0"/>
              </a:spcBef>
              <a:spcAft>
                <a:spcPts val="0"/>
              </a:spcAft>
              <a:buSzPts val="1800"/>
              <a:buChar char="●"/>
            </a:pPr>
            <a:r>
              <a:rPr lang="en"/>
              <a:t>Future studies</a:t>
            </a:r>
            <a:endParaRPr/>
          </a:p>
          <a:p>
            <a:pPr marL="914400" lvl="1" indent="-342900" algn="l" rtl="0">
              <a:spcBef>
                <a:spcPts val="0"/>
              </a:spcBef>
              <a:spcAft>
                <a:spcPts val="0"/>
              </a:spcAft>
              <a:buSzPts val="1800"/>
              <a:buChar char="○"/>
            </a:pPr>
            <a:r>
              <a:rPr lang="en"/>
              <a:t>Management survey</a:t>
            </a:r>
            <a:endParaRPr/>
          </a:p>
          <a:p>
            <a:pPr marL="914400" lvl="1" indent="-342900" algn="l" rtl="0">
              <a:spcBef>
                <a:spcPts val="0"/>
              </a:spcBef>
              <a:spcAft>
                <a:spcPts val="0"/>
              </a:spcAft>
              <a:buSzPts val="1800"/>
              <a:buChar char="○"/>
            </a:pPr>
            <a:r>
              <a:rPr lang="en"/>
              <a:t>Work-life balance &amp; job performance</a:t>
            </a:r>
            <a:endParaRPr/>
          </a:p>
          <a:p>
            <a:pPr marL="914400" lvl="1" indent="-342900" algn="l" rtl="0">
              <a:spcBef>
                <a:spcPts val="0"/>
              </a:spcBef>
              <a:spcAft>
                <a:spcPts val="0"/>
              </a:spcAft>
              <a:buSzPts val="1800"/>
              <a:buChar char="○"/>
            </a:pPr>
            <a:r>
              <a:rPr lang="en"/>
              <a:t>Workplace motivation</a:t>
            </a:r>
            <a:endParaRPr/>
          </a:p>
          <a:p>
            <a:pPr marL="0" lvl="0" indent="0" algn="l" rtl="0">
              <a:spcBef>
                <a:spcPts val="360"/>
              </a:spcBef>
              <a:spcAft>
                <a:spcPts val="0"/>
              </a:spcAft>
              <a:buNone/>
            </a:pPr>
            <a:r>
              <a:rPr lang="en"/>
              <a:t>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9"/>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References</a:t>
            </a:r>
            <a:endParaRPr/>
          </a:p>
        </p:txBody>
      </p:sp>
      <p:sp>
        <p:nvSpPr>
          <p:cNvPr id="256" name="Google Shape;256;p49"/>
          <p:cNvSpPr txBox="1">
            <a:spLocks noGrp="1"/>
          </p:cNvSpPr>
          <p:nvPr>
            <p:ph type="body" idx="1"/>
          </p:nvPr>
        </p:nvSpPr>
        <p:spPr>
          <a:xfrm>
            <a:off x="0" y="1113225"/>
            <a:ext cx="9144000" cy="4030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 sz="600" i="1">
                <a:solidFill>
                  <a:srgbClr val="262626"/>
                </a:solidFill>
              </a:rPr>
              <a:t>Amabile, T.M., Hill, K.G., Hennessey, B.A., Tighe, E.M. (1994). The work preference inventory: Assessing intrinsic and extrinsic motivational orientations. Journal of Personality	and Social Psychology. 66(5), 950-967.</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Avery, G. (2013). Understanding leadership. London, England: SAGE Publications.</a:t>
            </a:r>
            <a:endParaRPr sz="600" i="1">
              <a:solidFill>
                <a:srgbClr val="262626"/>
              </a:solidFill>
            </a:endParaRPr>
          </a:p>
          <a:p>
            <a:pPr marL="0" lvl="0" indent="0" algn="l" rtl="0">
              <a:lnSpc>
                <a:spcPct val="100000"/>
              </a:lnSpc>
              <a:spcBef>
                <a:spcPts val="0"/>
              </a:spcBef>
              <a:spcAft>
                <a:spcPts val="0"/>
              </a:spcAft>
              <a:buNone/>
            </a:pPr>
            <a:r>
              <a:rPr lang="en" sz="600" i="1">
                <a:solidFill>
                  <a:srgbClr val="262626"/>
                </a:solidFill>
              </a:rPr>
              <a:t>Becton, J.B., Walker, H.J., &amp; Jones-Farmer, A. (2014). Generational differences in workplace behavior. Journal of Applied Social Psychology. 44, 175-189. </a:t>
            </a:r>
            <a:endParaRPr sz="600" i="1">
              <a:solidFill>
                <a:srgbClr val="262626"/>
              </a:solidFill>
            </a:endParaRPr>
          </a:p>
          <a:p>
            <a:pPr marL="457200" lvl="0" indent="0" algn="l" rtl="0">
              <a:lnSpc>
                <a:spcPct val="100000"/>
              </a:lnSpc>
              <a:spcBef>
                <a:spcPts val="0"/>
              </a:spcBef>
              <a:spcAft>
                <a:spcPts val="0"/>
              </a:spcAft>
              <a:buNone/>
            </a:pPr>
            <a:r>
              <a:rPr lang="en" sz="600" i="1">
                <a:solidFill>
                  <a:srgbClr val="262626"/>
                </a:solidFill>
              </a:rPr>
              <a:t>doi: 10.111/jasp.12208</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Bright, L. (2010). Why age matter in the work preferences of public employees: A comparison of three age-related explanations. Public Personnel Management. 39, 1-14.</a:t>
            </a:r>
            <a:endParaRPr sz="600" i="1">
              <a:solidFill>
                <a:srgbClr val="262626"/>
              </a:solidFill>
            </a:endParaRPr>
          </a:p>
          <a:p>
            <a:pPr marL="0" lvl="0" indent="0" algn="l" rtl="0">
              <a:lnSpc>
                <a:spcPct val="115000"/>
              </a:lnSpc>
              <a:spcBef>
                <a:spcPts val="0"/>
              </a:spcBef>
              <a:spcAft>
                <a:spcPts val="0"/>
              </a:spcAft>
              <a:buNone/>
            </a:pPr>
            <a:r>
              <a:rPr lang="en" sz="600">
                <a:solidFill>
                  <a:srgbClr val="555555"/>
                </a:solidFill>
              </a:rPr>
              <a:t>Craig, S.C., &amp; Bennett, S.E. (1997). After the bonus: The politics of Generation X. Lanham, MD: Rowman &amp; Littlefield.</a:t>
            </a:r>
            <a:endParaRPr sz="600">
              <a:solidFill>
                <a:srgbClr val="555555"/>
              </a:solidFill>
            </a:endParaRPr>
          </a:p>
          <a:p>
            <a:pPr marL="0" lvl="0" indent="0" algn="l" rtl="0">
              <a:lnSpc>
                <a:spcPct val="115000"/>
              </a:lnSpc>
              <a:spcBef>
                <a:spcPts val="0"/>
              </a:spcBef>
              <a:spcAft>
                <a:spcPts val="0"/>
              </a:spcAft>
              <a:buNone/>
            </a:pPr>
            <a:r>
              <a:rPr lang="en" sz="600">
                <a:solidFill>
                  <a:srgbClr val="555555"/>
                </a:solidFill>
              </a:rPr>
              <a:t>Crumpacker, M., &amp; Crumpacker, J. (2007). Succession planning and generational stereotypes: Should HR consider age-based values and attitudes a relevant factor or</a:t>
            </a:r>
            <a:endParaRPr sz="600">
              <a:solidFill>
                <a:srgbClr val="555555"/>
              </a:solidFill>
            </a:endParaRPr>
          </a:p>
          <a:p>
            <a:pPr marL="0" lvl="0" indent="457200" algn="l" rtl="0">
              <a:lnSpc>
                <a:spcPct val="115000"/>
              </a:lnSpc>
              <a:spcBef>
                <a:spcPts val="0"/>
              </a:spcBef>
              <a:spcAft>
                <a:spcPts val="0"/>
              </a:spcAft>
              <a:buNone/>
            </a:pPr>
            <a:r>
              <a:rPr lang="en" sz="600">
                <a:solidFill>
                  <a:srgbClr val="555555"/>
                </a:solidFill>
              </a:rPr>
              <a:t>a passing fad? Public Personnel Management, 36(4), 349-369.</a:t>
            </a:r>
            <a:endParaRPr sz="600">
              <a:solidFill>
                <a:srgbClr val="555555"/>
              </a:solidFill>
            </a:endParaRPr>
          </a:p>
          <a:p>
            <a:pPr marL="0" lvl="0" indent="0" algn="l" rtl="0">
              <a:lnSpc>
                <a:spcPct val="115000"/>
              </a:lnSpc>
              <a:spcBef>
                <a:spcPts val="0"/>
              </a:spcBef>
              <a:spcAft>
                <a:spcPts val="0"/>
              </a:spcAft>
              <a:buNone/>
            </a:pPr>
            <a:r>
              <a:rPr lang="en" sz="600">
                <a:solidFill>
                  <a:srgbClr val="555555"/>
                </a:solidFill>
              </a:rPr>
              <a:t>Curtis, G.W., (1856). Prue and I.</a:t>
            </a:r>
            <a:endParaRPr sz="600">
              <a:solidFill>
                <a:srgbClr val="555555"/>
              </a:solidFill>
            </a:endParaRPr>
          </a:p>
          <a:p>
            <a:pPr marL="0" lvl="0" indent="0" algn="l" rtl="0">
              <a:lnSpc>
                <a:spcPct val="115000"/>
              </a:lnSpc>
              <a:spcBef>
                <a:spcPts val="0"/>
              </a:spcBef>
              <a:spcAft>
                <a:spcPts val="0"/>
              </a:spcAft>
              <a:buNone/>
            </a:pPr>
            <a:r>
              <a:rPr lang="en" sz="600" i="1">
                <a:solidFill>
                  <a:srgbClr val="555555"/>
                </a:solidFill>
              </a:rPr>
              <a:t>Ferri-Reed, J. (2010). The keys to engaging Millennials. The Journal for Quality and Participation, (33)1, 31-33.</a:t>
            </a:r>
            <a:endParaRPr sz="600" i="1">
              <a:solidFill>
                <a:srgbClr val="555555"/>
              </a:solidFill>
            </a:endParaRPr>
          </a:p>
          <a:p>
            <a:pPr marL="0" lvl="0" indent="0" algn="l" rtl="0">
              <a:lnSpc>
                <a:spcPct val="115000"/>
              </a:lnSpc>
              <a:spcBef>
                <a:spcPts val="0"/>
              </a:spcBef>
              <a:spcAft>
                <a:spcPts val="0"/>
              </a:spcAft>
              <a:buNone/>
            </a:pPr>
            <a:r>
              <a:rPr lang="en" sz="600">
                <a:solidFill>
                  <a:srgbClr val="262626"/>
                </a:solidFill>
              </a:rPr>
              <a:t>Ferguson, J., Ronayne, P., Rybacki, M. (2014). Public sector leadership challenges: Are they different and does it matter? Center for Creative Leadership. </a:t>
            </a:r>
            <a:endParaRPr sz="600">
              <a:solidFill>
                <a:srgbClr val="262626"/>
              </a:solidFill>
            </a:endParaRPr>
          </a:p>
          <a:p>
            <a:pPr marL="0" lvl="0" indent="457200" algn="l" rtl="0">
              <a:lnSpc>
                <a:spcPct val="115000"/>
              </a:lnSpc>
              <a:spcBef>
                <a:spcPts val="0"/>
              </a:spcBef>
              <a:spcAft>
                <a:spcPts val="0"/>
              </a:spcAft>
              <a:buNone/>
            </a:pPr>
            <a:r>
              <a:rPr lang="en" sz="600">
                <a:solidFill>
                  <a:srgbClr val="262626"/>
                </a:solidFill>
              </a:rPr>
              <a:t>Retrieved from https://www.ccl.org/wp-content/uploads/2016/09/public-sector-leadershipchallenges-center-for-creative-leadership.pdf</a:t>
            </a:r>
            <a:endParaRPr sz="600">
              <a:solidFill>
                <a:srgbClr val="262626"/>
              </a:solidFill>
            </a:endParaRPr>
          </a:p>
          <a:p>
            <a:pPr marL="0" lvl="0" indent="0" algn="l" rtl="0">
              <a:lnSpc>
                <a:spcPct val="100000"/>
              </a:lnSpc>
              <a:spcBef>
                <a:spcPts val="0"/>
              </a:spcBef>
              <a:spcAft>
                <a:spcPts val="0"/>
              </a:spcAft>
              <a:buNone/>
            </a:pPr>
            <a:r>
              <a:rPr lang="en" sz="600" i="1">
                <a:solidFill>
                  <a:srgbClr val="262626"/>
                </a:solidFill>
              </a:rPr>
              <a:t>Gasior, M. (2017, September 26). New technology in law enforcement. Retrieved from https://www.powerdms.com/blog/new-technology-in-law-enforcement/</a:t>
            </a:r>
            <a:endParaRPr sz="600">
              <a:solidFill>
                <a:srgbClr val="262626"/>
              </a:solidFill>
            </a:endParaRPr>
          </a:p>
          <a:p>
            <a:pPr marL="0" lvl="0" indent="0" algn="l" rtl="0">
              <a:lnSpc>
                <a:spcPct val="100000"/>
              </a:lnSpc>
              <a:spcBef>
                <a:spcPts val="0"/>
              </a:spcBef>
              <a:spcAft>
                <a:spcPts val="0"/>
              </a:spcAft>
              <a:buNone/>
            </a:pPr>
            <a:r>
              <a:rPr lang="en" sz="600" i="1">
                <a:solidFill>
                  <a:srgbClr val="262626"/>
                </a:solidFill>
              </a:rPr>
              <a:t>Jurkiewicz, E.E., &amp; Brown, R.G. (1998). GenXers vs. Boomers vs. Matures: Generational comparisons of public employee motivation. Review of Public </a:t>
            </a:r>
            <a:endParaRPr sz="600" i="1">
              <a:solidFill>
                <a:srgbClr val="262626"/>
              </a:solidFill>
            </a:endParaRPr>
          </a:p>
          <a:p>
            <a:pPr marL="0" lvl="0" indent="457200" algn="l" rtl="0">
              <a:lnSpc>
                <a:spcPct val="100000"/>
              </a:lnSpc>
              <a:spcBef>
                <a:spcPts val="0"/>
              </a:spcBef>
              <a:spcAft>
                <a:spcPts val="0"/>
              </a:spcAft>
              <a:buNone/>
            </a:pPr>
            <a:r>
              <a:rPr lang="en" sz="600" i="1">
                <a:solidFill>
                  <a:srgbClr val="262626"/>
                </a:solidFill>
              </a:rPr>
              <a:t>Personnel Administration, 18, 18-37.</a:t>
            </a:r>
            <a:endParaRPr sz="600" i="1">
              <a:solidFill>
                <a:srgbClr val="262626"/>
              </a:solidFill>
            </a:endParaRPr>
          </a:p>
          <a:p>
            <a:pPr marL="0" lvl="0" indent="0" algn="l" rtl="0">
              <a:spcBef>
                <a:spcPts val="0"/>
              </a:spcBef>
              <a:spcAft>
                <a:spcPts val="0"/>
              </a:spcAft>
              <a:buNone/>
            </a:pPr>
            <a:r>
              <a:rPr lang="en" sz="600" i="1">
                <a:solidFill>
                  <a:srgbClr val="262626"/>
                </a:solidFill>
              </a:rPr>
              <a:t>Kasasa. (2019). Boomers, Gen X, Gen Y, and Gen Z explained. Retrieved from</a:t>
            </a:r>
            <a:r>
              <a:rPr lang="en" sz="600" i="1">
                <a:solidFill>
                  <a:srgbClr val="434343"/>
                </a:solidFill>
              </a:rPr>
              <a:t> </a:t>
            </a:r>
            <a:r>
              <a:rPr lang="en" sz="600" i="1">
                <a:solidFill>
                  <a:srgbClr val="434343"/>
                </a:solidFill>
                <a:uFill>
                  <a:noFill/>
                </a:uFill>
                <a:hlinkClick r:id="rId3"/>
              </a:rPr>
              <a:t>https://www.kasasa.com/articles/generations/gen-x-gen-y-gen-z</a:t>
            </a:r>
            <a:endParaRPr sz="600" i="1">
              <a:solidFill>
                <a:srgbClr val="434343"/>
              </a:solidFill>
            </a:endParaRPr>
          </a:p>
          <a:p>
            <a:pPr marL="0" lvl="0" indent="0" algn="l" rtl="0">
              <a:spcBef>
                <a:spcPts val="0"/>
              </a:spcBef>
              <a:spcAft>
                <a:spcPts val="0"/>
              </a:spcAft>
              <a:buNone/>
            </a:pPr>
            <a:r>
              <a:rPr lang="en" sz="600" i="1">
                <a:solidFill>
                  <a:srgbClr val="262626"/>
                </a:solidFill>
              </a:rPr>
              <a:t>Leedy, P.D., &amp; Ormrod, J.E., (2016). Practical research: Planning and design (11</a:t>
            </a:r>
            <a:r>
              <a:rPr lang="en" sz="600" i="1" baseline="30000">
                <a:solidFill>
                  <a:srgbClr val="262626"/>
                </a:solidFill>
              </a:rPr>
              <a:t>th</a:t>
            </a:r>
            <a:r>
              <a:rPr lang="en" sz="600" i="1">
                <a:solidFill>
                  <a:srgbClr val="262626"/>
                </a:solidFill>
              </a:rPr>
              <a:t> ed.). Boston: MA: Pearson.</a:t>
            </a:r>
            <a:endParaRPr sz="600" i="1">
              <a:solidFill>
                <a:srgbClr val="262626"/>
              </a:solidFill>
            </a:endParaRPr>
          </a:p>
          <a:p>
            <a:pPr marL="0" lvl="0" indent="0" algn="l" rtl="0">
              <a:spcBef>
                <a:spcPts val="0"/>
              </a:spcBef>
              <a:spcAft>
                <a:spcPts val="0"/>
              </a:spcAft>
              <a:buNone/>
            </a:pPr>
            <a:r>
              <a:rPr lang="en" sz="600" i="1">
                <a:solidFill>
                  <a:srgbClr val="262626"/>
                </a:solidFill>
              </a:rPr>
              <a:t>Lester, S.W., Standifer, R.L., Schultz, N.J., &amp; Windsor, J.M. (2012). Actual versus perceived generational differences at work: An empirical examination. Journal of Leadership &amp; Organizational Studies.19(3), 341-354. </a:t>
            </a:r>
            <a:endParaRPr sz="600" i="1">
              <a:solidFill>
                <a:srgbClr val="262626"/>
              </a:solidFill>
            </a:endParaRPr>
          </a:p>
          <a:p>
            <a:pPr marL="0" lvl="0" indent="457200" algn="l" rtl="0">
              <a:spcBef>
                <a:spcPts val="0"/>
              </a:spcBef>
              <a:spcAft>
                <a:spcPts val="0"/>
              </a:spcAft>
              <a:buNone/>
            </a:pPr>
            <a:r>
              <a:rPr lang="en" sz="600" i="1">
                <a:solidFill>
                  <a:srgbClr val="262626"/>
                </a:solidFill>
              </a:rPr>
              <a:t>doi:10.1177/1548051812442747</a:t>
            </a:r>
            <a:endParaRPr sz="600">
              <a:solidFill>
                <a:srgbClr val="262626"/>
              </a:solidFill>
            </a:endParaRPr>
          </a:p>
          <a:p>
            <a:pPr marL="0" lvl="0" indent="0" algn="l" rtl="0">
              <a:lnSpc>
                <a:spcPct val="115000"/>
              </a:lnSpc>
              <a:spcBef>
                <a:spcPts val="0"/>
              </a:spcBef>
              <a:spcAft>
                <a:spcPts val="0"/>
              </a:spcAft>
              <a:buNone/>
            </a:pPr>
            <a:r>
              <a:rPr lang="en" sz="600">
                <a:solidFill>
                  <a:srgbClr val="000000"/>
                </a:solidFill>
              </a:rPr>
              <a:t>Piper, B. (2011). Authority, authoritarianism, and the Millennial generation. Retrieved </a:t>
            </a:r>
            <a:endParaRPr sz="600">
              <a:solidFill>
                <a:srgbClr val="000000"/>
              </a:solidFill>
            </a:endParaRPr>
          </a:p>
          <a:p>
            <a:pPr marL="0" lvl="0" indent="457200" algn="l" rtl="0">
              <a:lnSpc>
                <a:spcPct val="115000"/>
              </a:lnSpc>
              <a:spcBef>
                <a:spcPts val="0"/>
              </a:spcBef>
              <a:spcAft>
                <a:spcPts val="0"/>
              </a:spcAft>
              <a:buNone/>
            </a:pPr>
            <a:r>
              <a:rPr lang="en" sz="600">
                <a:solidFill>
                  <a:srgbClr val="000000"/>
                </a:solidFill>
              </a:rPr>
              <a:t>From: </a:t>
            </a:r>
            <a:r>
              <a:rPr lang="en" sz="600" u="sng">
                <a:solidFill>
                  <a:srgbClr val="000000"/>
                </a:solidFill>
                <a:hlinkClick r:id="rId4"/>
              </a:rPr>
              <a:t>https://barnabaspiper.com/2011/10/authority-authoritarianism-and-the</a:t>
            </a:r>
            <a:r>
              <a:rPr lang="en" sz="600">
                <a:solidFill>
                  <a:srgbClr val="000000"/>
                </a:solidFill>
              </a:rPr>
              <a:t>Millennial-generation.html</a:t>
            </a:r>
            <a:endParaRPr sz="600">
              <a:solidFill>
                <a:srgbClr val="000000"/>
              </a:solidFill>
            </a:endParaRPr>
          </a:p>
          <a:p>
            <a:pPr marL="0" lvl="0" indent="0" algn="l" rtl="0">
              <a:lnSpc>
                <a:spcPct val="115000"/>
              </a:lnSpc>
              <a:spcBef>
                <a:spcPts val="0"/>
              </a:spcBef>
              <a:spcAft>
                <a:spcPts val="0"/>
              </a:spcAft>
              <a:buNone/>
            </a:pPr>
            <a:r>
              <a:rPr lang="en" sz="600" i="1">
                <a:solidFill>
                  <a:srgbClr val="262626"/>
                </a:solidFill>
              </a:rPr>
              <a:t>Porter, L.W., Crampon, W.J., Smith, F.J. (1976). Organizational commitment and managerial turnover: A longitudinal study. Organizational Behavior and Human Performance.	15(1), 87-98.</a:t>
            </a:r>
            <a:endParaRPr sz="600">
              <a:solidFill>
                <a:srgbClr val="262626"/>
              </a:solidFill>
            </a:endParaRPr>
          </a:p>
          <a:p>
            <a:pPr marL="0" lvl="0" indent="0" algn="l" rtl="0">
              <a:lnSpc>
                <a:spcPct val="115000"/>
              </a:lnSpc>
              <a:spcBef>
                <a:spcPts val="0"/>
              </a:spcBef>
              <a:spcAft>
                <a:spcPts val="0"/>
              </a:spcAft>
              <a:buNone/>
            </a:pPr>
            <a:r>
              <a:rPr lang="en" sz="600" i="1">
                <a:solidFill>
                  <a:srgbClr val="262626"/>
                </a:solidFill>
              </a:rPr>
              <a:t>Sanders, D., &amp; Stefaniak, A., (2008). To protect and serve:  What generation Y brings to law enforcement and how police agencies can benefit. Policy Perspectives.</a:t>
            </a:r>
            <a:endParaRPr sz="600" i="1">
              <a:solidFill>
                <a:srgbClr val="262626"/>
              </a:solidFill>
            </a:endParaRPr>
          </a:p>
          <a:p>
            <a:pPr marL="0" lvl="0" indent="0" algn="l" rtl="0">
              <a:lnSpc>
                <a:spcPct val="115000"/>
              </a:lnSpc>
              <a:spcBef>
                <a:spcPts val="0"/>
              </a:spcBef>
              <a:spcAft>
                <a:spcPts val="0"/>
              </a:spcAft>
              <a:buNone/>
            </a:pPr>
            <a:r>
              <a:rPr lang="en" sz="600">
                <a:solidFill>
                  <a:srgbClr val="000000"/>
                </a:solidFill>
              </a:rPr>
              <a:t>Shim, H.S., Jo, Y., &amp; Hoover, L. T. (2015). Police transformational leadership and organizational commitment.</a:t>
            </a:r>
            <a:r>
              <a:rPr lang="en" sz="600" i="1">
                <a:solidFill>
                  <a:srgbClr val="000000"/>
                </a:solidFill>
              </a:rPr>
              <a:t> Policing: An International Journal of Police Strategies </a:t>
            </a:r>
            <a:endParaRPr sz="600" i="1">
              <a:solidFill>
                <a:srgbClr val="000000"/>
              </a:solidFill>
            </a:endParaRPr>
          </a:p>
          <a:p>
            <a:pPr marL="0" lvl="0" indent="457200" algn="l" rtl="0">
              <a:lnSpc>
                <a:spcPct val="115000"/>
              </a:lnSpc>
              <a:spcBef>
                <a:spcPts val="0"/>
              </a:spcBef>
              <a:spcAft>
                <a:spcPts val="0"/>
              </a:spcAft>
              <a:buNone/>
            </a:pPr>
            <a:r>
              <a:rPr lang="en" sz="600" i="1">
                <a:solidFill>
                  <a:srgbClr val="000000"/>
                </a:solidFill>
              </a:rPr>
              <a:t>and Management, 38</a:t>
            </a:r>
            <a:r>
              <a:rPr lang="en" sz="600">
                <a:solidFill>
                  <a:srgbClr val="000000"/>
                </a:solidFill>
              </a:rPr>
              <a:t>(4), 754-774. doi:10.1108/PIJPSM-05-2015-0066</a:t>
            </a:r>
            <a:endParaRPr sz="600">
              <a:solidFill>
                <a:srgbClr val="000000"/>
              </a:solidFill>
            </a:endParaRPr>
          </a:p>
          <a:p>
            <a:pPr marL="0" lvl="0" indent="0" algn="l" rtl="0">
              <a:lnSpc>
                <a:spcPct val="115000"/>
              </a:lnSpc>
              <a:spcBef>
                <a:spcPts val="0"/>
              </a:spcBef>
              <a:spcAft>
                <a:spcPts val="0"/>
              </a:spcAft>
              <a:buNone/>
            </a:pPr>
            <a:r>
              <a:rPr lang="en" sz="600" i="1">
                <a:solidFill>
                  <a:srgbClr val="262626"/>
                </a:solidFill>
              </a:rPr>
              <a:t>Stodgill, R. M., &amp; Coons, A. E. (1957). Leader behavior: Its description and measurement. The Ohio State University: Columbus, OH.</a:t>
            </a:r>
            <a:endParaRPr sz="600" i="1">
              <a:solidFill>
                <a:srgbClr val="262626"/>
              </a:solidFill>
            </a:endParaRPr>
          </a:p>
          <a:p>
            <a:pPr marL="0" lvl="0" indent="0" algn="l" rtl="0">
              <a:lnSpc>
                <a:spcPct val="115000"/>
              </a:lnSpc>
              <a:spcBef>
                <a:spcPts val="0"/>
              </a:spcBef>
              <a:spcAft>
                <a:spcPts val="0"/>
              </a:spcAft>
              <a:buNone/>
            </a:pPr>
            <a:r>
              <a:rPr lang="en" sz="600">
                <a:solidFill>
                  <a:srgbClr val="000000"/>
                </a:solidFill>
              </a:rPr>
              <a:t>Swid, A. (2014). Police members perceptions of their leaders’ leadership style and its implications. </a:t>
            </a:r>
            <a:r>
              <a:rPr lang="en" sz="600" i="1">
                <a:solidFill>
                  <a:srgbClr val="000000"/>
                </a:solidFill>
              </a:rPr>
              <a:t>Policing: An International Journal of Police Strategies &amp; Management, 37</a:t>
            </a:r>
            <a:r>
              <a:rPr lang="en" sz="600">
                <a:solidFill>
                  <a:srgbClr val="000000"/>
                </a:solidFill>
              </a:rPr>
              <a:t>(3),	579-595. </a:t>
            </a:r>
            <a:endParaRPr sz="600">
              <a:solidFill>
                <a:srgbClr val="262626"/>
              </a:solidFill>
            </a:endParaRPr>
          </a:p>
          <a:p>
            <a:pPr marL="0" lvl="0" indent="0" algn="l" rtl="0">
              <a:lnSpc>
                <a:spcPct val="115000"/>
              </a:lnSpc>
              <a:spcBef>
                <a:spcPts val="0"/>
              </a:spcBef>
              <a:spcAft>
                <a:spcPts val="0"/>
              </a:spcAft>
              <a:buNone/>
            </a:pPr>
            <a:r>
              <a:rPr lang="en" sz="600">
                <a:solidFill>
                  <a:srgbClr val="000000"/>
                </a:solidFill>
              </a:rPr>
              <a:t>Trautman, N. (2015). 7 keys for police leaders to improve trust with subordinates. PoliceOne. Retrieved </a:t>
            </a:r>
            <a:endParaRPr sz="600">
              <a:solidFill>
                <a:srgbClr val="000000"/>
              </a:solidFill>
            </a:endParaRPr>
          </a:p>
          <a:p>
            <a:pPr marL="0" lvl="0" indent="457200" algn="l" rtl="0">
              <a:lnSpc>
                <a:spcPct val="115000"/>
              </a:lnSpc>
              <a:spcBef>
                <a:spcPts val="0"/>
              </a:spcBef>
              <a:spcAft>
                <a:spcPts val="0"/>
              </a:spcAft>
              <a:buNone/>
            </a:pPr>
            <a:r>
              <a:rPr lang="en" sz="600">
                <a:solidFill>
                  <a:srgbClr val="000000"/>
                </a:solidFill>
              </a:rPr>
              <a:t>from </a:t>
            </a:r>
            <a:r>
              <a:rPr lang="en" sz="600" u="sng">
                <a:solidFill>
                  <a:srgbClr val="000000"/>
                </a:solidFill>
                <a:hlinkClick r:id="rId5"/>
              </a:rPr>
              <a:t>https://www.policeone.com/leadership/articles/7-keys-for-police-leaders-to-improve-trust-with-subordinates-5VL7e3I41q9yUB17/</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Twenge, J.M., Campbell, S.M., Hoffman, B.J., &amp; Lance, C.E. (2010). Generational differences in work values: Leisure and extrinsic values increasing, social and intrinsic values	decreasing. Journal of Management. 36, 1117-1142. doi: 10.1177/0149206309352246</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United States Office of Personnel Management. Retirement Statistics: Fiscal Years 2005-2014.https://www.opm.gov/policy-data-oversight/data-analysis-documentation/federal-</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  	employment-reports/reports-publications/executive-branch-retirement-statistics-fy2005-2014.pdf</a:t>
            </a:r>
            <a:endParaRPr sz="600" i="1">
              <a:solidFill>
                <a:srgbClr val="262626"/>
              </a:solidFill>
            </a:endParaRPr>
          </a:p>
          <a:p>
            <a:pPr marL="0" lvl="0" indent="0" algn="l" rtl="0">
              <a:lnSpc>
                <a:spcPct val="115000"/>
              </a:lnSpc>
              <a:spcBef>
                <a:spcPts val="0"/>
              </a:spcBef>
              <a:spcAft>
                <a:spcPts val="0"/>
              </a:spcAft>
              <a:buNone/>
            </a:pPr>
            <a:r>
              <a:rPr lang="en" sz="600" i="1">
                <a:solidFill>
                  <a:srgbClr val="262626"/>
                </a:solidFill>
              </a:rPr>
              <a:t>Weiss, D.J., Dawis, R.V., &amp; England, G.W. (1967). Manual for the Minnesota satisfaction questionnaire. Minnesota Studies in Vocational Rehabilitation, 22, 120.</a:t>
            </a:r>
            <a:endParaRPr sz="600" i="1">
              <a:solidFill>
                <a:srgbClr val="262626"/>
              </a:solidFill>
            </a:endParaRPr>
          </a:p>
          <a:p>
            <a:pPr marL="0" lvl="0" indent="0" algn="l" rtl="0">
              <a:lnSpc>
                <a:spcPct val="115000"/>
              </a:lnSpc>
              <a:spcBef>
                <a:spcPts val="0"/>
              </a:spcBef>
              <a:spcAft>
                <a:spcPts val="0"/>
              </a:spcAft>
              <a:buNone/>
            </a:pPr>
            <a:r>
              <a:rPr lang="en" sz="600">
                <a:solidFill>
                  <a:srgbClr val="000000"/>
                </a:solidFill>
              </a:rPr>
              <a:t>Wolfe, S., &amp; Nix, J. (2015). The alleged Ferguson effect and police willingness to engage in community partnership. </a:t>
            </a:r>
            <a:r>
              <a:rPr lang="en" sz="600" i="1">
                <a:solidFill>
                  <a:srgbClr val="000000"/>
                </a:solidFill>
              </a:rPr>
              <a:t>Law and Human Behavior, 40</a:t>
            </a:r>
            <a:r>
              <a:rPr lang="en" sz="600">
                <a:solidFill>
                  <a:srgbClr val="000000"/>
                </a:solidFill>
              </a:rPr>
              <a:t>(1), </a:t>
            </a:r>
            <a:endParaRPr sz="600">
              <a:solidFill>
                <a:srgbClr val="000000"/>
              </a:solidFill>
            </a:endParaRPr>
          </a:p>
          <a:p>
            <a:pPr marL="0" lvl="0" indent="457200" algn="l" rtl="0">
              <a:lnSpc>
                <a:spcPct val="115000"/>
              </a:lnSpc>
              <a:spcBef>
                <a:spcPts val="0"/>
              </a:spcBef>
              <a:spcAft>
                <a:spcPts val="0"/>
              </a:spcAft>
              <a:buNone/>
            </a:pPr>
            <a:r>
              <a:rPr lang="en" sz="600">
                <a:solidFill>
                  <a:srgbClr val="000000"/>
                </a:solidFill>
              </a:rPr>
              <a:t>1-10. doi:10.1037/lhb0000164</a:t>
            </a:r>
            <a:endParaRPr sz="600">
              <a:solidFill>
                <a:srgbClr val="000000"/>
              </a:solidFill>
            </a:endParaRPr>
          </a:p>
          <a:p>
            <a:pPr marL="0" lvl="0" indent="0" algn="l" rtl="0">
              <a:lnSpc>
                <a:spcPct val="115000"/>
              </a:lnSpc>
              <a:spcBef>
                <a:spcPts val="0"/>
              </a:spcBef>
              <a:spcAft>
                <a:spcPts val="0"/>
              </a:spcAft>
              <a:buNone/>
            </a:pPr>
            <a:r>
              <a:rPr lang="en" sz="600">
                <a:solidFill>
                  <a:srgbClr val="000000"/>
                </a:solidFill>
              </a:rPr>
              <a:t>Zemke, R., Raines, C., &amp; Filipczak, B. (1999). </a:t>
            </a:r>
            <a:r>
              <a:rPr lang="en" sz="600" i="1">
                <a:solidFill>
                  <a:srgbClr val="000000"/>
                </a:solidFill>
              </a:rPr>
              <a:t>Generations at work: Managing the crash of Veterans, Boomers, Xers, and Nexters in you workplace</a:t>
            </a:r>
            <a:r>
              <a:rPr lang="en" sz="600">
                <a:solidFill>
                  <a:srgbClr val="000000"/>
                </a:solidFill>
              </a:rPr>
              <a:t>. New York, NY: Amacom.</a:t>
            </a:r>
            <a:endParaRPr sz="600" i="1">
              <a:solidFill>
                <a:srgbClr val="262626"/>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8"/>
          <p:cNvSpPr txBox="1">
            <a:spLocks noGrp="1"/>
          </p:cNvSpPr>
          <p:nvPr>
            <p:ph type="title"/>
          </p:nvPr>
        </p:nvSpPr>
        <p:spPr>
          <a:xfrm>
            <a:off x="1620838" y="7322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b="1"/>
              <a:t>Purpose</a:t>
            </a:r>
            <a:endParaRPr b="1"/>
          </a:p>
        </p:txBody>
      </p:sp>
      <p:sp>
        <p:nvSpPr>
          <p:cNvPr id="109" name="Google Shape;109;p28"/>
          <p:cNvSpPr txBox="1">
            <a:spLocks noGrp="1"/>
          </p:cNvSpPr>
          <p:nvPr>
            <p:ph type="body" idx="1"/>
          </p:nvPr>
        </p:nvSpPr>
        <p:spPr>
          <a:xfrm>
            <a:off x="0" y="1363200"/>
            <a:ext cx="9144000" cy="3780300"/>
          </a:xfrm>
          <a:prstGeom prst="rect">
            <a:avLst/>
          </a:prstGeom>
          <a:solidFill>
            <a:srgbClr val="EFEFEF"/>
          </a:solidFill>
        </p:spPr>
        <p:txBody>
          <a:bodyPr spcFirstLastPara="1" wrap="square" lIns="91425" tIns="45700" rIns="91425" bIns="45700" anchor="t" anchorCtr="0">
            <a:noAutofit/>
          </a:bodyPr>
          <a:lstStyle/>
          <a:p>
            <a:pPr marL="457200" lvl="0" indent="0" algn="l" rtl="0">
              <a:spcBef>
                <a:spcPts val="360"/>
              </a:spcBef>
              <a:spcAft>
                <a:spcPts val="0"/>
              </a:spcAft>
              <a:buNone/>
            </a:pPr>
            <a:endParaRPr sz="2400" b="1"/>
          </a:p>
          <a:p>
            <a:pPr marL="457200" lvl="0" indent="-381000" algn="l" rtl="0">
              <a:spcBef>
                <a:spcPts val="360"/>
              </a:spcBef>
              <a:spcAft>
                <a:spcPts val="0"/>
              </a:spcAft>
              <a:buSzPts val="2400"/>
              <a:buChar char="•"/>
            </a:pPr>
            <a:r>
              <a:rPr lang="en" sz="2400" b="1"/>
              <a:t>The purpose of the current study was to investigate the preferences of police officers of different ages toward leadership behaviors, trust in leadership, organizational commitment, and job satisfaction in order to recommend strategies for recruitment, retention, and leadership of police officers.</a:t>
            </a:r>
            <a:endParaRPr sz="24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9"/>
          <p:cNvSpPr txBox="1">
            <a:spLocks noGrp="1"/>
          </p:cNvSpPr>
          <p:nvPr>
            <p:ph type="title"/>
          </p:nvPr>
        </p:nvSpPr>
        <p:spPr>
          <a:xfrm>
            <a:off x="1620850" y="732223"/>
            <a:ext cx="6480300" cy="4698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Review of Literature</a:t>
            </a:r>
            <a:endParaRPr/>
          </a:p>
        </p:txBody>
      </p:sp>
      <p:sp>
        <p:nvSpPr>
          <p:cNvPr id="115" name="Google Shape;115;p29"/>
          <p:cNvSpPr txBox="1">
            <a:spLocks noGrp="1"/>
          </p:cNvSpPr>
          <p:nvPr>
            <p:ph type="body" idx="1"/>
          </p:nvPr>
        </p:nvSpPr>
        <p:spPr>
          <a:xfrm>
            <a:off x="0" y="12882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55600" algn="l" rtl="0">
              <a:lnSpc>
                <a:spcPct val="115000"/>
              </a:lnSpc>
              <a:spcBef>
                <a:spcPts val="1000"/>
              </a:spcBef>
              <a:spcAft>
                <a:spcPts val="0"/>
              </a:spcAft>
              <a:buClr>
                <a:srgbClr val="434343"/>
              </a:buClr>
              <a:buSzPts val="2000"/>
              <a:buChar char="●"/>
            </a:pPr>
            <a:r>
              <a:rPr lang="en" sz="2000">
                <a:solidFill>
                  <a:srgbClr val="434343"/>
                </a:solidFill>
              </a:rPr>
              <a:t>“Age is a matter of feeling, not of years” </a:t>
            </a:r>
            <a:r>
              <a:rPr lang="en" sz="1200">
                <a:solidFill>
                  <a:srgbClr val="434343"/>
                </a:solidFill>
              </a:rPr>
              <a:t>(Curtis, 1856)</a:t>
            </a:r>
            <a:endParaRPr sz="1200" b="0">
              <a:solidFill>
                <a:srgbClr val="434343"/>
              </a:solidFill>
            </a:endParaRPr>
          </a:p>
          <a:p>
            <a:pPr marL="457200" lvl="0" indent="-355600" algn="l" rtl="0">
              <a:lnSpc>
                <a:spcPct val="115000"/>
              </a:lnSpc>
              <a:spcBef>
                <a:spcPts val="0"/>
              </a:spcBef>
              <a:spcAft>
                <a:spcPts val="0"/>
              </a:spcAft>
              <a:buClr>
                <a:srgbClr val="434343"/>
              </a:buClr>
              <a:buSzPts val="2000"/>
              <a:buChar char="●"/>
            </a:pPr>
            <a:r>
              <a:rPr lang="en" sz="2000">
                <a:solidFill>
                  <a:srgbClr val="434343"/>
                </a:solidFill>
              </a:rPr>
              <a:t>Technology and society - different for each generation </a:t>
            </a:r>
            <a:r>
              <a:rPr lang="en" sz="1200">
                <a:solidFill>
                  <a:srgbClr val="434343"/>
                </a:solidFill>
              </a:rPr>
              <a:t>(Boomer &amp; Wiley, 2018)</a:t>
            </a:r>
            <a:endParaRPr sz="1200">
              <a:solidFill>
                <a:srgbClr val="434343"/>
              </a:solidFill>
            </a:endParaRPr>
          </a:p>
          <a:p>
            <a:pPr marL="914400" lvl="1" indent="-342900" algn="l" rtl="0">
              <a:lnSpc>
                <a:spcPct val="115000"/>
              </a:lnSpc>
              <a:spcBef>
                <a:spcPts val="0"/>
              </a:spcBef>
              <a:spcAft>
                <a:spcPts val="0"/>
              </a:spcAft>
              <a:buClr>
                <a:srgbClr val="434343"/>
              </a:buClr>
              <a:buSzPts val="1800"/>
              <a:buChar char="○"/>
            </a:pPr>
            <a:r>
              <a:rPr lang="en" sz="1800">
                <a:solidFill>
                  <a:srgbClr val="434343"/>
                </a:solidFill>
              </a:rPr>
              <a:t>Millennials have the most trouble finding a </a:t>
            </a:r>
            <a:r>
              <a:rPr lang="en" sz="1800" b="1">
                <a:solidFill>
                  <a:srgbClr val="434343"/>
                </a:solidFill>
              </a:rPr>
              <a:t>work-life balance</a:t>
            </a:r>
            <a:endParaRPr sz="1800">
              <a:solidFill>
                <a:srgbClr val="434343"/>
              </a:solidFill>
            </a:endParaRPr>
          </a:p>
          <a:p>
            <a:pPr marL="457200" lvl="0" indent="-355600" algn="l" rtl="0">
              <a:spcBef>
                <a:spcPts val="0"/>
              </a:spcBef>
              <a:spcAft>
                <a:spcPts val="0"/>
              </a:spcAft>
              <a:buSzPts val="2000"/>
              <a:buChar char="●"/>
            </a:pPr>
            <a:r>
              <a:rPr lang="en" sz="2000"/>
              <a:t>Law enforcement and technology </a:t>
            </a:r>
            <a:r>
              <a:rPr lang="en" sz="1200"/>
              <a:t>(Gasior, 2017)</a:t>
            </a:r>
            <a:endParaRPr sz="1200"/>
          </a:p>
          <a:p>
            <a:pPr marL="457200" lvl="0" indent="-355600" algn="l" rtl="0">
              <a:spcBef>
                <a:spcPts val="0"/>
              </a:spcBef>
              <a:spcAft>
                <a:spcPts val="0"/>
              </a:spcAft>
              <a:buSzPts val="2000"/>
              <a:buChar char="●"/>
            </a:pPr>
            <a:r>
              <a:rPr lang="en" sz="2000"/>
              <a:t>Internal stressors </a:t>
            </a:r>
            <a:endParaRPr sz="2000"/>
          </a:p>
          <a:p>
            <a:pPr marL="457200" lvl="0" indent="-355600" algn="l" rtl="0">
              <a:spcBef>
                <a:spcPts val="0"/>
              </a:spcBef>
              <a:spcAft>
                <a:spcPts val="0"/>
              </a:spcAft>
              <a:buSzPts val="2000"/>
              <a:buChar char="●"/>
            </a:pPr>
            <a:r>
              <a:rPr lang="en" sz="2000"/>
              <a:t>Police and the media</a:t>
            </a:r>
            <a:endParaRPr sz="2000"/>
          </a:p>
          <a:p>
            <a:pPr marL="914400" lvl="1" indent="-342900" algn="l" rtl="0">
              <a:spcBef>
                <a:spcPts val="0"/>
              </a:spcBef>
              <a:spcAft>
                <a:spcPts val="0"/>
              </a:spcAft>
              <a:buSzPts val="1800"/>
              <a:buChar char="○"/>
            </a:pPr>
            <a:r>
              <a:rPr lang="en" sz="1800"/>
              <a:t>Scrutiny and cell phones</a:t>
            </a:r>
            <a:endParaRPr sz="1800"/>
          </a:p>
          <a:p>
            <a:pPr marL="914400" lvl="1" indent="-342900" algn="l" rtl="0">
              <a:spcBef>
                <a:spcPts val="0"/>
              </a:spcBef>
              <a:spcAft>
                <a:spcPts val="0"/>
              </a:spcAft>
              <a:buSzPts val="1800"/>
              <a:buChar char="○"/>
            </a:pPr>
            <a:r>
              <a:rPr lang="en" sz="1800"/>
              <a:t>Ferguson effect </a:t>
            </a:r>
            <a:r>
              <a:rPr lang="en" sz="1200"/>
              <a:t>(Wolfe &amp; Nix, 2015)</a:t>
            </a:r>
            <a:endParaRPr sz="1200"/>
          </a:p>
          <a:p>
            <a:pPr marL="457200" lvl="0" indent="-355600" algn="l" rtl="0">
              <a:spcBef>
                <a:spcPts val="0"/>
              </a:spcBef>
              <a:spcAft>
                <a:spcPts val="0"/>
              </a:spcAft>
              <a:buSzPts val="2000"/>
              <a:buChar char="●"/>
            </a:pPr>
            <a:r>
              <a:rPr lang="en" sz="2000"/>
              <a:t>How does law enforcement move forward?</a:t>
            </a:r>
            <a:endParaRPr sz="2000"/>
          </a:p>
          <a:p>
            <a:pPr marL="914400" lvl="1" indent="-342900" algn="l" rtl="0">
              <a:spcBef>
                <a:spcPts val="0"/>
              </a:spcBef>
              <a:spcAft>
                <a:spcPts val="0"/>
              </a:spcAft>
              <a:buSzPts val="1800"/>
              <a:buChar char="○"/>
            </a:pPr>
            <a:r>
              <a:rPr lang="en" sz="1800"/>
              <a:t>Different opinions based on age &amp; experience</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30"/>
          <p:cNvSpPr txBox="1">
            <a:spLocks noGrp="1"/>
          </p:cNvSpPr>
          <p:nvPr>
            <p:ph type="title"/>
          </p:nvPr>
        </p:nvSpPr>
        <p:spPr>
          <a:xfrm>
            <a:off x="1673538" y="787010"/>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Review of Literature</a:t>
            </a:r>
            <a:endParaRPr/>
          </a:p>
        </p:txBody>
      </p:sp>
      <p:sp>
        <p:nvSpPr>
          <p:cNvPr id="121" name="Google Shape;121;p30"/>
          <p:cNvSpPr txBox="1">
            <a:spLocks noGrp="1"/>
          </p:cNvSpPr>
          <p:nvPr>
            <p:ph type="body" idx="1"/>
          </p:nvPr>
        </p:nvSpPr>
        <p:spPr>
          <a:xfrm>
            <a:off x="0" y="1168000"/>
            <a:ext cx="9144000" cy="3975600"/>
          </a:xfrm>
          <a:prstGeom prst="rect">
            <a:avLst/>
          </a:prstGeom>
          <a:solidFill>
            <a:srgbClr val="EFEFEF"/>
          </a:solidFill>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 sz="2000"/>
              <a:t>Four generations in the workplace</a:t>
            </a:r>
            <a:r>
              <a:rPr lang="en" sz="1300"/>
              <a:t> (Lester et al., 2012, Kasasa.com, 2019)</a:t>
            </a:r>
            <a:endParaRPr sz="1300"/>
          </a:p>
          <a:p>
            <a:pPr marL="914400" lvl="1" indent="-342900" algn="l" rtl="0">
              <a:spcBef>
                <a:spcPts val="0"/>
              </a:spcBef>
              <a:spcAft>
                <a:spcPts val="0"/>
              </a:spcAft>
              <a:buSzPts val="1800"/>
              <a:buChar char="○"/>
            </a:pPr>
            <a:r>
              <a:rPr lang="en" sz="1800"/>
              <a:t>Baby Boomers: born 1944-1964</a:t>
            </a:r>
            <a:endParaRPr sz="1800"/>
          </a:p>
          <a:p>
            <a:pPr marL="914400" lvl="1" indent="-342900" algn="l" rtl="0">
              <a:spcBef>
                <a:spcPts val="0"/>
              </a:spcBef>
              <a:spcAft>
                <a:spcPts val="0"/>
              </a:spcAft>
              <a:buSzPts val="1800"/>
              <a:buChar char="○"/>
            </a:pPr>
            <a:r>
              <a:rPr lang="en" sz="1800"/>
              <a:t>Generation X: born 1965-1979</a:t>
            </a:r>
            <a:endParaRPr sz="1800"/>
          </a:p>
          <a:p>
            <a:pPr marL="914400" lvl="1" indent="-342900" algn="l" rtl="0">
              <a:spcBef>
                <a:spcPts val="0"/>
              </a:spcBef>
              <a:spcAft>
                <a:spcPts val="0"/>
              </a:spcAft>
              <a:buSzPts val="1800"/>
              <a:buChar char="○"/>
            </a:pPr>
            <a:r>
              <a:rPr lang="en" sz="1800"/>
              <a:t>Generation Y: born 1980-1994</a:t>
            </a:r>
            <a:endParaRPr sz="1800"/>
          </a:p>
          <a:p>
            <a:pPr marL="914400" lvl="1" indent="-342900" algn="l" rtl="0">
              <a:spcBef>
                <a:spcPts val="0"/>
              </a:spcBef>
              <a:spcAft>
                <a:spcPts val="0"/>
              </a:spcAft>
              <a:buSzPts val="1800"/>
              <a:buChar char="○"/>
            </a:pPr>
            <a:r>
              <a:rPr lang="en" sz="1800"/>
              <a:t>Generation Z: born 1995-2015</a:t>
            </a:r>
            <a:endParaRPr sz="1800"/>
          </a:p>
          <a:p>
            <a:pPr marL="457200" lvl="0" indent="-381000" algn="l" rtl="0">
              <a:spcBef>
                <a:spcPts val="0"/>
              </a:spcBef>
              <a:spcAft>
                <a:spcPts val="0"/>
              </a:spcAft>
              <a:buSzPts val="2400"/>
              <a:buChar char="•"/>
            </a:pPr>
            <a:r>
              <a:rPr lang="en" sz="2000"/>
              <a:t>Leadership paradigms </a:t>
            </a:r>
            <a:r>
              <a:rPr lang="en" sz="1300"/>
              <a:t>(Avery, 2013)</a:t>
            </a:r>
            <a:endParaRPr sz="1300"/>
          </a:p>
          <a:p>
            <a:pPr marL="914400" lvl="1" indent="-342900" algn="l" rtl="0">
              <a:spcBef>
                <a:spcPts val="0"/>
              </a:spcBef>
              <a:spcAft>
                <a:spcPts val="0"/>
              </a:spcAft>
              <a:buSzPts val="1800"/>
              <a:buChar char="○"/>
            </a:pPr>
            <a:r>
              <a:rPr lang="en" sz="1800"/>
              <a:t>Classical</a:t>
            </a:r>
            <a:endParaRPr sz="1800"/>
          </a:p>
          <a:p>
            <a:pPr marL="914400" lvl="1" indent="-342900" algn="l" rtl="0">
              <a:spcBef>
                <a:spcPts val="0"/>
              </a:spcBef>
              <a:spcAft>
                <a:spcPts val="0"/>
              </a:spcAft>
              <a:buSzPts val="1800"/>
              <a:buChar char="○"/>
            </a:pPr>
            <a:r>
              <a:rPr lang="en" sz="1800"/>
              <a:t>Transactional</a:t>
            </a:r>
            <a:endParaRPr sz="1800"/>
          </a:p>
          <a:p>
            <a:pPr marL="914400" lvl="1" indent="-342900" algn="l" rtl="0">
              <a:spcBef>
                <a:spcPts val="0"/>
              </a:spcBef>
              <a:spcAft>
                <a:spcPts val="0"/>
              </a:spcAft>
              <a:buSzPts val="1800"/>
              <a:buChar char="○"/>
            </a:pPr>
            <a:r>
              <a:rPr lang="en" sz="1800"/>
              <a:t>Visionary</a:t>
            </a:r>
            <a:endParaRPr sz="1800"/>
          </a:p>
          <a:p>
            <a:pPr marL="914400" lvl="1" indent="-342900" algn="l" rtl="0">
              <a:spcBef>
                <a:spcPts val="0"/>
              </a:spcBef>
              <a:spcAft>
                <a:spcPts val="0"/>
              </a:spcAft>
              <a:buSzPts val="1800"/>
              <a:buChar char="○"/>
            </a:pPr>
            <a:r>
              <a:rPr lang="en" sz="1800"/>
              <a:t>Organic</a:t>
            </a:r>
            <a:endParaRPr sz="1800"/>
          </a:p>
          <a:p>
            <a:pPr marL="457200" lvl="0" indent="-355600" algn="l" rtl="0">
              <a:spcBef>
                <a:spcPts val="0"/>
              </a:spcBef>
              <a:spcAft>
                <a:spcPts val="0"/>
              </a:spcAft>
              <a:buSzPts val="2000"/>
              <a:buChar char="•"/>
            </a:pPr>
            <a:r>
              <a:rPr lang="en" sz="2000"/>
              <a:t>Public sector has challenges that require targeted leadership skills </a:t>
            </a:r>
            <a:endParaRPr sz="2000"/>
          </a:p>
          <a:p>
            <a:pPr marL="457200" lvl="0" indent="0" algn="l" rtl="0">
              <a:spcBef>
                <a:spcPts val="360"/>
              </a:spcBef>
              <a:spcAft>
                <a:spcPts val="0"/>
              </a:spcAft>
              <a:buNone/>
            </a:pPr>
            <a:r>
              <a:rPr lang="en" sz="1200" b="1"/>
              <a:t>Center for Creative Leadership </a:t>
            </a:r>
            <a:r>
              <a:rPr lang="en" sz="1200"/>
              <a:t>(Ferguson, Ronayne, &amp; Rybacki, 2014)</a:t>
            </a:r>
            <a:endParaRPr sz="1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5"/>
        <p:cNvGrpSpPr/>
        <p:nvPr/>
      </p:nvGrpSpPr>
      <p:grpSpPr>
        <a:xfrm>
          <a:off x="0" y="0"/>
          <a:ext cx="0" cy="0"/>
          <a:chOff x="0" y="0"/>
          <a:chExt cx="0" cy="0"/>
        </a:xfrm>
      </p:grpSpPr>
      <p:sp>
        <p:nvSpPr>
          <p:cNvPr id="126" name="Google Shape;126;p31"/>
          <p:cNvSpPr txBox="1">
            <a:spLocks noGrp="1"/>
          </p:cNvSpPr>
          <p:nvPr>
            <p:ph type="title"/>
          </p:nvPr>
        </p:nvSpPr>
        <p:spPr>
          <a:xfrm>
            <a:off x="1769450" y="33350"/>
            <a:ext cx="7374600" cy="539400"/>
          </a:xfrm>
          <a:prstGeom prst="rect">
            <a:avLst/>
          </a:prstGeom>
          <a:solidFill>
            <a:srgbClr val="EFEFEF"/>
          </a:solid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 b="1">
                <a:solidFill>
                  <a:srgbClr val="555555"/>
                </a:solidFill>
              </a:rPr>
              <a:t>Research Questions</a:t>
            </a:r>
            <a:endParaRPr/>
          </a:p>
        </p:txBody>
      </p:sp>
      <p:sp>
        <p:nvSpPr>
          <p:cNvPr id="127" name="Google Shape;127;p31"/>
          <p:cNvSpPr txBox="1">
            <a:spLocks noGrp="1"/>
          </p:cNvSpPr>
          <p:nvPr>
            <p:ph type="body" idx="1"/>
          </p:nvPr>
        </p:nvSpPr>
        <p:spPr>
          <a:xfrm>
            <a:off x="1769450" y="572750"/>
            <a:ext cx="7374600" cy="4570800"/>
          </a:xfrm>
          <a:prstGeom prst="rect">
            <a:avLst/>
          </a:prstGeom>
          <a:solidFill>
            <a:srgbClr val="EFEFEF"/>
          </a:solid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 sz="2000" b="1">
                <a:solidFill>
                  <a:srgbClr val="1D1D1D"/>
                </a:solidFill>
              </a:rPr>
              <a:t>RQ1:</a:t>
            </a:r>
            <a:endParaRPr sz="2000" b="1">
              <a:solidFill>
                <a:srgbClr val="1D1D1D"/>
              </a:solidFill>
            </a:endParaRPr>
          </a:p>
          <a:p>
            <a:pPr marL="342900" lvl="0" indent="-330200" algn="l" rtl="0">
              <a:lnSpc>
                <a:spcPct val="115000"/>
              </a:lnSpc>
              <a:spcBef>
                <a:spcPts val="0"/>
              </a:spcBef>
              <a:spcAft>
                <a:spcPts val="0"/>
              </a:spcAft>
              <a:buClr>
                <a:srgbClr val="434343"/>
              </a:buClr>
              <a:buSzPts val="1600"/>
              <a:buChar char="•"/>
            </a:pPr>
            <a:r>
              <a:rPr lang="en" sz="1600" b="1">
                <a:solidFill>
                  <a:srgbClr val="434343"/>
                </a:solidFill>
              </a:rPr>
              <a:t>What is the relationship between the age of police officers and their preferences towards ideal leadership behaviors in various domains (demand reconciliation, persuasiveness, initiation of structure, tolerance and freedom, consideration, production emphasis, and integration) controlling for gender and race?</a:t>
            </a:r>
            <a:endParaRPr sz="1600" b="1">
              <a:solidFill>
                <a:srgbClr val="434343"/>
              </a:solidFill>
            </a:endParaRPr>
          </a:p>
          <a:p>
            <a:pPr marL="0" lvl="0" indent="0" algn="l" rtl="0">
              <a:spcBef>
                <a:spcPts val="400"/>
              </a:spcBef>
              <a:spcAft>
                <a:spcPts val="0"/>
              </a:spcAft>
              <a:buNone/>
            </a:pPr>
            <a:r>
              <a:rPr lang="en" sz="2000" b="1">
                <a:solidFill>
                  <a:srgbClr val="000000"/>
                </a:solidFill>
              </a:rPr>
              <a:t>RQ2:</a:t>
            </a:r>
            <a:endParaRPr sz="2000" b="1">
              <a:solidFill>
                <a:srgbClr val="000000"/>
              </a:solidFill>
            </a:endParaRPr>
          </a:p>
          <a:p>
            <a:pPr marL="342900" lvl="0" indent="-330200" algn="l" rtl="0">
              <a:lnSpc>
                <a:spcPct val="115000"/>
              </a:lnSpc>
              <a:spcBef>
                <a:spcPts val="0"/>
              </a:spcBef>
              <a:spcAft>
                <a:spcPts val="0"/>
              </a:spcAft>
              <a:buClr>
                <a:srgbClr val="434343"/>
              </a:buClr>
              <a:buSzPts val="1600"/>
              <a:buChar char="•"/>
            </a:pPr>
            <a:r>
              <a:rPr lang="en" sz="1600" b="1">
                <a:solidFill>
                  <a:srgbClr val="434343"/>
                </a:solidFill>
              </a:rPr>
              <a:t>What is the relationship between the age of police officers and their attitudes of trust in current leadership in the workplace, controlling for gender and race?</a:t>
            </a:r>
            <a:endParaRPr sz="1600" b="1">
              <a:solidFill>
                <a:srgbClr val="434343"/>
              </a:solidFill>
            </a:endParaRPr>
          </a:p>
          <a:p>
            <a:pPr marL="0" lvl="0" indent="0" algn="l" rtl="0">
              <a:lnSpc>
                <a:spcPct val="115000"/>
              </a:lnSpc>
              <a:spcBef>
                <a:spcPts val="0"/>
              </a:spcBef>
              <a:spcAft>
                <a:spcPts val="0"/>
              </a:spcAft>
              <a:buNone/>
            </a:pPr>
            <a:r>
              <a:rPr lang="en" sz="2000" b="1">
                <a:solidFill>
                  <a:srgbClr val="000000"/>
                </a:solidFill>
              </a:rPr>
              <a:t>RQ3:</a:t>
            </a:r>
            <a:endParaRPr sz="2000" b="1">
              <a:solidFill>
                <a:srgbClr val="000000"/>
              </a:solidFill>
            </a:endParaRPr>
          </a:p>
          <a:p>
            <a:pPr marL="342900" lvl="0" indent="-342900" algn="l" rtl="0">
              <a:lnSpc>
                <a:spcPct val="115000"/>
              </a:lnSpc>
              <a:spcBef>
                <a:spcPts val="0"/>
              </a:spcBef>
              <a:spcAft>
                <a:spcPts val="0"/>
              </a:spcAft>
              <a:buClr>
                <a:srgbClr val="434343"/>
              </a:buClr>
              <a:buSzPts val="1800"/>
              <a:buChar char="•"/>
            </a:pPr>
            <a:r>
              <a:rPr lang="en" sz="1600" b="1">
                <a:solidFill>
                  <a:srgbClr val="434343"/>
                </a:solidFill>
              </a:rPr>
              <a:t>What is the relationship between police officer organizational commitment and intrinsic, extrinsic and general job satisfaction controlling for police officer age, gender and race?</a:t>
            </a:r>
            <a:r>
              <a:rPr lang="en" sz="1800">
                <a:solidFill>
                  <a:srgbClr val="434343"/>
                </a:solidFill>
              </a:rPr>
              <a:t> </a:t>
            </a:r>
            <a:endParaRPr sz="2000" b="1">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32"/>
          <p:cNvSpPr txBox="1">
            <a:spLocks noGrp="1"/>
          </p:cNvSpPr>
          <p:nvPr>
            <p:ph type="title"/>
          </p:nvPr>
        </p:nvSpPr>
        <p:spPr>
          <a:xfrm>
            <a:off x="1792325" y="759850"/>
            <a:ext cx="7277100" cy="532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
              <a:t>Significance &amp; Research Design</a:t>
            </a:r>
            <a:endParaRPr/>
          </a:p>
        </p:txBody>
      </p:sp>
      <p:sp>
        <p:nvSpPr>
          <p:cNvPr id="133" name="Google Shape;133;p32"/>
          <p:cNvSpPr txBox="1">
            <a:spLocks noGrp="1"/>
          </p:cNvSpPr>
          <p:nvPr>
            <p:ph type="body" idx="1"/>
          </p:nvPr>
        </p:nvSpPr>
        <p:spPr>
          <a:xfrm>
            <a:off x="0" y="1292050"/>
            <a:ext cx="4374300" cy="3851700"/>
          </a:xfrm>
          <a:prstGeom prst="rect">
            <a:avLst/>
          </a:prstGeom>
          <a:solidFill>
            <a:srgbClr val="EFEFEF"/>
          </a:solidFill>
        </p:spPr>
        <p:txBody>
          <a:bodyPr spcFirstLastPara="1" wrap="square" lIns="91425" tIns="45700" rIns="91425" bIns="45700" anchor="t" anchorCtr="0">
            <a:noAutofit/>
          </a:bodyPr>
          <a:lstStyle/>
          <a:p>
            <a:pPr marL="457200" lvl="0" indent="-355600" algn="l" rtl="0">
              <a:spcBef>
                <a:spcPts val="360"/>
              </a:spcBef>
              <a:spcAft>
                <a:spcPts val="0"/>
              </a:spcAft>
              <a:buSzPts val="2000"/>
              <a:buChar char="●"/>
            </a:pPr>
            <a:r>
              <a:rPr lang="en" sz="2000"/>
              <a:t>Understand different generations of police officers better</a:t>
            </a:r>
            <a:endParaRPr sz="2000"/>
          </a:p>
          <a:p>
            <a:pPr marL="914400" lvl="1" indent="-342900" algn="l" rtl="0">
              <a:spcBef>
                <a:spcPts val="0"/>
              </a:spcBef>
              <a:spcAft>
                <a:spcPts val="0"/>
              </a:spcAft>
              <a:buSzPts val="1800"/>
              <a:buChar char="○"/>
            </a:pPr>
            <a:r>
              <a:rPr lang="en" sz="1800"/>
              <a:t>Leadership, job satisfaction, </a:t>
            </a:r>
            <a:endParaRPr sz="1800"/>
          </a:p>
          <a:p>
            <a:pPr marL="914400" lvl="1" indent="-342900" algn="l" rtl="0">
              <a:spcBef>
                <a:spcPts val="0"/>
              </a:spcBef>
              <a:spcAft>
                <a:spcPts val="0"/>
              </a:spcAft>
              <a:buSzPts val="1800"/>
              <a:buChar char="○"/>
            </a:pPr>
            <a:r>
              <a:rPr lang="en" sz="1800"/>
              <a:t>Organizational commitment,</a:t>
            </a:r>
            <a:endParaRPr sz="1800"/>
          </a:p>
          <a:p>
            <a:pPr marL="914400" lvl="1" indent="-342900" algn="l" rtl="0">
              <a:spcBef>
                <a:spcPts val="0"/>
              </a:spcBef>
              <a:spcAft>
                <a:spcPts val="0"/>
              </a:spcAft>
              <a:buSzPts val="1800"/>
              <a:buChar char="○"/>
            </a:pPr>
            <a:r>
              <a:rPr lang="en" sz="1800"/>
              <a:t>Trust in leadership</a:t>
            </a:r>
            <a:endParaRPr sz="1800"/>
          </a:p>
          <a:p>
            <a:pPr marL="457200" lvl="0" indent="-355600" algn="l" rtl="0">
              <a:spcBef>
                <a:spcPts val="0"/>
              </a:spcBef>
              <a:spcAft>
                <a:spcPts val="0"/>
              </a:spcAft>
              <a:buSzPts val="2000"/>
              <a:buChar char="●"/>
            </a:pPr>
            <a:r>
              <a:rPr lang="en" sz="2000"/>
              <a:t>Make recommendations</a:t>
            </a:r>
            <a:endParaRPr sz="2000"/>
          </a:p>
          <a:p>
            <a:pPr marL="914400" lvl="1" indent="-342900" algn="l" rtl="0">
              <a:spcBef>
                <a:spcPts val="0"/>
              </a:spcBef>
              <a:spcAft>
                <a:spcPts val="0"/>
              </a:spcAft>
              <a:buSzPts val="1800"/>
              <a:buChar char="○"/>
            </a:pPr>
            <a:r>
              <a:rPr lang="en" sz="1800"/>
              <a:t>Recruitment</a:t>
            </a:r>
            <a:endParaRPr sz="1800"/>
          </a:p>
          <a:p>
            <a:pPr marL="914400" lvl="1" indent="-342900" algn="l" rtl="0">
              <a:spcBef>
                <a:spcPts val="0"/>
              </a:spcBef>
              <a:spcAft>
                <a:spcPts val="0"/>
              </a:spcAft>
              <a:buSzPts val="1800"/>
              <a:buChar char="○"/>
            </a:pPr>
            <a:r>
              <a:rPr lang="en" sz="1800"/>
              <a:t>Management</a:t>
            </a:r>
            <a:endParaRPr sz="1800"/>
          </a:p>
          <a:p>
            <a:pPr marL="914400" lvl="1" indent="-342900" algn="l" rtl="0">
              <a:spcBef>
                <a:spcPts val="0"/>
              </a:spcBef>
              <a:spcAft>
                <a:spcPts val="0"/>
              </a:spcAft>
              <a:buSzPts val="1800"/>
              <a:buChar char="○"/>
            </a:pPr>
            <a:r>
              <a:rPr lang="en" sz="1800"/>
              <a:t>Retention</a:t>
            </a:r>
            <a:endParaRPr sz="1800"/>
          </a:p>
          <a:p>
            <a:pPr marL="457200" lvl="0" indent="-381000" algn="l" rtl="0">
              <a:spcBef>
                <a:spcPts val="0"/>
              </a:spcBef>
              <a:spcAft>
                <a:spcPts val="0"/>
              </a:spcAft>
              <a:buSzPts val="2400"/>
              <a:buChar char="●"/>
            </a:pPr>
            <a:r>
              <a:rPr lang="en" sz="2000"/>
              <a:t>Generational differences</a:t>
            </a:r>
            <a:r>
              <a:rPr lang="en" sz="2400"/>
              <a:t> </a:t>
            </a:r>
            <a:endParaRPr sz="2400"/>
          </a:p>
          <a:p>
            <a:pPr marL="914400" lvl="1" indent="-342900" algn="l" rtl="0">
              <a:spcBef>
                <a:spcPts val="0"/>
              </a:spcBef>
              <a:spcAft>
                <a:spcPts val="0"/>
              </a:spcAft>
              <a:buSzPts val="1800"/>
              <a:buChar char="○"/>
            </a:pPr>
            <a:r>
              <a:rPr lang="en" sz="1800"/>
              <a:t>Investigated</a:t>
            </a:r>
            <a:endParaRPr sz="1800"/>
          </a:p>
          <a:p>
            <a:pPr marL="914400" lvl="1" indent="-342900" algn="l" rtl="0">
              <a:spcBef>
                <a:spcPts val="0"/>
              </a:spcBef>
              <a:spcAft>
                <a:spcPts val="0"/>
              </a:spcAft>
              <a:buSzPts val="1800"/>
              <a:buChar char="○"/>
            </a:pPr>
            <a:r>
              <a:rPr lang="en" sz="1800"/>
              <a:t>Understood </a:t>
            </a:r>
            <a:endParaRPr sz="1800"/>
          </a:p>
        </p:txBody>
      </p:sp>
      <p:sp>
        <p:nvSpPr>
          <p:cNvPr id="134" name="Google Shape;134;p32"/>
          <p:cNvSpPr txBox="1"/>
          <p:nvPr/>
        </p:nvSpPr>
        <p:spPr>
          <a:xfrm>
            <a:off x="4264275" y="1292050"/>
            <a:ext cx="4879800" cy="3934500"/>
          </a:xfrm>
          <a:prstGeom prst="rect">
            <a:avLst/>
          </a:prstGeom>
          <a:solidFill>
            <a:srgbClr val="EFEFEF"/>
          </a:solidFill>
          <a:ln>
            <a:noFill/>
          </a:ln>
        </p:spPr>
        <p:txBody>
          <a:bodyPr spcFirstLastPara="1" wrap="square" lIns="91425" tIns="91425" rIns="91425" bIns="91425" anchor="t" anchorCtr="0">
            <a:noAutofit/>
          </a:bodyPr>
          <a:lstStyle/>
          <a:p>
            <a:pPr marL="914400" lvl="0" indent="-355600" algn="l" rtl="0">
              <a:spcBef>
                <a:spcPts val="360"/>
              </a:spcBef>
              <a:spcAft>
                <a:spcPts val="0"/>
              </a:spcAft>
              <a:buClr>
                <a:schemeClr val="dk1"/>
              </a:buClr>
              <a:buSzPts val="2000"/>
              <a:buChar char="●"/>
            </a:pPr>
            <a:r>
              <a:rPr lang="en" sz="2000">
                <a:solidFill>
                  <a:schemeClr val="dk1"/>
                </a:solidFill>
              </a:rPr>
              <a:t>Quantitative:</a:t>
            </a:r>
            <a:endParaRPr sz="2000">
              <a:solidFill>
                <a:schemeClr val="dk1"/>
              </a:solidFill>
            </a:endParaRPr>
          </a:p>
          <a:p>
            <a:pPr marL="914400" lvl="0" indent="0" algn="l" rtl="0">
              <a:spcBef>
                <a:spcPts val="360"/>
              </a:spcBef>
              <a:spcAft>
                <a:spcPts val="0"/>
              </a:spcAft>
              <a:buNone/>
            </a:pPr>
            <a:r>
              <a:rPr lang="en" sz="1800" b="1">
                <a:solidFill>
                  <a:schemeClr val="dk1"/>
                </a:solidFill>
              </a:rPr>
              <a:t>116 Likert-scale questions from 4 survey instruments </a:t>
            </a:r>
            <a:endParaRPr sz="2200">
              <a:solidFill>
                <a:schemeClr val="dk1"/>
              </a:solidFill>
            </a:endParaRPr>
          </a:p>
          <a:p>
            <a:pPr marL="914400" lvl="0" indent="-355600" algn="l" rtl="0">
              <a:spcBef>
                <a:spcPts val="360"/>
              </a:spcBef>
              <a:spcAft>
                <a:spcPts val="0"/>
              </a:spcAft>
              <a:buClr>
                <a:schemeClr val="dk1"/>
              </a:buClr>
              <a:buSzPts val="2000"/>
              <a:buChar char="●"/>
            </a:pPr>
            <a:r>
              <a:rPr lang="en" sz="2000">
                <a:solidFill>
                  <a:schemeClr val="dk1"/>
                </a:solidFill>
              </a:rPr>
              <a:t>Qualitative:</a:t>
            </a:r>
            <a:endParaRPr sz="2000">
              <a:solidFill>
                <a:schemeClr val="dk1"/>
              </a:solidFill>
            </a:endParaRPr>
          </a:p>
          <a:p>
            <a:pPr marL="0" lvl="0" indent="0" algn="l" rtl="0">
              <a:spcBef>
                <a:spcPts val="360"/>
              </a:spcBef>
              <a:spcAft>
                <a:spcPts val="0"/>
              </a:spcAft>
              <a:buNone/>
            </a:pPr>
            <a:r>
              <a:rPr lang="en" sz="1800" b="1">
                <a:solidFill>
                  <a:schemeClr val="dk1"/>
                </a:solidFill>
              </a:rPr>
              <a:t>Two open-ended questions:</a:t>
            </a:r>
            <a:endParaRPr sz="1800" b="1">
              <a:solidFill>
                <a:schemeClr val="dk1"/>
              </a:solidFill>
            </a:endParaRPr>
          </a:p>
          <a:p>
            <a:pPr marL="457200" lvl="0" indent="-330200" algn="l" rtl="0">
              <a:lnSpc>
                <a:spcPct val="115000"/>
              </a:lnSpc>
              <a:spcBef>
                <a:spcPts val="0"/>
              </a:spcBef>
              <a:spcAft>
                <a:spcPts val="0"/>
              </a:spcAft>
              <a:buSzPts val="1600"/>
              <a:buChar char="●"/>
            </a:pPr>
            <a:r>
              <a:rPr lang="en" sz="1600"/>
              <a:t>How can law enforcement management better learn and understand the needs and workplace preferences of rank and file police officers?</a:t>
            </a:r>
            <a:endParaRPr sz="1600"/>
          </a:p>
          <a:p>
            <a:pPr marL="457200" lvl="0" indent="-330200" algn="l" rtl="0">
              <a:lnSpc>
                <a:spcPct val="115000"/>
              </a:lnSpc>
              <a:spcBef>
                <a:spcPts val="0"/>
              </a:spcBef>
              <a:spcAft>
                <a:spcPts val="0"/>
              </a:spcAft>
              <a:buSzPts val="1600"/>
              <a:buChar char="●"/>
            </a:pPr>
            <a:r>
              <a:rPr lang="en" sz="1600"/>
              <a:t>If you were a supervisor in your law enforcement agency, what would you do to improve the motivation, morale, and job satisfaction of the rank and file police officers?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33"/>
          <p:cNvSpPr txBox="1">
            <a:spLocks noGrp="1"/>
          </p:cNvSpPr>
          <p:nvPr>
            <p:ph type="title"/>
          </p:nvPr>
        </p:nvSpPr>
        <p:spPr>
          <a:xfrm>
            <a:off x="1632051" y="889122"/>
            <a:ext cx="7193100" cy="541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
              <a:t>Data Collection &amp; Participants</a:t>
            </a:r>
            <a:endParaRPr/>
          </a:p>
        </p:txBody>
      </p:sp>
      <p:sp>
        <p:nvSpPr>
          <p:cNvPr id="140" name="Google Shape;140;p33"/>
          <p:cNvSpPr txBox="1">
            <a:spLocks noGrp="1"/>
          </p:cNvSpPr>
          <p:nvPr>
            <p:ph type="body" idx="1"/>
          </p:nvPr>
        </p:nvSpPr>
        <p:spPr>
          <a:xfrm>
            <a:off x="-125" y="1430425"/>
            <a:ext cx="4374300" cy="3713100"/>
          </a:xfrm>
          <a:prstGeom prst="rect">
            <a:avLst/>
          </a:prstGeom>
          <a:solidFill>
            <a:srgbClr val="EFEFEF"/>
          </a:solidFill>
        </p:spPr>
        <p:txBody>
          <a:bodyPr spcFirstLastPara="1" wrap="square" lIns="91425" tIns="45700" rIns="91425" bIns="45700" anchor="t" anchorCtr="0">
            <a:noAutofit/>
          </a:bodyPr>
          <a:lstStyle/>
          <a:p>
            <a:pPr marL="457200" lvl="0" indent="-361950" algn="l" rtl="0">
              <a:lnSpc>
                <a:spcPct val="115000"/>
              </a:lnSpc>
              <a:spcBef>
                <a:spcPts val="360"/>
              </a:spcBef>
              <a:spcAft>
                <a:spcPts val="0"/>
              </a:spcAft>
              <a:buSzPts val="2100"/>
              <a:buChar char="•"/>
            </a:pPr>
            <a:r>
              <a:rPr lang="en" sz="2000"/>
              <a:t>Online survey through SURVS</a:t>
            </a:r>
            <a:r>
              <a:rPr lang="en" sz="2000">
                <a:solidFill>
                  <a:srgbClr val="000000"/>
                </a:solidFill>
                <a:latin typeface="Times New Roman"/>
                <a:ea typeface="Times New Roman"/>
                <a:cs typeface="Times New Roman"/>
                <a:sym typeface="Times New Roman"/>
              </a:rPr>
              <a:t>®</a:t>
            </a:r>
            <a:endParaRPr sz="2000"/>
          </a:p>
          <a:p>
            <a:pPr marL="914400" lvl="1" indent="-342900" algn="l" rtl="0">
              <a:lnSpc>
                <a:spcPct val="115000"/>
              </a:lnSpc>
              <a:spcBef>
                <a:spcPts val="0"/>
              </a:spcBef>
              <a:spcAft>
                <a:spcPts val="0"/>
              </a:spcAft>
              <a:buSzPts val="1800"/>
              <a:buChar char="○"/>
            </a:pPr>
            <a:r>
              <a:rPr lang="en" sz="1800"/>
              <a:t>January 2019 - March 2019</a:t>
            </a:r>
            <a:endParaRPr sz="1800"/>
          </a:p>
          <a:p>
            <a:pPr marL="914400" lvl="1" indent="-342900" algn="l" rtl="0">
              <a:lnSpc>
                <a:spcPct val="115000"/>
              </a:lnSpc>
              <a:spcBef>
                <a:spcPts val="0"/>
              </a:spcBef>
              <a:spcAft>
                <a:spcPts val="0"/>
              </a:spcAft>
              <a:buSzPts val="1800"/>
              <a:buChar char="○"/>
            </a:pPr>
            <a:r>
              <a:rPr lang="en" sz="1800"/>
              <a:t>Participants entered into drawing for 2- $50 gift cards </a:t>
            </a:r>
            <a:endParaRPr sz="1800"/>
          </a:p>
          <a:p>
            <a:pPr marL="457200" lvl="0" indent="-361950" algn="l" rtl="0">
              <a:lnSpc>
                <a:spcPct val="115000"/>
              </a:lnSpc>
              <a:spcBef>
                <a:spcPts val="0"/>
              </a:spcBef>
              <a:spcAft>
                <a:spcPts val="0"/>
              </a:spcAft>
              <a:buSzPts val="2100"/>
              <a:buChar char="•"/>
            </a:pPr>
            <a:r>
              <a:rPr lang="en" sz="2000"/>
              <a:t>Survey and cover letter emailed to 22 police departments</a:t>
            </a:r>
            <a:r>
              <a:rPr lang="en" sz="2400"/>
              <a:t> </a:t>
            </a:r>
            <a:endParaRPr sz="2400"/>
          </a:p>
          <a:p>
            <a:pPr marL="914400" lvl="1" indent="-342900" algn="l" rtl="0">
              <a:lnSpc>
                <a:spcPct val="115000"/>
              </a:lnSpc>
              <a:spcBef>
                <a:spcPts val="0"/>
              </a:spcBef>
              <a:spcAft>
                <a:spcPts val="0"/>
              </a:spcAft>
              <a:buSzPts val="1800"/>
              <a:buChar char="○"/>
            </a:pPr>
            <a:r>
              <a:rPr lang="en" sz="1800"/>
              <a:t>Purposive sampling used</a:t>
            </a:r>
            <a:endParaRPr sz="1800"/>
          </a:p>
          <a:p>
            <a:pPr marL="914400" lvl="1" indent="-342900" algn="l" rtl="0">
              <a:lnSpc>
                <a:spcPct val="115000"/>
              </a:lnSpc>
              <a:spcBef>
                <a:spcPts val="0"/>
              </a:spcBef>
              <a:spcAft>
                <a:spcPts val="0"/>
              </a:spcAft>
              <a:buSzPts val="1800"/>
              <a:buChar char="○"/>
            </a:pPr>
            <a:r>
              <a:rPr lang="en" sz="1800"/>
              <a:t>Approximately 800 officers reached by survey</a:t>
            </a:r>
            <a:endParaRPr sz="1800"/>
          </a:p>
        </p:txBody>
      </p:sp>
      <p:sp>
        <p:nvSpPr>
          <p:cNvPr id="141" name="Google Shape;141;p33"/>
          <p:cNvSpPr txBox="1"/>
          <p:nvPr/>
        </p:nvSpPr>
        <p:spPr>
          <a:xfrm>
            <a:off x="4374175" y="1423950"/>
            <a:ext cx="4769700" cy="3713100"/>
          </a:xfrm>
          <a:prstGeom prst="rect">
            <a:avLst/>
          </a:prstGeom>
          <a:solidFill>
            <a:srgbClr val="EFEFEF"/>
          </a:solidFill>
          <a:ln>
            <a:noFill/>
          </a:ln>
        </p:spPr>
        <p:txBody>
          <a:bodyPr spcFirstLastPara="1" wrap="square" lIns="91425" tIns="91425" rIns="91425" bIns="91425" anchor="t" anchorCtr="0">
            <a:noAutofit/>
          </a:bodyPr>
          <a:lstStyle/>
          <a:p>
            <a:pPr marL="914400" lvl="1" indent="-342900" algn="l" rtl="0">
              <a:spcBef>
                <a:spcPts val="360"/>
              </a:spcBef>
              <a:spcAft>
                <a:spcPts val="0"/>
              </a:spcAft>
              <a:buClr>
                <a:schemeClr val="dk1"/>
              </a:buClr>
              <a:buSzPts val="1800"/>
              <a:buChar char="●"/>
            </a:pPr>
            <a:r>
              <a:rPr lang="en" sz="2000" b="1">
                <a:solidFill>
                  <a:schemeClr val="dk1"/>
                </a:solidFill>
              </a:rPr>
              <a:t>160 </a:t>
            </a:r>
            <a:r>
              <a:rPr lang="en" sz="2000">
                <a:solidFill>
                  <a:schemeClr val="dk1"/>
                </a:solidFill>
              </a:rPr>
              <a:t>police officers from 22 police departments in a suburban county of a large Midwestern city</a:t>
            </a:r>
            <a:endParaRPr sz="2000">
              <a:solidFill>
                <a:schemeClr val="dk1"/>
              </a:solidFill>
            </a:endParaRPr>
          </a:p>
          <a:p>
            <a:pPr marL="914400" lvl="1" indent="-349250" algn="l" rtl="0">
              <a:spcBef>
                <a:spcPts val="0"/>
              </a:spcBef>
              <a:spcAft>
                <a:spcPts val="0"/>
              </a:spcAft>
              <a:buClr>
                <a:schemeClr val="dk1"/>
              </a:buClr>
              <a:buSzPts val="1900"/>
              <a:buChar char="○"/>
            </a:pPr>
            <a:r>
              <a:rPr lang="en" sz="1900" b="1">
                <a:solidFill>
                  <a:schemeClr val="dk1"/>
                </a:solidFill>
              </a:rPr>
              <a:t>20% response rate</a:t>
            </a:r>
            <a:endParaRPr sz="1900" b="1">
              <a:solidFill>
                <a:schemeClr val="dk1"/>
              </a:solidFill>
            </a:endParaRPr>
          </a:p>
          <a:p>
            <a:pPr marL="1371600" lvl="2" indent="-336550" algn="l" rtl="0">
              <a:spcBef>
                <a:spcPts val="0"/>
              </a:spcBef>
              <a:spcAft>
                <a:spcPts val="0"/>
              </a:spcAft>
              <a:buClr>
                <a:schemeClr val="dk1"/>
              </a:buClr>
              <a:buSzPts val="1700"/>
              <a:buChar char="•"/>
            </a:pPr>
            <a:r>
              <a:rPr lang="en" sz="1700">
                <a:solidFill>
                  <a:schemeClr val="dk1"/>
                </a:solidFill>
              </a:rPr>
              <a:t>84% male </a:t>
            </a:r>
            <a:endParaRPr sz="1700">
              <a:solidFill>
                <a:schemeClr val="dk1"/>
              </a:solidFill>
            </a:endParaRPr>
          </a:p>
          <a:p>
            <a:pPr marL="1371600" lvl="2" indent="-336550" algn="l" rtl="0">
              <a:spcBef>
                <a:spcPts val="0"/>
              </a:spcBef>
              <a:spcAft>
                <a:spcPts val="0"/>
              </a:spcAft>
              <a:buClr>
                <a:schemeClr val="dk1"/>
              </a:buClr>
              <a:buSzPts val="1700"/>
              <a:buChar char="•"/>
            </a:pPr>
            <a:r>
              <a:rPr lang="en" sz="1700">
                <a:solidFill>
                  <a:schemeClr val="dk1"/>
                </a:solidFill>
              </a:rPr>
              <a:t>16% female</a:t>
            </a:r>
            <a:endParaRPr sz="1700">
              <a:solidFill>
                <a:schemeClr val="dk1"/>
              </a:solidFill>
            </a:endParaRPr>
          </a:p>
          <a:p>
            <a:pPr marL="914400" lvl="1" indent="-355600" algn="l" rtl="0">
              <a:spcBef>
                <a:spcPts val="0"/>
              </a:spcBef>
              <a:spcAft>
                <a:spcPts val="0"/>
              </a:spcAft>
              <a:buClr>
                <a:schemeClr val="dk1"/>
              </a:buClr>
              <a:buSzPts val="2000"/>
              <a:buChar char="○"/>
            </a:pPr>
            <a:r>
              <a:rPr lang="en" sz="2000" b="1">
                <a:solidFill>
                  <a:schemeClr val="dk1"/>
                </a:solidFill>
              </a:rPr>
              <a:t>Age range: 23-66 years old</a:t>
            </a:r>
            <a:endParaRPr sz="2000" b="1">
              <a:solidFill>
                <a:schemeClr val="dk1"/>
              </a:solidFill>
            </a:endParaRPr>
          </a:p>
          <a:p>
            <a:pPr marL="914400" lvl="1" indent="-355600" algn="l" rtl="0">
              <a:spcBef>
                <a:spcPts val="0"/>
              </a:spcBef>
              <a:spcAft>
                <a:spcPts val="0"/>
              </a:spcAft>
              <a:buClr>
                <a:schemeClr val="dk1"/>
              </a:buClr>
              <a:buSzPts val="2000"/>
              <a:buChar char="○"/>
            </a:pPr>
            <a:r>
              <a:rPr lang="en" sz="2000" b="1">
                <a:solidFill>
                  <a:schemeClr val="dk1"/>
                </a:solidFill>
              </a:rPr>
              <a:t>Average age: 39 years old</a:t>
            </a:r>
            <a:endParaRPr sz="2000" b="1">
              <a:solidFill>
                <a:schemeClr val="dk1"/>
              </a:solidFill>
            </a:endParaRPr>
          </a:p>
          <a:p>
            <a:pPr marL="1371600" lvl="2" indent="-336550" algn="l" rtl="0">
              <a:spcBef>
                <a:spcPts val="0"/>
              </a:spcBef>
              <a:spcAft>
                <a:spcPts val="0"/>
              </a:spcAft>
              <a:buClr>
                <a:schemeClr val="dk1"/>
              </a:buClr>
              <a:buSzPts val="1700"/>
              <a:buChar char="•"/>
            </a:pPr>
            <a:r>
              <a:rPr lang="en" sz="1700">
                <a:solidFill>
                  <a:schemeClr val="dk1"/>
                </a:solidFill>
              </a:rPr>
              <a:t>50% - Millennial </a:t>
            </a:r>
            <a:endParaRPr sz="1700">
              <a:solidFill>
                <a:schemeClr val="dk1"/>
              </a:solidFill>
            </a:endParaRPr>
          </a:p>
          <a:p>
            <a:pPr marL="1371600" lvl="2" indent="-336550" algn="l" rtl="0">
              <a:spcBef>
                <a:spcPts val="0"/>
              </a:spcBef>
              <a:spcAft>
                <a:spcPts val="0"/>
              </a:spcAft>
              <a:buClr>
                <a:schemeClr val="dk1"/>
              </a:buClr>
              <a:buSzPts val="1700"/>
              <a:buChar char="•"/>
            </a:pPr>
            <a:r>
              <a:rPr lang="en" sz="1700">
                <a:solidFill>
                  <a:schemeClr val="dk1"/>
                </a:solidFill>
              </a:rPr>
              <a:t>43% - Generation X</a:t>
            </a:r>
            <a:endParaRPr sz="1700">
              <a:solidFill>
                <a:schemeClr val="dk1"/>
              </a:solidFill>
            </a:endParaRPr>
          </a:p>
          <a:p>
            <a:pPr marL="1371600" lvl="2" indent="-336550" algn="l" rtl="0">
              <a:spcBef>
                <a:spcPts val="0"/>
              </a:spcBef>
              <a:spcAft>
                <a:spcPts val="0"/>
              </a:spcAft>
              <a:buClr>
                <a:schemeClr val="dk1"/>
              </a:buClr>
              <a:buSzPts val="1700"/>
              <a:buChar char="•"/>
            </a:pPr>
            <a:r>
              <a:rPr lang="en" sz="1700">
                <a:solidFill>
                  <a:schemeClr val="dk1"/>
                </a:solidFill>
              </a:rPr>
              <a:t>5% - Baby Boomer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34"/>
          <p:cNvSpPr txBox="1">
            <a:spLocks noGrp="1"/>
          </p:cNvSpPr>
          <p:nvPr>
            <p:ph type="title"/>
          </p:nvPr>
        </p:nvSpPr>
        <p:spPr>
          <a:xfrm>
            <a:off x="1555763" y="764835"/>
            <a:ext cx="6480300" cy="3810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r>
              <a:rPr lang="en"/>
              <a:t>Instruments</a:t>
            </a:r>
            <a:endParaRPr/>
          </a:p>
        </p:txBody>
      </p:sp>
      <p:sp>
        <p:nvSpPr>
          <p:cNvPr id="147" name="Google Shape;147;p34"/>
          <p:cNvSpPr txBox="1">
            <a:spLocks noGrp="1"/>
          </p:cNvSpPr>
          <p:nvPr>
            <p:ph type="body" idx="1"/>
          </p:nvPr>
        </p:nvSpPr>
        <p:spPr>
          <a:xfrm>
            <a:off x="-50" y="1212950"/>
            <a:ext cx="9144000" cy="3981600"/>
          </a:xfrm>
          <a:prstGeom prst="rect">
            <a:avLst/>
          </a:prstGeom>
          <a:solidFill>
            <a:srgbClr val="EFEFEF"/>
          </a:solidFill>
        </p:spPr>
        <p:txBody>
          <a:bodyPr spcFirstLastPara="1" wrap="square" lIns="91425" tIns="45700" rIns="91425" bIns="45700" anchor="t" anchorCtr="0">
            <a:noAutofit/>
          </a:bodyPr>
          <a:lstStyle/>
          <a:p>
            <a:pPr marL="0" lvl="0" indent="0" algn="l" rtl="0">
              <a:spcBef>
                <a:spcPts val="360"/>
              </a:spcBef>
              <a:spcAft>
                <a:spcPts val="0"/>
              </a:spcAft>
              <a:buNone/>
            </a:pPr>
            <a:endParaRPr/>
          </a:p>
          <a:p>
            <a:pPr marL="0" lvl="0" indent="0" algn="l" rtl="0">
              <a:spcBef>
                <a:spcPts val="360"/>
              </a:spcBef>
              <a:spcAft>
                <a:spcPts val="0"/>
              </a:spcAft>
              <a:buNone/>
            </a:pPr>
            <a:r>
              <a:rPr lang="en" sz="2400" b="1"/>
              <a:t>Job Satisfaction</a:t>
            </a:r>
            <a:endParaRPr sz="2400" b="1"/>
          </a:p>
        </p:txBody>
      </p:sp>
      <p:sp>
        <p:nvSpPr>
          <p:cNvPr id="148" name="Google Shape;148;p34"/>
          <p:cNvSpPr/>
          <p:nvPr/>
        </p:nvSpPr>
        <p:spPr>
          <a:xfrm>
            <a:off x="2633350" y="1608775"/>
            <a:ext cx="1277400" cy="7170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4"/>
          <p:cNvSpPr txBox="1"/>
          <p:nvPr/>
        </p:nvSpPr>
        <p:spPr>
          <a:xfrm>
            <a:off x="4000525" y="1608775"/>
            <a:ext cx="4684200" cy="71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Minnesota Satisfaction Questionnaire (MSQ-SF) (Weiss, Davis, &amp; England, 1967). Internal consistency .89</a:t>
            </a:r>
            <a:endParaRPr sz="1500"/>
          </a:p>
        </p:txBody>
      </p:sp>
      <p:sp>
        <p:nvSpPr>
          <p:cNvPr id="150" name="Google Shape;150;p34"/>
          <p:cNvSpPr txBox="1"/>
          <p:nvPr/>
        </p:nvSpPr>
        <p:spPr>
          <a:xfrm>
            <a:off x="167950" y="2404350"/>
            <a:ext cx="2319600" cy="717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2400" b="1">
                <a:solidFill>
                  <a:schemeClr val="dk1"/>
                </a:solidFill>
              </a:rPr>
              <a:t>Organizational </a:t>
            </a:r>
            <a:endParaRPr sz="2400" b="1">
              <a:solidFill>
                <a:schemeClr val="dk1"/>
              </a:solidFill>
            </a:endParaRPr>
          </a:p>
          <a:p>
            <a:pPr marL="0" lvl="0" indent="0" algn="r" rtl="0">
              <a:spcBef>
                <a:spcPts val="0"/>
              </a:spcBef>
              <a:spcAft>
                <a:spcPts val="0"/>
              </a:spcAft>
              <a:buNone/>
            </a:pPr>
            <a:r>
              <a:rPr lang="en" sz="2400" b="1">
                <a:solidFill>
                  <a:schemeClr val="dk1"/>
                </a:solidFill>
              </a:rPr>
              <a:t>Commitment</a:t>
            </a:r>
            <a:endParaRPr sz="2400" b="1">
              <a:solidFill>
                <a:schemeClr val="dk1"/>
              </a:solidFill>
            </a:endParaRPr>
          </a:p>
        </p:txBody>
      </p:sp>
      <p:sp>
        <p:nvSpPr>
          <p:cNvPr id="151" name="Google Shape;151;p34"/>
          <p:cNvSpPr/>
          <p:nvPr/>
        </p:nvSpPr>
        <p:spPr>
          <a:xfrm>
            <a:off x="2633350" y="2515700"/>
            <a:ext cx="1277400" cy="7170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4"/>
          <p:cNvSpPr txBox="1"/>
          <p:nvPr/>
        </p:nvSpPr>
        <p:spPr>
          <a:xfrm>
            <a:off x="4056550" y="2571350"/>
            <a:ext cx="4684200" cy="60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Porter and Smith (1970) Organizational Commitment Questionnaire. Internal consistency .92</a:t>
            </a:r>
            <a:endParaRPr sz="1500"/>
          </a:p>
        </p:txBody>
      </p:sp>
      <p:sp>
        <p:nvSpPr>
          <p:cNvPr id="153" name="Google Shape;153;p34"/>
          <p:cNvSpPr txBox="1"/>
          <p:nvPr/>
        </p:nvSpPr>
        <p:spPr>
          <a:xfrm>
            <a:off x="347350" y="3312050"/>
            <a:ext cx="2252400" cy="71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555555"/>
                </a:solidFill>
              </a:rPr>
              <a:t>             </a:t>
            </a:r>
            <a:r>
              <a:rPr lang="en" sz="2400" b="1">
                <a:solidFill>
                  <a:srgbClr val="555555"/>
                </a:solidFill>
              </a:rPr>
              <a:t>Trust</a:t>
            </a:r>
            <a:r>
              <a:rPr lang="en" sz="2400">
                <a:solidFill>
                  <a:srgbClr val="555555"/>
                </a:solidFill>
              </a:rPr>
              <a:t> </a:t>
            </a:r>
            <a:endParaRPr sz="2400">
              <a:solidFill>
                <a:srgbClr val="555555"/>
              </a:solidFill>
            </a:endParaRPr>
          </a:p>
        </p:txBody>
      </p:sp>
      <p:sp>
        <p:nvSpPr>
          <p:cNvPr id="154" name="Google Shape;154;p34"/>
          <p:cNvSpPr/>
          <p:nvPr/>
        </p:nvSpPr>
        <p:spPr>
          <a:xfrm>
            <a:off x="2633350" y="3312050"/>
            <a:ext cx="1277400" cy="7170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4"/>
          <p:cNvSpPr txBox="1"/>
          <p:nvPr/>
        </p:nvSpPr>
        <p:spPr>
          <a:xfrm>
            <a:off x="4056550" y="3384950"/>
            <a:ext cx="4202100" cy="57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Mayer and Davis (1999) Trust in Management Scale. Internal consistency .92</a:t>
            </a:r>
            <a:endParaRPr sz="1500"/>
          </a:p>
        </p:txBody>
      </p:sp>
      <p:sp>
        <p:nvSpPr>
          <p:cNvPr id="156" name="Google Shape;156;p34"/>
          <p:cNvSpPr txBox="1"/>
          <p:nvPr/>
        </p:nvSpPr>
        <p:spPr>
          <a:xfrm>
            <a:off x="347350" y="4029050"/>
            <a:ext cx="2017200" cy="829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2400" b="1">
                <a:solidFill>
                  <a:schemeClr val="dk1"/>
                </a:solidFill>
              </a:rPr>
              <a:t>Leadership Styles</a:t>
            </a:r>
            <a:endParaRPr sz="2400" b="1">
              <a:solidFill>
                <a:schemeClr val="dk1"/>
              </a:solidFill>
            </a:endParaRPr>
          </a:p>
        </p:txBody>
      </p:sp>
      <p:sp>
        <p:nvSpPr>
          <p:cNvPr id="157" name="Google Shape;157;p34"/>
          <p:cNvSpPr/>
          <p:nvPr/>
        </p:nvSpPr>
        <p:spPr>
          <a:xfrm>
            <a:off x="2633350" y="4170425"/>
            <a:ext cx="1277400" cy="7170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4"/>
          <p:cNvSpPr txBox="1"/>
          <p:nvPr/>
        </p:nvSpPr>
        <p:spPr>
          <a:xfrm>
            <a:off x="4056550" y="4164050"/>
            <a:ext cx="3832500" cy="82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Leader Behavior Description Questionnaire (LBDQ) Stodgill &amp; Coons (1997) Internal consistency .87</a:t>
            </a:r>
            <a:endParaRPr sz="15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
  <a:themeElements>
    <a:clrScheme name="template 4">
      <a:dk1>
        <a:srgbClr val="4D4D4D"/>
      </a:dk1>
      <a:lt1>
        <a:srgbClr val="FFFFFF"/>
      </a:lt1>
      <a:dk2>
        <a:srgbClr val="4D4D4D"/>
      </a:dk2>
      <a:lt2>
        <a:srgbClr val="214365"/>
      </a:lt2>
      <a:accent1>
        <a:srgbClr val="6699FF"/>
      </a:accent1>
      <a:accent2>
        <a:srgbClr val="3399FF"/>
      </a:accent2>
      <a:accent3>
        <a:srgbClr val="FFFFFF"/>
      </a:accent3>
      <a:accent4>
        <a:srgbClr val="404040"/>
      </a:accent4>
      <a:accent5>
        <a:srgbClr val="B8CAFF"/>
      </a:accent5>
      <a:accent6>
        <a:srgbClr val="2D8AE7"/>
      </a:accent6>
      <a:hlink>
        <a:srgbClr val="99CCFF"/>
      </a:hlink>
      <a:folHlink>
        <a:srgbClr val="DDDDD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4513</Words>
  <Application>Microsoft Office PowerPoint</Application>
  <PresentationFormat>On-screen Show (16:9)</PresentationFormat>
  <Paragraphs>420</Paragraphs>
  <Slides>24</Slides>
  <Notes>24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Times New Roman</vt:lpstr>
      <vt:lpstr>Arial</vt:lpstr>
      <vt:lpstr>Spectral</vt:lpstr>
      <vt:lpstr>Simple Light</vt:lpstr>
      <vt:lpstr>template</vt:lpstr>
      <vt:lpstr>PowerPoint Presentation</vt:lpstr>
      <vt:lpstr>Problem Statement</vt:lpstr>
      <vt:lpstr>Purpose</vt:lpstr>
      <vt:lpstr>Review of Literature</vt:lpstr>
      <vt:lpstr>Review of Literature</vt:lpstr>
      <vt:lpstr>Research Questions</vt:lpstr>
      <vt:lpstr>Significance &amp; Research Design</vt:lpstr>
      <vt:lpstr>Data Collection &amp; Participants</vt:lpstr>
      <vt:lpstr>Instruments</vt:lpstr>
      <vt:lpstr>Research Question 1 Analysis</vt:lpstr>
      <vt:lpstr>RQ 1 Findings </vt:lpstr>
      <vt:lpstr>RQ 1 Conclusions</vt:lpstr>
      <vt:lpstr>RQ 2 Findings</vt:lpstr>
      <vt:lpstr>RQ 2 Conclusions</vt:lpstr>
      <vt:lpstr>RQ 2 Conclusions</vt:lpstr>
      <vt:lpstr>Research Question 3 Analysis</vt:lpstr>
      <vt:lpstr>RQ 3 Findings</vt:lpstr>
      <vt:lpstr>RQ 3 Conclusions</vt:lpstr>
      <vt:lpstr>RQ 3 Conclusions</vt:lpstr>
      <vt:lpstr>Open-Ended Questions &amp; Findings</vt:lpstr>
      <vt:lpstr>Implications</vt:lpstr>
      <vt:lpstr>Study Limitations &amp; Recommendations</vt:lpstr>
      <vt:lpstr>General Recommendations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S. Brown</dc:creator>
  <cp:lastModifiedBy>Kelly S. Brown</cp:lastModifiedBy>
  <cp:revision>2</cp:revision>
  <dcterms:modified xsi:type="dcterms:W3CDTF">2020-04-22T15:15:29Z</dcterms:modified>
</cp:coreProperties>
</file>