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57" r:id="rId3"/>
    <p:sldId id="266" r:id="rId4"/>
    <p:sldId id="258" r:id="rId5"/>
    <p:sldId id="270" r:id="rId6"/>
    <p:sldId id="272" r:id="rId7"/>
    <p:sldId id="274" r:id="rId8"/>
    <p:sldId id="262" r:id="rId9"/>
    <p:sldId id="276" r:id="rId10"/>
    <p:sldId id="263" r:id="rId11"/>
    <p:sldId id="267" r:id="rId12"/>
  </p:sldIdLst>
  <p:sldSz cx="12192000" cy="6858000"/>
  <p:notesSz cx="7023100" cy="93091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980" autoAdjust="0"/>
    <p:restoredTop sz="76185" autoAdjust="0"/>
  </p:normalViewPr>
  <p:slideViewPr>
    <p:cSldViewPr snapToGrid="0">
      <p:cViewPr varScale="1">
        <p:scale>
          <a:sx n="79" d="100"/>
          <a:sy n="79" d="100"/>
        </p:scale>
        <p:origin x="126" y="1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3" d="100"/>
          <a:sy n="83" d="100"/>
        </p:scale>
        <p:origin x="3930" y="9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g"/><Relationship Id="rId1" Type="http://schemas.openxmlformats.org/officeDocument/2006/relationships/image" Target="../media/image8.jpeg"/><Relationship Id="rId4" Type="http://schemas.openxmlformats.org/officeDocument/2006/relationships/image" Target="../media/image11.jpe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g"/><Relationship Id="rId1" Type="http://schemas.openxmlformats.org/officeDocument/2006/relationships/image" Target="../media/image8.jpeg"/><Relationship Id="rId4" Type="http://schemas.openxmlformats.org/officeDocument/2006/relationships/image" Target="../media/image11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4_5">
  <dgm:title val=""/>
  <dgm:desc val=""/>
  <dgm:catLst>
    <dgm:cat type="accent4" pri="11500"/>
  </dgm:catLst>
  <dgm:styleLbl name="node0">
    <dgm:fillClrLst meth="cycle">
      <a:schemeClr val="accent4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>
        <a:alpha val="9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>
        <a:alpha val="90000"/>
      </a:schemeClr>
      <a:schemeClr val="accent4">
        <a:alpha val="5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/>
    <dgm:txEffectClrLst/>
  </dgm:styleLbl>
  <dgm:styleLbl name="lnNode1">
    <dgm:fillClrLst>
      <a:schemeClr val="accent4">
        <a:shade val="90000"/>
      </a:schemeClr>
      <a:schemeClr val="accent4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shade val="80000"/>
        <a:alpha val="50000"/>
      </a:schemeClr>
      <a:schemeClr val="accent4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  <a:alpha val="90000"/>
      </a:schemeClr>
      <a:schemeClr val="accent4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fgSibTrans2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bgSibTrans2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sibTrans1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4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alpha val="90000"/>
        <a:tint val="40000"/>
      </a:schemeClr>
      <a:schemeClr val="accent4">
        <a:alpha val="5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3AD3B28-9CD6-4828-8D3A-5A8B6130809D}" type="doc">
      <dgm:prSet loTypeId="urn:microsoft.com/office/officeart/2005/8/layout/vList3" loCatId="list" qsTypeId="urn:microsoft.com/office/officeart/2005/8/quickstyle/3d2" qsCatId="3D" csTypeId="urn:microsoft.com/office/officeart/2005/8/colors/accent4_5" csCatId="accent4" phldr="1"/>
      <dgm:spPr/>
    </dgm:pt>
    <dgm:pt modelId="{ED0F346C-ED6B-4905-BADD-60E5F3DABD24}">
      <dgm:prSet phldrT="[Text]"/>
      <dgm:spPr/>
      <dgm:t>
        <a:bodyPr/>
        <a:lstStyle/>
        <a:p>
          <a:r>
            <a:rPr lang="en-US" dirty="0" smtClean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rPr>
            <a:t>Susana</a:t>
          </a:r>
          <a:endParaRPr lang="en-US" dirty="0"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a:endParaRPr>
        </a:p>
      </dgm:t>
    </dgm:pt>
    <dgm:pt modelId="{9911B7A7-A013-409E-A1D5-D38764E3F146}" type="parTrans" cxnId="{0273089F-E04A-4182-AC97-67BA874ADB2A}">
      <dgm:prSet/>
      <dgm:spPr/>
      <dgm:t>
        <a:bodyPr/>
        <a:lstStyle/>
        <a:p>
          <a:endParaRPr lang="en-US"/>
        </a:p>
      </dgm:t>
    </dgm:pt>
    <dgm:pt modelId="{C501FE0F-8A96-40BC-98AD-BAD5A562F6E2}" type="sibTrans" cxnId="{0273089F-E04A-4182-AC97-67BA874ADB2A}">
      <dgm:prSet/>
      <dgm:spPr/>
      <dgm:t>
        <a:bodyPr/>
        <a:lstStyle/>
        <a:p>
          <a:endParaRPr lang="en-US"/>
        </a:p>
      </dgm:t>
    </dgm:pt>
    <dgm:pt modelId="{0F5D6F7D-691C-4876-898E-79D434BC3770}">
      <dgm:prSet phldrT="[Text]"/>
      <dgm:spPr/>
      <dgm:t>
        <a:bodyPr/>
        <a:lstStyle/>
        <a:p>
          <a:r>
            <a:rPr lang="en-US" dirty="0" smtClean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rPr>
            <a:t>Mike</a:t>
          </a:r>
          <a:endParaRPr lang="en-US" dirty="0"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a:endParaRPr>
        </a:p>
      </dgm:t>
    </dgm:pt>
    <dgm:pt modelId="{C1AF50DE-9961-47B0-9149-0C4ED38EB2FD}" type="parTrans" cxnId="{22A28E22-9C9B-4771-AE43-A7C13D3B1C3D}">
      <dgm:prSet/>
      <dgm:spPr/>
      <dgm:t>
        <a:bodyPr/>
        <a:lstStyle/>
        <a:p>
          <a:endParaRPr lang="en-US"/>
        </a:p>
      </dgm:t>
    </dgm:pt>
    <dgm:pt modelId="{F5D93D9F-BE27-4DED-8FC2-0EA1E85A0A47}" type="sibTrans" cxnId="{22A28E22-9C9B-4771-AE43-A7C13D3B1C3D}">
      <dgm:prSet/>
      <dgm:spPr/>
      <dgm:t>
        <a:bodyPr/>
        <a:lstStyle/>
        <a:p>
          <a:endParaRPr lang="en-US"/>
        </a:p>
      </dgm:t>
    </dgm:pt>
    <dgm:pt modelId="{8C5AFE93-DDBC-421E-8991-BA7A3B2132A9}">
      <dgm:prSet phldrT="[Text]"/>
      <dgm:spPr/>
      <dgm:t>
        <a:bodyPr/>
        <a:lstStyle/>
        <a:p>
          <a:r>
            <a:rPr lang="en-US" dirty="0" smtClean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rPr>
            <a:t>Marie</a:t>
          </a:r>
          <a:endParaRPr lang="en-US" dirty="0"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a:endParaRPr>
        </a:p>
      </dgm:t>
    </dgm:pt>
    <dgm:pt modelId="{68C8FB62-7E54-4BBF-9FB8-3DB97218F7E6}" type="parTrans" cxnId="{5A4D7ACC-0AB7-4072-A6AF-25704BCC071E}">
      <dgm:prSet/>
      <dgm:spPr/>
      <dgm:t>
        <a:bodyPr/>
        <a:lstStyle/>
        <a:p>
          <a:endParaRPr lang="en-US"/>
        </a:p>
      </dgm:t>
    </dgm:pt>
    <dgm:pt modelId="{183CC846-BD92-4E7D-B8DD-8EF266B67233}" type="sibTrans" cxnId="{5A4D7ACC-0AB7-4072-A6AF-25704BCC071E}">
      <dgm:prSet/>
      <dgm:spPr/>
      <dgm:t>
        <a:bodyPr/>
        <a:lstStyle/>
        <a:p>
          <a:endParaRPr lang="en-US"/>
        </a:p>
      </dgm:t>
    </dgm:pt>
    <dgm:pt modelId="{6567D0F8-B9EF-4A4D-BE36-1539F61A3FAB}">
      <dgm:prSet phldrT="[Text]"/>
      <dgm:spPr/>
      <dgm:t>
        <a:bodyPr/>
        <a:lstStyle/>
        <a:p>
          <a:r>
            <a:rPr lang="en-US" dirty="0" smtClean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rPr>
            <a:t>Alex</a:t>
          </a:r>
          <a:endParaRPr lang="en-US" dirty="0"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a:endParaRPr>
        </a:p>
      </dgm:t>
    </dgm:pt>
    <dgm:pt modelId="{50043EC3-3ED8-47E1-A3EB-C5AD6F568F91}" type="parTrans" cxnId="{5C224D4A-DACA-47A8-B983-3A95DA1C6F29}">
      <dgm:prSet/>
      <dgm:spPr/>
      <dgm:t>
        <a:bodyPr/>
        <a:lstStyle/>
        <a:p>
          <a:endParaRPr lang="en-US"/>
        </a:p>
      </dgm:t>
    </dgm:pt>
    <dgm:pt modelId="{AEBF83A0-3AA6-489F-BBD2-45C197ED8204}" type="sibTrans" cxnId="{5C224D4A-DACA-47A8-B983-3A95DA1C6F29}">
      <dgm:prSet/>
      <dgm:spPr/>
      <dgm:t>
        <a:bodyPr/>
        <a:lstStyle/>
        <a:p>
          <a:endParaRPr lang="en-US"/>
        </a:p>
      </dgm:t>
    </dgm:pt>
    <dgm:pt modelId="{BEB1E16B-268D-42E6-B66D-312EC8FA2D6B}" type="pres">
      <dgm:prSet presAssocID="{63AD3B28-9CD6-4828-8D3A-5A8B6130809D}" presName="linearFlow" presStyleCnt="0">
        <dgm:presLayoutVars>
          <dgm:dir/>
          <dgm:resizeHandles val="exact"/>
        </dgm:presLayoutVars>
      </dgm:prSet>
      <dgm:spPr/>
    </dgm:pt>
    <dgm:pt modelId="{054712BF-6F11-4F43-91C4-DC0CF3A87117}" type="pres">
      <dgm:prSet presAssocID="{ED0F346C-ED6B-4905-BADD-60E5F3DABD24}" presName="composite" presStyleCnt="0"/>
      <dgm:spPr/>
    </dgm:pt>
    <dgm:pt modelId="{CF18D832-90A6-4EF6-9D55-8F97091748BB}" type="pres">
      <dgm:prSet presAssocID="{ED0F346C-ED6B-4905-BADD-60E5F3DABD24}" presName="imgShp" presStyleLbl="fgImgPlace1" presStyleIdx="0" presStyleCnt="4" custScaleX="126532" custScaleY="155441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6000" b="-6000"/>
          </a:stretch>
        </a:blipFill>
      </dgm:spPr>
    </dgm:pt>
    <dgm:pt modelId="{81F4F28A-EF95-4EBA-810C-450C9B7837B1}" type="pres">
      <dgm:prSet presAssocID="{ED0F346C-ED6B-4905-BADD-60E5F3DABD24}" presName="txShp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63CE21B-D033-47DE-A8B8-E564AB452E3D}" type="pres">
      <dgm:prSet presAssocID="{C501FE0F-8A96-40BC-98AD-BAD5A562F6E2}" presName="spacing" presStyleCnt="0"/>
      <dgm:spPr/>
    </dgm:pt>
    <dgm:pt modelId="{0989EA3E-EDCB-4452-900F-9B7882EB3AF8}" type="pres">
      <dgm:prSet presAssocID="{0F5D6F7D-691C-4876-898E-79D434BC3770}" presName="composite" presStyleCnt="0"/>
      <dgm:spPr/>
    </dgm:pt>
    <dgm:pt modelId="{226B8212-D85E-49B5-9485-8EAD5DCDA13D}" type="pres">
      <dgm:prSet presAssocID="{0F5D6F7D-691C-4876-898E-79D434BC3770}" presName="imgShp" presStyleLbl="fgImgPlace1" presStyleIdx="1" presStyleCnt="4" custScaleX="134054" custScaleY="148030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20000" b="-20000"/>
          </a:stretch>
        </a:blipFill>
      </dgm:spPr>
    </dgm:pt>
    <dgm:pt modelId="{6CA2BC69-6EC1-4C36-BBBE-9A796652D511}" type="pres">
      <dgm:prSet presAssocID="{0F5D6F7D-691C-4876-898E-79D434BC3770}" presName="txShp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C792684-9F98-46F9-973A-F45AABC06EE3}" type="pres">
      <dgm:prSet presAssocID="{F5D93D9F-BE27-4DED-8FC2-0EA1E85A0A47}" presName="spacing" presStyleCnt="0"/>
      <dgm:spPr/>
    </dgm:pt>
    <dgm:pt modelId="{724A1B73-D1C6-458C-986D-F63DECE9B4BB}" type="pres">
      <dgm:prSet presAssocID="{8C5AFE93-DDBC-421E-8991-BA7A3B2132A9}" presName="composite" presStyleCnt="0"/>
      <dgm:spPr/>
    </dgm:pt>
    <dgm:pt modelId="{391C7EC6-3CFB-487B-BE99-E6B3A03941F0}" type="pres">
      <dgm:prSet presAssocID="{8C5AFE93-DDBC-421E-8991-BA7A3B2132A9}" presName="imgShp" presStyleLbl="fgImgPlace1" presStyleIdx="2" presStyleCnt="4" custScaleX="126826" custScaleY="164641"/>
      <dgm:spPr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5000" b="-5000"/>
          </a:stretch>
        </a:blipFill>
      </dgm:spPr>
    </dgm:pt>
    <dgm:pt modelId="{FC9E411B-A79B-4560-A4F8-7B2B6C1068F6}" type="pres">
      <dgm:prSet presAssocID="{8C5AFE93-DDBC-421E-8991-BA7A3B2132A9}" presName="txShp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1BA0ADB-B135-46FF-B9F4-27C5FE0E1B99}" type="pres">
      <dgm:prSet presAssocID="{183CC846-BD92-4E7D-B8DD-8EF266B67233}" presName="spacing" presStyleCnt="0"/>
      <dgm:spPr/>
    </dgm:pt>
    <dgm:pt modelId="{F505EE71-0EEE-4B61-BC37-889D980F5B6C}" type="pres">
      <dgm:prSet presAssocID="{6567D0F8-B9EF-4A4D-BE36-1539F61A3FAB}" presName="composite" presStyleCnt="0"/>
      <dgm:spPr/>
    </dgm:pt>
    <dgm:pt modelId="{3BA7967B-D7DF-4922-92D0-B54EED93FD19}" type="pres">
      <dgm:prSet presAssocID="{6567D0F8-B9EF-4A4D-BE36-1539F61A3FAB}" presName="imgShp" presStyleLbl="fgImgPlace1" presStyleIdx="3" presStyleCnt="4" custScaleX="117072" custScaleY="142905"/>
      <dgm:spPr>
        <a:blipFill>
          <a:blip xmlns:r="http://schemas.openxmlformats.org/officeDocument/2006/relationships"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0000" b="-10000"/>
          </a:stretch>
        </a:blipFill>
      </dgm:spPr>
    </dgm:pt>
    <dgm:pt modelId="{02893648-1150-49E4-B82B-ECADB1C90ACF}" type="pres">
      <dgm:prSet presAssocID="{6567D0F8-B9EF-4A4D-BE36-1539F61A3FAB}" presName="txShp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58AC728-12C9-4ED0-A7FA-F662A016987E}" type="presOf" srcId="{63AD3B28-9CD6-4828-8D3A-5A8B6130809D}" destId="{BEB1E16B-268D-42E6-B66D-312EC8FA2D6B}" srcOrd="0" destOrd="0" presId="urn:microsoft.com/office/officeart/2005/8/layout/vList3"/>
    <dgm:cxn modelId="{F7F05B82-9469-4C7C-A05A-3843650A64DA}" type="presOf" srcId="{ED0F346C-ED6B-4905-BADD-60E5F3DABD24}" destId="{81F4F28A-EF95-4EBA-810C-450C9B7837B1}" srcOrd="0" destOrd="0" presId="urn:microsoft.com/office/officeart/2005/8/layout/vList3"/>
    <dgm:cxn modelId="{22A28E22-9C9B-4771-AE43-A7C13D3B1C3D}" srcId="{63AD3B28-9CD6-4828-8D3A-5A8B6130809D}" destId="{0F5D6F7D-691C-4876-898E-79D434BC3770}" srcOrd="1" destOrd="0" parTransId="{C1AF50DE-9961-47B0-9149-0C4ED38EB2FD}" sibTransId="{F5D93D9F-BE27-4DED-8FC2-0EA1E85A0A47}"/>
    <dgm:cxn modelId="{5C224D4A-DACA-47A8-B983-3A95DA1C6F29}" srcId="{63AD3B28-9CD6-4828-8D3A-5A8B6130809D}" destId="{6567D0F8-B9EF-4A4D-BE36-1539F61A3FAB}" srcOrd="3" destOrd="0" parTransId="{50043EC3-3ED8-47E1-A3EB-C5AD6F568F91}" sibTransId="{AEBF83A0-3AA6-489F-BBD2-45C197ED8204}"/>
    <dgm:cxn modelId="{BFE2673B-1EB8-4650-90B1-EC41449D1BA5}" type="presOf" srcId="{8C5AFE93-DDBC-421E-8991-BA7A3B2132A9}" destId="{FC9E411B-A79B-4560-A4F8-7B2B6C1068F6}" srcOrd="0" destOrd="0" presId="urn:microsoft.com/office/officeart/2005/8/layout/vList3"/>
    <dgm:cxn modelId="{5A4D7ACC-0AB7-4072-A6AF-25704BCC071E}" srcId="{63AD3B28-9CD6-4828-8D3A-5A8B6130809D}" destId="{8C5AFE93-DDBC-421E-8991-BA7A3B2132A9}" srcOrd="2" destOrd="0" parTransId="{68C8FB62-7E54-4BBF-9FB8-3DB97218F7E6}" sibTransId="{183CC846-BD92-4E7D-B8DD-8EF266B67233}"/>
    <dgm:cxn modelId="{0273089F-E04A-4182-AC97-67BA874ADB2A}" srcId="{63AD3B28-9CD6-4828-8D3A-5A8B6130809D}" destId="{ED0F346C-ED6B-4905-BADD-60E5F3DABD24}" srcOrd="0" destOrd="0" parTransId="{9911B7A7-A013-409E-A1D5-D38764E3F146}" sibTransId="{C501FE0F-8A96-40BC-98AD-BAD5A562F6E2}"/>
    <dgm:cxn modelId="{FF95185C-D4DD-44D9-AA77-631E541A8AF6}" type="presOf" srcId="{6567D0F8-B9EF-4A4D-BE36-1539F61A3FAB}" destId="{02893648-1150-49E4-B82B-ECADB1C90ACF}" srcOrd="0" destOrd="0" presId="urn:microsoft.com/office/officeart/2005/8/layout/vList3"/>
    <dgm:cxn modelId="{61DB99EC-3704-496B-A0B3-8F46F4ED76DC}" type="presOf" srcId="{0F5D6F7D-691C-4876-898E-79D434BC3770}" destId="{6CA2BC69-6EC1-4C36-BBBE-9A796652D511}" srcOrd="0" destOrd="0" presId="urn:microsoft.com/office/officeart/2005/8/layout/vList3"/>
    <dgm:cxn modelId="{9AFD0A93-1F58-42A1-9B4A-6B6840C03C00}" type="presParOf" srcId="{BEB1E16B-268D-42E6-B66D-312EC8FA2D6B}" destId="{054712BF-6F11-4F43-91C4-DC0CF3A87117}" srcOrd="0" destOrd="0" presId="urn:microsoft.com/office/officeart/2005/8/layout/vList3"/>
    <dgm:cxn modelId="{820ED5C0-7F37-41AE-9B79-CA39995D70D0}" type="presParOf" srcId="{054712BF-6F11-4F43-91C4-DC0CF3A87117}" destId="{CF18D832-90A6-4EF6-9D55-8F97091748BB}" srcOrd="0" destOrd="0" presId="urn:microsoft.com/office/officeart/2005/8/layout/vList3"/>
    <dgm:cxn modelId="{57319CA5-8D91-463B-9FE0-A5AB5D3753E9}" type="presParOf" srcId="{054712BF-6F11-4F43-91C4-DC0CF3A87117}" destId="{81F4F28A-EF95-4EBA-810C-450C9B7837B1}" srcOrd="1" destOrd="0" presId="urn:microsoft.com/office/officeart/2005/8/layout/vList3"/>
    <dgm:cxn modelId="{F10C2AD5-37D2-4269-B50C-22D3A588FC00}" type="presParOf" srcId="{BEB1E16B-268D-42E6-B66D-312EC8FA2D6B}" destId="{863CE21B-D033-47DE-A8B8-E564AB452E3D}" srcOrd="1" destOrd="0" presId="urn:microsoft.com/office/officeart/2005/8/layout/vList3"/>
    <dgm:cxn modelId="{85A142F5-12D5-4B8C-9C5F-2B1057E164B7}" type="presParOf" srcId="{BEB1E16B-268D-42E6-B66D-312EC8FA2D6B}" destId="{0989EA3E-EDCB-4452-900F-9B7882EB3AF8}" srcOrd="2" destOrd="0" presId="urn:microsoft.com/office/officeart/2005/8/layout/vList3"/>
    <dgm:cxn modelId="{8DB2F2A7-5709-40E1-9ECA-5A092E892F8F}" type="presParOf" srcId="{0989EA3E-EDCB-4452-900F-9B7882EB3AF8}" destId="{226B8212-D85E-49B5-9485-8EAD5DCDA13D}" srcOrd="0" destOrd="0" presId="urn:microsoft.com/office/officeart/2005/8/layout/vList3"/>
    <dgm:cxn modelId="{FE0507BE-B53A-4322-8811-0F7E59DD4B11}" type="presParOf" srcId="{0989EA3E-EDCB-4452-900F-9B7882EB3AF8}" destId="{6CA2BC69-6EC1-4C36-BBBE-9A796652D511}" srcOrd="1" destOrd="0" presId="urn:microsoft.com/office/officeart/2005/8/layout/vList3"/>
    <dgm:cxn modelId="{14A5B97E-7827-490C-8895-60A271A8ECB4}" type="presParOf" srcId="{BEB1E16B-268D-42E6-B66D-312EC8FA2D6B}" destId="{9C792684-9F98-46F9-973A-F45AABC06EE3}" srcOrd="3" destOrd="0" presId="urn:microsoft.com/office/officeart/2005/8/layout/vList3"/>
    <dgm:cxn modelId="{7AFD531B-E2DE-419F-BB30-F8A545E9A819}" type="presParOf" srcId="{BEB1E16B-268D-42E6-B66D-312EC8FA2D6B}" destId="{724A1B73-D1C6-458C-986D-F63DECE9B4BB}" srcOrd="4" destOrd="0" presId="urn:microsoft.com/office/officeart/2005/8/layout/vList3"/>
    <dgm:cxn modelId="{2825B66E-8107-4FF7-9DC7-EE024B9DA92F}" type="presParOf" srcId="{724A1B73-D1C6-458C-986D-F63DECE9B4BB}" destId="{391C7EC6-3CFB-487B-BE99-E6B3A03941F0}" srcOrd="0" destOrd="0" presId="urn:microsoft.com/office/officeart/2005/8/layout/vList3"/>
    <dgm:cxn modelId="{ECCD8C04-8D3C-4AED-B7FB-CABAF1A0CB1E}" type="presParOf" srcId="{724A1B73-D1C6-458C-986D-F63DECE9B4BB}" destId="{FC9E411B-A79B-4560-A4F8-7B2B6C1068F6}" srcOrd="1" destOrd="0" presId="urn:microsoft.com/office/officeart/2005/8/layout/vList3"/>
    <dgm:cxn modelId="{A2AC594D-3450-4D25-81FE-2BDEBCCFAB1B}" type="presParOf" srcId="{BEB1E16B-268D-42E6-B66D-312EC8FA2D6B}" destId="{31BA0ADB-B135-46FF-B9F4-27C5FE0E1B99}" srcOrd="5" destOrd="0" presId="urn:microsoft.com/office/officeart/2005/8/layout/vList3"/>
    <dgm:cxn modelId="{71C46F6D-611C-4846-B8A7-48FDFB99DE85}" type="presParOf" srcId="{BEB1E16B-268D-42E6-B66D-312EC8FA2D6B}" destId="{F505EE71-0EEE-4B61-BC37-889D980F5B6C}" srcOrd="6" destOrd="0" presId="urn:microsoft.com/office/officeart/2005/8/layout/vList3"/>
    <dgm:cxn modelId="{91FE5A6C-76B6-4EAB-B023-2F9F297D027A}" type="presParOf" srcId="{F505EE71-0EEE-4B61-BC37-889D980F5B6C}" destId="{3BA7967B-D7DF-4922-92D0-B54EED93FD19}" srcOrd="0" destOrd="0" presId="urn:microsoft.com/office/officeart/2005/8/layout/vList3"/>
    <dgm:cxn modelId="{16FC71DF-5637-49A5-863C-8A00C434BD7A}" type="presParOf" srcId="{F505EE71-0EEE-4B61-BC37-889D980F5B6C}" destId="{02893648-1150-49E4-B82B-ECADB1C90ACF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1F4F28A-EF95-4EBA-810C-450C9B7837B1}">
      <dsp:nvSpPr>
        <dsp:cNvPr id="0" name=""/>
        <dsp:cNvSpPr/>
      </dsp:nvSpPr>
      <dsp:spPr>
        <a:xfrm rot="10800000">
          <a:off x="2041959" y="222977"/>
          <a:ext cx="7103021" cy="799332"/>
        </a:xfrm>
        <a:prstGeom prst="homePlate">
          <a:avLst/>
        </a:prstGeom>
        <a:gradFill rotWithShape="0">
          <a:gsLst>
            <a:gs pos="0">
              <a:schemeClr val="accent4">
                <a:alpha val="9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alpha val="9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alpha val="9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52483" tIns="140970" rIns="263144" bIns="140970" numCol="1" spcCol="1270" anchor="ctr" anchorCtr="0">
          <a:noAutofit/>
        </a:bodyPr>
        <a:lstStyle/>
        <a:p>
          <a:pPr lvl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700" kern="1200" dirty="0" smtClean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rPr>
            <a:t>Susana</a:t>
          </a:r>
          <a:endParaRPr lang="en-US" sz="3700" kern="1200" dirty="0"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a:endParaRPr>
        </a:p>
      </dsp:txBody>
      <dsp:txXfrm rot="10800000">
        <a:off x="2241792" y="222977"/>
        <a:ext cx="6903188" cy="799332"/>
      </dsp:txXfrm>
    </dsp:sp>
    <dsp:sp modelId="{CF18D832-90A6-4EF6-9D55-8F97091748BB}">
      <dsp:nvSpPr>
        <dsp:cNvPr id="0" name=""/>
        <dsp:cNvSpPr/>
      </dsp:nvSpPr>
      <dsp:spPr>
        <a:xfrm>
          <a:off x="1536254" y="1398"/>
          <a:ext cx="1011411" cy="1242490"/>
        </a:xfrm>
        <a:prstGeom prst="ellipse">
          <a:avLst/>
        </a:prstGeom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6000" b="-6000"/>
          </a:stretch>
        </a:blip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matte">
          <a:bevelT w="50800" h="190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CA2BC69-6EC1-4C36-BBBE-9A796652D511}">
      <dsp:nvSpPr>
        <dsp:cNvPr id="0" name=""/>
        <dsp:cNvSpPr/>
      </dsp:nvSpPr>
      <dsp:spPr>
        <a:xfrm rot="10800000">
          <a:off x="2056991" y="1674455"/>
          <a:ext cx="7103021" cy="799332"/>
        </a:xfrm>
        <a:prstGeom prst="homePlate">
          <a:avLst/>
        </a:prstGeom>
        <a:gradFill rotWithShape="0">
          <a:gsLst>
            <a:gs pos="0">
              <a:schemeClr val="accent4">
                <a:alpha val="90000"/>
                <a:hueOff val="0"/>
                <a:satOff val="0"/>
                <a:lumOff val="0"/>
                <a:alphaOff val="-13333"/>
                <a:satMod val="103000"/>
                <a:lumMod val="102000"/>
                <a:tint val="94000"/>
              </a:schemeClr>
            </a:gs>
            <a:gs pos="50000">
              <a:schemeClr val="accent4">
                <a:alpha val="90000"/>
                <a:hueOff val="0"/>
                <a:satOff val="0"/>
                <a:lumOff val="0"/>
                <a:alphaOff val="-13333"/>
                <a:satMod val="110000"/>
                <a:lumMod val="100000"/>
                <a:shade val="100000"/>
              </a:schemeClr>
            </a:gs>
            <a:gs pos="100000">
              <a:schemeClr val="accent4">
                <a:alpha val="90000"/>
                <a:hueOff val="0"/>
                <a:satOff val="0"/>
                <a:lumOff val="0"/>
                <a:alphaOff val="-13333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52483" tIns="140970" rIns="263144" bIns="140970" numCol="1" spcCol="1270" anchor="ctr" anchorCtr="0">
          <a:noAutofit/>
        </a:bodyPr>
        <a:lstStyle/>
        <a:p>
          <a:pPr lvl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700" kern="1200" dirty="0" smtClean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rPr>
            <a:t>Mike</a:t>
          </a:r>
          <a:endParaRPr lang="en-US" sz="3700" kern="1200" dirty="0"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a:endParaRPr>
        </a:p>
      </dsp:txBody>
      <dsp:txXfrm rot="10800000">
        <a:off x="2256824" y="1674455"/>
        <a:ext cx="6903188" cy="799332"/>
      </dsp:txXfrm>
    </dsp:sp>
    <dsp:sp modelId="{226B8212-D85E-49B5-9485-8EAD5DCDA13D}">
      <dsp:nvSpPr>
        <dsp:cNvPr id="0" name=""/>
        <dsp:cNvSpPr/>
      </dsp:nvSpPr>
      <dsp:spPr>
        <a:xfrm>
          <a:off x="1521222" y="1482495"/>
          <a:ext cx="1071537" cy="1183251"/>
        </a:xfrm>
        <a:prstGeom prst="ellipse">
          <a:avLst/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20000" b="-20000"/>
          </a:stretch>
        </a:blip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matte">
          <a:bevelT w="50800" h="190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C9E411B-A79B-4560-A4F8-7B2B6C1068F6}">
      <dsp:nvSpPr>
        <dsp:cNvPr id="0" name=""/>
        <dsp:cNvSpPr/>
      </dsp:nvSpPr>
      <dsp:spPr>
        <a:xfrm rot="10800000">
          <a:off x="2042547" y="3162702"/>
          <a:ext cx="7103021" cy="799332"/>
        </a:xfrm>
        <a:prstGeom prst="homePlate">
          <a:avLst/>
        </a:prstGeom>
        <a:gradFill rotWithShape="0">
          <a:gsLst>
            <a:gs pos="0">
              <a:schemeClr val="accent4">
                <a:alpha val="90000"/>
                <a:hueOff val="0"/>
                <a:satOff val="0"/>
                <a:lumOff val="0"/>
                <a:alphaOff val="-26667"/>
                <a:satMod val="103000"/>
                <a:lumMod val="102000"/>
                <a:tint val="94000"/>
              </a:schemeClr>
            </a:gs>
            <a:gs pos="50000">
              <a:schemeClr val="accent4">
                <a:alpha val="90000"/>
                <a:hueOff val="0"/>
                <a:satOff val="0"/>
                <a:lumOff val="0"/>
                <a:alphaOff val="-26667"/>
                <a:satMod val="110000"/>
                <a:lumMod val="100000"/>
                <a:shade val="100000"/>
              </a:schemeClr>
            </a:gs>
            <a:gs pos="100000">
              <a:schemeClr val="accent4">
                <a:alpha val="90000"/>
                <a:hueOff val="0"/>
                <a:satOff val="0"/>
                <a:lumOff val="0"/>
                <a:alphaOff val="-26667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52483" tIns="140970" rIns="263144" bIns="140970" numCol="1" spcCol="1270" anchor="ctr" anchorCtr="0">
          <a:noAutofit/>
        </a:bodyPr>
        <a:lstStyle/>
        <a:p>
          <a:pPr lvl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700" kern="1200" dirty="0" smtClean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rPr>
            <a:t>Marie</a:t>
          </a:r>
          <a:endParaRPr lang="en-US" sz="3700" kern="1200" dirty="0"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a:endParaRPr>
        </a:p>
      </dsp:txBody>
      <dsp:txXfrm rot="10800000">
        <a:off x="2242380" y="3162702"/>
        <a:ext cx="6903188" cy="799332"/>
      </dsp:txXfrm>
    </dsp:sp>
    <dsp:sp modelId="{391C7EC6-3CFB-487B-BE99-E6B3A03941F0}">
      <dsp:nvSpPr>
        <dsp:cNvPr id="0" name=""/>
        <dsp:cNvSpPr/>
      </dsp:nvSpPr>
      <dsp:spPr>
        <a:xfrm>
          <a:off x="1535666" y="2904354"/>
          <a:ext cx="1013761" cy="1316028"/>
        </a:xfrm>
        <a:prstGeom prst="ellipse">
          <a:avLst/>
        </a:prstGeom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5000" b="-5000"/>
          </a:stretch>
        </a:blip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matte">
          <a:bevelT w="50800" h="190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2893648-1150-49E4-B82B-ECADB1C90ACF}">
      <dsp:nvSpPr>
        <dsp:cNvPr id="0" name=""/>
        <dsp:cNvSpPr/>
      </dsp:nvSpPr>
      <dsp:spPr>
        <a:xfrm rot="10800000">
          <a:off x="2023055" y="4630466"/>
          <a:ext cx="7103021" cy="799332"/>
        </a:xfrm>
        <a:prstGeom prst="homePlate">
          <a:avLst/>
        </a:prstGeom>
        <a:gradFill rotWithShape="0">
          <a:gsLst>
            <a:gs pos="0">
              <a:schemeClr val="accent4">
                <a:alpha val="90000"/>
                <a:hueOff val="0"/>
                <a:satOff val="0"/>
                <a:lumOff val="0"/>
                <a:alphaOff val="-40000"/>
                <a:satMod val="103000"/>
                <a:lumMod val="102000"/>
                <a:tint val="94000"/>
              </a:schemeClr>
            </a:gs>
            <a:gs pos="50000">
              <a:schemeClr val="accent4">
                <a:alpha val="90000"/>
                <a:hueOff val="0"/>
                <a:satOff val="0"/>
                <a:lumOff val="0"/>
                <a:alphaOff val="-40000"/>
                <a:satMod val="110000"/>
                <a:lumMod val="100000"/>
                <a:shade val="100000"/>
              </a:schemeClr>
            </a:gs>
            <a:gs pos="100000">
              <a:schemeClr val="accent4">
                <a:alpha val="90000"/>
                <a:hueOff val="0"/>
                <a:satOff val="0"/>
                <a:lumOff val="0"/>
                <a:alphaOff val="-4000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52483" tIns="140970" rIns="263144" bIns="140970" numCol="1" spcCol="1270" anchor="ctr" anchorCtr="0">
          <a:noAutofit/>
        </a:bodyPr>
        <a:lstStyle/>
        <a:p>
          <a:pPr lvl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700" kern="1200" dirty="0" smtClean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rPr>
            <a:t>Alex</a:t>
          </a:r>
          <a:endParaRPr lang="en-US" sz="3700" kern="1200" dirty="0"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a:endParaRPr>
        </a:p>
      </dsp:txBody>
      <dsp:txXfrm rot="10800000">
        <a:off x="2222888" y="4630466"/>
        <a:ext cx="6903188" cy="799332"/>
      </dsp:txXfrm>
    </dsp:sp>
    <dsp:sp modelId="{3BA7967B-D7DF-4922-92D0-B54EED93FD19}">
      <dsp:nvSpPr>
        <dsp:cNvPr id="0" name=""/>
        <dsp:cNvSpPr/>
      </dsp:nvSpPr>
      <dsp:spPr>
        <a:xfrm>
          <a:off x="1555158" y="4458990"/>
          <a:ext cx="935794" cy="1142286"/>
        </a:xfrm>
        <a:prstGeom prst="ellipse">
          <a:avLst/>
        </a:prstGeom>
        <a:blipFill>
          <a:blip xmlns:r="http://schemas.openxmlformats.org/officeDocument/2006/relationships"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0000" b="-10000"/>
          </a:stretch>
        </a:blip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matte">
          <a:bevelT w="50800" h="190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43343" cy="467072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8132" y="0"/>
            <a:ext cx="3043343" cy="467072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r">
              <a:defRPr sz="1200"/>
            </a:lvl1pPr>
          </a:lstStyle>
          <a:p>
            <a:fld id="{DE629B48-4893-4F8C-93C1-209E74A6C402}" type="datetimeFigureOut">
              <a:rPr lang="en-US" smtClean="0"/>
              <a:t>4/10/2019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19138" y="1163638"/>
            <a:ext cx="5584825" cy="31416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324" tIns="46662" rIns="93324" bIns="46662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2310" y="4480004"/>
            <a:ext cx="5618480" cy="3665458"/>
          </a:xfrm>
          <a:prstGeom prst="rect">
            <a:avLst/>
          </a:prstGeom>
        </p:spPr>
        <p:txBody>
          <a:bodyPr vert="horz" lIns="93324" tIns="46662" rIns="93324" bIns="46662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42030"/>
            <a:ext cx="3043343" cy="467071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8132" y="8842030"/>
            <a:ext cx="3043343" cy="467071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r">
              <a:defRPr sz="1200"/>
            </a:lvl1pPr>
          </a:lstStyle>
          <a:p>
            <a:fld id="{19A0908B-9118-477A-9611-F21EFBD100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98297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A0908B-9118-477A-9611-F21EFBD1009F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05292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trike="sngStrike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A0908B-9118-477A-9611-F21EFBD1009F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434282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A0908B-9118-477A-9611-F21EFBD1009F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271454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A0908B-9118-477A-9611-F21EFBD1009F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421985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A0908B-9118-477A-9611-F21EFBD1009F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71345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9A0908B-9118-477A-9611-F21EFBD1009F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561795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A0908B-9118-477A-9611-F21EFBD1009F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136592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A0908B-9118-477A-9611-F21EFBD1009F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283889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A0908B-9118-477A-9611-F21EFBD1009F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987394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A0908B-9118-477A-9611-F21EFBD1009F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937563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A0908B-9118-477A-9611-F21EFBD1009F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54272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3EC4FC7E-F129-4F1C-87C5-B430F241BFB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="" xmlns:a16="http://schemas.microsoft.com/office/drawing/2014/main" id="{055F869B-6F1F-4F18-B7FF-A35DF04C29C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E3FDD1C7-CB6F-4EFB-9887-0166A9DD29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C82B53-797B-42EB-82E8-E0ECAEDB3207}" type="datetimeFigureOut">
              <a:rPr lang="en-US" smtClean="0"/>
              <a:t>4/10/2019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78B7333F-B6C1-4588-A526-E0DCF64D79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5BE05D89-086D-4B08-BE6C-025598D725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969DA4-C532-4F84-9439-8E4D998037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326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91757FBF-D4D6-4ADC-953A-8FB2A2EB11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="" xmlns:a16="http://schemas.microsoft.com/office/drawing/2014/main" id="{A62A53D1-15CE-485F-9F29-21B4C8FB050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1AEAE590-57C7-4077-9D34-CCE16789A4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C82B53-797B-42EB-82E8-E0ECAEDB3207}" type="datetimeFigureOut">
              <a:rPr lang="en-US" smtClean="0"/>
              <a:t>4/10/2019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ECCB6924-591B-45DB-A6BD-4D573C9A5D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E7465228-1DB4-4F79-A1B9-D4793E1CFD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969DA4-C532-4F84-9439-8E4D998037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77358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="" xmlns:a16="http://schemas.microsoft.com/office/drawing/2014/main" id="{A438D3C5-AF70-45F2-829C-B6B88AEC5CA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="" xmlns:a16="http://schemas.microsoft.com/office/drawing/2014/main" id="{0BF9ED09-2B13-4370-AEB9-2CCD81F979E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1FC8E757-BBDE-452F-92A8-1E91097067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C82B53-797B-42EB-82E8-E0ECAEDB3207}" type="datetimeFigureOut">
              <a:rPr lang="en-US" smtClean="0"/>
              <a:t>4/10/2019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CFB10B90-97FB-458E-8C8E-D4E8C79B4B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B486B660-EC20-48A9-AF04-BEBBEF2C57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969DA4-C532-4F84-9439-8E4D998037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26093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4CA50463-D20B-434C-A040-8230891A6A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C7F9B996-D40E-477F-9E7C-BC47C6ADD73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E6B52B72-EE75-43AB-AA27-3269695F44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C82B53-797B-42EB-82E8-E0ECAEDB3207}" type="datetimeFigureOut">
              <a:rPr lang="en-US" smtClean="0"/>
              <a:t>4/10/2019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FEB2562B-AE2F-48FC-968E-63EA3BB625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74105C08-677B-4998-A17E-ECEC68AD4F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969DA4-C532-4F84-9439-8E4D998037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46504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025F2CE6-4C19-4DC5-88F2-86658A7434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BF0638F7-787F-453E-8ABE-D37E16884F7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051ECADB-5AE6-49F4-ACCE-89D1DEE04E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C82B53-797B-42EB-82E8-E0ECAEDB3207}" type="datetimeFigureOut">
              <a:rPr lang="en-US" smtClean="0"/>
              <a:t>4/10/2019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C40CED02-F655-42EE-9FC6-8AF0F4C796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28728C8C-D55B-4EB4-88F7-280542EB24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969DA4-C532-4F84-9439-8E4D998037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57712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327CD417-62AB-4B3F-BF62-1342A0B560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36BB90EA-03D2-451A-BA4E-9BB41F12CC5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="" xmlns:a16="http://schemas.microsoft.com/office/drawing/2014/main" id="{83C8B4EB-6652-454A-8770-99D77D2B0C8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D26FB635-253F-48FD-BB64-DE53C08450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C82B53-797B-42EB-82E8-E0ECAEDB3207}" type="datetimeFigureOut">
              <a:rPr lang="en-US" smtClean="0"/>
              <a:t>4/10/2019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E8B4F839-9998-4448-BDE0-E8EA4C427B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85854275-FC42-4610-A7D3-318AC21818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969DA4-C532-4F84-9439-8E4D998037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86837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56850551-7E7B-4638-8F39-2D267465F6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7F462A0C-16AB-4EB9-9F44-20DE4C6BCFD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="" xmlns:a16="http://schemas.microsoft.com/office/drawing/2014/main" id="{5B309BA6-814C-452B-A4C5-22A5D03079E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="" xmlns:a16="http://schemas.microsoft.com/office/drawing/2014/main" id="{C14496F5-56CF-4D05-B468-76F0285E2F7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="" xmlns:a16="http://schemas.microsoft.com/office/drawing/2014/main" id="{49E08AA1-796E-4FFD-8087-148F2106DAC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="" xmlns:a16="http://schemas.microsoft.com/office/drawing/2014/main" id="{93E208B5-A94F-4E9E-9F40-5ECAB7F1F7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C82B53-797B-42EB-82E8-E0ECAEDB3207}" type="datetimeFigureOut">
              <a:rPr lang="en-US" smtClean="0"/>
              <a:t>4/10/2019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="" xmlns:a16="http://schemas.microsoft.com/office/drawing/2014/main" id="{C9209619-FFF5-49C0-A57C-06F01F875A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="" xmlns:a16="http://schemas.microsoft.com/office/drawing/2014/main" id="{358C9860-F1F7-4604-BA5F-B4E50E45ED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969DA4-C532-4F84-9439-8E4D998037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70667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1D6D5656-06BB-4E23-9148-839D45A116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="" xmlns:a16="http://schemas.microsoft.com/office/drawing/2014/main" id="{97D08612-6C12-4880-A71A-C3EA8AE703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C82B53-797B-42EB-82E8-E0ECAEDB3207}" type="datetimeFigureOut">
              <a:rPr lang="en-US" smtClean="0"/>
              <a:t>4/10/2019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="" xmlns:a16="http://schemas.microsoft.com/office/drawing/2014/main" id="{A6051C4B-9F30-4B8D-A15C-FEAEF980C4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="" xmlns:a16="http://schemas.microsoft.com/office/drawing/2014/main" id="{022CAD43-E119-45A1-B3E1-D465CC0AEE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969DA4-C532-4F84-9439-8E4D998037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20769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="" xmlns:a16="http://schemas.microsoft.com/office/drawing/2014/main" id="{5847B7D0-FDCD-418A-BA1F-1EAA69F80B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C82B53-797B-42EB-82E8-E0ECAEDB3207}" type="datetimeFigureOut">
              <a:rPr lang="en-US" smtClean="0"/>
              <a:t>4/10/2019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="" xmlns:a16="http://schemas.microsoft.com/office/drawing/2014/main" id="{31F8BD5D-2A83-4367-A8C4-C18F2CEB6D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441351F7-EEB8-400D-8A3B-A65C3860E0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969DA4-C532-4F84-9439-8E4D998037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94216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B48A40EA-A0DF-49CA-B4C5-42103E025A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C8555351-DC09-43D7-B768-DCDA65FA7E1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="" xmlns:a16="http://schemas.microsoft.com/office/drawing/2014/main" id="{0B56A74F-E7CE-4FC0-B895-52E2B259AD1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488D53A8-AC39-4A65-BEF9-755EF8A103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C82B53-797B-42EB-82E8-E0ECAEDB3207}" type="datetimeFigureOut">
              <a:rPr lang="en-US" smtClean="0"/>
              <a:t>4/10/2019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833088A2-1411-4677-BCFD-E87567EBB7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E49257B8-C44A-4DFA-913A-806022D339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969DA4-C532-4F84-9439-8E4D998037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67830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975298DF-3888-4ADA-870C-CA673DA52D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="" xmlns:a16="http://schemas.microsoft.com/office/drawing/2014/main" id="{DFAC4AB4-7F4A-48EA-B9C4-5157121336E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="" xmlns:a16="http://schemas.microsoft.com/office/drawing/2014/main" id="{DBE65AF7-F5B5-4EC9-8011-7C27B73F54E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0588AD51-CC3D-47A9-B2B3-0153DB1492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C82B53-797B-42EB-82E8-E0ECAEDB3207}" type="datetimeFigureOut">
              <a:rPr lang="en-US" smtClean="0"/>
              <a:t>4/10/2019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660A886F-DBD7-44D6-9C2A-AC864365B4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AE3743D0-99F3-499A-A7C9-A9EF943C12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969DA4-C532-4F84-9439-8E4D998037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85302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="" xmlns:a16="http://schemas.microsoft.com/office/drawing/2014/main" id="{FD9E6E77-A401-42FA-BA0D-63268100B6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6C32D82C-0796-43ED-9AD3-AEC7179BFA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191F58F6-9FB7-4965-80EB-6CD4117F53B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C82B53-797B-42EB-82E8-E0ECAEDB3207}" type="datetimeFigureOut">
              <a:rPr lang="en-US" smtClean="0"/>
              <a:t>4/10/2019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10FFAE15-7C86-460E-B3F1-7D7AEAF5E16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96EB8102-6E46-4B57-9FFE-B3378CF1A75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969DA4-C532-4F84-9439-8E4D998037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58071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1.png"/><Relationship Id="rId7" Type="http://schemas.openxmlformats.org/officeDocument/2006/relationships/diagramColors" Target="../diagrams/colors1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6B30085D-9B0D-466A-A034-58DAA0EE50D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23067" y="1122363"/>
            <a:ext cx="9981538" cy="2387600"/>
          </a:xfrm>
        </p:spPr>
        <p:txBody>
          <a:bodyPr>
            <a:normAutofit/>
          </a:bodyPr>
          <a:lstStyle/>
          <a:p>
            <a:r>
              <a:rPr lang="en-US" dirty="0">
                <a:latin typeface="Arial Narrow" panose="020B0606020202030204" pitchFamily="34" charset="0"/>
              </a:rPr>
              <a:t>What To Do With All This Data?</a:t>
            </a:r>
            <a:br>
              <a:rPr lang="en-US" dirty="0">
                <a:latin typeface="Arial Narrow" panose="020B0606020202030204" pitchFamily="34" charset="0"/>
              </a:rPr>
            </a:br>
            <a:r>
              <a:rPr lang="en-US" sz="4000" dirty="0">
                <a:solidFill>
                  <a:srgbClr val="7030A0"/>
                </a:solidFill>
                <a:latin typeface="Arial Narrow" panose="020B0606020202030204" pitchFamily="34" charset="0"/>
              </a:rPr>
              <a:t>Using Competency Assessment for Advising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="" xmlns:a16="http://schemas.microsoft.com/office/drawing/2014/main" id="{68BB35CC-6BD8-4234-A4AA-1CF983BDBBF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  <a:p>
            <a:r>
              <a:rPr lang="en-US" dirty="0">
                <a:latin typeface="Arial Narrow" panose="020B0606020202030204" pitchFamily="34" charset="0"/>
              </a:rPr>
              <a:t>Hillary Cole, MSW, LSW</a:t>
            </a:r>
          </a:p>
          <a:p>
            <a:r>
              <a:rPr lang="en-US" dirty="0">
                <a:latin typeface="Arial Narrow" panose="020B0606020202030204" pitchFamily="34" charset="0"/>
              </a:rPr>
              <a:t>Rachel Guimond, DSW, LCSW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="" xmlns:a16="http://schemas.microsoft.com/office/drawing/2014/main" id="{AE3A3C45-6104-4682-A300-B3360CB2719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6035" y="5349875"/>
            <a:ext cx="6191250" cy="952500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="" xmlns:a16="http://schemas.microsoft.com/office/drawing/2014/main" id="{790BDA48-AA16-484C-8556-3591BD71415A}"/>
              </a:ext>
            </a:extLst>
          </p:cNvPr>
          <p:cNvSpPr/>
          <p:nvPr/>
        </p:nvSpPr>
        <p:spPr>
          <a:xfrm>
            <a:off x="-149469" y="-105508"/>
            <a:ext cx="791307" cy="7095393"/>
          </a:xfrm>
          <a:prstGeom prst="rect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="" xmlns:a16="http://schemas.microsoft.com/office/drawing/2014/main" id="{546BF551-F73F-4FA9-B7F4-0C58F814A4CA}"/>
              </a:ext>
            </a:extLst>
          </p:cNvPr>
          <p:cNvSpPr/>
          <p:nvPr/>
        </p:nvSpPr>
        <p:spPr>
          <a:xfrm>
            <a:off x="641838" y="-105509"/>
            <a:ext cx="237393" cy="7095393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6710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="" xmlns:a16="http://schemas.microsoft.com/office/drawing/2014/main" id="{790BDA48-AA16-484C-8556-3591BD71415A}"/>
              </a:ext>
            </a:extLst>
          </p:cNvPr>
          <p:cNvSpPr/>
          <p:nvPr/>
        </p:nvSpPr>
        <p:spPr>
          <a:xfrm>
            <a:off x="-177312" y="6492875"/>
            <a:ext cx="12546624" cy="469534"/>
          </a:xfrm>
          <a:prstGeom prst="rect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="" xmlns:a16="http://schemas.microsoft.com/office/drawing/2014/main" id="{546BF551-F73F-4FA9-B7F4-0C58F814A4CA}"/>
              </a:ext>
            </a:extLst>
          </p:cNvPr>
          <p:cNvSpPr/>
          <p:nvPr/>
        </p:nvSpPr>
        <p:spPr>
          <a:xfrm>
            <a:off x="-430823" y="6176964"/>
            <a:ext cx="13162085" cy="315912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itle 10">
            <a:extLst>
              <a:ext uri="{FF2B5EF4-FFF2-40B4-BE49-F238E27FC236}">
                <a16:creationId xmlns="" xmlns:a16="http://schemas.microsoft.com/office/drawing/2014/main" id="{344F40DF-F540-4AA9-AE21-C1CFD0916D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1412" y="1473934"/>
            <a:ext cx="3489427" cy="1092286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7030A0"/>
                </a:solidFill>
                <a:latin typeface="Arial Narrow" panose="020B0606020202030204" pitchFamily="34" charset="0"/>
              </a:rPr>
              <a:t>Case Examples: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="" xmlns:a16="http://schemas.microsoft.com/office/drawing/2014/main" id="{AE3A3C45-6104-4682-A300-B3360CB2719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377" y="5462102"/>
            <a:ext cx="3189290" cy="490660"/>
          </a:xfrm>
          <a:prstGeom prst="rect">
            <a:avLst/>
          </a:prstGeom>
        </p:spPr>
      </p:pic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16779222"/>
              </p:ext>
            </p:extLst>
          </p:nvPr>
        </p:nvGraphicFramePr>
        <p:xfrm>
          <a:off x="2558026" y="462188"/>
          <a:ext cx="10681236" cy="56026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21724420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F18D832-90A6-4EF6-9D55-8F97091748B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81F4F28A-EF95-4EBA-810C-450C9B7837B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226B8212-D85E-49B5-9485-8EAD5DCDA13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6CA2BC69-6EC1-4C36-BBBE-9A796652D51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391C7EC6-3CFB-487B-BE99-E6B3A03941F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FC9E411B-A79B-4560-A4F8-7B2B6C1068F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3BA7967B-D7DF-4922-92D0-B54EED93FD1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02893648-1150-49E4-B82B-ECADB1C90AC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 bld="one"/>
        </p:bldSub>
      </p:bldGraphic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="" xmlns:a16="http://schemas.microsoft.com/office/drawing/2014/main" id="{790BDA48-AA16-484C-8556-3591BD71415A}"/>
              </a:ext>
            </a:extLst>
          </p:cNvPr>
          <p:cNvSpPr/>
          <p:nvPr/>
        </p:nvSpPr>
        <p:spPr>
          <a:xfrm>
            <a:off x="-123093" y="0"/>
            <a:ext cx="12546624" cy="469534"/>
          </a:xfrm>
          <a:prstGeom prst="rect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="" xmlns:a16="http://schemas.microsoft.com/office/drawing/2014/main" id="{546BF551-F73F-4FA9-B7F4-0C58F814A4CA}"/>
              </a:ext>
            </a:extLst>
          </p:cNvPr>
          <p:cNvSpPr/>
          <p:nvPr/>
        </p:nvSpPr>
        <p:spPr>
          <a:xfrm>
            <a:off x="-430824" y="321615"/>
            <a:ext cx="13162085" cy="315912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itle 10">
            <a:extLst>
              <a:ext uri="{FF2B5EF4-FFF2-40B4-BE49-F238E27FC236}">
                <a16:creationId xmlns="" xmlns:a16="http://schemas.microsoft.com/office/drawing/2014/main" id="{344F40DF-F540-4AA9-AE21-C1CFD0916D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6799" y="937015"/>
            <a:ext cx="10166838" cy="600442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>
                <a:solidFill>
                  <a:srgbClr val="7030A0"/>
                </a:solidFill>
                <a:latin typeface="Arial Narrow" panose="020B0606020202030204" pitchFamily="34" charset="0"/>
              </a:rPr>
              <a:t>REFERENCES</a:t>
            </a:r>
            <a:endParaRPr lang="en-US" dirty="0"/>
          </a:p>
        </p:txBody>
      </p:sp>
      <p:sp>
        <p:nvSpPr>
          <p:cNvPr id="12" name="Content Placeholder 11">
            <a:extLst>
              <a:ext uri="{FF2B5EF4-FFF2-40B4-BE49-F238E27FC236}">
                <a16:creationId xmlns="" xmlns:a16="http://schemas.microsoft.com/office/drawing/2014/main" id="{1EC6CA10-86CB-4D93-B186-D83365B7F99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66799" y="1836945"/>
            <a:ext cx="10477501" cy="4519893"/>
          </a:xfrm>
        </p:spPr>
        <p:txBody>
          <a:bodyPr>
            <a:normAutofit fontScale="47500" lnSpcReduction="20000"/>
          </a:bodyPr>
          <a:lstStyle/>
          <a:p>
            <a:pPr marL="0" indent="0">
              <a:buNone/>
            </a:pPr>
            <a:r>
              <a:rPr lang="en-US" dirty="0"/>
              <a:t>Bogo, M. &amp; Wayne, J. (2013). The implicit curriculum in Social Work Education: The culture of human </a:t>
            </a:r>
          </a:p>
          <a:p>
            <a:pPr marL="0" indent="0">
              <a:buNone/>
            </a:pPr>
            <a:r>
              <a:rPr lang="en-US" dirty="0"/>
              <a:t>	interchange.  </a:t>
            </a:r>
            <a:r>
              <a:rPr lang="en-US" i="1" dirty="0"/>
              <a:t>Journal of Teaching in Social Work, 33, </a:t>
            </a:r>
            <a:r>
              <a:rPr lang="en-US" dirty="0"/>
              <a:t>2-14.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Christian, T.Y. &amp; Sprinkle, J.E. (2013). College student perceptions and ideals of advising: An exploratory analysis.  </a:t>
            </a:r>
          </a:p>
          <a:p>
            <a:pPr marL="0" indent="0">
              <a:buNone/>
            </a:pPr>
            <a:r>
              <a:rPr lang="en-US" i="1" dirty="0"/>
              <a:t>	College Student Journal, 47</a:t>
            </a:r>
            <a:r>
              <a:rPr lang="en-US" dirty="0"/>
              <a:t>(2), 271-291.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Council on Social Work Education. (2015). Educational policy and accreditation standards for bachelor and master’s social work programs.  Retrieved </a:t>
            </a:r>
          </a:p>
          <a:p>
            <a:pPr marL="0" indent="0">
              <a:buNone/>
            </a:pPr>
            <a:r>
              <a:rPr lang="en-US" dirty="0"/>
              <a:t>	from https://cswe.org/getattachment/Accreditation/Standards-and-Policies/2015-EPAS/2015EPASandGlossary.pdf.aspx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err="1"/>
              <a:t>Heisserer</a:t>
            </a:r>
            <a:r>
              <a:rPr lang="en-US" dirty="0"/>
              <a:t>, D.L. &amp; </a:t>
            </a:r>
            <a:r>
              <a:rPr lang="en-US" dirty="0" err="1"/>
              <a:t>Parette</a:t>
            </a:r>
            <a:r>
              <a:rPr lang="en-US" dirty="0"/>
              <a:t>, P. (2002). Advising at-risk students in college and university settings. </a:t>
            </a:r>
            <a:r>
              <a:rPr lang="en-US" i="1" dirty="0"/>
              <a:t>College Student </a:t>
            </a:r>
          </a:p>
          <a:p>
            <a:pPr marL="0" indent="0">
              <a:buNone/>
            </a:pPr>
            <a:r>
              <a:rPr lang="en-US" i="1" dirty="0"/>
              <a:t>	Journal, 36</a:t>
            </a:r>
            <a:r>
              <a:rPr lang="en-US" dirty="0"/>
              <a:t>(1), 69-82.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Kealey, E. (2010). Assessment and evaluation in Social Work Education: Formative and summative approaches.  </a:t>
            </a:r>
            <a:r>
              <a:rPr lang="en-US" i="1" dirty="0"/>
              <a:t>Journal of Teaching in </a:t>
            </a:r>
          </a:p>
          <a:p>
            <a:pPr marL="0" indent="0">
              <a:buNone/>
            </a:pPr>
            <a:r>
              <a:rPr lang="en-US" i="1" dirty="0"/>
              <a:t>	Social Work, 30, </a:t>
            </a:r>
            <a:r>
              <a:rPr lang="en-US" dirty="0"/>
              <a:t>64-74.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err="1"/>
              <a:t>Sieminski</a:t>
            </a:r>
            <a:r>
              <a:rPr lang="en-US" dirty="0"/>
              <a:t>, S., Messenger, J. &amp; Murphy, S. (2016). Case study: What supports students to improve their grades?  </a:t>
            </a:r>
            <a:r>
              <a:rPr lang="en-US" i="1" dirty="0"/>
              <a:t>Open Learning, 31</a:t>
            </a:r>
            <a:r>
              <a:rPr lang="en-US" dirty="0"/>
              <a:t>(2), </a:t>
            </a:r>
          </a:p>
          <a:p>
            <a:pPr marL="0" indent="0">
              <a:buNone/>
            </a:pPr>
            <a:r>
              <a:rPr lang="en-US" dirty="0"/>
              <a:t>	141-151.</a:t>
            </a:r>
          </a:p>
          <a:p>
            <a:pPr marL="0" indent="0">
              <a:buNone/>
            </a:pPr>
            <a:endParaRPr lang="en-US" dirty="0">
              <a:latin typeface="Arial Narrow" panose="020B0606020202030204" pitchFamily="34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="" xmlns:a16="http://schemas.microsoft.com/office/drawing/2014/main" id="{AE3A3C45-6104-4682-A300-B3360CB2719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02710" y="6111508"/>
            <a:ext cx="3189290" cy="4906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113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="" xmlns:a16="http://schemas.microsoft.com/office/drawing/2014/main" id="{AE3A3C45-6104-4682-A300-B3360CB2719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587" y="6242538"/>
            <a:ext cx="3189290" cy="490660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="" xmlns:a16="http://schemas.microsoft.com/office/drawing/2014/main" id="{790BDA48-AA16-484C-8556-3591BD71415A}"/>
              </a:ext>
            </a:extLst>
          </p:cNvPr>
          <p:cNvSpPr/>
          <p:nvPr/>
        </p:nvSpPr>
        <p:spPr>
          <a:xfrm>
            <a:off x="-149469" y="-105508"/>
            <a:ext cx="791307" cy="7095393"/>
          </a:xfrm>
          <a:prstGeom prst="rect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="" xmlns:a16="http://schemas.microsoft.com/office/drawing/2014/main" id="{546BF551-F73F-4FA9-B7F4-0C58F814A4CA}"/>
              </a:ext>
            </a:extLst>
          </p:cNvPr>
          <p:cNvSpPr/>
          <p:nvPr/>
        </p:nvSpPr>
        <p:spPr>
          <a:xfrm>
            <a:off x="641838" y="-105509"/>
            <a:ext cx="237393" cy="7095393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itle 10">
            <a:extLst>
              <a:ext uri="{FF2B5EF4-FFF2-40B4-BE49-F238E27FC236}">
                <a16:creationId xmlns="" xmlns:a16="http://schemas.microsoft.com/office/drawing/2014/main" id="{344F40DF-F540-4AA9-AE21-C1CFD0916D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86962" y="365125"/>
            <a:ext cx="10166838" cy="1325563"/>
          </a:xfrm>
        </p:spPr>
        <p:txBody>
          <a:bodyPr/>
          <a:lstStyle/>
          <a:p>
            <a:r>
              <a:rPr lang="en-US" dirty="0">
                <a:solidFill>
                  <a:srgbClr val="7030A0"/>
                </a:solidFill>
                <a:latin typeface="Arial Narrow" panose="020B0606020202030204" pitchFamily="34" charset="0"/>
              </a:rPr>
              <a:t>Using Competency Assessment for Advising</a:t>
            </a:r>
            <a:endParaRPr lang="en-US" dirty="0"/>
          </a:p>
        </p:txBody>
      </p:sp>
      <p:sp>
        <p:nvSpPr>
          <p:cNvPr id="12" name="Content Placeholder 11">
            <a:extLst>
              <a:ext uri="{FF2B5EF4-FFF2-40B4-BE49-F238E27FC236}">
                <a16:creationId xmlns="" xmlns:a16="http://schemas.microsoft.com/office/drawing/2014/main" id="{1EC6CA10-86CB-4D93-B186-D83365B7F99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86962" y="1825625"/>
            <a:ext cx="10166838" cy="4351338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>
                <a:latin typeface="Arial Narrow" panose="020B0606020202030204" pitchFamily="34" charset="0"/>
              </a:rPr>
              <a:t>In this session, we will:</a:t>
            </a:r>
          </a:p>
          <a:p>
            <a:pPr marL="0" indent="0">
              <a:buNone/>
            </a:pPr>
            <a:endParaRPr lang="en-US" dirty="0">
              <a:latin typeface="Arial Narrow" panose="020B0606020202030204" pitchFamily="34" charset="0"/>
            </a:endParaRP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>
                <a:latin typeface="Arial Narrow" panose="020B0606020202030204" pitchFamily="34" charset="0"/>
              </a:rPr>
              <a:t>1.) Learn about the existing models of advising within the 	context of social work education.</a:t>
            </a:r>
          </a:p>
          <a:p>
            <a:pPr marL="0" indent="0">
              <a:buNone/>
            </a:pPr>
            <a:endParaRPr lang="en-US" sz="1800" dirty="0">
              <a:latin typeface="Arial Narrow" panose="020B0606020202030204" pitchFamily="34" charset="0"/>
            </a:endParaRPr>
          </a:p>
          <a:p>
            <a:pPr marL="0" indent="0">
              <a:buNone/>
            </a:pPr>
            <a:r>
              <a:rPr lang="en-US" dirty="0">
                <a:latin typeface="Arial Narrow" panose="020B0606020202030204" pitchFamily="34" charset="0"/>
              </a:rPr>
              <a:t>	2.) Analyze the role of program and student assessment data in the 	context of advising students for professional growth.</a:t>
            </a:r>
          </a:p>
          <a:p>
            <a:pPr marL="0" indent="0">
              <a:buNone/>
            </a:pPr>
            <a:endParaRPr lang="en-US" sz="1800" dirty="0">
              <a:latin typeface="Arial Narrow" panose="020B0606020202030204" pitchFamily="34" charset="0"/>
            </a:endParaRPr>
          </a:p>
          <a:p>
            <a:pPr marL="0" indent="0">
              <a:buNone/>
            </a:pPr>
            <a:r>
              <a:rPr lang="en-US" dirty="0">
                <a:latin typeface="Arial Narrow" panose="020B0606020202030204" pitchFamily="34" charset="0"/>
              </a:rPr>
              <a:t>	3.) Evaluate potential uses for assessment data in providing 	students with developmentally appropriate advising.</a:t>
            </a:r>
          </a:p>
          <a:p>
            <a:endParaRPr lang="en-US" dirty="0"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25684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="" xmlns:a16="http://schemas.microsoft.com/office/drawing/2014/main" id="{790BDA48-AA16-484C-8556-3591BD71415A}"/>
              </a:ext>
            </a:extLst>
          </p:cNvPr>
          <p:cNvSpPr/>
          <p:nvPr/>
        </p:nvSpPr>
        <p:spPr>
          <a:xfrm>
            <a:off x="-177312" y="6492875"/>
            <a:ext cx="12546624" cy="469534"/>
          </a:xfrm>
          <a:prstGeom prst="rect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="" xmlns:a16="http://schemas.microsoft.com/office/drawing/2014/main" id="{546BF551-F73F-4FA9-B7F4-0C58F814A4CA}"/>
              </a:ext>
            </a:extLst>
          </p:cNvPr>
          <p:cNvSpPr/>
          <p:nvPr/>
        </p:nvSpPr>
        <p:spPr>
          <a:xfrm>
            <a:off x="-430823" y="6176964"/>
            <a:ext cx="13162085" cy="315912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itle 10">
            <a:extLst>
              <a:ext uri="{FF2B5EF4-FFF2-40B4-BE49-F238E27FC236}">
                <a16:creationId xmlns="" xmlns:a16="http://schemas.microsoft.com/office/drawing/2014/main" id="{344F40DF-F540-4AA9-AE21-C1CFD0916D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54274" y="48217"/>
            <a:ext cx="10832213" cy="1325563"/>
          </a:xfrm>
        </p:spPr>
        <p:txBody>
          <a:bodyPr/>
          <a:lstStyle/>
          <a:p>
            <a:r>
              <a:rPr lang="en-US" b="1" dirty="0">
                <a:solidFill>
                  <a:srgbClr val="7030A0"/>
                </a:solidFill>
                <a:latin typeface="Arial Narrow" panose="020B0606020202030204" pitchFamily="34" charset="0"/>
              </a:rPr>
              <a:t>The Basics of Advising in Social Work Education</a:t>
            </a:r>
            <a:endParaRPr lang="en-US" dirty="0"/>
          </a:p>
        </p:txBody>
      </p:sp>
      <p:sp>
        <p:nvSpPr>
          <p:cNvPr id="12" name="Content Placeholder 11">
            <a:extLst>
              <a:ext uri="{FF2B5EF4-FFF2-40B4-BE49-F238E27FC236}">
                <a16:creationId xmlns="" xmlns:a16="http://schemas.microsoft.com/office/drawing/2014/main" id="{1EC6CA10-86CB-4D93-B186-D83365B7F99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9047" y="1222131"/>
            <a:ext cx="11177440" cy="4654765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>
                <a:latin typeface="Arial Narrow" panose="020B0606020202030204" pitchFamily="34" charset="0"/>
              </a:rPr>
              <a:t>A requirement of accreditation with CSWE</a:t>
            </a:r>
          </a:p>
          <a:p>
            <a:r>
              <a:rPr lang="en-US" dirty="0" smtClean="0">
                <a:latin typeface="Arial Narrow" panose="020B0606020202030204" pitchFamily="34" charset="0"/>
              </a:rPr>
              <a:t>Includes </a:t>
            </a:r>
            <a:r>
              <a:rPr lang="en-US" dirty="0">
                <a:latin typeface="Arial Narrow" panose="020B0606020202030204" pitchFamily="34" charset="0"/>
              </a:rPr>
              <a:t>multiple topics:</a:t>
            </a:r>
          </a:p>
          <a:p>
            <a:pPr lvl="1"/>
            <a:r>
              <a:rPr lang="en-US" dirty="0">
                <a:latin typeface="Arial Narrow" panose="020B0606020202030204" pitchFamily="34" charset="0"/>
              </a:rPr>
              <a:t>Courses</a:t>
            </a:r>
          </a:p>
          <a:p>
            <a:pPr lvl="1"/>
            <a:r>
              <a:rPr lang="en-US" dirty="0">
                <a:latin typeface="Arial Narrow" panose="020B0606020202030204" pitchFamily="34" charset="0"/>
              </a:rPr>
              <a:t>Program requirements</a:t>
            </a:r>
          </a:p>
          <a:p>
            <a:pPr lvl="1"/>
            <a:r>
              <a:rPr lang="en-US" dirty="0">
                <a:latin typeface="Arial Narrow" panose="020B0606020202030204" pitchFamily="34" charset="0"/>
              </a:rPr>
              <a:t>Opportunities</a:t>
            </a:r>
          </a:p>
          <a:p>
            <a:pPr lvl="1"/>
            <a:r>
              <a:rPr lang="en-US" dirty="0">
                <a:latin typeface="Arial Narrow" panose="020B0606020202030204" pitchFamily="34" charset="0"/>
              </a:rPr>
              <a:t>Assessment of strengths/areas of growth</a:t>
            </a:r>
          </a:p>
          <a:p>
            <a:pPr lvl="1"/>
            <a:r>
              <a:rPr lang="en-US" dirty="0">
                <a:latin typeface="Arial Narrow" panose="020B0606020202030204" pitchFamily="34" charset="0"/>
              </a:rPr>
              <a:t>Future goals within the profession</a:t>
            </a:r>
          </a:p>
          <a:p>
            <a:pPr lvl="1"/>
            <a:r>
              <a:rPr lang="en-US" dirty="0">
                <a:latin typeface="Arial Narrow" panose="020B0606020202030204" pitchFamily="34" charset="0"/>
              </a:rPr>
              <a:t>Remediation/termination</a:t>
            </a:r>
          </a:p>
          <a:p>
            <a:r>
              <a:rPr lang="en-US" dirty="0">
                <a:latin typeface="Arial Narrow" panose="020B0606020202030204" pitchFamily="34" charset="0"/>
              </a:rPr>
              <a:t>Occurs in multiple contexts:</a:t>
            </a:r>
          </a:p>
          <a:p>
            <a:pPr lvl="1"/>
            <a:r>
              <a:rPr lang="en-US" dirty="0">
                <a:latin typeface="Arial Narrow" panose="020B0606020202030204" pitchFamily="34" charset="0"/>
              </a:rPr>
              <a:t>Classroom instruction</a:t>
            </a:r>
          </a:p>
          <a:p>
            <a:pPr lvl="1"/>
            <a:r>
              <a:rPr lang="en-US" dirty="0">
                <a:latin typeface="Arial Narrow" panose="020B0606020202030204" pitchFamily="34" charset="0"/>
              </a:rPr>
              <a:t>Field instruction</a:t>
            </a:r>
          </a:p>
          <a:p>
            <a:pPr lvl="1"/>
            <a:r>
              <a:rPr lang="en-US" dirty="0">
                <a:latin typeface="Arial Narrow" panose="020B0606020202030204" pitchFamily="34" charset="0"/>
              </a:rPr>
              <a:t>While meeting program requirements (ex.- Interviewing, Applied Learning, Research, etc.)</a:t>
            </a:r>
          </a:p>
          <a:p>
            <a:pPr lvl="1"/>
            <a:r>
              <a:rPr lang="en-US" dirty="0">
                <a:latin typeface="Arial Narrow" panose="020B0606020202030204" pitchFamily="34" charset="0"/>
              </a:rPr>
              <a:t>Semester advising sessions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="" xmlns:a16="http://schemas.microsoft.com/office/drawing/2014/main" id="{AE3A3C45-6104-4682-A300-B3360CB2719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58679" y="5631567"/>
            <a:ext cx="3189290" cy="4906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9672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="" xmlns:a16="http://schemas.microsoft.com/office/drawing/2014/main" id="{AE3A3C45-6104-4682-A300-B3360CB2719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35557" y="6247545"/>
            <a:ext cx="3189290" cy="490660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="" xmlns:a16="http://schemas.microsoft.com/office/drawing/2014/main" id="{790BDA48-AA16-484C-8556-3591BD71415A}"/>
              </a:ext>
            </a:extLst>
          </p:cNvPr>
          <p:cNvSpPr/>
          <p:nvPr/>
        </p:nvSpPr>
        <p:spPr>
          <a:xfrm>
            <a:off x="11550162" y="-76567"/>
            <a:ext cx="791307" cy="7095393"/>
          </a:xfrm>
          <a:prstGeom prst="rect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="" xmlns:a16="http://schemas.microsoft.com/office/drawing/2014/main" id="{546BF551-F73F-4FA9-B7F4-0C58F814A4CA}"/>
              </a:ext>
            </a:extLst>
          </p:cNvPr>
          <p:cNvSpPr/>
          <p:nvPr/>
        </p:nvSpPr>
        <p:spPr>
          <a:xfrm>
            <a:off x="11333285" y="-118697"/>
            <a:ext cx="237393" cy="7095393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itle 10">
            <a:extLst>
              <a:ext uri="{FF2B5EF4-FFF2-40B4-BE49-F238E27FC236}">
                <a16:creationId xmlns="" xmlns:a16="http://schemas.microsoft.com/office/drawing/2014/main" id="{344F40DF-F540-4AA9-AE21-C1CFD0916D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86962" y="365125"/>
            <a:ext cx="10166838" cy="1325563"/>
          </a:xfrm>
        </p:spPr>
        <p:txBody>
          <a:bodyPr/>
          <a:lstStyle/>
          <a:p>
            <a:r>
              <a:rPr lang="en-US" b="1" dirty="0">
                <a:solidFill>
                  <a:srgbClr val="7030A0"/>
                </a:solidFill>
                <a:latin typeface="Arial Narrow" panose="020B0606020202030204" pitchFamily="34" charset="0"/>
              </a:rPr>
              <a:t>Models of Advising</a:t>
            </a:r>
          </a:p>
        </p:txBody>
      </p:sp>
      <p:sp>
        <p:nvSpPr>
          <p:cNvPr id="12" name="Content Placeholder 11">
            <a:extLst>
              <a:ext uri="{FF2B5EF4-FFF2-40B4-BE49-F238E27FC236}">
                <a16:creationId xmlns="" xmlns:a16="http://schemas.microsoft.com/office/drawing/2014/main" id="{1EC6CA10-86CB-4D93-B186-D83365B7F99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86962" y="1591409"/>
            <a:ext cx="10166838" cy="4066482"/>
          </a:xfrm>
        </p:spPr>
        <p:txBody>
          <a:bodyPr>
            <a:normAutofit fontScale="85000" lnSpcReduction="20000"/>
          </a:bodyPr>
          <a:lstStyle/>
          <a:p>
            <a:r>
              <a:rPr lang="en-US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PRESCRIPTIVE</a:t>
            </a:r>
          </a:p>
          <a:p>
            <a:pPr lvl="1"/>
            <a:r>
              <a:rPr lang="en-US" dirty="0">
                <a:latin typeface="Arial Narrow" panose="020B0606020202030204" pitchFamily="34" charset="0"/>
              </a:rPr>
              <a:t>Advisor takes an authoritarian role</a:t>
            </a:r>
          </a:p>
          <a:p>
            <a:pPr lvl="1"/>
            <a:r>
              <a:rPr lang="en-US" dirty="0">
                <a:latin typeface="Arial Narrow" panose="020B0606020202030204" pitchFamily="34" charset="0"/>
              </a:rPr>
              <a:t>Problems are “diagnosed” by the advisor and a solution/plan is given</a:t>
            </a:r>
          </a:p>
          <a:p>
            <a:pPr lvl="1"/>
            <a:r>
              <a:rPr lang="en-US" dirty="0">
                <a:latin typeface="Arial Narrow" panose="020B0606020202030204" pitchFamily="34" charset="0"/>
              </a:rPr>
              <a:t>Student is expected to follow </a:t>
            </a:r>
          </a:p>
          <a:p>
            <a:r>
              <a:rPr lang="en-US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DEVELOPMENTAL</a:t>
            </a:r>
          </a:p>
          <a:p>
            <a:pPr lvl="1"/>
            <a:r>
              <a:rPr lang="en-US" dirty="0">
                <a:latin typeface="Arial Narrow" panose="020B0606020202030204" pitchFamily="34" charset="0"/>
              </a:rPr>
              <a:t>Advisor takes a collaborative role</a:t>
            </a:r>
          </a:p>
          <a:p>
            <a:pPr lvl="1"/>
            <a:r>
              <a:rPr lang="en-US" dirty="0">
                <a:latin typeface="Arial Narrow" panose="020B0606020202030204" pitchFamily="34" charset="0"/>
              </a:rPr>
              <a:t>Problems are discussed and the student provides the solution/plan</a:t>
            </a:r>
          </a:p>
          <a:p>
            <a:pPr lvl="1"/>
            <a:r>
              <a:rPr lang="en-US" dirty="0">
                <a:latin typeface="Arial Narrow" panose="020B0606020202030204" pitchFamily="34" charset="0"/>
              </a:rPr>
              <a:t>Advisor provides information regarding resources</a:t>
            </a:r>
            <a:endParaRPr lang="en-US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anose="020B0606020202030204" pitchFamily="34" charset="0"/>
            </a:endParaRPr>
          </a:p>
          <a:p>
            <a:r>
              <a:rPr lang="en-US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INTRUSIVE</a:t>
            </a:r>
          </a:p>
          <a:p>
            <a:pPr lvl="1"/>
            <a:r>
              <a:rPr lang="en-US" dirty="0">
                <a:latin typeface="Arial Narrow" panose="020B0606020202030204" pitchFamily="34" charset="0"/>
              </a:rPr>
              <a:t>Advisor takes a pro-active role in contacting student regularly</a:t>
            </a:r>
          </a:p>
          <a:p>
            <a:pPr lvl="1"/>
            <a:r>
              <a:rPr lang="en-US" dirty="0">
                <a:latin typeface="Arial Narrow" panose="020B0606020202030204" pitchFamily="34" charset="0"/>
              </a:rPr>
              <a:t>Problems are discussed and the student and advisor develop a solution/plan (</a:t>
            </a:r>
            <a:r>
              <a:rPr lang="en-US" u="sng" dirty="0">
                <a:latin typeface="Arial Narrow" panose="020B0606020202030204" pitchFamily="34" charset="0"/>
              </a:rPr>
              <a:t>with action steps)</a:t>
            </a:r>
            <a:endParaRPr lang="en-US" dirty="0">
              <a:latin typeface="Arial Narrow" panose="020B0606020202030204" pitchFamily="34" charset="0"/>
            </a:endParaRPr>
          </a:p>
          <a:p>
            <a:pPr lvl="1"/>
            <a:r>
              <a:rPr lang="en-US" dirty="0">
                <a:latin typeface="Arial Narrow" panose="020B0606020202030204" pitchFamily="34" charset="0"/>
              </a:rPr>
              <a:t>Advisor provides information and referral to resources</a:t>
            </a:r>
          </a:p>
          <a:p>
            <a:pPr lvl="1"/>
            <a:r>
              <a:rPr lang="en-US" dirty="0">
                <a:latin typeface="Arial Narrow" panose="020B0606020202030204" pitchFamily="34" charset="0"/>
              </a:rPr>
              <a:t>Student reports progress regularly </a:t>
            </a:r>
            <a:r>
              <a:rPr lang="en-US" u="sng" dirty="0">
                <a:latin typeface="Arial Narrow" panose="020B0606020202030204" pitchFamily="34" charset="0"/>
              </a:rPr>
              <a:t>or</a:t>
            </a:r>
            <a:r>
              <a:rPr lang="en-US" dirty="0">
                <a:latin typeface="Arial Narrow" panose="020B0606020202030204" pitchFamily="34" charset="0"/>
              </a:rPr>
              <a:t> advisor seeks accountability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="" xmlns:a16="http://schemas.microsoft.com/office/drawing/2014/main" id="{84B5BEBB-FA11-4283-A742-8581CA265E12}"/>
              </a:ext>
            </a:extLst>
          </p:cNvPr>
          <p:cNvSpPr txBox="1"/>
          <p:nvPr/>
        </p:nvSpPr>
        <p:spPr>
          <a:xfrm>
            <a:off x="726830" y="5934670"/>
            <a:ext cx="338503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rial Narrow" panose="020B0606020202030204" pitchFamily="34" charset="0"/>
              </a:rPr>
              <a:t>Additional Information provided by:</a:t>
            </a:r>
          </a:p>
          <a:p>
            <a:r>
              <a:rPr lang="en-US" dirty="0"/>
              <a:t>(</a:t>
            </a:r>
            <a:r>
              <a:rPr lang="en-US" dirty="0" smtClean="0">
                <a:latin typeface="Arial Narrow" panose="020B0606020202030204" pitchFamily="34" charset="0"/>
              </a:rPr>
              <a:t>Christian &amp; </a:t>
            </a:r>
            <a:r>
              <a:rPr lang="en-US" dirty="0">
                <a:latin typeface="Arial Narrow" panose="020B0606020202030204" pitchFamily="34" charset="0"/>
              </a:rPr>
              <a:t>Sprinkle, 2013</a:t>
            </a:r>
            <a:r>
              <a:rPr lang="en-US" dirty="0"/>
              <a:t>)</a:t>
            </a:r>
          </a:p>
          <a:p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="" xmlns:a16="http://schemas.microsoft.com/office/drawing/2014/main" id="{10F6C285-1993-4AA0-B2F1-D175C3BB5920}"/>
              </a:ext>
            </a:extLst>
          </p:cNvPr>
          <p:cNvSpPr txBox="1"/>
          <p:nvPr/>
        </p:nvSpPr>
        <p:spPr>
          <a:xfrm>
            <a:off x="726830" y="5473225"/>
            <a:ext cx="41763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rial Narrow" panose="020B0606020202030204" pitchFamily="34" charset="0"/>
              </a:rPr>
              <a:t>(</a:t>
            </a:r>
            <a:r>
              <a:rPr lang="en-US" dirty="0" err="1">
                <a:latin typeface="Arial Narrow" panose="020B0606020202030204" pitchFamily="34" charset="0"/>
              </a:rPr>
              <a:t>Heisserer</a:t>
            </a:r>
            <a:r>
              <a:rPr lang="en-US" dirty="0">
                <a:latin typeface="Arial Narrow" panose="020B0606020202030204" pitchFamily="34" charset="0"/>
              </a:rPr>
              <a:t> &amp; </a:t>
            </a:r>
            <a:r>
              <a:rPr lang="en-US" dirty="0" err="1">
                <a:latin typeface="Arial Narrow" panose="020B0606020202030204" pitchFamily="34" charset="0"/>
              </a:rPr>
              <a:t>Parette</a:t>
            </a:r>
            <a:r>
              <a:rPr lang="en-US" dirty="0">
                <a:latin typeface="Arial Narrow" panose="020B0606020202030204" pitchFamily="34" charset="0"/>
              </a:rPr>
              <a:t>, 2002)</a:t>
            </a:r>
          </a:p>
        </p:txBody>
      </p:sp>
    </p:spTree>
    <p:extLst>
      <p:ext uri="{BB962C8B-B14F-4D97-AF65-F5344CB8AC3E}">
        <p14:creationId xmlns:p14="http://schemas.microsoft.com/office/powerpoint/2010/main" val="21995709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="" xmlns:a16="http://schemas.microsoft.com/office/drawing/2014/main" id="{790BDA48-AA16-484C-8556-3591BD71415A}"/>
              </a:ext>
            </a:extLst>
          </p:cNvPr>
          <p:cNvSpPr/>
          <p:nvPr/>
        </p:nvSpPr>
        <p:spPr>
          <a:xfrm rot="1800000">
            <a:off x="-2277701" y="5713325"/>
            <a:ext cx="6054711" cy="1669757"/>
          </a:xfrm>
          <a:prstGeom prst="rect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="" xmlns:a16="http://schemas.microsoft.com/office/drawing/2014/main" id="{546BF551-F73F-4FA9-B7F4-0C58F814A4CA}"/>
              </a:ext>
            </a:extLst>
          </p:cNvPr>
          <p:cNvSpPr/>
          <p:nvPr/>
        </p:nvSpPr>
        <p:spPr>
          <a:xfrm rot="1800000">
            <a:off x="-718078" y="5829949"/>
            <a:ext cx="4822970" cy="315912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itle 10">
            <a:extLst>
              <a:ext uri="{FF2B5EF4-FFF2-40B4-BE49-F238E27FC236}">
                <a16:creationId xmlns="" xmlns:a16="http://schemas.microsoft.com/office/drawing/2014/main" id="{344F40DF-F540-4AA9-AE21-C1CFD0916D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86962" y="365125"/>
            <a:ext cx="10166838" cy="1325563"/>
          </a:xfrm>
        </p:spPr>
        <p:txBody>
          <a:bodyPr/>
          <a:lstStyle/>
          <a:p>
            <a:r>
              <a:rPr lang="en-US" b="1" dirty="0" smtClean="0">
                <a:solidFill>
                  <a:srgbClr val="7030A0"/>
                </a:solidFill>
                <a:latin typeface="Arial Narrow" panose="020B0606020202030204" pitchFamily="34" charset="0"/>
              </a:rPr>
              <a:t>Advising at ONU</a:t>
            </a:r>
            <a:endParaRPr lang="en-US" b="1" dirty="0">
              <a:solidFill>
                <a:srgbClr val="7030A0"/>
              </a:solidFill>
              <a:latin typeface="Arial Narrow" panose="020B0606020202030204" pitchFamily="34" charset="0"/>
            </a:endParaRPr>
          </a:p>
        </p:txBody>
      </p:sp>
      <p:sp>
        <p:nvSpPr>
          <p:cNvPr id="12" name="Content Placeholder 11">
            <a:extLst>
              <a:ext uri="{FF2B5EF4-FFF2-40B4-BE49-F238E27FC236}">
                <a16:creationId xmlns="" xmlns:a16="http://schemas.microsoft.com/office/drawing/2014/main" id="{1EC6CA10-86CB-4D93-B186-D83365B7F99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86962" y="1836945"/>
            <a:ext cx="10166838" cy="4056429"/>
          </a:xfrm>
        </p:spPr>
        <p:txBody>
          <a:bodyPr/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dirty="0" smtClean="0">
                <a:latin typeface="Arial Narrow" panose="020B0606020202030204" pitchFamily="34" charset="0"/>
              </a:rPr>
              <a:t>Faculty Meet with Students One-on-one Every Semester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dirty="0" smtClean="0">
                <a:latin typeface="Arial Narrow" panose="020B0606020202030204" pitchFamily="34" charset="0"/>
              </a:rPr>
              <a:t>Check-In with Student: Bio-Psycho-Social-Spiritual Well-Being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dirty="0" smtClean="0">
                <a:latin typeface="Arial Narrow" panose="020B0606020202030204" pitchFamily="34" charset="0"/>
              </a:rPr>
              <a:t>Create and/or Adjust 4 Year Plan</a:t>
            </a: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en-US" dirty="0" smtClean="0">
                <a:latin typeface="Arial Narrow" panose="020B0606020202030204" pitchFamily="34" charset="0"/>
              </a:rPr>
              <a:t>Map out Next Semester Courses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dirty="0" smtClean="0">
                <a:latin typeface="Arial Narrow" panose="020B0606020202030204" pitchFamily="34" charset="0"/>
              </a:rPr>
              <a:t>Review Program Requirements</a:t>
            </a: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en-US" dirty="0" smtClean="0">
                <a:latin typeface="Arial Narrow" panose="020B0606020202030204" pitchFamily="34" charset="0"/>
              </a:rPr>
              <a:t>Competency Scores</a:t>
            </a: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en-US" dirty="0" smtClean="0">
                <a:latin typeface="Arial Narrow" panose="020B0606020202030204" pitchFamily="34" charset="0"/>
              </a:rPr>
              <a:t>Other: GPA, Professional Behavior, SWATs, Applied Learning, etc.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="" xmlns:a16="http://schemas.microsoft.com/office/drawing/2014/main" id="{AE3A3C45-6104-4682-A300-B3360CB2719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36815" y="6121248"/>
            <a:ext cx="3189290" cy="4906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3402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="" xmlns:a16="http://schemas.microsoft.com/office/drawing/2014/main" id="{AE3A3C45-6104-4682-A300-B3360CB2719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587" y="6242538"/>
            <a:ext cx="3189290" cy="490660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="" xmlns:a16="http://schemas.microsoft.com/office/drawing/2014/main" id="{790BDA48-AA16-484C-8556-3591BD71415A}"/>
              </a:ext>
            </a:extLst>
          </p:cNvPr>
          <p:cNvSpPr/>
          <p:nvPr/>
        </p:nvSpPr>
        <p:spPr>
          <a:xfrm>
            <a:off x="-149469" y="-105508"/>
            <a:ext cx="791307" cy="7095393"/>
          </a:xfrm>
          <a:prstGeom prst="rect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="" xmlns:a16="http://schemas.microsoft.com/office/drawing/2014/main" id="{546BF551-F73F-4FA9-B7F4-0C58F814A4CA}"/>
              </a:ext>
            </a:extLst>
          </p:cNvPr>
          <p:cNvSpPr/>
          <p:nvPr/>
        </p:nvSpPr>
        <p:spPr>
          <a:xfrm>
            <a:off x="641838" y="-105509"/>
            <a:ext cx="237393" cy="7095393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itle 10">
            <a:extLst>
              <a:ext uri="{FF2B5EF4-FFF2-40B4-BE49-F238E27FC236}">
                <a16:creationId xmlns="" xmlns:a16="http://schemas.microsoft.com/office/drawing/2014/main" id="{344F40DF-F540-4AA9-AE21-C1CFD0916D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51238" y="-105510"/>
            <a:ext cx="3932237" cy="160020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solidFill>
                  <a:srgbClr val="7030A0"/>
                </a:solidFill>
                <a:latin typeface="Arial Narrow" panose="020B0606020202030204" pitchFamily="34" charset="0"/>
              </a:rPr>
              <a:t>Context for Advising</a:t>
            </a:r>
            <a:endParaRPr lang="en-US" sz="4000" b="1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2"/>
          </p:nvPr>
        </p:nvSpPr>
        <p:spPr>
          <a:xfrm>
            <a:off x="1007919" y="1659133"/>
            <a:ext cx="3646868" cy="4703593"/>
          </a:xfrm>
        </p:spPr>
        <p:txBody>
          <a:bodyPr>
            <a:normAutofit lnSpcReduction="10000"/>
          </a:bodyPr>
          <a:lstStyle/>
          <a:p>
            <a:r>
              <a:rPr lang="en-US" sz="1800" b="1" dirty="0" smtClean="0"/>
              <a:t>Curriculum Mapping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 smtClean="0"/>
              <a:t>Every student assessed a minimum of 3x/competency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 smtClean="0"/>
              <a:t>Competencies in </a:t>
            </a:r>
            <a:r>
              <a:rPr lang="en-US" sz="1800" b="1" dirty="0" smtClean="0"/>
              <a:t>Rubrics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 smtClean="0"/>
              <a:t>“Practice” </a:t>
            </a:r>
            <a:r>
              <a:rPr lang="en-US" sz="1800" dirty="0"/>
              <a:t>s</a:t>
            </a:r>
            <a:r>
              <a:rPr lang="en-US" sz="1800" dirty="0" smtClean="0"/>
              <a:t>cores in HBSE I &amp; II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 smtClean="0"/>
              <a:t>Actual scores in Practice courses</a:t>
            </a:r>
            <a:endParaRPr lang="en-US" sz="1800" dirty="0"/>
          </a:p>
          <a:p>
            <a:endParaRPr lang="en-US" sz="1050" b="1" dirty="0" smtClean="0"/>
          </a:p>
          <a:p>
            <a:r>
              <a:rPr lang="en-US" sz="1800" b="1" dirty="0" smtClean="0"/>
              <a:t>Program Requirements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Each competency must average 70% or higher to enter Field.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ym typeface="Wingdings" panose="05000000000000000000" pitchFamily="2" charset="2"/>
              </a:rPr>
              <a:t>An average below 70% results in remediation process.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>
                <a:sym typeface="Wingdings" panose="05000000000000000000" pitchFamily="2" charset="2"/>
              </a:rPr>
              <a:t>Assignment must be passed with 80% or higher. &lt;80% results in exam.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>
                <a:sym typeface="Wingdings" panose="05000000000000000000" pitchFamily="2" charset="2"/>
              </a:rPr>
              <a:t>Exam must be passed with 70% or higher to enter Field. </a:t>
            </a: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4"/>
          <a:srcRect l="833" t="29259" r="65833" b="14445"/>
          <a:stretch/>
        </p:blipFill>
        <p:spPr>
          <a:xfrm>
            <a:off x="5074821" y="290992"/>
            <a:ext cx="6523028" cy="6196876"/>
          </a:xfrm>
          <a:prstGeom prst="rect">
            <a:avLst/>
          </a:prstGeom>
        </p:spPr>
      </p:pic>
      <p:sp>
        <p:nvSpPr>
          <p:cNvPr id="9" name="Up-Down Arrow 5">
            <a:extLst>
              <a:ext uri="{FF2B5EF4-FFF2-40B4-BE49-F238E27FC236}">
                <a16:creationId xmlns="" xmlns:a16="http://schemas.microsoft.com/office/drawing/2014/main" id="{71956C74-8697-4DD9-8094-6C2BB401F0AF}"/>
              </a:ext>
            </a:extLst>
          </p:cNvPr>
          <p:cNvSpPr/>
          <p:nvPr/>
        </p:nvSpPr>
        <p:spPr>
          <a:xfrm>
            <a:off x="4634828" y="444137"/>
            <a:ext cx="420034" cy="1072680"/>
          </a:xfrm>
          <a:prstGeom prst="upDown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Up-Down Arrow 5">
            <a:extLst>
              <a:ext uri="{FF2B5EF4-FFF2-40B4-BE49-F238E27FC236}">
                <a16:creationId xmlns="" xmlns:a16="http://schemas.microsoft.com/office/drawing/2014/main" id="{A5EEF3DA-66DE-4C51-B591-8FCD20DD8CBA}"/>
              </a:ext>
            </a:extLst>
          </p:cNvPr>
          <p:cNvSpPr/>
          <p:nvPr/>
        </p:nvSpPr>
        <p:spPr>
          <a:xfrm>
            <a:off x="4654787" y="2077694"/>
            <a:ext cx="420034" cy="3866473"/>
          </a:xfrm>
          <a:prstGeom prst="upDown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Left Arrow 4">
            <a:extLst>
              <a:ext uri="{FF2B5EF4-FFF2-40B4-BE49-F238E27FC236}">
                <a16:creationId xmlns="" xmlns:a16="http://schemas.microsoft.com/office/drawing/2014/main" id="{C96358A9-C1BF-4209-B1B4-B040499A0C24}"/>
              </a:ext>
            </a:extLst>
          </p:cNvPr>
          <p:cNvSpPr/>
          <p:nvPr/>
        </p:nvSpPr>
        <p:spPr>
          <a:xfrm>
            <a:off x="11506257" y="422964"/>
            <a:ext cx="675603" cy="543252"/>
          </a:xfrm>
          <a:prstGeom prst="lef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48464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="" xmlns:a16="http://schemas.microsoft.com/office/drawing/2014/main" id="{790BDA48-AA16-484C-8556-3591BD71415A}"/>
              </a:ext>
            </a:extLst>
          </p:cNvPr>
          <p:cNvSpPr/>
          <p:nvPr/>
        </p:nvSpPr>
        <p:spPr>
          <a:xfrm>
            <a:off x="11550162" y="-76567"/>
            <a:ext cx="791307" cy="7095393"/>
          </a:xfrm>
          <a:prstGeom prst="rect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="" xmlns:a16="http://schemas.microsoft.com/office/drawing/2014/main" id="{546BF551-F73F-4FA9-B7F4-0C58F814A4CA}"/>
              </a:ext>
            </a:extLst>
          </p:cNvPr>
          <p:cNvSpPr/>
          <p:nvPr/>
        </p:nvSpPr>
        <p:spPr>
          <a:xfrm>
            <a:off x="11333285" y="-118697"/>
            <a:ext cx="237393" cy="7095393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="" xmlns:a16="http://schemas.microsoft.com/office/drawing/2014/main" id="{AE3A3C45-6104-4682-A300-B3360CB2719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0361428" y="5136721"/>
            <a:ext cx="3189290" cy="490660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9" name="Title 10">
            <a:extLst>
              <a:ext uri="{FF2B5EF4-FFF2-40B4-BE49-F238E27FC236}">
                <a16:creationId xmlns="" xmlns:a16="http://schemas.microsoft.com/office/drawing/2014/main" id="{344F40DF-F540-4AA9-AE21-C1CFD0916D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rot="5400000">
            <a:off x="9926942" y="1798178"/>
            <a:ext cx="3932237" cy="518442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Advising Forms </a:t>
            </a:r>
            <a:endParaRPr lang="en-US" b="1" dirty="0">
              <a:solidFill>
                <a:schemeClr val="bg1"/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4"/>
          <a:srcRect l="25254" t="15823" r="26533" b="6666"/>
          <a:stretch/>
        </p:blipFill>
        <p:spPr>
          <a:xfrm>
            <a:off x="332336" y="-18699"/>
            <a:ext cx="5361328" cy="6895396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5"/>
          <a:srcRect l="25254" t="15112" r="26533" b="7022"/>
          <a:stretch/>
        </p:blipFill>
        <p:spPr>
          <a:xfrm>
            <a:off x="5503540" y="-118697"/>
            <a:ext cx="5689679" cy="7351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3929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="" xmlns:a16="http://schemas.microsoft.com/office/drawing/2014/main" id="{790BDA48-AA16-484C-8556-3591BD71415A}"/>
              </a:ext>
            </a:extLst>
          </p:cNvPr>
          <p:cNvSpPr/>
          <p:nvPr/>
        </p:nvSpPr>
        <p:spPr>
          <a:xfrm>
            <a:off x="11550162" y="-76567"/>
            <a:ext cx="791307" cy="7095393"/>
          </a:xfrm>
          <a:prstGeom prst="rect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="" xmlns:a16="http://schemas.microsoft.com/office/drawing/2014/main" id="{546BF551-F73F-4FA9-B7F4-0C58F814A4CA}"/>
              </a:ext>
            </a:extLst>
          </p:cNvPr>
          <p:cNvSpPr/>
          <p:nvPr/>
        </p:nvSpPr>
        <p:spPr>
          <a:xfrm>
            <a:off x="11333285" y="-118697"/>
            <a:ext cx="237393" cy="7095393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="" xmlns:a16="http://schemas.microsoft.com/office/drawing/2014/main" id="{AE3A3C45-6104-4682-A300-B3360CB2719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0361428" y="5136721"/>
            <a:ext cx="3189290" cy="490660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9" name="Title 10">
            <a:extLst>
              <a:ext uri="{FF2B5EF4-FFF2-40B4-BE49-F238E27FC236}">
                <a16:creationId xmlns="" xmlns:a16="http://schemas.microsoft.com/office/drawing/2014/main" id="{344F40DF-F540-4AA9-AE21-C1CFD0916D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rot="5400000">
            <a:off x="9926942" y="1798178"/>
            <a:ext cx="3932237" cy="518442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Advising Forms </a:t>
            </a:r>
            <a:endParaRPr lang="en-US" b="1" dirty="0">
              <a:solidFill>
                <a:schemeClr val="bg1"/>
              </a:solidFill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4"/>
          <a:srcRect l="25680" t="15466" r="26533" b="6667"/>
          <a:stretch/>
        </p:blipFill>
        <p:spPr>
          <a:xfrm>
            <a:off x="173274" y="-76567"/>
            <a:ext cx="5443041" cy="7095393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5"/>
          <a:srcRect l="25254" t="14222" r="26391" b="7556"/>
          <a:stretch/>
        </p:blipFill>
        <p:spPr>
          <a:xfrm>
            <a:off x="5508118" y="-274796"/>
            <a:ext cx="5635980" cy="72936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4476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="" xmlns:a16="http://schemas.microsoft.com/office/drawing/2014/main" id="{AE3A3C45-6104-4682-A300-B3360CB2719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55123" y="6242538"/>
            <a:ext cx="3189290" cy="490660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="" xmlns:a16="http://schemas.microsoft.com/office/drawing/2014/main" id="{790BDA48-AA16-484C-8556-3591BD71415A}"/>
              </a:ext>
            </a:extLst>
          </p:cNvPr>
          <p:cNvSpPr/>
          <p:nvPr/>
        </p:nvSpPr>
        <p:spPr>
          <a:xfrm>
            <a:off x="-149469" y="-105508"/>
            <a:ext cx="791307" cy="7095393"/>
          </a:xfrm>
          <a:prstGeom prst="rect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="" xmlns:a16="http://schemas.microsoft.com/office/drawing/2014/main" id="{546BF551-F73F-4FA9-B7F4-0C58F814A4CA}"/>
              </a:ext>
            </a:extLst>
          </p:cNvPr>
          <p:cNvSpPr/>
          <p:nvPr/>
        </p:nvSpPr>
        <p:spPr>
          <a:xfrm>
            <a:off x="641838" y="-105509"/>
            <a:ext cx="237393" cy="7095393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itle 10">
            <a:extLst>
              <a:ext uri="{FF2B5EF4-FFF2-40B4-BE49-F238E27FC236}">
                <a16:creationId xmlns="" xmlns:a16="http://schemas.microsoft.com/office/drawing/2014/main" id="{344F40DF-F540-4AA9-AE21-C1CFD0916D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51238" y="-105510"/>
            <a:ext cx="3932237" cy="160020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solidFill>
                  <a:srgbClr val="7030A0"/>
                </a:solidFill>
                <a:latin typeface="Arial Narrow" panose="020B0606020202030204" pitchFamily="34" charset="0"/>
              </a:rPr>
              <a:t>Competency Scores</a:t>
            </a:r>
            <a:endParaRPr lang="en-US" sz="4000" b="1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2"/>
          </p:nvPr>
        </p:nvSpPr>
        <p:spPr>
          <a:xfrm>
            <a:off x="1007919" y="1659133"/>
            <a:ext cx="2113233" cy="4703593"/>
          </a:xfrm>
        </p:spPr>
        <p:txBody>
          <a:bodyPr>
            <a:normAutofit/>
          </a:bodyPr>
          <a:lstStyle/>
          <a:p>
            <a:r>
              <a:rPr lang="en-US" sz="1800" b="1" dirty="0" smtClean="0"/>
              <a:t>Student Reports in </a:t>
            </a:r>
            <a:r>
              <a:rPr lang="en-US" sz="1800" b="1" dirty="0" err="1" smtClean="0"/>
              <a:t>Taskstream</a:t>
            </a:r>
            <a:r>
              <a:rPr lang="en-US" sz="1800" b="1" dirty="0" smtClean="0"/>
              <a:t>/ Watermark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 smtClean="0"/>
              <a:t>Curriculum Mapping built into </a:t>
            </a:r>
            <a:r>
              <a:rPr lang="en-US" sz="1800" dirty="0" err="1" smtClean="0"/>
              <a:t>Taskstream</a:t>
            </a:r>
            <a:r>
              <a:rPr lang="en-US" sz="1800" dirty="0" smtClean="0"/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 smtClean="0"/>
              <a:t>Faculty Grade Assignments in </a:t>
            </a:r>
            <a:r>
              <a:rPr lang="en-US" sz="1800" dirty="0" err="1" smtClean="0"/>
              <a:t>Taskstream</a:t>
            </a:r>
            <a:endParaRPr lang="en-US" sz="18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 smtClean="0"/>
              <a:t>Program Director Generates Reports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 smtClean="0"/>
              <a:t>Advisors Review Reports with Students Each Semester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4"/>
          <a:srcRect t="22400" r="1929" b="7200"/>
          <a:stretch/>
        </p:blipFill>
        <p:spPr>
          <a:xfrm>
            <a:off x="3121152" y="1110060"/>
            <a:ext cx="8937284" cy="51324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93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334</TotalTime>
  <Words>405</Words>
  <Application>Microsoft Office PowerPoint</Application>
  <PresentationFormat>Widescreen</PresentationFormat>
  <Paragraphs>105</Paragraphs>
  <Slides>11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7" baseType="lpstr">
      <vt:lpstr>Arial</vt:lpstr>
      <vt:lpstr>Arial Narrow</vt:lpstr>
      <vt:lpstr>Calibri</vt:lpstr>
      <vt:lpstr>Calibri Light</vt:lpstr>
      <vt:lpstr>Wingdings</vt:lpstr>
      <vt:lpstr>Office Theme</vt:lpstr>
      <vt:lpstr>What To Do With All This Data? Using Competency Assessment for Advising</vt:lpstr>
      <vt:lpstr>Using Competency Assessment for Advising</vt:lpstr>
      <vt:lpstr>The Basics of Advising in Social Work Education</vt:lpstr>
      <vt:lpstr>Models of Advising</vt:lpstr>
      <vt:lpstr>Advising at ONU</vt:lpstr>
      <vt:lpstr>Context for Advising</vt:lpstr>
      <vt:lpstr>Advising Forms </vt:lpstr>
      <vt:lpstr>Advising Forms </vt:lpstr>
      <vt:lpstr>Competency Scores</vt:lpstr>
      <vt:lpstr>Case Examples:</vt:lpstr>
      <vt:lpstr>REFERENCES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What To Do With All This Data? Using Competency Assessment for Advising</dc:title>
  <dc:creator>Philip Guimond</dc:creator>
  <cp:lastModifiedBy>Hillary Cole</cp:lastModifiedBy>
  <cp:revision>45</cp:revision>
  <cp:lastPrinted>2019-04-09T16:48:31Z</cp:lastPrinted>
  <dcterms:created xsi:type="dcterms:W3CDTF">2018-12-20T18:46:30Z</dcterms:created>
  <dcterms:modified xsi:type="dcterms:W3CDTF">2019-04-10T13:37:41Z</dcterms:modified>
</cp:coreProperties>
</file>